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4" r:id="rId1"/>
  </p:sldMasterIdLst>
  <p:notesMasterIdLst>
    <p:notesMasterId r:id="rId134"/>
  </p:notesMasterIdLst>
  <p:sldIdLst>
    <p:sldId id="429" r:id="rId2"/>
    <p:sldId id="498" r:id="rId3"/>
    <p:sldId id="342" r:id="rId4"/>
    <p:sldId id="458" r:id="rId5"/>
    <p:sldId id="464" r:id="rId6"/>
    <p:sldId id="472" r:id="rId7"/>
    <p:sldId id="471" r:id="rId8"/>
    <p:sldId id="470" r:id="rId9"/>
    <p:sldId id="466" r:id="rId10"/>
    <p:sldId id="506" r:id="rId11"/>
    <p:sldId id="508" r:id="rId12"/>
    <p:sldId id="507" r:id="rId13"/>
    <p:sldId id="511" r:id="rId14"/>
    <p:sldId id="512" r:id="rId15"/>
    <p:sldId id="510" r:id="rId16"/>
    <p:sldId id="509" r:id="rId17"/>
    <p:sldId id="469" r:id="rId18"/>
    <p:sldId id="468" r:id="rId19"/>
    <p:sldId id="504" r:id="rId20"/>
    <p:sldId id="505" r:id="rId21"/>
    <p:sldId id="473" r:id="rId22"/>
    <p:sldId id="513" r:id="rId23"/>
    <p:sldId id="514" r:id="rId24"/>
    <p:sldId id="515" r:id="rId25"/>
    <p:sldId id="517" r:id="rId26"/>
    <p:sldId id="474" r:id="rId27"/>
    <p:sldId id="524" r:id="rId28"/>
    <p:sldId id="522" r:id="rId29"/>
    <p:sldId id="523" r:id="rId30"/>
    <p:sldId id="521" r:id="rId31"/>
    <p:sldId id="520" r:id="rId32"/>
    <p:sldId id="519" r:id="rId33"/>
    <p:sldId id="518" r:id="rId34"/>
    <p:sldId id="526" r:id="rId35"/>
    <p:sldId id="475" r:id="rId36"/>
    <p:sldId id="525" r:id="rId37"/>
    <p:sldId id="476" r:id="rId38"/>
    <p:sldId id="467" r:id="rId39"/>
    <p:sldId id="535" r:id="rId40"/>
    <p:sldId id="530" r:id="rId41"/>
    <p:sldId id="536" r:id="rId42"/>
    <p:sldId id="531" r:id="rId43"/>
    <p:sldId id="478" r:id="rId44"/>
    <p:sldId id="537" r:id="rId45"/>
    <p:sldId id="538" r:id="rId46"/>
    <p:sldId id="539" r:id="rId47"/>
    <p:sldId id="540" r:id="rId48"/>
    <p:sldId id="541" r:id="rId49"/>
    <p:sldId id="465" r:id="rId50"/>
    <p:sldId id="479" r:id="rId51"/>
    <p:sldId id="605" r:id="rId52"/>
    <p:sldId id="606" r:id="rId53"/>
    <p:sldId id="480" r:id="rId54"/>
    <p:sldId id="481" r:id="rId55"/>
    <p:sldId id="604" r:id="rId56"/>
    <p:sldId id="603" r:id="rId57"/>
    <p:sldId id="602" r:id="rId58"/>
    <p:sldId id="601" r:id="rId59"/>
    <p:sldId id="600" r:id="rId60"/>
    <p:sldId id="598" r:id="rId61"/>
    <p:sldId id="622" r:id="rId62"/>
    <p:sldId id="607" r:id="rId63"/>
    <p:sldId id="608" r:id="rId64"/>
    <p:sldId id="616" r:id="rId65"/>
    <p:sldId id="621" r:id="rId66"/>
    <p:sldId id="620" r:id="rId67"/>
    <p:sldId id="619" r:id="rId68"/>
    <p:sldId id="618" r:id="rId69"/>
    <p:sldId id="623" r:id="rId70"/>
    <p:sldId id="617" r:id="rId71"/>
    <p:sldId id="625" r:id="rId72"/>
    <p:sldId id="629" r:id="rId73"/>
    <p:sldId id="626" r:id="rId74"/>
    <p:sldId id="627" r:id="rId75"/>
    <p:sldId id="628" r:id="rId76"/>
    <p:sldId id="482" r:id="rId77"/>
    <p:sldId id="544" r:id="rId78"/>
    <p:sldId id="545" r:id="rId79"/>
    <p:sldId id="551" r:id="rId80"/>
    <p:sldId id="550" r:id="rId81"/>
    <p:sldId id="549" r:id="rId82"/>
    <p:sldId id="548" r:id="rId83"/>
    <p:sldId id="543" r:id="rId84"/>
    <p:sldId id="484" r:id="rId85"/>
    <p:sldId id="552" r:id="rId86"/>
    <p:sldId id="553" r:id="rId87"/>
    <p:sldId id="554" r:id="rId88"/>
    <p:sldId id="555" r:id="rId89"/>
    <p:sldId id="483" r:id="rId90"/>
    <p:sldId id="463" r:id="rId91"/>
    <p:sldId id="561" r:id="rId92"/>
    <p:sldId id="562" r:id="rId93"/>
    <p:sldId id="565" r:id="rId94"/>
    <p:sldId id="566" r:id="rId95"/>
    <p:sldId id="563" r:id="rId96"/>
    <p:sldId id="462" r:id="rId97"/>
    <p:sldId id="558" r:id="rId98"/>
    <p:sldId id="557" r:id="rId99"/>
    <p:sldId id="559" r:id="rId100"/>
    <p:sldId id="560" r:id="rId101"/>
    <p:sldId id="567" r:id="rId102"/>
    <p:sldId id="568" r:id="rId103"/>
    <p:sldId id="571" r:id="rId104"/>
    <p:sldId id="572" r:id="rId105"/>
    <p:sldId id="573" r:id="rId106"/>
    <p:sldId id="574" r:id="rId107"/>
    <p:sldId id="575" r:id="rId108"/>
    <p:sldId id="491" r:id="rId109"/>
    <p:sldId id="576" r:id="rId110"/>
    <p:sldId id="577" r:id="rId111"/>
    <p:sldId id="580" r:id="rId112"/>
    <p:sldId id="578" r:id="rId113"/>
    <p:sldId id="579" r:id="rId114"/>
    <p:sldId id="497" r:id="rId115"/>
    <p:sldId id="585" r:id="rId116"/>
    <p:sldId id="581" r:id="rId117"/>
    <p:sldId id="586" r:id="rId118"/>
    <p:sldId id="489" r:id="rId119"/>
    <p:sldId id="582" r:id="rId120"/>
    <p:sldId id="584" r:id="rId121"/>
    <p:sldId id="587" r:id="rId122"/>
    <p:sldId id="588" r:id="rId123"/>
    <p:sldId id="583" r:id="rId124"/>
    <p:sldId id="487" r:id="rId125"/>
    <p:sldId id="592" r:id="rId126"/>
    <p:sldId id="589" r:id="rId127"/>
    <p:sldId id="590" r:id="rId128"/>
    <p:sldId id="594" r:id="rId129"/>
    <p:sldId id="485" r:id="rId130"/>
    <p:sldId id="595" r:id="rId131"/>
    <p:sldId id="597" r:id="rId132"/>
    <p:sldId id="317" r:id="rId133"/>
  </p:sldIdLst>
  <p:sldSz cx="9144000" cy="6858000" type="screen4x3"/>
  <p:notesSz cx="6669088" cy="9928225"/>
  <p:embeddedFontLst>
    <p:embeddedFont>
      <p:font typeface="Calibri" panose="020F0502020204030204" pitchFamily="34" charset="0"/>
      <p:regular r:id="rId135"/>
      <p:bold r:id="rId136"/>
      <p:italic r:id="rId137"/>
      <p:boldItalic r:id="rId1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BE20"/>
    <a:srgbClr val="5F2987"/>
    <a:srgbClr val="5B6770"/>
    <a:srgbClr val="385E9D"/>
    <a:srgbClr val="CFD4D7"/>
    <a:srgbClr val="CE0058"/>
    <a:srgbClr val="B5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90" autoAdjust="0"/>
    <p:restoredTop sz="92037" autoAdjust="0"/>
  </p:normalViewPr>
  <p:slideViewPr>
    <p:cSldViewPr>
      <p:cViewPr varScale="1">
        <p:scale>
          <a:sx n="62" d="100"/>
          <a:sy n="62" d="100"/>
        </p:scale>
        <p:origin x="67" y="691"/>
      </p:cViewPr>
      <p:guideLst>
        <p:guide orient="horz" pos="2160"/>
        <p:guide pos="2880"/>
      </p:guideLst>
    </p:cSldViewPr>
  </p:slideViewPr>
  <p:outlineViewPr>
    <p:cViewPr>
      <p:scale>
        <a:sx n="33" d="100"/>
        <a:sy n="33" d="100"/>
      </p:scale>
      <p:origin x="0" y="3191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font" Target="fonts/font4.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9BA416EC-27FA-4466-9B5C-03736AD90153}" type="datetimeFigureOut">
              <a:rPr lang="en-GB" smtClean="0"/>
              <a:pPr/>
              <a:t>07/12/2016</a:t>
            </a:fld>
            <a:endParaRPr lang="en-GB"/>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39548267-049B-47AB-B279-BD90126A7A99}" type="slidenum">
              <a:rPr lang="en-GB" smtClean="0"/>
              <a:pPr/>
              <a:t>‹#›</a:t>
            </a:fld>
            <a:endParaRPr lang="en-GB"/>
          </a:p>
        </p:txBody>
      </p:sp>
    </p:spTree>
    <p:extLst>
      <p:ext uri="{BB962C8B-B14F-4D97-AF65-F5344CB8AC3E}">
        <p14:creationId xmlns:p14="http://schemas.microsoft.com/office/powerpoint/2010/main" val="380410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Leave</a:t>
            </a:r>
            <a:r>
              <a:rPr lang="en-GB" baseline="0" dirty="0"/>
              <a:t> this for Peter</a:t>
            </a:r>
            <a:endParaRPr lang="en-GB" dirty="0"/>
          </a:p>
        </p:txBody>
      </p:sp>
      <p:sp>
        <p:nvSpPr>
          <p:cNvPr id="4" name="Slide Number Placeholder 3"/>
          <p:cNvSpPr>
            <a:spLocks noGrp="1"/>
          </p:cNvSpPr>
          <p:nvPr>
            <p:ph type="sldNum" sz="quarter" idx="10"/>
          </p:nvPr>
        </p:nvSpPr>
        <p:spPr/>
        <p:txBody>
          <a:bodyPr/>
          <a:lstStyle/>
          <a:p>
            <a:fld id="{EA6583AA-ED6A-4C86-A582-8186CB3CD793}" type="slidenum">
              <a:rPr lang="en-GB" smtClean="0"/>
              <a:t>3</a:t>
            </a:fld>
            <a:endParaRPr lang="en-GB"/>
          </a:p>
        </p:txBody>
      </p:sp>
    </p:spTree>
    <p:extLst>
      <p:ext uri="{BB962C8B-B14F-4D97-AF65-F5344CB8AC3E}">
        <p14:creationId xmlns:p14="http://schemas.microsoft.com/office/powerpoint/2010/main" val="146842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9548267-049B-47AB-B279-BD90126A7A99}" type="slidenum">
              <a:rPr lang="en-GB" smtClean="0"/>
              <a:pPr/>
              <a:t>132</a:t>
            </a:fld>
            <a:endParaRPr lang="en-GB"/>
          </a:p>
        </p:txBody>
      </p:sp>
    </p:spTree>
    <p:extLst>
      <p:ext uri="{BB962C8B-B14F-4D97-AF65-F5344CB8AC3E}">
        <p14:creationId xmlns:p14="http://schemas.microsoft.com/office/powerpoint/2010/main" val="1835979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KDS TITLE">
    <p:spTree>
      <p:nvGrpSpPr>
        <p:cNvPr id="1" name=""/>
        <p:cNvGrpSpPr/>
        <p:nvPr/>
      </p:nvGrpSpPr>
      <p:grpSpPr>
        <a:xfrm>
          <a:off x="0" y="0"/>
          <a:ext cx="0" cy="0"/>
          <a:chOff x="0" y="0"/>
          <a:chExt cx="0" cy="0"/>
        </a:xfrm>
      </p:grpSpPr>
      <p:pic>
        <p:nvPicPr>
          <p:cNvPr id="6" name="Picture 6" descr="I:\Publicity\OpenAccess\UKDataService\TestArea\bit1.png"/>
          <p:cNvPicPr>
            <a:picLocks noChangeAspect="1" noChangeArrowheads="1"/>
          </p:cNvPicPr>
          <p:nvPr/>
        </p:nvPicPr>
        <p:blipFill rotWithShape="1">
          <a:blip r:embed="rId2" cstate="print"/>
          <a:srcRect r="43416"/>
          <a:stretch/>
        </p:blipFill>
        <p:spPr bwMode="auto">
          <a:xfrm>
            <a:off x="6516216" y="0"/>
            <a:ext cx="2627784" cy="6858000"/>
          </a:xfrm>
          <a:prstGeom prst="rect">
            <a:avLst/>
          </a:prstGeom>
          <a:noFill/>
        </p:spPr>
      </p:pic>
      <p:sp>
        <p:nvSpPr>
          <p:cNvPr id="9" name="Title 8"/>
          <p:cNvSpPr>
            <a:spLocks noGrp="1"/>
          </p:cNvSpPr>
          <p:nvPr>
            <p:ph type="title" hasCustomPrompt="1"/>
          </p:nvPr>
        </p:nvSpPr>
        <p:spPr>
          <a:xfrm>
            <a:off x="251520" y="0"/>
            <a:ext cx="7272808" cy="2420888"/>
          </a:xfrm>
        </p:spPr>
        <p:txBody>
          <a:bodyPr>
            <a:normAutofit/>
          </a:bodyPr>
          <a:lstStyle>
            <a:lvl1pPr algn="l">
              <a:defRPr sz="4400" b="0" i="0" baseline="0">
                <a:latin typeface="Arial" pitchFamily="34" charset="0"/>
                <a:cs typeface="Arial" pitchFamily="34" charset="0"/>
              </a:defRPr>
            </a:lvl1pPr>
          </a:lstStyle>
          <a:p>
            <a:r>
              <a:rPr lang="en-US" dirty="0"/>
              <a:t>Insert title here (44pt)</a:t>
            </a:r>
            <a:endParaRPr lang="en-GB" dirty="0"/>
          </a:p>
        </p:txBody>
      </p:sp>
      <p:pic>
        <p:nvPicPr>
          <p:cNvPr id="16" name="Picture 8" descr="I:\Publicity\OpenAccess\UKDataService\TestArea\UKDS_Logo_RGB.png"/>
          <p:cNvPicPr>
            <a:picLocks noChangeAspect="1" noChangeArrowheads="1"/>
          </p:cNvPicPr>
          <p:nvPr/>
        </p:nvPicPr>
        <p:blipFill>
          <a:blip r:embed="rId3" cstate="print"/>
          <a:srcRect/>
          <a:stretch>
            <a:fillRect/>
          </a:stretch>
        </p:blipFill>
        <p:spPr bwMode="auto">
          <a:xfrm>
            <a:off x="467544" y="5805264"/>
            <a:ext cx="1446667" cy="872868"/>
          </a:xfrm>
          <a:prstGeom prst="rect">
            <a:avLst/>
          </a:prstGeom>
          <a:noFill/>
        </p:spPr>
      </p:pic>
      <p:sp>
        <p:nvSpPr>
          <p:cNvPr id="17" name="Subtitle 2"/>
          <p:cNvSpPr>
            <a:spLocks noGrp="1"/>
          </p:cNvSpPr>
          <p:nvPr>
            <p:ph type="subTitle" idx="1" hasCustomPrompt="1"/>
          </p:nvPr>
        </p:nvSpPr>
        <p:spPr>
          <a:xfrm>
            <a:off x="251520" y="2708920"/>
            <a:ext cx="4032448" cy="1148409"/>
          </a:xfrm>
        </p:spPr>
        <p:txBody>
          <a:bodyPr>
            <a:normAutofit/>
          </a:bodyPr>
          <a:lstStyle>
            <a:lvl1pPr marL="0" indent="0" algn="l">
              <a:buNone/>
              <a:defRPr sz="2000" baseline="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Insert Name and Job Title on separate lines</a:t>
            </a:r>
            <a:endParaRPr lang="en-GB" dirty="0"/>
          </a:p>
        </p:txBody>
      </p:sp>
      <p:sp>
        <p:nvSpPr>
          <p:cNvPr id="22" name="Content Placeholder 21"/>
          <p:cNvSpPr>
            <a:spLocks noGrp="1"/>
          </p:cNvSpPr>
          <p:nvPr>
            <p:ph sz="quarter" idx="10" hasCustomPrompt="1"/>
          </p:nvPr>
        </p:nvSpPr>
        <p:spPr>
          <a:xfrm>
            <a:off x="304800" y="4149725"/>
            <a:ext cx="3979863" cy="1439863"/>
          </a:xfrm>
        </p:spPr>
        <p:txBody>
          <a:bodyPr>
            <a:normAutofit/>
          </a:bodyPr>
          <a:lstStyle>
            <a:lvl1pPr marL="0" indent="0">
              <a:buNone/>
              <a:defRPr sz="2000" baseline="0">
                <a:latin typeface="Arial" pitchFamily="34" charset="0"/>
                <a:cs typeface="Arial" pitchFamily="34" charset="0"/>
              </a:defRPr>
            </a:lvl1pPr>
          </a:lstStyle>
          <a:p>
            <a:pPr lvl="0"/>
            <a:r>
              <a:rPr lang="en-GB" dirty="0"/>
              <a:t>Name of meeting and place followed by date on a separate line</a:t>
            </a:r>
          </a:p>
        </p:txBody>
      </p:sp>
      <p:cxnSp>
        <p:nvCxnSpPr>
          <p:cNvPr id="23" name="Straight Connector 22"/>
          <p:cNvCxnSpPr/>
          <p:nvPr/>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pic>
        <p:nvPicPr>
          <p:cNvPr id="8" name="Picture 6" descr="I:\Publicity\OpenAccess\UKDataService\TestArea\bit1.png"/>
          <p:cNvPicPr>
            <a:picLocks noChangeAspect="1" noChangeArrowheads="1"/>
          </p:cNvPicPr>
          <p:nvPr userDrawn="1"/>
        </p:nvPicPr>
        <p:blipFill rotWithShape="1">
          <a:blip r:embed="rId2" cstate="print"/>
          <a:srcRect r="43416"/>
          <a:stretch/>
        </p:blipFill>
        <p:spPr bwMode="auto">
          <a:xfrm>
            <a:off x="6516216" y="0"/>
            <a:ext cx="2627784" cy="6858000"/>
          </a:xfrm>
          <a:prstGeom prst="rect">
            <a:avLst/>
          </a:prstGeom>
          <a:noFill/>
        </p:spPr>
      </p:pic>
      <p:pic>
        <p:nvPicPr>
          <p:cNvPr id="10" name="Picture 8" descr="I:\Publicity\OpenAccess\UKDataService\TestArea\UKDS_Logo_RGB.png"/>
          <p:cNvPicPr>
            <a:picLocks noChangeAspect="1" noChangeArrowheads="1"/>
          </p:cNvPicPr>
          <p:nvPr userDrawn="1"/>
        </p:nvPicPr>
        <p:blipFill>
          <a:blip r:embed="rId3" cstate="print"/>
          <a:srcRect/>
          <a:stretch>
            <a:fillRect/>
          </a:stretch>
        </p:blipFill>
        <p:spPr bwMode="auto">
          <a:xfrm>
            <a:off x="467544" y="5805264"/>
            <a:ext cx="1446667" cy="872868"/>
          </a:xfrm>
          <a:prstGeom prst="rect">
            <a:avLst/>
          </a:prstGeom>
          <a:noFill/>
        </p:spPr>
      </p:pic>
      <p:cxnSp>
        <p:nvCxnSpPr>
          <p:cNvPr id="11" name="Straight Connector 10"/>
          <p:cNvCxnSpPr/>
          <p:nvPr userDrawn="1"/>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587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UKD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520" y="260648"/>
            <a:ext cx="8229600" cy="1143000"/>
          </a:xfrm>
        </p:spPr>
        <p:txBody>
          <a:bodyPr>
            <a:normAutofit/>
          </a:bodyPr>
          <a:lstStyle>
            <a:lvl1pPr algn="l">
              <a:defRPr sz="3500">
                <a:latin typeface="Arial" pitchFamily="34" charset="0"/>
                <a:cs typeface="Arial" pitchFamily="34" charset="0"/>
              </a:defRPr>
            </a:lvl1pPr>
          </a:lstStyle>
          <a:p>
            <a:r>
              <a:rPr lang="en-US" dirty="0"/>
              <a:t>Slide title here (sentence case)</a:t>
            </a:r>
            <a:endParaRPr lang="en-GB" dirty="0"/>
          </a:p>
        </p:txBody>
      </p:sp>
      <p:sp>
        <p:nvSpPr>
          <p:cNvPr id="3" name="Content Placeholder 2"/>
          <p:cNvSpPr>
            <a:spLocks noGrp="1"/>
          </p:cNvSpPr>
          <p:nvPr>
            <p:ph idx="1" hasCustomPrompt="1"/>
          </p:nvPr>
        </p:nvSpPr>
        <p:spPr>
          <a:xfrm>
            <a:off x="285225" y="1643459"/>
            <a:ext cx="8229600" cy="5141168"/>
          </a:xfrm>
        </p:spPr>
        <p:txBody>
          <a:bodyPr/>
          <a:lstStyle>
            <a:lvl1pPr>
              <a:defRPr sz="2400" baseline="0">
                <a:latin typeface="Arial" pitchFamily="34" charset="0"/>
                <a:cs typeface="Arial" pitchFamily="34" charset="0"/>
              </a:defRPr>
            </a:lvl1pPr>
            <a:lvl2pPr marL="742950" indent="-285750">
              <a:buFont typeface="Arial" pitchFamily="34" charset="0"/>
              <a:buChar char="•"/>
              <a:defRPr sz="2000" baseline="0">
                <a:latin typeface="Arial" pitchFamily="34" charset="0"/>
                <a:cs typeface="Arial" pitchFamily="34" charset="0"/>
              </a:defRPr>
            </a:lvl2pPr>
            <a:lvl3pPr marL="1257300" indent="-342900">
              <a:buFont typeface="Arial" pitchFamily="34" charset="0"/>
              <a:buChar char="•"/>
              <a:defRPr sz="1800" baseline="0">
                <a:latin typeface="Arial" pitchFamily="34" charset="0"/>
                <a:cs typeface="Arial" pitchFamily="34" charset="0"/>
              </a:defRPr>
            </a:lvl3pPr>
          </a:lstStyle>
          <a:p>
            <a:r>
              <a:rPr lang="en-GB" dirty="0"/>
              <a:t>Bullet points are in sentence case (24pt </a:t>
            </a:r>
            <a:r>
              <a:rPr lang="en-GB" dirty="0" err="1"/>
              <a:t>Museo</a:t>
            </a:r>
            <a:r>
              <a:rPr lang="en-GB" dirty="0"/>
              <a:t> Sans)</a:t>
            </a:r>
          </a:p>
          <a:p>
            <a:pPr lvl="1"/>
            <a:r>
              <a:rPr lang="en-US" dirty="0"/>
              <a:t>Even second level points</a:t>
            </a:r>
          </a:p>
          <a:p>
            <a:pPr lvl="2"/>
            <a:r>
              <a:rPr lang="en-US" dirty="0"/>
              <a:t>Third level</a:t>
            </a:r>
          </a:p>
        </p:txBody>
      </p:sp>
      <p:pic>
        <p:nvPicPr>
          <p:cNvPr id="7" name="Picture 6" descr="I:\Publicity\OpenAccess\UKDataService\TestArea\bit1.png"/>
          <p:cNvPicPr>
            <a:picLocks noChangeAspect="1" noChangeArrowheads="1"/>
          </p:cNvPicPr>
          <p:nvPr/>
        </p:nvPicPr>
        <p:blipFill rotWithShape="1">
          <a:blip r:embed="rId2" cstate="print"/>
          <a:srcRect r="88382"/>
          <a:stretch/>
        </p:blipFill>
        <p:spPr bwMode="auto">
          <a:xfrm>
            <a:off x="8604448" y="-1683568"/>
            <a:ext cx="539552" cy="6858000"/>
          </a:xfrm>
          <a:prstGeom prst="rect">
            <a:avLst/>
          </a:prstGeom>
          <a:noFill/>
        </p:spPr>
      </p:pic>
      <p:pic>
        <p:nvPicPr>
          <p:cNvPr id="8" name="Picture 2" descr="I:\Publicity\OpenAccess\UKDataService\Logos\UK_Data_Service_Logos\Web_Screen\Primary_logo\UKDS_Logo_RGB.jpg"/>
          <p:cNvPicPr>
            <a:picLocks noChangeAspect="1" noChangeArrowheads="1"/>
          </p:cNvPicPr>
          <p:nvPr/>
        </p:nvPicPr>
        <p:blipFill>
          <a:blip r:embed="rId3" cstate="print"/>
          <a:srcRect/>
          <a:stretch>
            <a:fillRect/>
          </a:stretch>
        </p:blipFill>
        <p:spPr bwMode="auto">
          <a:xfrm>
            <a:off x="7596336" y="6021288"/>
            <a:ext cx="1265137" cy="763339"/>
          </a:xfrm>
          <a:prstGeom prst="rect">
            <a:avLst/>
          </a:prstGeom>
          <a:noFill/>
        </p:spPr>
      </p:pic>
      <p:cxnSp>
        <p:nvCxnSpPr>
          <p:cNvPr id="10" name="Straight Connector 9"/>
          <p:cNvCxnSpPr/>
          <p:nvPr/>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pic>
        <p:nvPicPr>
          <p:cNvPr id="9" name="Picture 8" descr="I:\Publicity\OpenAccess\UKDataService\TestArea\bit1.png"/>
          <p:cNvPicPr>
            <a:picLocks noChangeAspect="1" noChangeArrowheads="1"/>
          </p:cNvPicPr>
          <p:nvPr userDrawn="1"/>
        </p:nvPicPr>
        <p:blipFill rotWithShape="1">
          <a:blip r:embed="rId2" cstate="print"/>
          <a:srcRect r="88382"/>
          <a:stretch/>
        </p:blipFill>
        <p:spPr bwMode="auto">
          <a:xfrm>
            <a:off x="8604448" y="-1683568"/>
            <a:ext cx="539552" cy="6858000"/>
          </a:xfrm>
          <a:prstGeom prst="rect">
            <a:avLst/>
          </a:prstGeom>
          <a:noFill/>
        </p:spPr>
      </p:pic>
      <p:pic>
        <p:nvPicPr>
          <p:cNvPr id="11" name="Picture 2" descr="I:\Publicity\OpenAccess\UKDataService\Logos\UK_Data_Service_Logos\Web_Screen\Primary_logo\UKDS_Logo_RGB.jpg"/>
          <p:cNvPicPr>
            <a:picLocks noChangeAspect="1" noChangeArrowheads="1"/>
          </p:cNvPicPr>
          <p:nvPr userDrawn="1"/>
        </p:nvPicPr>
        <p:blipFill>
          <a:blip r:embed="rId3" cstate="print"/>
          <a:srcRect/>
          <a:stretch>
            <a:fillRect/>
          </a:stretch>
        </p:blipFill>
        <p:spPr bwMode="auto">
          <a:xfrm>
            <a:off x="7596336" y="6021288"/>
            <a:ext cx="1265137" cy="763339"/>
          </a:xfrm>
          <a:prstGeom prst="rect">
            <a:avLst/>
          </a:prstGeom>
          <a:noFill/>
        </p:spPr>
      </p:pic>
      <p:cxnSp>
        <p:nvCxnSpPr>
          <p:cNvPr id="12" name="Straight Connector 11"/>
          <p:cNvCxnSpPr/>
          <p:nvPr userDrawn="1"/>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81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KDS FINAL">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687" y="1588"/>
            <a:ext cx="26273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sz="quarter" idx="14" hasCustomPrompt="1"/>
          </p:nvPr>
        </p:nvSpPr>
        <p:spPr>
          <a:xfrm>
            <a:off x="467544" y="2420888"/>
            <a:ext cx="5040313" cy="576064"/>
          </a:xfrm>
        </p:spPr>
        <p:txBody>
          <a:bodyPr/>
          <a:lstStyle>
            <a:lvl1pPr marL="0" indent="0">
              <a:buNone/>
              <a:defRPr baseline="0">
                <a:solidFill>
                  <a:schemeClr val="tx1"/>
                </a:solidFill>
                <a:latin typeface="Arial" pitchFamily="34" charset="0"/>
                <a:cs typeface="Arial" pitchFamily="34" charset="0"/>
              </a:defRPr>
            </a:lvl1pPr>
          </a:lstStyle>
          <a:p>
            <a:pPr lvl="0"/>
            <a:r>
              <a:rPr lang="en-GB" dirty="0"/>
              <a:t>Contact details:</a:t>
            </a:r>
          </a:p>
        </p:txBody>
      </p:sp>
      <p:sp>
        <p:nvSpPr>
          <p:cNvPr id="11" name="Content Placeholder 10"/>
          <p:cNvSpPr>
            <a:spLocks noGrp="1"/>
          </p:cNvSpPr>
          <p:nvPr>
            <p:ph sz="quarter" idx="15" hasCustomPrompt="1"/>
          </p:nvPr>
        </p:nvSpPr>
        <p:spPr>
          <a:xfrm>
            <a:off x="468313" y="3213100"/>
            <a:ext cx="5040312" cy="576263"/>
          </a:xfrm>
        </p:spPr>
        <p:txBody>
          <a:bodyPr/>
          <a:lstStyle>
            <a:lvl1pPr marL="0" indent="0">
              <a:buNone/>
              <a:defRPr baseline="0">
                <a:latin typeface="Arial" pitchFamily="34" charset="0"/>
                <a:cs typeface="Arial" pitchFamily="34" charset="0"/>
              </a:defRPr>
            </a:lvl1pPr>
          </a:lstStyle>
          <a:p>
            <a:pPr lvl="0"/>
            <a:r>
              <a:rPr lang="en-GB" dirty="0"/>
              <a:t>Name</a:t>
            </a:r>
          </a:p>
        </p:txBody>
      </p:sp>
      <p:cxnSp>
        <p:nvCxnSpPr>
          <p:cNvPr id="6" name="Straight Connector 5"/>
          <p:cNvCxnSpPr/>
          <p:nvPr/>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quarter" idx="16" hasCustomPrompt="1"/>
          </p:nvPr>
        </p:nvSpPr>
        <p:spPr>
          <a:xfrm>
            <a:off x="468313" y="4076700"/>
            <a:ext cx="5040312" cy="720725"/>
          </a:xfrm>
        </p:spPr>
        <p:txBody>
          <a:bodyPr/>
          <a:lstStyle>
            <a:lvl1pPr marL="0" indent="0">
              <a:buFontTx/>
              <a:buNone/>
              <a:defRPr/>
            </a:lvl1pPr>
          </a:lstStyle>
          <a:p>
            <a:pPr lvl="0"/>
            <a:r>
              <a:rPr lang="en-GB" dirty="0"/>
              <a:t>Email</a:t>
            </a:r>
          </a:p>
        </p:txBody>
      </p:sp>
      <p:sp>
        <p:nvSpPr>
          <p:cNvPr id="3" name="TextBox 2"/>
          <p:cNvSpPr txBox="1"/>
          <p:nvPr/>
        </p:nvSpPr>
        <p:spPr>
          <a:xfrm>
            <a:off x="251520" y="505779"/>
            <a:ext cx="5918590" cy="646331"/>
          </a:xfrm>
          <a:prstGeom prst="rect">
            <a:avLst/>
          </a:prstGeom>
          <a:noFill/>
        </p:spPr>
        <p:txBody>
          <a:bodyPr wrap="square" rtlCol="0">
            <a:spAutoFit/>
          </a:bodyPr>
          <a:lstStyle/>
          <a:p>
            <a:r>
              <a:rPr lang="en-GB" sz="3600" dirty="0">
                <a:latin typeface="Arial" pitchFamily="34" charset="0"/>
                <a:cs typeface="Arial" pitchFamily="34" charset="0"/>
              </a:rPr>
              <a:t>Questions</a:t>
            </a:r>
          </a:p>
        </p:txBody>
      </p:sp>
      <p:pic>
        <p:nvPicPr>
          <p:cNvPr id="8"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16687" y="1588"/>
            <a:ext cx="262731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0" name="Straight Connector 9"/>
          <p:cNvCxnSpPr/>
          <p:nvPr userDrawn="1"/>
        </p:nvCxnSpPr>
        <p:spPr>
          <a:xfrm flipV="1">
            <a:off x="309594" y="471584"/>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618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277072"/>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p:cNvSpPr>
            <a:spLocks noGrp="1"/>
          </p:cNvSpPr>
          <p:nvPr>
            <p:ph type="title"/>
          </p:nvPr>
        </p:nvSpPr>
        <p:spPr/>
        <p:txBody>
          <a:bodyPr/>
          <a:lstStyle>
            <a:lvl1pPr algn="l">
              <a:defRPr sz="3500">
                <a:latin typeface="Arial" pitchFamily="34" charset="0"/>
                <a:cs typeface="Arial" pitchFamily="34" charset="0"/>
              </a:defRPr>
            </a:lvl1pPr>
          </a:lstStyle>
          <a:p>
            <a:r>
              <a:rPr lang="en-US" dirty="0"/>
              <a:t>Click to edit Master title style</a:t>
            </a:r>
            <a:endParaRPr lang="en-GB" dirty="0"/>
          </a:p>
        </p:txBody>
      </p:sp>
      <p:pic>
        <p:nvPicPr>
          <p:cNvPr id="2050" name="Picture 2" descr="I:\Publicity\OpenAccess\UKDataService\Logos\UK_Data_Service_Logos\Web_Screen\Primary_logo\UKDS_Logo_RGB.jpg"/>
          <p:cNvPicPr>
            <a:picLocks noChangeAspect="1" noChangeArrowheads="1"/>
          </p:cNvPicPr>
          <p:nvPr/>
        </p:nvPicPr>
        <p:blipFill>
          <a:blip r:embed="rId2" cstate="print"/>
          <a:srcRect/>
          <a:stretch>
            <a:fillRect/>
          </a:stretch>
        </p:blipFill>
        <p:spPr bwMode="auto">
          <a:xfrm>
            <a:off x="467544" y="5949280"/>
            <a:ext cx="1265137" cy="763339"/>
          </a:xfrm>
          <a:prstGeom prst="rect">
            <a:avLst/>
          </a:prstGeom>
          <a:noFill/>
        </p:spPr>
      </p:pic>
      <p:cxnSp>
        <p:nvCxnSpPr>
          <p:cNvPr id="9" name="Straight Connector 8"/>
          <p:cNvCxnSpPr/>
          <p:nvPr/>
        </p:nvCxnSpPr>
        <p:spPr>
          <a:xfrm flipV="1">
            <a:off x="1907704" y="5949280"/>
            <a:ext cx="6768752" cy="5120"/>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907704" y="6237312"/>
            <a:ext cx="676875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
        <p:nvSpPr>
          <p:cNvPr id="14" name="Content Placeholder 13"/>
          <p:cNvSpPr>
            <a:spLocks noGrp="1"/>
          </p:cNvSpPr>
          <p:nvPr>
            <p:ph sz="quarter" idx="12" hasCustomPrompt="1"/>
          </p:nvPr>
        </p:nvSpPr>
        <p:spPr>
          <a:xfrm>
            <a:off x="1836000" y="5929200"/>
            <a:ext cx="2951857" cy="315312"/>
          </a:xfrm>
        </p:spPr>
        <p:txBody>
          <a:bodyPr>
            <a:noAutofit/>
          </a:bodyPr>
          <a:lstStyle>
            <a:lvl1pPr>
              <a:buNone/>
              <a:defRPr sz="1000" b="1" i="0" baseline="0">
                <a:solidFill>
                  <a:srgbClr val="5B6770"/>
                </a:solidFill>
                <a:latin typeface="Arial" pitchFamily="34" charset="0"/>
                <a:cs typeface="Arial" pitchFamily="34" charset="0"/>
              </a:defRPr>
            </a:lvl1pPr>
            <a:lvl2pPr>
              <a:buNone/>
              <a:defRPr sz="1000">
                <a:latin typeface="Arial" pitchFamily="34" charset="0"/>
                <a:cs typeface="Arial" pitchFamily="34" charset="0"/>
              </a:defRPr>
            </a:lvl2pPr>
            <a:lvl3pPr>
              <a:buNone/>
              <a:defRPr sz="1000">
                <a:latin typeface="Arial" pitchFamily="34" charset="0"/>
                <a:cs typeface="Arial" pitchFamily="34" charset="0"/>
              </a:defRPr>
            </a:lvl3pPr>
            <a:lvl4pPr>
              <a:buNone/>
              <a:defRPr sz="1000">
                <a:latin typeface="Arial" pitchFamily="34" charset="0"/>
                <a:cs typeface="Arial" pitchFamily="34" charset="0"/>
              </a:defRPr>
            </a:lvl4pPr>
            <a:lvl5pPr>
              <a:buNone/>
              <a:defRPr sz="1000">
                <a:latin typeface="Arial" pitchFamily="34" charset="0"/>
                <a:cs typeface="Arial" pitchFamily="34" charset="0"/>
              </a:defRPr>
            </a:lvl5pPr>
          </a:lstStyle>
          <a:p>
            <a:pPr lvl="0"/>
            <a:r>
              <a:rPr lang="en-US" dirty="0"/>
              <a:t>Click to edit presentation title</a:t>
            </a:r>
            <a:endParaRPr lang="en-GB" dirty="0"/>
          </a:p>
        </p:txBody>
      </p:sp>
      <p:sp>
        <p:nvSpPr>
          <p:cNvPr id="15" name="Content Placeholder 13"/>
          <p:cNvSpPr>
            <a:spLocks noGrp="1"/>
          </p:cNvSpPr>
          <p:nvPr>
            <p:ph sz="quarter" idx="13" hasCustomPrompt="1"/>
          </p:nvPr>
        </p:nvSpPr>
        <p:spPr>
          <a:xfrm>
            <a:off x="5004048" y="5929200"/>
            <a:ext cx="2879849" cy="288925"/>
          </a:xfrm>
        </p:spPr>
        <p:txBody>
          <a:bodyPr>
            <a:noAutofit/>
          </a:bodyPr>
          <a:lstStyle>
            <a:lvl1pPr>
              <a:buNone/>
              <a:defRPr sz="1000" b="1" baseline="0">
                <a:solidFill>
                  <a:srgbClr val="5B6770"/>
                </a:solidFill>
                <a:latin typeface="Arial" pitchFamily="34" charset="0"/>
                <a:cs typeface="Arial" pitchFamily="34" charset="0"/>
              </a:defRPr>
            </a:lvl1pPr>
            <a:lvl2pPr>
              <a:buNone/>
              <a:defRPr sz="1000">
                <a:latin typeface="Arial" pitchFamily="34" charset="0"/>
                <a:cs typeface="Arial" pitchFamily="34" charset="0"/>
              </a:defRPr>
            </a:lvl2pPr>
            <a:lvl3pPr>
              <a:buNone/>
              <a:defRPr sz="1000">
                <a:latin typeface="Arial" pitchFamily="34" charset="0"/>
                <a:cs typeface="Arial" pitchFamily="34" charset="0"/>
              </a:defRPr>
            </a:lvl3pPr>
            <a:lvl4pPr>
              <a:buNone/>
              <a:defRPr sz="1000">
                <a:latin typeface="Arial" pitchFamily="34" charset="0"/>
                <a:cs typeface="Arial" pitchFamily="34" charset="0"/>
              </a:defRPr>
            </a:lvl4pPr>
            <a:lvl5pPr>
              <a:buNone/>
              <a:defRPr sz="1000">
                <a:latin typeface="Arial" pitchFamily="34" charset="0"/>
                <a:cs typeface="Arial" pitchFamily="34" charset="0"/>
              </a:defRPr>
            </a:lvl5pPr>
          </a:lstStyle>
          <a:p>
            <a:pPr lvl="0"/>
            <a:r>
              <a:rPr lang="en-US" dirty="0"/>
              <a:t>Click to edit presentation date</a:t>
            </a:r>
            <a:endParaRPr lang="en-GB" dirty="0"/>
          </a:p>
        </p:txBody>
      </p:sp>
      <p:cxnSp>
        <p:nvCxnSpPr>
          <p:cNvPr id="16" name="Straight Connector 15"/>
          <p:cNvCxnSpPr/>
          <p:nvPr/>
        </p:nvCxnSpPr>
        <p:spPr>
          <a:xfrm flipV="1">
            <a:off x="467544" y="476672"/>
            <a:ext cx="8208912" cy="5088"/>
          </a:xfrm>
          <a:prstGeom prst="line">
            <a:avLst/>
          </a:prstGeom>
          <a:ln>
            <a:solidFill>
              <a:srgbClr val="8E95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2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FBBAD-C8FA-48BD-A508-1A92C9B4AB4D}" type="datetimeFigureOut">
              <a:rPr lang="en-GB" smtClean="0"/>
              <a:pPr/>
              <a:t>07/12/2016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B53F1-2B6B-4145-8690-A00B65B2E438}" type="slidenum">
              <a:rPr lang="en-GB" smtClean="0"/>
              <a:pPr/>
              <a:t>‹#›</a:t>
            </a:fld>
            <a:endParaRPr lang="en-GB"/>
          </a:p>
        </p:txBody>
      </p:sp>
    </p:spTree>
    <p:extLst>
      <p:ext uri="{BB962C8B-B14F-4D97-AF65-F5344CB8AC3E}">
        <p14:creationId xmlns:p14="http://schemas.microsoft.com/office/powerpoint/2010/main" val="28251292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xStyles>
    <p:titleStyle>
      <a:lvl1pPr algn="ctr" defTabSz="914400" rtl="0" eaLnBrk="1" latinLnBrk="0" hangingPunct="1">
        <a:spcBef>
          <a:spcPct val="0"/>
        </a:spcBef>
        <a:buNone/>
        <a:defRPr sz="44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hyperlink" Target="https://docs.python.org/3/library/string.html#string-functions"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fsmyth/Worksho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python.org/"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Execution_(computing)" TargetMode="External"/><Relationship Id="rId2" Type="http://schemas.openxmlformats.org/officeDocument/2006/relationships/hyperlink" Target="https://en.wikipedia.org/wiki/Instruction_set" TargetMode="External"/><Relationship Id="rId1" Type="http://schemas.openxmlformats.org/officeDocument/2006/relationships/slideLayout" Target="../slideLayouts/slideLayout2.xml"/><Relationship Id="rId4" Type="http://schemas.openxmlformats.org/officeDocument/2006/relationships/hyperlink" Target="https://en.wikipedia.org/wiki/Computer" TargetMode="Externa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www.anomalies-unlimited.com/Science/Grace%20Hooper.html" TargetMode="External"/><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File:Hello_world_c.svg"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04664"/>
            <a:ext cx="6768752" cy="1008112"/>
          </a:xfrm>
        </p:spPr>
        <p:txBody>
          <a:bodyPr>
            <a:normAutofit/>
          </a:bodyPr>
          <a:lstStyle/>
          <a:p>
            <a:r>
              <a:rPr lang="en-GB" sz="3600" dirty="0">
                <a:latin typeface="Arial" panose="020B0604020202020204" pitchFamily="34" charset="0"/>
                <a:cs typeface="Arial" panose="020B0604020202020204" pitchFamily="34" charset="0"/>
              </a:rPr>
              <a:t>Introduction to Programming</a:t>
            </a:r>
          </a:p>
        </p:txBody>
      </p:sp>
      <p:sp>
        <p:nvSpPr>
          <p:cNvPr id="4" name="Content Placeholder 3"/>
          <p:cNvSpPr>
            <a:spLocks noGrp="1"/>
          </p:cNvSpPr>
          <p:nvPr>
            <p:ph sz="quarter" idx="10"/>
          </p:nvPr>
        </p:nvSpPr>
        <p:spPr>
          <a:xfrm>
            <a:off x="323528" y="2636912"/>
            <a:ext cx="5544616" cy="2376264"/>
          </a:xfrm>
        </p:spPr>
        <p:txBody>
          <a:bodyPr>
            <a:normAutofit/>
          </a:bodyPr>
          <a:lstStyle/>
          <a:p>
            <a:r>
              <a:rPr lang="en-GB" dirty="0">
                <a:solidFill>
                  <a:schemeClr val="tx1">
                    <a:lumMod val="50000"/>
                    <a:lumOff val="50000"/>
                  </a:schemeClr>
                </a:solidFill>
                <a:latin typeface="Arial" panose="020B0604020202020204" pitchFamily="34" charset="0"/>
                <a:cs typeface="Arial" panose="020B0604020202020204" pitchFamily="34" charset="0"/>
              </a:rPr>
              <a:t>Workshop</a:t>
            </a:r>
          </a:p>
          <a:p>
            <a:endParaRPr lang="en-GB" dirty="0">
              <a:solidFill>
                <a:schemeClr val="tx1">
                  <a:lumMod val="50000"/>
                  <a:lumOff val="50000"/>
                </a:schemeClr>
              </a:solidFill>
              <a:latin typeface="Arial" panose="020B0604020202020204" pitchFamily="34" charset="0"/>
              <a:cs typeface="Arial" panose="020B0604020202020204" pitchFamily="34" charset="0"/>
            </a:endParaRPr>
          </a:p>
          <a:p>
            <a:r>
              <a:rPr lang="en-GB" dirty="0">
                <a:solidFill>
                  <a:schemeClr val="tx1">
                    <a:lumMod val="50000"/>
                    <a:lumOff val="50000"/>
                  </a:schemeClr>
                </a:solidFill>
                <a:latin typeface="Arial" panose="020B0604020202020204" pitchFamily="34" charset="0"/>
                <a:cs typeface="Arial" panose="020B0604020202020204" pitchFamily="34" charset="0"/>
              </a:rPr>
              <a:t>15 December 2016</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Peter Smyth</a:t>
            </a:r>
            <a:endParaRPr lang="en-GB" dirty="0"/>
          </a:p>
          <a:p>
            <a:r>
              <a:rPr lang="en-GB" dirty="0"/>
              <a:t>UK Data Service</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316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p:txBody>
          <a:bodyPr/>
          <a:lstStyle/>
          <a:p>
            <a:r>
              <a:rPr lang="en-GB" dirty="0"/>
              <a:t>It is generally easier to read programs than to write them</a:t>
            </a:r>
          </a:p>
          <a:p>
            <a:r>
              <a:rPr lang="en-GB" dirty="0"/>
              <a:t>Regardless of the language</a:t>
            </a:r>
          </a:p>
          <a:p>
            <a:r>
              <a:rPr lang="en-GB" dirty="0"/>
              <a:t>It is usually necessary to add symbols (or tokens) to the written code in order to make it understandable by the computer.</a:t>
            </a:r>
          </a:p>
          <a:p>
            <a:r>
              <a:rPr lang="en-GB" dirty="0"/>
              <a:t>This can help to ensure that the code is not ambiguous</a:t>
            </a:r>
          </a:p>
        </p:txBody>
      </p:sp>
    </p:spTree>
    <p:extLst>
      <p:ext uri="{BB962C8B-B14F-4D97-AF65-F5344CB8AC3E}">
        <p14:creationId xmlns:p14="http://schemas.microsoft.com/office/powerpoint/2010/main" val="9607275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If you just wanted to read a single record from a file you could use a statement like;</a:t>
            </a:r>
            <a:br>
              <a:rPr lang="en-GB" sz="2800" dirty="0"/>
            </a:br>
            <a:r>
              <a:rPr lang="en-GB" sz="2800" dirty="0"/>
              <a:t>  ‘line = </a:t>
            </a:r>
            <a:r>
              <a:rPr lang="en-GB" sz="2800" dirty="0" err="1"/>
              <a:t>fr.readline</a:t>
            </a:r>
            <a:r>
              <a:rPr lang="en-GB" sz="2800" dirty="0"/>
              <a:t>()’</a:t>
            </a:r>
          </a:p>
          <a:p>
            <a:pPr lvl="0"/>
            <a:r>
              <a:rPr lang="en-GB" sz="2800" dirty="0"/>
              <a:t>When you have finished processing a file you should close the file using the close() procedure of the file handle (</a:t>
            </a:r>
            <a:r>
              <a:rPr lang="en-GB" sz="2800" dirty="0" err="1"/>
              <a:t>e.g</a:t>
            </a:r>
            <a:r>
              <a:rPr lang="en-GB" sz="2800" dirty="0"/>
              <a:t> </a:t>
            </a:r>
            <a:r>
              <a:rPr lang="en-GB" sz="2800" dirty="0" err="1"/>
              <a:t>fr.close</a:t>
            </a:r>
            <a:r>
              <a:rPr lang="en-GB" sz="2800" dirty="0"/>
              <a:t>() )</a:t>
            </a:r>
          </a:p>
          <a:p>
            <a:endParaRPr lang="en-GB" dirty="0"/>
          </a:p>
        </p:txBody>
      </p:sp>
    </p:spTree>
    <p:extLst>
      <p:ext uri="{BB962C8B-B14F-4D97-AF65-F5344CB8AC3E}">
        <p14:creationId xmlns:p14="http://schemas.microsoft.com/office/powerpoint/2010/main" val="9305088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String functions</a:t>
            </a:r>
          </a:p>
        </p:txBody>
      </p:sp>
      <p:sp>
        <p:nvSpPr>
          <p:cNvPr id="3" name="Content Placeholder 2"/>
          <p:cNvSpPr>
            <a:spLocks noGrp="1"/>
          </p:cNvSpPr>
          <p:nvPr>
            <p:ph idx="1"/>
          </p:nvPr>
        </p:nvSpPr>
        <p:spPr/>
        <p:txBody>
          <a:bodyPr/>
          <a:lstStyle/>
          <a:p>
            <a:r>
              <a:rPr lang="en-GB" dirty="0"/>
              <a:t>The is a whole variety of string functions available in Python. A full list is provided in the official documentation for v3.x here </a:t>
            </a:r>
            <a:r>
              <a:rPr lang="en-GB" u="sng" dirty="0">
                <a:hlinkClick r:id="rId2"/>
              </a:rPr>
              <a:t>https://docs.python.org/3/library/string.html#string-functions</a:t>
            </a:r>
            <a:r>
              <a:rPr lang="en-GB" dirty="0"/>
              <a:t> .</a:t>
            </a:r>
          </a:p>
          <a:p>
            <a:r>
              <a:rPr lang="en-GB" dirty="0"/>
              <a:t>We have already seen the </a:t>
            </a:r>
            <a:r>
              <a:rPr lang="en-GB" dirty="0" err="1"/>
              <a:t>len</a:t>
            </a:r>
            <a:r>
              <a:rPr lang="en-GB" dirty="0"/>
              <a:t>() function when we looked at lists</a:t>
            </a:r>
          </a:p>
          <a:p>
            <a:r>
              <a:rPr lang="en-GB" dirty="0"/>
              <a:t>We will now look at the very important ‘split’ function</a:t>
            </a:r>
          </a:p>
          <a:p>
            <a:r>
              <a:rPr lang="en-GB" dirty="0"/>
              <a:t>Unlike the </a:t>
            </a:r>
            <a:r>
              <a:rPr lang="en-GB" dirty="0" err="1"/>
              <a:t>len</a:t>
            </a:r>
            <a:r>
              <a:rPr lang="en-GB" dirty="0"/>
              <a:t>() function where the string is passed as a parameter, the split function is built-in to every string</a:t>
            </a:r>
          </a:p>
          <a:p>
            <a:r>
              <a:rPr lang="en-GB" dirty="0"/>
              <a:t>You use it by writing something like;</a:t>
            </a:r>
          </a:p>
          <a:p>
            <a:pPr marL="457200" lvl="1" indent="0">
              <a:buNone/>
            </a:pPr>
            <a:r>
              <a:rPr lang="en-GB" dirty="0" err="1"/>
              <a:t>mysplitupstring</a:t>
            </a:r>
            <a:r>
              <a:rPr lang="en-GB" dirty="0"/>
              <a:t> = </a:t>
            </a:r>
            <a:r>
              <a:rPr lang="en-GB" dirty="0" err="1"/>
              <a:t>mystring.split</a:t>
            </a:r>
            <a:r>
              <a:rPr lang="en-GB" dirty="0"/>
              <a:t>(“,”)</a:t>
            </a:r>
          </a:p>
        </p:txBody>
      </p:sp>
    </p:spTree>
    <p:extLst>
      <p:ext uri="{BB962C8B-B14F-4D97-AF65-F5344CB8AC3E}">
        <p14:creationId xmlns:p14="http://schemas.microsoft.com/office/powerpoint/2010/main" val="28512571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Example of split function</a:t>
            </a:r>
          </a:p>
        </p:txBody>
      </p:sp>
      <p:sp>
        <p:nvSpPr>
          <p:cNvPr id="3" name="Content Placeholder 2"/>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p:cNvPicPr/>
          <p:nvPr/>
        </p:nvPicPr>
        <p:blipFill>
          <a:blip r:embed="rId2"/>
          <a:stretch>
            <a:fillRect/>
          </a:stretch>
        </p:blipFill>
        <p:spPr>
          <a:xfrm>
            <a:off x="539552" y="1643459"/>
            <a:ext cx="7941568" cy="2376091"/>
          </a:xfrm>
          <a:prstGeom prst="rect">
            <a:avLst/>
          </a:prstGeom>
        </p:spPr>
      </p:pic>
      <p:sp>
        <p:nvSpPr>
          <p:cNvPr id="5" name="TextBox 4"/>
          <p:cNvSpPr txBox="1"/>
          <p:nvPr/>
        </p:nvSpPr>
        <p:spPr>
          <a:xfrm>
            <a:off x="539552" y="4268927"/>
            <a:ext cx="7632848" cy="1846659"/>
          </a:xfrm>
          <a:prstGeom prst="rect">
            <a:avLst/>
          </a:prstGeom>
          <a:noFill/>
        </p:spPr>
        <p:txBody>
          <a:bodyPr wrap="square" rtlCol="0">
            <a:spAutoFit/>
          </a:bodyPr>
          <a:lstStyle/>
          <a:p>
            <a:pPr marL="342900" lvl="0" indent="-342900">
              <a:buFont typeface="Arial" panose="020B0604020202020204" pitchFamily="34" charset="0"/>
              <a:buChar char="•"/>
            </a:pPr>
            <a:r>
              <a:rPr lang="en-GB" sz="2400" dirty="0"/>
              <a:t>split is a function which returns a list of strings.</a:t>
            </a:r>
          </a:p>
          <a:p>
            <a:pPr marL="342900" lvl="0" indent="-342900">
              <a:buFont typeface="Arial" panose="020B0604020202020204" pitchFamily="34" charset="0"/>
              <a:buChar char="•"/>
            </a:pPr>
            <a:r>
              <a:rPr lang="en-GB" sz="2400" dirty="0"/>
              <a:t>The single parameter to split is the character that you want to split the string on. A ‘,’ being quite typical but it could be any single character.</a:t>
            </a:r>
          </a:p>
          <a:p>
            <a:endParaRPr lang="en-GB" dirty="0"/>
          </a:p>
        </p:txBody>
      </p:sp>
    </p:spTree>
    <p:extLst>
      <p:ext uri="{BB962C8B-B14F-4D97-AF65-F5344CB8AC3E}">
        <p14:creationId xmlns:p14="http://schemas.microsoft.com/office/powerpoint/2010/main" val="30265487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Functions &amp; Procedures</a:t>
            </a:r>
          </a:p>
        </p:txBody>
      </p:sp>
      <p:sp>
        <p:nvSpPr>
          <p:cNvPr id="3" name="Content Placeholder 2"/>
          <p:cNvSpPr>
            <a:spLocks noGrp="1"/>
          </p:cNvSpPr>
          <p:nvPr>
            <p:ph idx="1"/>
          </p:nvPr>
        </p:nvSpPr>
        <p:spPr/>
        <p:txBody>
          <a:bodyPr/>
          <a:lstStyle/>
          <a:p>
            <a:r>
              <a:rPr lang="en-GB" dirty="0"/>
              <a:t>The difference between a function and a procedure is that a function returns a value and a procedure does not.</a:t>
            </a:r>
          </a:p>
          <a:p>
            <a:r>
              <a:rPr lang="en-GB" dirty="0"/>
              <a:t>Print() is a procedure because it return a value, it just does something</a:t>
            </a:r>
          </a:p>
          <a:p>
            <a:r>
              <a:rPr lang="en-GB" dirty="0"/>
              <a:t>Len() is a function because it returns the length of a string, which you will typically assign to a variable</a:t>
            </a:r>
          </a:p>
        </p:txBody>
      </p:sp>
    </p:spTree>
    <p:extLst>
      <p:ext uri="{BB962C8B-B14F-4D97-AF65-F5344CB8AC3E}">
        <p14:creationId xmlns:p14="http://schemas.microsoft.com/office/powerpoint/2010/main" val="27538775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Functions &amp; Procedures</a:t>
            </a:r>
          </a:p>
        </p:txBody>
      </p:sp>
      <p:pic>
        <p:nvPicPr>
          <p:cNvPr id="4" name="Content Placeholder 3"/>
          <p:cNvPicPr>
            <a:picLocks noGrp="1" noChangeAspect="1"/>
          </p:cNvPicPr>
          <p:nvPr>
            <p:ph idx="1"/>
          </p:nvPr>
        </p:nvPicPr>
        <p:blipFill>
          <a:blip r:embed="rId2"/>
          <a:stretch>
            <a:fillRect/>
          </a:stretch>
        </p:blipFill>
        <p:spPr>
          <a:xfrm>
            <a:off x="344811" y="1844824"/>
            <a:ext cx="7765878" cy="4536504"/>
          </a:xfrm>
          <a:prstGeom prst="rect">
            <a:avLst/>
          </a:prstGeom>
        </p:spPr>
      </p:pic>
    </p:spTree>
    <p:extLst>
      <p:ext uri="{BB962C8B-B14F-4D97-AF65-F5344CB8AC3E}">
        <p14:creationId xmlns:p14="http://schemas.microsoft.com/office/powerpoint/2010/main" val="12148253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Writing your own Functions</a:t>
            </a:r>
          </a:p>
        </p:txBody>
      </p:sp>
      <p:pic>
        <p:nvPicPr>
          <p:cNvPr id="5" name="Content Placeholder 4"/>
          <p:cNvPicPr>
            <a:picLocks noGrp="1" noChangeAspect="1"/>
          </p:cNvPicPr>
          <p:nvPr>
            <p:ph idx="1"/>
          </p:nvPr>
        </p:nvPicPr>
        <p:blipFill>
          <a:blip r:embed="rId2"/>
          <a:stretch>
            <a:fillRect/>
          </a:stretch>
        </p:blipFill>
        <p:spPr>
          <a:xfrm>
            <a:off x="257164" y="1403649"/>
            <a:ext cx="7771219" cy="5271054"/>
          </a:xfrm>
          <a:prstGeom prst="rect">
            <a:avLst/>
          </a:prstGeom>
        </p:spPr>
      </p:pic>
    </p:spTree>
    <p:extLst>
      <p:ext uri="{BB962C8B-B14F-4D97-AF65-F5344CB8AC3E}">
        <p14:creationId xmlns:p14="http://schemas.microsoft.com/office/powerpoint/2010/main" val="6234777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Writing your own Functions</a:t>
            </a:r>
          </a:p>
        </p:txBody>
      </p:sp>
      <p:sp>
        <p:nvSpPr>
          <p:cNvPr id="3" name="Content Placeholder 2"/>
          <p:cNvSpPr>
            <a:spLocks noGrp="1"/>
          </p:cNvSpPr>
          <p:nvPr>
            <p:ph idx="1"/>
          </p:nvPr>
        </p:nvSpPr>
        <p:spPr/>
        <p:txBody>
          <a:bodyPr/>
          <a:lstStyle/>
          <a:p>
            <a:pPr lvl="0"/>
            <a:r>
              <a:rPr lang="en-GB" dirty="0"/>
              <a:t>The definition of a function (or procedure) starts with the def keyword and is followed by the name of the function with any parameters used by the function in brackets. </a:t>
            </a:r>
          </a:p>
          <a:p>
            <a:pPr lvl="0"/>
            <a:r>
              <a:rPr lang="en-GB" dirty="0"/>
              <a:t>The definition clause is terminated with a ‘:’ which causes indentation on the next and subsequent lines. All of these lines form the statements which make up the function. The function ends after the indentation is removed.</a:t>
            </a:r>
          </a:p>
          <a:p>
            <a:pPr lvl="0"/>
            <a:r>
              <a:rPr lang="en-GB" dirty="0"/>
              <a:t>Within the function, the parameters behave just like variables whose initial values will those that they were given when the function was called. </a:t>
            </a:r>
          </a:p>
          <a:p>
            <a:endParaRPr lang="en-GB" dirty="0"/>
          </a:p>
        </p:txBody>
      </p:sp>
    </p:spTree>
    <p:extLst>
      <p:ext uri="{BB962C8B-B14F-4D97-AF65-F5344CB8AC3E}">
        <p14:creationId xmlns:p14="http://schemas.microsoft.com/office/powerpoint/2010/main" val="8289419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Writing your own Functions</a:t>
            </a:r>
          </a:p>
        </p:txBody>
      </p:sp>
      <p:sp>
        <p:nvSpPr>
          <p:cNvPr id="3" name="Content Placeholder 2"/>
          <p:cNvSpPr>
            <a:spLocks noGrp="1"/>
          </p:cNvSpPr>
          <p:nvPr>
            <p:ph idx="1"/>
          </p:nvPr>
        </p:nvSpPr>
        <p:spPr/>
        <p:txBody>
          <a:bodyPr/>
          <a:lstStyle/>
          <a:p>
            <a:pPr lvl="0"/>
            <a:r>
              <a:rPr lang="en-GB" dirty="0"/>
              <a:t>functions have a return statement which specifies the value to be returned. This is the value assigned to the variable on the left-hand side of the call to the function. (</a:t>
            </a:r>
            <a:r>
              <a:rPr lang="en-GB" dirty="0" err="1"/>
              <a:t>printme</a:t>
            </a:r>
            <a:r>
              <a:rPr lang="en-GB" dirty="0"/>
              <a:t> in the example above)</a:t>
            </a:r>
          </a:p>
          <a:p>
            <a:pPr lvl="0"/>
            <a:r>
              <a:rPr lang="en-GB" dirty="0"/>
              <a:t>You call (run the code) a function simply by providing its name and values for its parameters just as you would for any </a:t>
            </a:r>
            <a:r>
              <a:rPr lang="en-GB" dirty="0" err="1"/>
              <a:t>builtin</a:t>
            </a:r>
            <a:r>
              <a:rPr lang="en-GB" dirty="0"/>
              <a:t> function.</a:t>
            </a:r>
          </a:p>
          <a:p>
            <a:endParaRPr lang="en-GB" dirty="0"/>
          </a:p>
        </p:txBody>
      </p:sp>
    </p:spTree>
    <p:extLst>
      <p:ext uri="{BB962C8B-B14F-4D97-AF65-F5344CB8AC3E}">
        <p14:creationId xmlns:p14="http://schemas.microsoft.com/office/powerpoint/2010/main" val="29456181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Introduction to Testing</a:t>
            </a:r>
          </a:p>
        </p:txBody>
      </p:sp>
    </p:spTree>
    <p:extLst>
      <p:ext uri="{BB962C8B-B14F-4D97-AF65-F5344CB8AC3E}">
        <p14:creationId xmlns:p14="http://schemas.microsoft.com/office/powerpoint/2010/main" val="18382901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a:t>
            </a:r>
          </a:p>
        </p:txBody>
      </p:sp>
      <p:sp>
        <p:nvSpPr>
          <p:cNvPr id="3" name="Content Placeholder 2"/>
          <p:cNvSpPr>
            <a:spLocks noGrp="1"/>
          </p:cNvSpPr>
          <p:nvPr>
            <p:ph idx="1"/>
          </p:nvPr>
        </p:nvSpPr>
        <p:spPr/>
        <p:txBody>
          <a:bodyPr>
            <a:normAutofit/>
          </a:bodyPr>
          <a:lstStyle/>
          <a:p>
            <a:pPr marL="0" indent="0" algn="ctr">
              <a:buNone/>
            </a:pPr>
            <a:r>
              <a:rPr lang="en-GB" sz="6600" dirty="0"/>
              <a:t>“If your program works first time, it probably wasn’t worth writing”</a:t>
            </a:r>
          </a:p>
          <a:p>
            <a:pPr marL="0" indent="0">
              <a:buNone/>
            </a:pPr>
            <a:r>
              <a:rPr lang="en-GB" dirty="0"/>
              <a:t>(anon)</a:t>
            </a:r>
          </a:p>
        </p:txBody>
      </p:sp>
    </p:spTree>
    <p:extLst>
      <p:ext uri="{BB962C8B-B14F-4D97-AF65-F5344CB8AC3E}">
        <p14:creationId xmlns:p14="http://schemas.microsoft.com/office/powerpoint/2010/main" val="4103065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stupid computers</a:t>
            </a:r>
          </a:p>
        </p:txBody>
      </p:sp>
      <p:sp>
        <p:nvSpPr>
          <p:cNvPr id="3" name="Content Placeholder 2"/>
          <p:cNvSpPr>
            <a:spLocks noGrp="1"/>
          </p:cNvSpPr>
          <p:nvPr>
            <p:ph idx="1"/>
          </p:nvPr>
        </p:nvSpPr>
        <p:spPr/>
        <p:txBody>
          <a:bodyPr>
            <a:normAutofit/>
          </a:bodyPr>
          <a:lstStyle/>
          <a:p>
            <a:pPr marL="0" indent="0">
              <a:buNone/>
            </a:pPr>
            <a:r>
              <a:rPr lang="en-GB" sz="4000" dirty="0"/>
              <a:t>Computers can;</a:t>
            </a:r>
          </a:p>
          <a:p>
            <a:pPr lvl="1"/>
            <a:r>
              <a:rPr lang="en-GB" sz="3600" dirty="0"/>
              <a:t>Add</a:t>
            </a:r>
          </a:p>
          <a:p>
            <a:pPr lvl="1"/>
            <a:r>
              <a:rPr lang="en-GB" sz="3600" dirty="0"/>
              <a:t>Subtract </a:t>
            </a:r>
          </a:p>
          <a:p>
            <a:pPr lvl="1"/>
            <a:r>
              <a:rPr lang="en-GB" sz="3600" dirty="0"/>
              <a:t>Compare</a:t>
            </a:r>
          </a:p>
          <a:p>
            <a:pPr lvl="1"/>
            <a:endParaRPr lang="en-GB" sz="3600" dirty="0"/>
          </a:p>
          <a:p>
            <a:pPr lvl="1"/>
            <a:endParaRPr lang="en-GB" sz="3600" dirty="0"/>
          </a:p>
          <a:p>
            <a:pPr marL="57150" indent="0">
              <a:buNone/>
            </a:pPr>
            <a:r>
              <a:rPr lang="en-GB" sz="4000" dirty="0"/>
              <a:t>And that’s about it!</a:t>
            </a:r>
          </a:p>
        </p:txBody>
      </p:sp>
    </p:spTree>
    <p:extLst>
      <p:ext uri="{BB962C8B-B14F-4D97-AF65-F5344CB8AC3E}">
        <p14:creationId xmlns:p14="http://schemas.microsoft.com/office/powerpoint/2010/main" val="38487563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a:t>
            </a:r>
          </a:p>
        </p:txBody>
      </p:sp>
      <p:sp>
        <p:nvSpPr>
          <p:cNvPr id="3" name="Content Placeholder 2"/>
          <p:cNvSpPr>
            <a:spLocks noGrp="1"/>
          </p:cNvSpPr>
          <p:nvPr>
            <p:ph idx="1"/>
          </p:nvPr>
        </p:nvSpPr>
        <p:spPr/>
        <p:txBody>
          <a:bodyPr>
            <a:normAutofit/>
          </a:bodyPr>
          <a:lstStyle/>
          <a:p>
            <a:pPr marL="0" indent="0">
              <a:buNone/>
            </a:pPr>
            <a:r>
              <a:rPr lang="en-GB" sz="3600" dirty="0"/>
              <a:t>In Lesson 6 we said that: </a:t>
            </a:r>
          </a:p>
          <a:p>
            <a:pPr marL="0" indent="0">
              <a:buNone/>
            </a:pPr>
            <a:r>
              <a:rPr lang="en-GB" sz="3600" dirty="0"/>
              <a:t>Testing is a planned process which aims to discover if anything is wrong with the program code. We also said that the most likely problem was that the programming logic for the algorithm was incorrect</a:t>
            </a:r>
          </a:p>
        </p:txBody>
      </p:sp>
    </p:spTree>
    <p:extLst>
      <p:ext uri="{BB962C8B-B14F-4D97-AF65-F5344CB8AC3E}">
        <p14:creationId xmlns:p14="http://schemas.microsoft.com/office/powerpoint/2010/main" val="32050742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a:t>
            </a:r>
          </a:p>
        </p:txBody>
      </p:sp>
      <p:sp>
        <p:nvSpPr>
          <p:cNvPr id="3" name="Content Placeholder 2"/>
          <p:cNvSpPr>
            <a:spLocks noGrp="1"/>
          </p:cNvSpPr>
          <p:nvPr>
            <p:ph idx="1"/>
          </p:nvPr>
        </p:nvSpPr>
        <p:spPr/>
        <p:txBody>
          <a:bodyPr>
            <a:normAutofit/>
          </a:bodyPr>
          <a:lstStyle/>
          <a:p>
            <a:pPr marL="0" indent="0">
              <a:buNone/>
            </a:pPr>
            <a:r>
              <a:rPr lang="en-GB" sz="3600" dirty="0"/>
              <a:t>Perhaps an indication of how important software testing is considered to be, is the fact that it is covered by a set of ISO (International Standards Organisation) Standards </a:t>
            </a:r>
          </a:p>
          <a:p>
            <a:pPr marL="0" indent="0">
              <a:buNone/>
            </a:pPr>
            <a:r>
              <a:rPr lang="en-GB" sz="3600" dirty="0"/>
              <a:t>(ISO 20119-1 to 5). </a:t>
            </a:r>
          </a:p>
          <a:p>
            <a:pPr marL="0" indent="0">
              <a:buNone/>
            </a:pPr>
            <a:endParaRPr lang="en-GB" sz="3600" dirty="0"/>
          </a:p>
        </p:txBody>
      </p:sp>
    </p:spTree>
    <p:extLst>
      <p:ext uri="{BB962C8B-B14F-4D97-AF65-F5344CB8AC3E}">
        <p14:creationId xmlns:p14="http://schemas.microsoft.com/office/powerpoint/2010/main" val="120190395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a:t>
            </a:r>
          </a:p>
        </p:txBody>
      </p:sp>
      <p:sp>
        <p:nvSpPr>
          <p:cNvPr id="3" name="Content Placeholder 2"/>
          <p:cNvSpPr>
            <a:spLocks noGrp="1"/>
          </p:cNvSpPr>
          <p:nvPr>
            <p:ph idx="1"/>
          </p:nvPr>
        </p:nvSpPr>
        <p:spPr/>
        <p:txBody>
          <a:bodyPr/>
          <a:lstStyle/>
          <a:p>
            <a:r>
              <a:rPr lang="en-GB" dirty="0"/>
              <a:t>All programs should be tested. Whether they appear to be working or not</a:t>
            </a:r>
          </a:p>
          <a:p>
            <a:r>
              <a:rPr lang="en-GB" dirty="0"/>
              <a:t>How much depends on size and complexity</a:t>
            </a:r>
          </a:p>
          <a:p>
            <a:endParaRPr lang="en-GB" dirty="0"/>
          </a:p>
          <a:p>
            <a:r>
              <a:rPr lang="en-GB" dirty="0"/>
              <a:t>How do we know when we have done enough testing?</a:t>
            </a:r>
          </a:p>
        </p:txBody>
      </p:sp>
    </p:spTree>
    <p:extLst>
      <p:ext uri="{BB962C8B-B14F-4D97-AF65-F5344CB8AC3E}">
        <p14:creationId xmlns:p14="http://schemas.microsoft.com/office/powerpoint/2010/main" val="20203727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a:t>
            </a:r>
          </a:p>
        </p:txBody>
      </p:sp>
      <p:sp>
        <p:nvSpPr>
          <p:cNvPr id="3" name="Content Placeholder 2"/>
          <p:cNvSpPr>
            <a:spLocks noGrp="1"/>
          </p:cNvSpPr>
          <p:nvPr>
            <p:ph idx="1"/>
          </p:nvPr>
        </p:nvSpPr>
        <p:spPr/>
        <p:txBody>
          <a:bodyPr/>
          <a:lstStyle/>
          <a:p>
            <a:pPr marL="0" indent="0">
              <a:buNone/>
            </a:pPr>
            <a:r>
              <a:rPr lang="en-GB" dirty="0"/>
              <a:t>The answer to the question; When have we done enough testing? is often quoted as; </a:t>
            </a:r>
          </a:p>
          <a:p>
            <a:pPr marL="0" indent="0">
              <a:buNone/>
            </a:pPr>
            <a:endParaRPr lang="en-GB" dirty="0"/>
          </a:p>
          <a:p>
            <a:pPr marL="0" indent="0">
              <a:buNone/>
            </a:pPr>
            <a:endParaRPr lang="en-GB" dirty="0"/>
          </a:p>
          <a:p>
            <a:pPr marL="0" indent="0">
              <a:buNone/>
            </a:pPr>
            <a:r>
              <a:rPr lang="en-GB" sz="4800" dirty="0"/>
              <a:t>‘</a:t>
            </a:r>
            <a:r>
              <a:rPr lang="en-GB" sz="4800" i="1" dirty="0"/>
              <a:t>When you have either run out of money or run out of time</a:t>
            </a:r>
            <a:r>
              <a:rPr lang="en-GB" sz="4800" dirty="0"/>
              <a:t>’ </a:t>
            </a:r>
          </a:p>
        </p:txBody>
      </p:sp>
    </p:spTree>
    <p:extLst>
      <p:ext uri="{BB962C8B-B14F-4D97-AF65-F5344CB8AC3E}">
        <p14:creationId xmlns:p14="http://schemas.microsoft.com/office/powerpoint/2010/main" val="271267286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a:t>
            </a:r>
          </a:p>
        </p:txBody>
      </p:sp>
      <p:sp>
        <p:nvSpPr>
          <p:cNvPr id="3" name="Content Placeholder 2"/>
          <p:cNvSpPr>
            <a:spLocks noGrp="1"/>
          </p:cNvSpPr>
          <p:nvPr>
            <p:ph idx="1"/>
          </p:nvPr>
        </p:nvSpPr>
        <p:spPr/>
        <p:txBody>
          <a:bodyPr/>
          <a:lstStyle/>
          <a:p>
            <a:pPr marL="0" indent="0">
              <a:buNone/>
            </a:pPr>
            <a:r>
              <a:rPr lang="en-GB" sz="4400" dirty="0"/>
              <a:t>Testing approach</a:t>
            </a:r>
          </a:p>
          <a:p>
            <a:pPr marL="0" indent="0">
              <a:buNone/>
            </a:pPr>
            <a:endParaRPr lang="en-GB" dirty="0"/>
          </a:p>
          <a:p>
            <a:pPr lvl="0"/>
            <a:r>
              <a:rPr lang="en-GB" sz="4000" dirty="0"/>
              <a:t>Have a plan! – start it early!</a:t>
            </a:r>
          </a:p>
          <a:p>
            <a:pPr lvl="0"/>
            <a:r>
              <a:rPr lang="en-GB" sz="4000" dirty="0"/>
              <a:t>Know what you are testing for</a:t>
            </a:r>
          </a:p>
          <a:p>
            <a:pPr lvl="0"/>
            <a:r>
              <a:rPr lang="en-GB" sz="4000" dirty="0"/>
              <a:t>Know what results you expect from any given set of test conditions</a:t>
            </a:r>
          </a:p>
          <a:p>
            <a:pPr marL="0" indent="0">
              <a:buNone/>
            </a:pPr>
            <a:endParaRPr lang="en-GB" dirty="0"/>
          </a:p>
        </p:txBody>
      </p:sp>
    </p:spTree>
    <p:extLst>
      <p:ext uri="{BB962C8B-B14F-4D97-AF65-F5344CB8AC3E}">
        <p14:creationId xmlns:p14="http://schemas.microsoft.com/office/powerpoint/2010/main" val="26828664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Start test plan construction as soon as possible </a:t>
            </a:r>
          </a:p>
          <a:p>
            <a:pPr lvl="1"/>
            <a:r>
              <a:rPr lang="en-GB" dirty="0"/>
              <a:t>Some tests can be designed before the code is written</a:t>
            </a:r>
          </a:p>
          <a:p>
            <a:r>
              <a:rPr lang="en-GB" dirty="0"/>
              <a:t>You should aim to test for all reasonable values or ranges of input variables</a:t>
            </a:r>
          </a:p>
          <a:p>
            <a:pPr lvl="1"/>
            <a:r>
              <a:rPr lang="en-GB" dirty="0"/>
              <a:t>So you need to know what they are,</a:t>
            </a:r>
          </a:p>
          <a:p>
            <a:pPr lvl="1"/>
            <a:r>
              <a:rPr lang="en-GB" dirty="0"/>
              <a:t>Their types</a:t>
            </a:r>
          </a:p>
          <a:p>
            <a:pPr lvl="1"/>
            <a:r>
              <a:rPr lang="en-GB" dirty="0"/>
              <a:t>Their valid ranges</a:t>
            </a:r>
          </a:p>
          <a:p>
            <a:r>
              <a:rPr lang="en-GB" dirty="0"/>
              <a:t>And combinations of these</a:t>
            </a:r>
          </a:p>
        </p:txBody>
      </p:sp>
    </p:spTree>
    <p:extLst>
      <p:ext uri="{BB962C8B-B14F-4D97-AF65-F5344CB8AC3E}">
        <p14:creationId xmlns:p14="http://schemas.microsoft.com/office/powerpoint/2010/main" val="42149076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  - Example tests</a:t>
            </a:r>
          </a:p>
        </p:txBody>
      </p:sp>
      <p:sp>
        <p:nvSpPr>
          <p:cNvPr id="3" name="Content Placeholder 2"/>
          <p:cNvSpPr>
            <a:spLocks noGrp="1"/>
          </p:cNvSpPr>
          <p:nvPr>
            <p:ph idx="1"/>
          </p:nvPr>
        </p:nvSpPr>
        <p:spPr/>
        <p:txBody>
          <a:bodyPr/>
          <a:lstStyle/>
          <a:p>
            <a:r>
              <a:rPr lang="en-GB" dirty="0"/>
              <a:t>For numerical variables test for </a:t>
            </a:r>
          </a:p>
          <a:p>
            <a:pPr lvl="1"/>
            <a:r>
              <a:rPr lang="en-GB" dirty="0"/>
              <a:t>Either side of the min and max points</a:t>
            </a:r>
          </a:p>
          <a:p>
            <a:pPr lvl="1"/>
            <a:r>
              <a:rPr lang="en-GB" dirty="0"/>
              <a:t>A central point</a:t>
            </a:r>
          </a:p>
          <a:p>
            <a:pPr lvl="1"/>
            <a:r>
              <a:rPr lang="en-GB" dirty="0"/>
              <a:t>Real where integer expected</a:t>
            </a:r>
          </a:p>
          <a:p>
            <a:pPr lvl="1"/>
            <a:r>
              <a:rPr lang="en-GB" dirty="0"/>
              <a:t>-</a:t>
            </a:r>
            <a:r>
              <a:rPr lang="en-GB" dirty="0" err="1"/>
              <a:t>ve</a:t>
            </a:r>
            <a:r>
              <a:rPr lang="en-GB" dirty="0"/>
              <a:t> if </a:t>
            </a:r>
            <a:r>
              <a:rPr lang="en-GB" dirty="0" err="1"/>
              <a:t>onlyt</a:t>
            </a:r>
            <a:r>
              <a:rPr lang="en-GB" dirty="0"/>
              <a:t> +</a:t>
            </a:r>
            <a:r>
              <a:rPr lang="en-GB" dirty="0" err="1"/>
              <a:t>ve</a:t>
            </a:r>
            <a:r>
              <a:rPr lang="en-GB" dirty="0"/>
              <a:t> expected ( and vice versa)</a:t>
            </a:r>
          </a:p>
          <a:p>
            <a:pPr lvl="1"/>
            <a:endParaRPr lang="en-GB" dirty="0"/>
          </a:p>
          <a:p>
            <a:r>
              <a:rPr lang="en-GB" dirty="0"/>
              <a:t>For string variables test for</a:t>
            </a:r>
          </a:p>
          <a:p>
            <a:pPr lvl="1"/>
            <a:r>
              <a:rPr lang="en-GB" dirty="0"/>
              <a:t>Empty string</a:t>
            </a:r>
          </a:p>
          <a:p>
            <a:pPr lvl="1"/>
            <a:r>
              <a:rPr lang="en-GB" dirty="0"/>
              <a:t>Overlength strings</a:t>
            </a:r>
          </a:p>
          <a:p>
            <a:pPr lvl="1"/>
            <a:r>
              <a:rPr lang="en-GB" dirty="0"/>
              <a:t>Strings on in pre-defined list</a:t>
            </a:r>
          </a:p>
          <a:p>
            <a:pPr lvl="1"/>
            <a:r>
              <a:rPr lang="en-GB" dirty="0"/>
              <a:t>Upper and lower case combinations</a:t>
            </a:r>
          </a:p>
          <a:p>
            <a:endParaRPr lang="en-GB" dirty="0"/>
          </a:p>
        </p:txBody>
      </p:sp>
    </p:spTree>
    <p:extLst>
      <p:ext uri="{BB962C8B-B14F-4D97-AF65-F5344CB8AC3E}">
        <p14:creationId xmlns:p14="http://schemas.microsoft.com/office/powerpoint/2010/main" val="6560799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  - Example tests</a:t>
            </a:r>
          </a:p>
        </p:txBody>
      </p:sp>
      <p:sp>
        <p:nvSpPr>
          <p:cNvPr id="3" name="Content Placeholder 2"/>
          <p:cNvSpPr>
            <a:spLocks noGrp="1"/>
          </p:cNvSpPr>
          <p:nvPr>
            <p:ph idx="1"/>
          </p:nvPr>
        </p:nvSpPr>
        <p:spPr/>
        <p:txBody>
          <a:bodyPr/>
          <a:lstStyle/>
          <a:p>
            <a:r>
              <a:rPr lang="en-GB" dirty="0"/>
              <a:t>For </a:t>
            </a:r>
            <a:r>
              <a:rPr lang="en-GB" dirty="0" err="1"/>
              <a:t>boolean</a:t>
            </a:r>
            <a:r>
              <a:rPr lang="en-GB" dirty="0"/>
              <a:t> variables test for </a:t>
            </a:r>
          </a:p>
          <a:p>
            <a:pPr lvl="1"/>
            <a:r>
              <a:rPr lang="en-GB" dirty="0"/>
              <a:t>All combinations of True and False</a:t>
            </a:r>
          </a:p>
          <a:p>
            <a:pPr lvl="1"/>
            <a:r>
              <a:rPr lang="en-GB" dirty="0"/>
              <a:t>0 and 1 (make sure you know which is which)</a:t>
            </a:r>
          </a:p>
          <a:p>
            <a:pPr lvl="1"/>
            <a:r>
              <a:rPr lang="en-GB" dirty="0"/>
              <a:t>0 and -1 (make sure you know which is which)</a:t>
            </a:r>
          </a:p>
          <a:p>
            <a:pPr lvl="1"/>
            <a:r>
              <a:rPr lang="en-GB" dirty="0"/>
              <a:t>All combinations of  Y, y, N, n, Yes, yes, No, no etc.</a:t>
            </a:r>
          </a:p>
          <a:p>
            <a:pPr lvl="1"/>
            <a:r>
              <a:rPr lang="en-GB" dirty="0"/>
              <a:t>Empty string</a:t>
            </a:r>
          </a:p>
          <a:p>
            <a:pPr lvl="1"/>
            <a:endParaRPr lang="en-GB" dirty="0"/>
          </a:p>
          <a:p>
            <a:pPr marL="0" indent="0">
              <a:buNone/>
            </a:pPr>
            <a:endParaRPr lang="en-GB" dirty="0"/>
          </a:p>
        </p:txBody>
      </p:sp>
    </p:spTree>
    <p:extLst>
      <p:ext uri="{BB962C8B-B14F-4D97-AF65-F5344CB8AC3E}">
        <p14:creationId xmlns:p14="http://schemas.microsoft.com/office/powerpoint/2010/main" val="33636613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a:t>
            </a:r>
          </a:p>
        </p:txBody>
      </p:sp>
      <p:sp>
        <p:nvSpPr>
          <p:cNvPr id="3" name="Content Placeholder 2"/>
          <p:cNvSpPr>
            <a:spLocks noGrp="1"/>
          </p:cNvSpPr>
          <p:nvPr>
            <p:ph idx="1"/>
          </p:nvPr>
        </p:nvSpPr>
        <p:spPr/>
        <p:txBody>
          <a:bodyPr/>
          <a:lstStyle/>
          <a:p>
            <a:pPr marL="0" indent="0">
              <a:buNone/>
            </a:pPr>
            <a:r>
              <a:rPr lang="en-GB" dirty="0"/>
              <a:t>In addition to testing variables individually, y</a:t>
            </a:r>
            <a:r>
              <a:rPr lang="en-GB" sz="2400" dirty="0"/>
              <a:t>ou need to test them in combination with others</a:t>
            </a:r>
          </a:p>
          <a:p>
            <a:pPr marL="0" indent="0">
              <a:buNone/>
            </a:pPr>
            <a:endParaRPr lang="en-GB" sz="2400" dirty="0"/>
          </a:p>
          <a:p>
            <a:pPr marL="400050" lvl="1" indent="0">
              <a:buNone/>
            </a:pPr>
            <a:r>
              <a:rPr lang="en-GB" sz="3200" dirty="0"/>
              <a:t> e.g. if 0 &lt;= x &lt; 20, then 0 &lt;= y &lt; 8000</a:t>
            </a:r>
          </a:p>
          <a:p>
            <a:pPr marL="400050" lvl="1" indent="0">
              <a:buNone/>
            </a:pPr>
            <a:endParaRPr lang="en-GB" sz="2400" dirty="0"/>
          </a:p>
          <a:p>
            <a:pPr marL="0" indent="0">
              <a:buNone/>
            </a:pPr>
            <a:r>
              <a:rPr lang="en-GB" sz="2800" dirty="0"/>
              <a:t>It is the testing of the variables in combination that allows you to test the various branches in the code</a:t>
            </a:r>
          </a:p>
        </p:txBody>
      </p:sp>
    </p:spTree>
    <p:extLst>
      <p:ext uri="{BB962C8B-B14F-4D97-AF65-F5344CB8AC3E}">
        <p14:creationId xmlns:p14="http://schemas.microsoft.com/office/powerpoint/2010/main" val="124638025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The Test plan</a:t>
            </a:r>
          </a:p>
        </p:txBody>
      </p:sp>
      <p:sp>
        <p:nvSpPr>
          <p:cNvPr id="3" name="Content Placeholder 2"/>
          <p:cNvSpPr>
            <a:spLocks noGrp="1"/>
          </p:cNvSpPr>
          <p:nvPr>
            <p:ph idx="1"/>
          </p:nvPr>
        </p:nvSpPr>
        <p:spPr/>
        <p:txBody>
          <a:bodyPr/>
          <a:lstStyle/>
          <a:p>
            <a:r>
              <a:rPr lang="en-GB" sz="2800" dirty="0"/>
              <a:t>Test plans and Test results should always be recorded</a:t>
            </a:r>
          </a:p>
          <a:p>
            <a:r>
              <a:rPr lang="en-GB" sz="2800" dirty="0"/>
              <a:t>Us e a test sheet to record:</a:t>
            </a:r>
          </a:p>
          <a:p>
            <a:pPr lvl="1"/>
            <a:r>
              <a:rPr lang="en-GB" sz="2800" dirty="0"/>
              <a:t>What the test is testing</a:t>
            </a:r>
          </a:p>
          <a:p>
            <a:pPr lvl="1"/>
            <a:r>
              <a:rPr lang="en-GB" sz="2800" dirty="0"/>
              <a:t>The values that the variables are to be given</a:t>
            </a:r>
          </a:p>
          <a:p>
            <a:pPr lvl="1"/>
            <a:r>
              <a:rPr lang="en-GB" sz="2800" dirty="0"/>
              <a:t>Most importantly – The expected results</a:t>
            </a:r>
          </a:p>
          <a:p>
            <a:pPr lvl="1"/>
            <a:r>
              <a:rPr lang="en-GB" sz="2800" dirty="0"/>
              <a:t>The actual results</a:t>
            </a:r>
          </a:p>
          <a:p>
            <a:endParaRPr lang="en-GB" dirty="0"/>
          </a:p>
        </p:txBody>
      </p:sp>
    </p:spTree>
    <p:extLst>
      <p:ext uri="{BB962C8B-B14F-4D97-AF65-F5344CB8AC3E}">
        <p14:creationId xmlns:p14="http://schemas.microsoft.com/office/powerpoint/2010/main" val="362223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How Programs are run</a:t>
            </a:r>
          </a:p>
        </p:txBody>
      </p:sp>
      <p:sp>
        <p:nvSpPr>
          <p:cNvPr id="3" name="Content Placeholder 2"/>
          <p:cNvSpPr>
            <a:spLocks noGrp="1"/>
          </p:cNvSpPr>
          <p:nvPr>
            <p:ph idx="1"/>
          </p:nvPr>
        </p:nvSpPr>
        <p:spPr/>
        <p:txBody>
          <a:bodyPr>
            <a:normAutofit lnSpcReduction="10000"/>
          </a:bodyPr>
          <a:lstStyle/>
          <a:p>
            <a:pPr marL="0" indent="0">
              <a:buNone/>
            </a:pPr>
            <a:r>
              <a:rPr lang="en-GB" sz="3600" dirty="0"/>
              <a:t>In very simple terms </a:t>
            </a:r>
            <a:r>
              <a:rPr lang="en-GB" dirty="0"/>
              <a:t>– </a:t>
            </a:r>
          </a:p>
          <a:p>
            <a:pPr marL="0" indent="0">
              <a:buNone/>
            </a:pPr>
            <a:endParaRPr lang="en-GB" dirty="0"/>
          </a:p>
          <a:p>
            <a:r>
              <a:rPr lang="en-GB" dirty="0"/>
              <a:t>You write your program code to a file as simple text</a:t>
            </a:r>
          </a:p>
          <a:p>
            <a:r>
              <a:rPr lang="en-GB" dirty="0"/>
              <a:t>A compiler program is run which takes your file of code as input and produces a file of machine code as output</a:t>
            </a:r>
          </a:p>
          <a:p>
            <a:r>
              <a:rPr lang="en-GB" dirty="0"/>
              <a:t>Compilers are language specific, in two ways</a:t>
            </a:r>
          </a:p>
          <a:p>
            <a:pPr lvl="1"/>
            <a:r>
              <a:rPr lang="en-GB" dirty="0"/>
              <a:t>They only understand code written in their language</a:t>
            </a:r>
          </a:p>
          <a:p>
            <a:pPr lvl="1"/>
            <a:r>
              <a:rPr lang="en-GB" dirty="0"/>
              <a:t>They produce machine code that the computer it is running on understands</a:t>
            </a:r>
          </a:p>
          <a:p>
            <a:r>
              <a:rPr lang="en-GB" dirty="0"/>
              <a:t>The Operating System takes the machine code file as input executes the instructions and produces output depending on what your program code said (another program) </a:t>
            </a:r>
          </a:p>
        </p:txBody>
      </p:sp>
    </p:spTree>
    <p:extLst>
      <p:ext uri="{BB962C8B-B14F-4D97-AF65-F5344CB8AC3E}">
        <p14:creationId xmlns:p14="http://schemas.microsoft.com/office/powerpoint/2010/main" val="4806900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 example</a:t>
            </a:r>
          </a:p>
        </p:txBody>
      </p:sp>
      <p:sp>
        <p:nvSpPr>
          <p:cNvPr id="3" name="Content Placeholder 2"/>
          <p:cNvSpPr>
            <a:spLocks noGrp="1"/>
          </p:cNvSpPr>
          <p:nvPr>
            <p:ph idx="1"/>
          </p:nvPr>
        </p:nvSpPr>
        <p:spPr/>
        <p:txBody>
          <a:bodyPr/>
          <a:lstStyle/>
          <a:p>
            <a:r>
              <a:rPr lang="en-GB" dirty="0"/>
              <a:t>As an Example we will re-consider our flawed flowchart from lesson 2</a:t>
            </a:r>
          </a:p>
          <a:p>
            <a:r>
              <a:rPr lang="en-GB" dirty="0"/>
              <a:t>The program it represents is intended to find the largest of three (all non-equal integers) variable A, B and C</a:t>
            </a:r>
          </a:p>
          <a:p>
            <a:r>
              <a:rPr lang="en-GB" dirty="0"/>
              <a:t>As the variables are arbitrarily named and each represents an integer we can use values of 1, 2 and 3 and assign them in all combinations to A, B, and C</a:t>
            </a:r>
          </a:p>
          <a:p>
            <a:r>
              <a:rPr lang="en-GB" dirty="0"/>
              <a:t>This will result in a set of 6 tests shown on the next but one slide</a:t>
            </a:r>
          </a:p>
        </p:txBody>
      </p:sp>
    </p:spTree>
    <p:extLst>
      <p:ext uri="{BB962C8B-B14F-4D97-AF65-F5344CB8AC3E}">
        <p14:creationId xmlns:p14="http://schemas.microsoft.com/office/powerpoint/2010/main" val="12684257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 example</a:t>
            </a:r>
          </a:p>
        </p:txBody>
      </p:sp>
      <p:pic>
        <p:nvPicPr>
          <p:cNvPr id="4" name="Content Placeholder 3"/>
          <p:cNvPicPr>
            <a:picLocks noGrp="1"/>
          </p:cNvPicPr>
          <p:nvPr>
            <p:ph idx="1"/>
          </p:nvPr>
        </p:nvPicPr>
        <p:blipFill>
          <a:blip r:embed="rId2"/>
          <a:stretch>
            <a:fillRect/>
          </a:stretch>
        </p:blipFill>
        <p:spPr>
          <a:xfrm>
            <a:off x="395536" y="1628800"/>
            <a:ext cx="7365725" cy="4814262"/>
          </a:xfrm>
          <a:prstGeom prst="rect">
            <a:avLst/>
          </a:prstGeom>
        </p:spPr>
      </p:pic>
    </p:spTree>
    <p:extLst>
      <p:ext uri="{BB962C8B-B14F-4D97-AF65-F5344CB8AC3E}">
        <p14:creationId xmlns:p14="http://schemas.microsoft.com/office/powerpoint/2010/main" val="252862631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 example</a:t>
            </a: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601393448"/>
              </p:ext>
            </p:extLst>
          </p:nvPr>
        </p:nvGraphicFramePr>
        <p:xfrm>
          <a:off x="251517" y="1403650"/>
          <a:ext cx="8229606" cy="4545632"/>
        </p:xfrm>
        <a:graphic>
          <a:graphicData uri="http://schemas.openxmlformats.org/drawingml/2006/table">
            <a:tbl>
              <a:tblPr/>
              <a:tblGrid>
                <a:gridCol w="1175658">
                  <a:extLst>
                    <a:ext uri="{9D8B030D-6E8A-4147-A177-3AD203B41FA5}">
                      <a16:colId xmlns:a16="http://schemas.microsoft.com/office/drawing/2014/main" val="2056795050"/>
                    </a:ext>
                  </a:extLst>
                </a:gridCol>
                <a:gridCol w="1175658">
                  <a:extLst>
                    <a:ext uri="{9D8B030D-6E8A-4147-A177-3AD203B41FA5}">
                      <a16:colId xmlns:a16="http://schemas.microsoft.com/office/drawing/2014/main" val="1760049014"/>
                    </a:ext>
                  </a:extLst>
                </a:gridCol>
                <a:gridCol w="1175658">
                  <a:extLst>
                    <a:ext uri="{9D8B030D-6E8A-4147-A177-3AD203B41FA5}">
                      <a16:colId xmlns:a16="http://schemas.microsoft.com/office/drawing/2014/main" val="2235298792"/>
                    </a:ext>
                  </a:extLst>
                </a:gridCol>
                <a:gridCol w="1175658">
                  <a:extLst>
                    <a:ext uri="{9D8B030D-6E8A-4147-A177-3AD203B41FA5}">
                      <a16:colId xmlns:a16="http://schemas.microsoft.com/office/drawing/2014/main" val="3647402890"/>
                    </a:ext>
                  </a:extLst>
                </a:gridCol>
                <a:gridCol w="1175658">
                  <a:extLst>
                    <a:ext uri="{9D8B030D-6E8A-4147-A177-3AD203B41FA5}">
                      <a16:colId xmlns:a16="http://schemas.microsoft.com/office/drawing/2014/main" val="3180639482"/>
                    </a:ext>
                  </a:extLst>
                </a:gridCol>
                <a:gridCol w="1175658">
                  <a:extLst>
                    <a:ext uri="{9D8B030D-6E8A-4147-A177-3AD203B41FA5}">
                      <a16:colId xmlns:a16="http://schemas.microsoft.com/office/drawing/2014/main" val="3619329990"/>
                    </a:ext>
                  </a:extLst>
                </a:gridCol>
                <a:gridCol w="1175658">
                  <a:extLst>
                    <a:ext uri="{9D8B030D-6E8A-4147-A177-3AD203B41FA5}">
                      <a16:colId xmlns:a16="http://schemas.microsoft.com/office/drawing/2014/main" val="2936655306"/>
                    </a:ext>
                  </a:extLst>
                </a:gridCol>
              </a:tblGrid>
              <a:tr h="1136408">
                <a:tc>
                  <a:txBody>
                    <a:bodyPr/>
                    <a:lstStyle/>
                    <a:p>
                      <a:pPr algn="ctr" fontAlgn="ctr"/>
                      <a:r>
                        <a:rPr lang="en-GB" sz="2400" b="0" i="0" u="none" strike="noStrike">
                          <a:solidFill>
                            <a:srgbClr val="000000"/>
                          </a:solidFill>
                          <a:effectLst/>
                          <a:latin typeface="Calibri" panose="020F0502020204030204" pitchFamily="34" charset="0"/>
                        </a:rPr>
                        <a:t>Test 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Expect result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Actual Result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Pass / Fail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1879413"/>
                  </a:ext>
                </a:extLst>
              </a:tr>
              <a:tr h="568204">
                <a:tc>
                  <a:txBody>
                    <a:bodyPr/>
                    <a:lstStyle/>
                    <a:p>
                      <a:pPr algn="ctr" fontAlgn="ctr"/>
                      <a:r>
                        <a:rPr lang="en-GB" sz="2400" b="0" i="0" u="none" strike="noStrike">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FF0000"/>
                          </a:solidFill>
                          <a:effectLst/>
                          <a:latin typeface="Calibri" panose="020F0502020204030204" pitchFamily="34" charset="0"/>
                        </a:rPr>
                        <a:t>Fail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3792471"/>
                  </a:ext>
                </a:extLst>
              </a:tr>
              <a:tr h="568204">
                <a:tc>
                  <a:txBody>
                    <a:bodyPr/>
                    <a:lstStyle/>
                    <a:p>
                      <a:pPr algn="ctr" fontAlgn="ctr"/>
                      <a:r>
                        <a:rPr lang="en-GB" sz="24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dirty="0">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84683"/>
                  </a:ext>
                </a:extLst>
              </a:tr>
              <a:tr h="568204">
                <a:tc>
                  <a:txBody>
                    <a:bodyPr/>
                    <a:lstStyle/>
                    <a:p>
                      <a:pPr algn="ctr" fontAlgn="ctr"/>
                      <a:r>
                        <a:rPr lang="en-GB" sz="24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25234933"/>
                  </a:ext>
                </a:extLst>
              </a:tr>
              <a:tr h="568204">
                <a:tc>
                  <a:txBody>
                    <a:bodyPr/>
                    <a:lstStyle/>
                    <a:p>
                      <a:pPr algn="ctr" fontAlgn="ctr"/>
                      <a:r>
                        <a:rPr lang="en-GB" sz="24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1246815"/>
                  </a:ext>
                </a:extLst>
              </a:tr>
              <a:tr h="568204">
                <a:tc>
                  <a:txBody>
                    <a:bodyPr/>
                    <a:lstStyle/>
                    <a:p>
                      <a:pPr algn="ctr" fontAlgn="ctr"/>
                      <a:r>
                        <a:rPr lang="en-GB" sz="2400" b="0" i="0" u="none" strike="noStrike">
                          <a:solidFill>
                            <a:srgbClr val="000000"/>
                          </a:solidFill>
                          <a:effectLst/>
                          <a:latin typeface="Calibri" panose="020F0502020204030204" pitchFamily="34" charset="0"/>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851518"/>
                  </a:ext>
                </a:extLst>
              </a:tr>
              <a:tr h="568204">
                <a:tc>
                  <a:txBody>
                    <a:bodyPr/>
                    <a:lstStyle/>
                    <a:p>
                      <a:pPr algn="ctr" fontAlgn="ctr"/>
                      <a:r>
                        <a:rPr lang="en-GB" sz="2400" b="0" i="0" u="none" strike="noStrike">
                          <a:solidFill>
                            <a:srgbClr val="000000"/>
                          </a:solidFill>
                          <a:effectLst/>
                          <a:latin typeface="Calibri" panose="020F0502020204030204" pitchFamily="34" charset="0"/>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a:solidFill>
                            <a:srgbClr val="000000"/>
                          </a:solidFill>
                          <a:effectLst/>
                          <a:latin typeface="Calibri" panose="020F0502020204030204" pitchFamily="34"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2400" b="0" i="0" u="none" strike="noStrike" dirty="0">
                          <a:solidFill>
                            <a:srgbClr val="00B050"/>
                          </a:solidFill>
                          <a:effectLst/>
                          <a:latin typeface="Calibri" panose="020F0502020204030204" pitchFamily="34" charset="0"/>
                        </a:rPr>
                        <a:t>Pass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947241"/>
                  </a:ext>
                </a:extLst>
              </a:tr>
            </a:tbl>
          </a:graphicData>
        </a:graphic>
      </p:graphicFrame>
    </p:spTree>
    <p:extLst>
      <p:ext uri="{BB962C8B-B14F-4D97-AF65-F5344CB8AC3E}">
        <p14:creationId xmlns:p14="http://schemas.microsoft.com/office/powerpoint/2010/main" val="212126687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8 – Testing - VVT</a:t>
            </a:r>
          </a:p>
        </p:txBody>
      </p:sp>
      <p:sp>
        <p:nvSpPr>
          <p:cNvPr id="3" name="Content Placeholder 2"/>
          <p:cNvSpPr>
            <a:spLocks noGrp="1"/>
          </p:cNvSpPr>
          <p:nvPr>
            <p:ph idx="1"/>
          </p:nvPr>
        </p:nvSpPr>
        <p:spPr/>
        <p:txBody>
          <a:bodyPr/>
          <a:lstStyle/>
          <a:p>
            <a:r>
              <a:rPr lang="en-GB" dirty="0"/>
              <a:t>VVT stands for Verification, Validation and Testing. </a:t>
            </a:r>
          </a:p>
          <a:p>
            <a:r>
              <a:rPr lang="en-GB" dirty="0"/>
              <a:t>Testing we have already described as checking if anything wrong with the program code.</a:t>
            </a:r>
          </a:p>
          <a:p>
            <a:r>
              <a:rPr lang="en-GB" dirty="0"/>
              <a:t>Validation considers; Have we written the right program? Does it match the specification we were given? </a:t>
            </a:r>
          </a:p>
          <a:p>
            <a:r>
              <a:rPr lang="en-GB" dirty="0"/>
              <a:t>Verification considers; Have we written the program right? Does the programming logic we have used result in getting the right answers?</a:t>
            </a:r>
          </a:p>
          <a:p>
            <a:endParaRPr lang="en-GB" dirty="0"/>
          </a:p>
          <a:p>
            <a:r>
              <a:rPr lang="en-GB" dirty="0"/>
              <a:t>Verification and Validation can require tests of their own</a:t>
            </a:r>
          </a:p>
        </p:txBody>
      </p:sp>
    </p:spTree>
    <p:extLst>
      <p:ext uri="{BB962C8B-B14F-4D97-AF65-F5344CB8AC3E}">
        <p14:creationId xmlns:p14="http://schemas.microsoft.com/office/powerpoint/2010/main" val="34053915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9</a:t>
            </a:r>
          </a:p>
        </p:txBody>
      </p:sp>
      <p:sp>
        <p:nvSpPr>
          <p:cNvPr id="3" name="Content Placeholder 2"/>
          <p:cNvSpPr>
            <a:spLocks noGrp="1"/>
          </p:cNvSpPr>
          <p:nvPr>
            <p:ph idx="1"/>
          </p:nvPr>
        </p:nvSpPr>
        <p:spPr/>
        <p:txBody>
          <a:bodyPr/>
          <a:lstStyle/>
          <a:p>
            <a:pPr marL="0" indent="0" algn="ctr">
              <a:buNone/>
            </a:pPr>
            <a:endParaRPr lang="en-GB" sz="6600" b="1" dirty="0">
              <a:latin typeface="+mn-lt"/>
            </a:endParaRPr>
          </a:p>
          <a:p>
            <a:pPr marL="0" indent="0" algn="ctr">
              <a:buNone/>
            </a:pPr>
            <a:r>
              <a:rPr lang="en-GB" sz="6600" dirty="0">
                <a:latin typeface="+mn-lt"/>
              </a:rPr>
              <a:t>Python packages</a:t>
            </a:r>
          </a:p>
          <a:p>
            <a:endParaRPr lang="en-GB" dirty="0"/>
          </a:p>
        </p:txBody>
      </p:sp>
    </p:spTree>
    <p:extLst>
      <p:ext uri="{BB962C8B-B14F-4D97-AF65-F5344CB8AC3E}">
        <p14:creationId xmlns:p14="http://schemas.microsoft.com/office/powerpoint/2010/main" val="170576025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9  - Python Packages</a:t>
            </a:r>
          </a:p>
        </p:txBody>
      </p:sp>
      <p:sp>
        <p:nvSpPr>
          <p:cNvPr id="3" name="Content Placeholder 2"/>
          <p:cNvSpPr>
            <a:spLocks noGrp="1"/>
          </p:cNvSpPr>
          <p:nvPr>
            <p:ph idx="1"/>
          </p:nvPr>
        </p:nvSpPr>
        <p:spPr/>
        <p:txBody>
          <a:bodyPr/>
          <a:lstStyle/>
          <a:p>
            <a:r>
              <a:rPr lang="en-GB" dirty="0"/>
              <a:t>Python is an extensible language</a:t>
            </a:r>
          </a:p>
          <a:p>
            <a:r>
              <a:rPr lang="en-GB" dirty="0"/>
              <a:t>There are 100’s of additional ‘packages’ which can be added </a:t>
            </a:r>
          </a:p>
          <a:p>
            <a:r>
              <a:rPr lang="en-GB" dirty="0"/>
              <a:t>Included in the Python installation is a program called ‘pip’</a:t>
            </a:r>
          </a:p>
          <a:p>
            <a:r>
              <a:rPr lang="en-GB" dirty="0"/>
              <a:t>Pip is a command line program used to install packages</a:t>
            </a:r>
          </a:p>
        </p:txBody>
      </p:sp>
    </p:spTree>
    <p:extLst>
      <p:ext uri="{BB962C8B-B14F-4D97-AF65-F5344CB8AC3E}">
        <p14:creationId xmlns:p14="http://schemas.microsoft.com/office/powerpoint/2010/main" val="276064544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9 </a:t>
            </a:r>
          </a:p>
        </p:txBody>
      </p:sp>
      <p:sp>
        <p:nvSpPr>
          <p:cNvPr id="3" name="Content Placeholder 2"/>
          <p:cNvSpPr>
            <a:spLocks noGrp="1"/>
          </p:cNvSpPr>
          <p:nvPr>
            <p:ph idx="1"/>
          </p:nvPr>
        </p:nvSpPr>
        <p:spPr/>
        <p:txBody>
          <a:bodyPr/>
          <a:lstStyle/>
          <a:p>
            <a:r>
              <a:rPr lang="en-GB" dirty="0"/>
              <a:t>From a command line prompt you should be able to call pip directly. </a:t>
            </a:r>
          </a:p>
          <a:p>
            <a:r>
              <a:rPr lang="en-GB" dirty="0"/>
              <a:t>The table below shows the common usages of pip.</a:t>
            </a:r>
          </a:p>
          <a:p>
            <a:endParaRPr lang="en-GB" dirty="0"/>
          </a:p>
          <a:p>
            <a:endParaRPr lang="en-GB" dirty="0"/>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525679682"/>
              </p:ext>
            </p:extLst>
          </p:nvPr>
        </p:nvGraphicFramePr>
        <p:xfrm>
          <a:off x="285225" y="3068960"/>
          <a:ext cx="8229600" cy="3312963"/>
        </p:xfrm>
        <a:graphic>
          <a:graphicData uri="http://schemas.openxmlformats.org/drawingml/2006/table">
            <a:tbl>
              <a:tblPr firstRow="1" firstCol="1" bandRow="1">
                <a:tableStyleId>{5C22544A-7EE6-4342-B048-85BDC9FD1C3A}</a:tableStyleId>
              </a:tblPr>
              <a:tblGrid>
                <a:gridCol w="2712774">
                  <a:extLst>
                    <a:ext uri="{9D8B030D-6E8A-4147-A177-3AD203B41FA5}">
                      <a16:colId xmlns:a16="http://schemas.microsoft.com/office/drawing/2014/main" val="3661997233"/>
                    </a:ext>
                  </a:extLst>
                </a:gridCol>
                <a:gridCol w="5516826">
                  <a:extLst>
                    <a:ext uri="{9D8B030D-6E8A-4147-A177-3AD203B41FA5}">
                      <a16:colId xmlns:a16="http://schemas.microsoft.com/office/drawing/2014/main" val="3128038328"/>
                    </a:ext>
                  </a:extLst>
                </a:gridCol>
              </a:tblGrid>
              <a:tr h="585048">
                <a:tc>
                  <a:txBody>
                    <a:bodyPr/>
                    <a:lstStyle/>
                    <a:p>
                      <a:pPr>
                        <a:lnSpc>
                          <a:spcPct val="107000"/>
                        </a:lnSpc>
                        <a:spcAft>
                          <a:spcPts val="0"/>
                        </a:spcAft>
                      </a:pPr>
                      <a:r>
                        <a:rPr lang="en-GB" sz="2400">
                          <a:effectLst/>
                        </a:rPr>
                        <a:t>Command </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400">
                          <a:effectLst/>
                        </a:rPr>
                        <a:t>What it does</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2058109"/>
                  </a:ext>
                </a:extLst>
              </a:tr>
              <a:tr h="765366">
                <a:tc>
                  <a:txBody>
                    <a:bodyPr/>
                    <a:lstStyle/>
                    <a:p>
                      <a:pPr>
                        <a:lnSpc>
                          <a:spcPct val="107000"/>
                        </a:lnSpc>
                        <a:spcAft>
                          <a:spcPts val="0"/>
                        </a:spcAft>
                      </a:pPr>
                      <a:r>
                        <a:rPr lang="en-GB" sz="2400">
                          <a:effectLst/>
                        </a:rPr>
                        <a:t>&gt;pip list</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400">
                          <a:effectLst/>
                        </a:rPr>
                        <a:t>Lists all of the packages currently in your Python installation</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84134999"/>
                  </a:ext>
                </a:extLst>
              </a:tr>
              <a:tr h="1197183">
                <a:tc>
                  <a:txBody>
                    <a:bodyPr/>
                    <a:lstStyle/>
                    <a:p>
                      <a:pPr>
                        <a:lnSpc>
                          <a:spcPct val="107000"/>
                        </a:lnSpc>
                        <a:spcAft>
                          <a:spcPts val="0"/>
                        </a:spcAft>
                      </a:pPr>
                      <a:r>
                        <a:rPr lang="en-GB" sz="2400" dirty="0">
                          <a:effectLst/>
                        </a:rPr>
                        <a:t>&gt;pip search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400">
                          <a:effectLst/>
                        </a:rPr>
                        <a:t>Provides a list of all available packages (requires Internet connection)</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2451843"/>
                  </a:ext>
                </a:extLst>
              </a:tr>
              <a:tr h="765366">
                <a:tc>
                  <a:txBody>
                    <a:bodyPr/>
                    <a:lstStyle/>
                    <a:p>
                      <a:pPr>
                        <a:lnSpc>
                          <a:spcPct val="107000"/>
                        </a:lnSpc>
                        <a:spcAft>
                          <a:spcPts val="0"/>
                        </a:spcAft>
                      </a:pPr>
                      <a:r>
                        <a:rPr lang="en-GB" sz="2400">
                          <a:effectLst/>
                        </a:rPr>
                        <a:t>&gt;pip install &lt;package name&gt;</a:t>
                      </a:r>
                      <a:endParaRPr lang="en-GB"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400" dirty="0">
                          <a:effectLst/>
                        </a:rPr>
                        <a:t>Installs the given package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9614909"/>
                  </a:ext>
                </a:extLst>
              </a:tr>
            </a:tbl>
          </a:graphicData>
        </a:graphic>
      </p:graphicFrame>
    </p:spTree>
    <p:extLst>
      <p:ext uri="{BB962C8B-B14F-4D97-AF65-F5344CB8AC3E}">
        <p14:creationId xmlns:p14="http://schemas.microsoft.com/office/powerpoint/2010/main" val="5309789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9</a:t>
            </a:r>
          </a:p>
        </p:txBody>
      </p:sp>
      <p:sp>
        <p:nvSpPr>
          <p:cNvPr id="3" name="Content Placeholder 2"/>
          <p:cNvSpPr>
            <a:spLocks noGrp="1"/>
          </p:cNvSpPr>
          <p:nvPr>
            <p:ph idx="1"/>
          </p:nvPr>
        </p:nvSpPr>
        <p:spPr/>
        <p:txBody>
          <a:bodyPr/>
          <a:lstStyle/>
          <a:p>
            <a:r>
              <a:rPr lang="en-GB" dirty="0"/>
              <a:t>You use the import command to import a package</a:t>
            </a:r>
          </a:p>
          <a:p>
            <a:r>
              <a:rPr lang="en-GB" dirty="0"/>
              <a:t>You prefix the package function with the package name</a:t>
            </a:r>
          </a:p>
          <a:p>
            <a:endParaRPr lang="en-GB" dirty="0"/>
          </a:p>
          <a:p>
            <a:endParaRPr lang="en-GB" dirty="0"/>
          </a:p>
        </p:txBody>
      </p:sp>
      <p:pic>
        <p:nvPicPr>
          <p:cNvPr id="4" name="Picture 3"/>
          <p:cNvPicPr/>
          <p:nvPr/>
        </p:nvPicPr>
        <p:blipFill>
          <a:blip r:embed="rId2"/>
          <a:stretch>
            <a:fillRect/>
          </a:stretch>
        </p:blipFill>
        <p:spPr>
          <a:xfrm>
            <a:off x="539552" y="2852936"/>
            <a:ext cx="7200800" cy="3384376"/>
          </a:xfrm>
          <a:prstGeom prst="rect">
            <a:avLst/>
          </a:prstGeom>
        </p:spPr>
      </p:pic>
    </p:spTree>
    <p:extLst>
      <p:ext uri="{BB962C8B-B14F-4D97-AF65-F5344CB8AC3E}">
        <p14:creationId xmlns:p14="http://schemas.microsoft.com/office/powerpoint/2010/main" val="1823058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9</a:t>
            </a:r>
          </a:p>
        </p:txBody>
      </p:sp>
      <p:sp>
        <p:nvSpPr>
          <p:cNvPr id="3" name="Content Placeholder 2"/>
          <p:cNvSpPr>
            <a:spLocks noGrp="1"/>
          </p:cNvSpPr>
          <p:nvPr>
            <p:ph idx="1"/>
          </p:nvPr>
        </p:nvSpPr>
        <p:spPr/>
        <p:txBody>
          <a:bodyPr/>
          <a:lstStyle/>
          <a:p>
            <a:r>
              <a:rPr lang="en-GB" dirty="0"/>
              <a:t>The </a:t>
            </a:r>
            <a:r>
              <a:rPr lang="en-GB" dirty="0" err="1"/>
              <a:t>dir</a:t>
            </a:r>
            <a:r>
              <a:rPr lang="en-GB" dirty="0"/>
              <a:t>() command lists the functions in the package</a:t>
            </a:r>
          </a:p>
          <a:p>
            <a:r>
              <a:rPr lang="en-GB" dirty="0"/>
              <a:t>The help() command will give a description of the function</a:t>
            </a:r>
          </a:p>
          <a:p>
            <a:endParaRPr lang="en-GB" dirty="0"/>
          </a:p>
        </p:txBody>
      </p:sp>
      <p:pic>
        <p:nvPicPr>
          <p:cNvPr id="5" name="Picture 4"/>
          <p:cNvPicPr/>
          <p:nvPr/>
        </p:nvPicPr>
        <p:blipFill>
          <a:blip r:embed="rId2"/>
          <a:stretch>
            <a:fillRect/>
          </a:stretch>
        </p:blipFill>
        <p:spPr>
          <a:xfrm>
            <a:off x="683568" y="3097530"/>
            <a:ext cx="6120680" cy="2923758"/>
          </a:xfrm>
          <a:prstGeom prst="rect">
            <a:avLst/>
          </a:prstGeom>
        </p:spPr>
      </p:pic>
    </p:spTree>
    <p:extLst>
      <p:ext uri="{BB962C8B-B14F-4D97-AF65-F5344CB8AC3E}">
        <p14:creationId xmlns:p14="http://schemas.microsoft.com/office/powerpoint/2010/main" val="407133493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10</a:t>
            </a:r>
          </a:p>
        </p:txBody>
      </p:sp>
      <p:sp>
        <p:nvSpPr>
          <p:cNvPr id="3" name="Content Placeholder 2"/>
          <p:cNvSpPr>
            <a:spLocks noGrp="1"/>
          </p:cNvSpPr>
          <p:nvPr>
            <p:ph idx="1"/>
          </p:nvPr>
        </p:nvSpPr>
        <p:spPr/>
        <p:txBody>
          <a:bodyPr>
            <a:normAutofit/>
          </a:bodyPr>
          <a:lstStyle/>
          <a:p>
            <a:pPr marL="0" indent="0" algn="ctr">
              <a:buNone/>
            </a:pPr>
            <a:endParaRPr lang="en-GB" sz="8000" dirty="0"/>
          </a:p>
          <a:p>
            <a:pPr marL="0" indent="0" algn="ctr">
              <a:buNone/>
            </a:pPr>
            <a:r>
              <a:rPr lang="en-GB" sz="8000" dirty="0"/>
              <a:t>Your Turn!</a:t>
            </a:r>
          </a:p>
        </p:txBody>
      </p:sp>
    </p:spTree>
    <p:extLst>
      <p:ext uri="{BB962C8B-B14F-4D97-AF65-F5344CB8AC3E}">
        <p14:creationId xmlns:p14="http://schemas.microsoft.com/office/powerpoint/2010/main" val="2808050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How Programs are run</a:t>
            </a:r>
          </a:p>
        </p:txBody>
      </p:sp>
      <p:sp>
        <p:nvSpPr>
          <p:cNvPr id="3" name="Content Placeholder 2"/>
          <p:cNvSpPr>
            <a:spLocks noGrp="1"/>
          </p:cNvSpPr>
          <p:nvPr>
            <p:ph idx="1"/>
          </p:nvPr>
        </p:nvSpPr>
        <p:spPr/>
        <p:txBody>
          <a:bodyPr/>
          <a:lstStyle/>
          <a:p>
            <a:pPr marL="0" indent="0">
              <a:buNone/>
            </a:pPr>
            <a:r>
              <a:rPr lang="en-GB" sz="3600" dirty="0"/>
              <a:t>Not all language use a compiler – </a:t>
            </a:r>
          </a:p>
          <a:p>
            <a:pPr marL="0" indent="0">
              <a:buNone/>
            </a:pPr>
            <a:endParaRPr lang="en-GB" dirty="0"/>
          </a:p>
          <a:p>
            <a:r>
              <a:rPr lang="en-GB" dirty="0"/>
              <a:t>Python uses an Interpreter. </a:t>
            </a:r>
          </a:p>
          <a:p>
            <a:r>
              <a:rPr lang="en-GB" dirty="0"/>
              <a:t>This combines the compile and execution steps together</a:t>
            </a:r>
          </a:p>
          <a:p>
            <a:r>
              <a:rPr lang="en-GB" dirty="0"/>
              <a:t>The interpreter takes you file of program code and produces output immediately</a:t>
            </a:r>
          </a:p>
          <a:p>
            <a:r>
              <a:rPr lang="en-GB" dirty="0"/>
              <a:t>The use of Interpreter, allows the creation of REPL systems</a:t>
            </a:r>
          </a:p>
          <a:p>
            <a:r>
              <a:rPr lang="en-GB" dirty="0"/>
              <a:t>REPL stands for Read, Execute, Print, Loop</a:t>
            </a:r>
          </a:p>
        </p:txBody>
      </p:sp>
    </p:spTree>
    <p:extLst>
      <p:ext uri="{BB962C8B-B14F-4D97-AF65-F5344CB8AC3E}">
        <p14:creationId xmlns:p14="http://schemas.microsoft.com/office/powerpoint/2010/main" val="166881460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10  - Exercise Hints</a:t>
            </a:r>
          </a:p>
        </p:txBody>
      </p:sp>
      <p:sp>
        <p:nvSpPr>
          <p:cNvPr id="3" name="Content Placeholder 2"/>
          <p:cNvSpPr>
            <a:spLocks noGrp="1"/>
          </p:cNvSpPr>
          <p:nvPr>
            <p:ph idx="1"/>
          </p:nvPr>
        </p:nvSpPr>
        <p:spPr/>
        <p:txBody>
          <a:bodyPr/>
          <a:lstStyle/>
          <a:p>
            <a:pPr marL="0" indent="0">
              <a:buNone/>
            </a:pPr>
            <a:r>
              <a:rPr lang="en-GB" dirty="0"/>
              <a:t>Break the problem into 2 parts.</a:t>
            </a:r>
          </a:p>
          <a:p>
            <a:pPr marL="0" indent="0">
              <a:buNone/>
            </a:pPr>
            <a:endParaRPr lang="en-GB" dirty="0"/>
          </a:p>
          <a:p>
            <a:pPr marL="0" indent="0">
              <a:buNone/>
            </a:pPr>
            <a:r>
              <a:rPr lang="en-GB" dirty="0"/>
              <a:t>Part 1 </a:t>
            </a:r>
          </a:p>
          <a:p>
            <a:r>
              <a:rPr lang="en-GB" dirty="0"/>
              <a:t>User input to get the two country codes</a:t>
            </a:r>
          </a:p>
          <a:p>
            <a:r>
              <a:rPr lang="en-GB" dirty="0"/>
              <a:t>Read the file to find the two records relating to the country codes</a:t>
            </a:r>
          </a:p>
          <a:p>
            <a:r>
              <a:rPr lang="en-GB" dirty="0"/>
              <a:t>Extract the Gold, Silver and Bronze medal counts</a:t>
            </a:r>
          </a:p>
          <a:p>
            <a:r>
              <a:rPr lang="en-GB" dirty="0"/>
              <a:t>Keeping track of which is which</a:t>
            </a:r>
          </a:p>
          <a:p>
            <a:r>
              <a:rPr lang="en-GB" dirty="0"/>
              <a:t>You need to test whether </a:t>
            </a:r>
          </a:p>
          <a:p>
            <a:pPr lvl="1"/>
            <a:r>
              <a:rPr lang="en-GB" dirty="0"/>
              <a:t>Both of the country codes exist</a:t>
            </a:r>
          </a:p>
          <a:p>
            <a:pPr lvl="1"/>
            <a:r>
              <a:rPr lang="en-GB" dirty="0"/>
              <a:t>They were supplied in the correct order</a:t>
            </a:r>
          </a:p>
          <a:p>
            <a:pPr lvl="1"/>
            <a:r>
              <a:rPr lang="en-GB" dirty="0"/>
              <a:t>These can effectively be done as you read the file</a:t>
            </a:r>
          </a:p>
          <a:p>
            <a:endParaRPr lang="en-GB" dirty="0"/>
          </a:p>
        </p:txBody>
      </p:sp>
    </p:spTree>
    <p:extLst>
      <p:ext uri="{BB962C8B-B14F-4D97-AF65-F5344CB8AC3E}">
        <p14:creationId xmlns:p14="http://schemas.microsoft.com/office/powerpoint/2010/main" val="393635583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10  - Exercise Hints</a:t>
            </a:r>
          </a:p>
        </p:txBody>
      </p:sp>
      <p:sp>
        <p:nvSpPr>
          <p:cNvPr id="3" name="Content Placeholder 2"/>
          <p:cNvSpPr>
            <a:spLocks noGrp="1"/>
          </p:cNvSpPr>
          <p:nvPr>
            <p:ph idx="1"/>
          </p:nvPr>
        </p:nvSpPr>
        <p:spPr/>
        <p:txBody>
          <a:bodyPr>
            <a:normAutofit/>
          </a:bodyPr>
          <a:lstStyle/>
          <a:p>
            <a:pPr marL="0" indent="0">
              <a:buNone/>
            </a:pPr>
            <a:r>
              <a:rPr lang="en-GB" dirty="0"/>
              <a:t>Part 2 </a:t>
            </a:r>
          </a:p>
          <a:p>
            <a:r>
              <a:rPr lang="en-GB" dirty="0"/>
              <a:t>Calculate the differences of Gold, Silver and Bronzes between the two countries</a:t>
            </a:r>
          </a:p>
          <a:p>
            <a:pPr lvl="1"/>
            <a:r>
              <a:rPr lang="en-GB" dirty="0"/>
              <a:t>The difference in the Golds has to be &gt;= 0</a:t>
            </a:r>
          </a:p>
          <a:p>
            <a:pPr lvl="1"/>
            <a:r>
              <a:rPr lang="en-GB" dirty="0"/>
              <a:t>For Silvers and Bronzes the difference could be any value.</a:t>
            </a:r>
          </a:p>
          <a:p>
            <a:r>
              <a:rPr lang="en-GB" dirty="0"/>
              <a:t>Draw a flowchart which illustrates what can happen if the difference in bronzes is either &lt;0 or &gt;= 0. For these two branches consider the situation for Silver and for these four branches consider the situation for Gold</a:t>
            </a:r>
          </a:p>
          <a:p>
            <a:r>
              <a:rPr lang="en-GB" dirty="0"/>
              <a:t>You could do the flowchart starting with Gold and work down. The resulting eight options will be the same</a:t>
            </a:r>
          </a:p>
          <a:p>
            <a:r>
              <a:rPr lang="en-GB" dirty="0"/>
              <a:t>You may find it useful to create a test table of the possibilities similar to what we did in Lesson 8.</a:t>
            </a:r>
          </a:p>
        </p:txBody>
      </p:sp>
    </p:spTree>
    <p:extLst>
      <p:ext uri="{BB962C8B-B14F-4D97-AF65-F5344CB8AC3E}">
        <p14:creationId xmlns:p14="http://schemas.microsoft.com/office/powerpoint/2010/main" val="20405019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4"/>
          </p:nvPr>
        </p:nvSpPr>
        <p:spPr>
          <a:xfrm>
            <a:off x="467544" y="1484784"/>
            <a:ext cx="5040313" cy="576064"/>
          </a:xfrm>
        </p:spPr>
        <p:txBody>
          <a:bodyPr>
            <a:normAutofit lnSpcReduction="10000"/>
          </a:bodyPr>
          <a:lstStyle/>
          <a:p>
            <a:endParaRPr lang="en-GB" dirty="0"/>
          </a:p>
        </p:txBody>
      </p:sp>
      <p:sp>
        <p:nvSpPr>
          <p:cNvPr id="5" name="Content Placeholder 4"/>
          <p:cNvSpPr>
            <a:spLocks noGrp="1"/>
          </p:cNvSpPr>
          <p:nvPr>
            <p:ph sz="quarter" idx="15"/>
          </p:nvPr>
        </p:nvSpPr>
        <p:spPr>
          <a:xfrm>
            <a:off x="468313" y="2348880"/>
            <a:ext cx="5040312" cy="576263"/>
          </a:xfrm>
        </p:spPr>
        <p:txBody>
          <a:bodyPr>
            <a:normAutofit lnSpcReduction="10000"/>
          </a:bodyPr>
          <a:lstStyle/>
          <a:p>
            <a:r>
              <a:rPr lang="en-GB" dirty="0"/>
              <a:t>Peter Smyth</a:t>
            </a:r>
          </a:p>
        </p:txBody>
      </p:sp>
      <p:sp>
        <p:nvSpPr>
          <p:cNvPr id="6" name="Content Placeholder 5"/>
          <p:cNvSpPr>
            <a:spLocks noGrp="1"/>
          </p:cNvSpPr>
          <p:nvPr>
            <p:ph sz="quarter" idx="16"/>
          </p:nvPr>
        </p:nvSpPr>
        <p:spPr>
          <a:xfrm>
            <a:off x="468313" y="3212976"/>
            <a:ext cx="5040312" cy="720725"/>
          </a:xfrm>
        </p:spPr>
        <p:txBody>
          <a:bodyPr>
            <a:normAutofit fontScale="85000" lnSpcReduction="10000"/>
          </a:bodyPr>
          <a:lstStyle/>
          <a:p>
            <a:r>
              <a:rPr lang="en-GB" dirty="0"/>
              <a:t>Peter.smyth@manchester.ac.uk</a:t>
            </a:r>
          </a:p>
        </p:txBody>
      </p:sp>
      <p:sp>
        <p:nvSpPr>
          <p:cNvPr id="7" name="TextBox 6"/>
          <p:cNvSpPr txBox="1"/>
          <p:nvPr/>
        </p:nvSpPr>
        <p:spPr>
          <a:xfrm>
            <a:off x="539552" y="4149080"/>
            <a:ext cx="5040560" cy="369332"/>
          </a:xfrm>
          <a:prstGeom prst="rect">
            <a:avLst/>
          </a:prstGeom>
          <a:noFill/>
        </p:spPr>
        <p:txBody>
          <a:bodyPr wrap="square" rtlCol="0">
            <a:spAutoFit/>
          </a:bodyPr>
          <a:lstStyle/>
          <a:p>
            <a:r>
              <a:rPr lang="en-GB" dirty="0">
                <a:latin typeface="Arial" pitchFamily="34" charset="0"/>
                <a:cs typeface="Arial" pitchFamily="34" charset="0"/>
              </a:rPr>
              <a:t>ukdataservice.ac.uk/help/ </a:t>
            </a:r>
          </a:p>
        </p:txBody>
      </p:sp>
      <p:sp>
        <p:nvSpPr>
          <p:cNvPr id="8" name="TextBox 7"/>
          <p:cNvSpPr txBox="1"/>
          <p:nvPr/>
        </p:nvSpPr>
        <p:spPr>
          <a:xfrm>
            <a:off x="536614" y="4725144"/>
            <a:ext cx="5835586" cy="1754326"/>
          </a:xfrm>
          <a:prstGeom prst="rect">
            <a:avLst/>
          </a:prstGeom>
          <a:noFill/>
        </p:spPr>
        <p:txBody>
          <a:bodyPr wrap="square" rtlCol="0">
            <a:spAutoFit/>
          </a:bodyPr>
          <a:lstStyle/>
          <a:p>
            <a:r>
              <a:rPr lang="en-GB" dirty="0">
                <a:latin typeface="Arial" pitchFamily="34" charset="0"/>
                <a:cs typeface="Arial" pitchFamily="34" charset="0"/>
              </a:rPr>
              <a:t>Subscribe to the UK Data Service news list at https://www.jiscmail.ac.uk/cgi-bin/webadmin?A0=UKDATASERVICE </a:t>
            </a:r>
          </a:p>
          <a:p>
            <a:endParaRPr lang="en-GB" dirty="0">
              <a:latin typeface="Arial" pitchFamily="34" charset="0"/>
              <a:cs typeface="Arial" pitchFamily="34" charset="0"/>
            </a:endParaRPr>
          </a:p>
          <a:p>
            <a:r>
              <a:rPr lang="en-GB" dirty="0">
                <a:latin typeface="Arial" pitchFamily="34" charset="0"/>
                <a:cs typeface="Arial" pitchFamily="34" charset="0"/>
              </a:rPr>
              <a:t>Follow us on Twitter https://twitter.com/UKDataService</a:t>
            </a:r>
          </a:p>
          <a:p>
            <a:r>
              <a:rPr lang="en-GB" dirty="0">
                <a:latin typeface="Arial" pitchFamily="34" charset="0"/>
                <a:cs typeface="Arial" pitchFamily="34" charset="0"/>
              </a:rPr>
              <a:t>or Facebook https://www.facebook.com/UKDataService</a:t>
            </a:r>
          </a:p>
        </p:txBody>
      </p:sp>
    </p:spTree>
    <p:extLst>
      <p:ext uri="{BB962C8B-B14F-4D97-AF65-F5344CB8AC3E}">
        <p14:creationId xmlns:p14="http://schemas.microsoft.com/office/powerpoint/2010/main" val="160045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 How Programs are run</a:t>
            </a:r>
          </a:p>
        </p:txBody>
      </p:sp>
      <p:sp>
        <p:nvSpPr>
          <p:cNvPr id="3" name="Content Placeholder 2"/>
          <p:cNvSpPr>
            <a:spLocks noGrp="1"/>
          </p:cNvSpPr>
          <p:nvPr>
            <p:ph idx="1"/>
          </p:nvPr>
        </p:nvSpPr>
        <p:spPr/>
        <p:txBody>
          <a:bodyPr/>
          <a:lstStyle/>
          <a:p>
            <a:pPr marL="0" indent="0">
              <a:buNone/>
            </a:pPr>
            <a:r>
              <a:rPr lang="en-GB" sz="3600" dirty="0"/>
              <a:t>REPL – </a:t>
            </a:r>
          </a:p>
          <a:p>
            <a:pPr marL="0" indent="0">
              <a:buNone/>
            </a:pPr>
            <a:endParaRPr lang="en-GB" dirty="0"/>
          </a:p>
          <a:p>
            <a:r>
              <a:rPr lang="en-GB" dirty="0"/>
              <a:t>Python comes with a REPL environment called IDLE</a:t>
            </a:r>
          </a:p>
          <a:p>
            <a:endParaRPr lang="en-GB" dirty="0"/>
          </a:p>
          <a:p>
            <a:endParaRPr lang="en-GB" dirty="0"/>
          </a:p>
          <a:p>
            <a:endParaRPr lang="en-GB" dirty="0"/>
          </a:p>
          <a:p>
            <a:endParaRPr lang="en-GB" dirty="0"/>
          </a:p>
          <a:p>
            <a:endParaRPr lang="en-GB" dirty="0"/>
          </a:p>
          <a:p>
            <a:r>
              <a:rPr lang="en-GB" dirty="0"/>
              <a:t>The first highlighted area is a Python statement</a:t>
            </a:r>
          </a:p>
          <a:p>
            <a:r>
              <a:rPr lang="en-GB" dirty="0"/>
              <a:t>The second is the output produced from executing the statement </a:t>
            </a:r>
          </a:p>
          <a:p>
            <a:endParaRPr lang="en-GB" dirty="0"/>
          </a:p>
        </p:txBody>
      </p:sp>
      <p:pic>
        <p:nvPicPr>
          <p:cNvPr id="4" name="Picture 3"/>
          <p:cNvPicPr>
            <a:picLocks noChangeAspect="1"/>
          </p:cNvPicPr>
          <p:nvPr/>
        </p:nvPicPr>
        <p:blipFill>
          <a:blip r:embed="rId2"/>
          <a:stretch>
            <a:fillRect/>
          </a:stretch>
        </p:blipFill>
        <p:spPr>
          <a:xfrm>
            <a:off x="683567" y="3284984"/>
            <a:ext cx="8092677" cy="1944216"/>
          </a:xfrm>
          <a:prstGeom prst="rect">
            <a:avLst/>
          </a:prstGeom>
        </p:spPr>
      </p:pic>
    </p:spTree>
    <p:extLst>
      <p:ext uri="{BB962C8B-B14F-4D97-AF65-F5344CB8AC3E}">
        <p14:creationId xmlns:p14="http://schemas.microsoft.com/office/powerpoint/2010/main" val="299304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995595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14640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Using words and pictures</a:t>
            </a:r>
          </a:p>
        </p:txBody>
      </p:sp>
    </p:spTree>
    <p:extLst>
      <p:ext uri="{BB962C8B-B14F-4D97-AF65-F5344CB8AC3E}">
        <p14:creationId xmlns:p14="http://schemas.microsoft.com/office/powerpoint/2010/main" val="366674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a:t>
            </a:r>
          </a:p>
        </p:txBody>
      </p:sp>
      <p:sp>
        <p:nvSpPr>
          <p:cNvPr id="3" name="Content Placeholder 2"/>
          <p:cNvSpPr>
            <a:spLocks noGrp="1"/>
          </p:cNvSpPr>
          <p:nvPr>
            <p:ph idx="1"/>
          </p:nvPr>
        </p:nvSpPr>
        <p:spPr/>
        <p:txBody>
          <a:bodyPr/>
          <a:lstStyle/>
          <a:p>
            <a:pPr marL="0" indent="0">
              <a:buNone/>
            </a:pPr>
            <a:r>
              <a:rPr lang="en-GB" dirty="0"/>
              <a:t>Everyday tasks are often performed automatically. Writing instructions for others to follow can be more difficult.</a:t>
            </a:r>
          </a:p>
          <a:p>
            <a:pPr marL="0" indent="0">
              <a:buNone/>
            </a:pPr>
            <a:r>
              <a:rPr lang="en-GB" b="1" dirty="0"/>
              <a:t>Exercise</a:t>
            </a:r>
            <a:r>
              <a:rPr lang="en-GB" dirty="0"/>
              <a:t> – write instructions to do one of the following;</a:t>
            </a:r>
          </a:p>
          <a:p>
            <a:endParaRPr lang="en-GB" dirty="0"/>
          </a:p>
          <a:p>
            <a:pPr lvl="1"/>
            <a:r>
              <a:rPr lang="en-GB" sz="2400" dirty="0"/>
              <a:t>Make a cup of tea</a:t>
            </a:r>
          </a:p>
          <a:p>
            <a:pPr lvl="1"/>
            <a:r>
              <a:rPr lang="en-GB" sz="2400" dirty="0"/>
              <a:t>Boil an Egg</a:t>
            </a:r>
          </a:p>
          <a:p>
            <a:pPr lvl="0"/>
            <a:endParaRPr lang="en-GB" dirty="0"/>
          </a:p>
          <a:p>
            <a:pPr marL="0" indent="0">
              <a:buNone/>
            </a:pPr>
            <a:r>
              <a:rPr lang="en-GB" dirty="0"/>
              <a:t>You may assume that you are in a well-designed kitchen and everything you are going to need is within arm’s reach.</a:t>
            </a:r>
          </a:p>
          <a:p>
            <a:pPr lvl="0"/>
            <a:endParaRPr lang="en-GB" dirty="0"/>
          </a:p>
          <a:p>
            <a:endParaRPr lang="en-GB" dirty="0"/>
          </a:p>
          <a:p>
            <a:endParaRPr lang="en-GB" dirty="0"/>
          </a:p>
          <a:p>
            <a:pPr marL="0" indent="0">
              <a:buNone/>
            </a:pPr>
            <a:endParaRPr lang="en-GB" dirty="0"/>
          </a:p>
        </p:txBody>
      </p:sp>
    </p:spTree>
    <p:extLst>
      <p:ext uri="{BB962C8B-B14F-4D97-AF65-F5344CB8AC3E}">
        <p14:creationId xmlns:p14="http://schemas.microsoft.com/office/powerpoint/2010/main" val="29142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Comments on the exercise</a:t>
            </a:r>
          </a:p>
        </p:txBody>
      </p:sp>
      <p:sp>
        <p:nvSpPr>
          <p:cNvPr id="3" name="Content Placeholder 2"/>
          <p:cNvSpPr>
            <a:spLocks noGrp="1"/>
          </p:cNvSpPr>
          <p:nvPr>
            <p:ph idx="1"/>
          </p:nvPr>
        </p:nvSpPr>
        <p:spPr/>
        <p:txBody>
          <a:bodyPr>
            <a:normAutofit/>
          </a:bodyPr>
          <a:lstStyle/>
          <a:p>
            <a:r>
              <a:rPr lang="en-GB" sz="2800" dirty="0"/>
              <a:t>It is natural to write the instructions as a list of things to do</a:t>
            </a:r>
          </a:p>
          <a:p>
            <a:r>
              <a:rPr lang="en-GB" sz="2800" dirty="0"/>
              <a:t>Although we recognise the tasks as singular, we naturally break them down into sub-tasks</a:t>
            </a:r>
          </a:p>
          <a:p>
            <a:r>
              <a:rPr lang="en-GB" sz="2800" dirty="0"/>
              <a:t>Linear lists do not make it easy to include decisions or choices.</a:t>
            </a:r>
          </a:p>
          <a:p>
            <a:r>
              <a:rPr lang="en-GB" sz="2800" dirty="0"/>
              <a:t>Typically, assumptions will be made. e.g. </a:t>
            </a:r>
          </a:p>
          <a:p>
            <a:pPr lvl="1"/>
            <a:r>
              <a:rPr lang="en-GB" sz="2400" dirty="0"/>
              <a:t>gas or electric?</a:t>
            </a:r>
          </a:p>
          <a:p>
            <a:pPr lvl="1"/>
            <a:r>
              <a:rPr lang="en-GB" sz="2400" dirty="0"/>
              <a:t>How long do you boil an egg?</a:t>
            </a:r>
          </a:p>
        </p:txBody>
      </p:sp>
    </p:spTree>
    <p:extLst>
      <p:ext uri="{BB962C8B-B14F-4D97-AF65-F5344CB8AC3E}">
        <p14:creationId xmlns:p14="http://schemas.microsoft.com/office/powerpoint/2010/main" val="103686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Accessing the course materials</a:t>
            </a:r>
          </a:p>
        </p:txBody>
      </p:sp>
      <p:sp>
        <p:nvSpPr>
          <p:cNvPr id="3" name="Content Placeholder 2"/>
          <p:cNvSpPr>
            <a:spLocks noGrp="1"/>
          </p:cNvSpPr>
          <p:nvPr>
            <p:ph idx="1"/>
          </p:nvPr>
        </p:nvSpPr>
        <p:spPr/>
        <p:txBody>
          <a:bodyPr/>
          <a:lstStyle/>
          <a:p>
            <a:pPr marL="0" indent="0">
              <a:buNone/>
            </a:pPr>
            <a:r>
              <a:rPr lang="en-GB" dirty="0"/>
              <a:t>The code snippets used, the file needed for the final exercise, the additional exercises and a copy of the notes are all available on Github at;</a:t>
            </a:r>
          </a:p>
          <a:p>
            <a:endParaRPr lang="en-GB" dirty="0"/>
          </a:p>
          <a:p>
            <a:pPr marL="0" indent="0">
              <a:buNone/>
            </a:pPr>
            <a:r>
              <a:rPr lang="en-GB" dirty="0">
                <a:hlinkClick r:id="rId2"/>
              </a:rPr>
              <a:t>https://github.com/pfsmyth/Workshop</a:t>
            </a:r>
            <a:r>
              <a:rPr lang="en-GB" dirty="0"/>
              <a:t> </a:t>
            </a:r>
          </a:p>
          <a:p>
            <a:pPr marL="0" indent="0">
              <a:buNone/>
            </a:pPr>
            <a:endParaRPr lang="en-GB" dirty="0"/>
          </a:p>
          <a:p>
            <a:pPr marL="0" indent="0">
              <a:buNone/>
            </a:pPr>
            <a:r>
              <a:rPr lang="en-GB" dirty="0"/>
              <a:t>Download the zip file and extract it to your laptop, somewhere where you can access it easily</a:t>
            </a:r>
          </a:p>
        </p:txBody>
      </p:sp>
    </p:spTree>
    <p:extLst>
      <p:ext uri="{BB962C8B-B14F-4D97-AF65-F5344CB8AC3E}">
        <p14:creationId xmlns:p14="http://schemas.microsoft.com/office/powerpoint/2010/main" val="3524780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Before you start coding</a:t>
            </a:r>
          </a:p>
        </p:txBody>
      </p:sp>
      <p:sp>
        <p:nvSpPr>
          <p:cNvPr id="3" name="Content Placeholder 2"/>
          <p:cNvSpPr>
            <a:spLocks noGrp="1"/>
          </p:cNvSpPr>
          <p:nvPr>
            <p:ph idx="1"/>
          </p:nvPr>
        </p:nvSpPr>
        <p:spPr/>
        <p:txBody>
          <a:bodyPr/>
          <a:lstStyle/>
          <a:p>
            <a:r>
              <a:rPr lang="en-GB" dirty="0"/>
              <a:t>Even before deciding on a programming language</a:t>
            </a:r>
          </a:p>
          <a:p>
            <a:r>
              <a:rPr lang="en-GB" dirty="0"/>
              <a:t>There are two techniques which can be used to help in the design of your program</a:t>
            </a:r>
          </a:p>
          <a:p>
            <a:endParaRPr lang="en-GB" dirty="0"/>
          </a:p>
          <a:p>
            <a:r>
              <a:rPr lang="en-GB" dirty="0"/>
              <a:t>Pseudocode   and</a:t>
            </a:r>
          </a:p>
          <a:p>
            <a:r>
              <a:rPr lang="en-GB" dirty="0"/>
              <a:t>Flowcharting</a:t>
            </a:r>
          </a:p>
          <a:p>
            <a:endParaRPr lang="en-GB" dirty="0"/>
          </a:p>
          <a:p>
            <a:r>
              <a:rPr lang="en-GB" dirty="0"/>
              <a:t>You can use both, you should certainly use one.</a:t>
            </a:r>
          </a:p>
          <a:p>
            <a:endParaRPr lang="en-GB" dirty="0"/>
          </a:p>
        </p:txBody>
      </p:sp>
    </p:spTree>
    <p:extLst>
      <p:ext uri="{BB962C8B-B14F-4D97-AF65-F5344CB8AC3E}">
        <p14:creationId xmlns:p14="http://schemas.microsoft.com/office/powerpoint/2010/main" val="324267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a:t>
            </a:r>
          </a:p>
        </p:txBody>
      </p:sp>
      <p:sp>
        <p:nvSpPr>
          <p:cNvPr id="3" name="Content Placeholder 2"/>
          <p:cNvSpPr>
            <a:spLocks noGrp="1"/>
          </p:cNvSpPr>
          <p:nvPr>
            <p:ph idx="1"/>
          </p:nvPr>
        </p:nvSpPr>
        <p:spPr/>
        <p:txBody>
          <a:bodyPr/>
          <a:lstStyle/>
          <a:p>
            <a:pPr marL="0" indent="0">
              <a:buNone/>
            </a:pPr>
            <a:r>
              <a:rPr lang="en-GB" dirty="0"/>
              <a:t>In general pseudo code consists of simple English phrases on separate lines.</a:t>
            </a:r>
          </a:p>
          <a:p>
            <a:pPr marL="0" indent="0">
              <a:buNone/>
            </a:pPr>
            <a:endParaRPr lang="en-GB" dirty="0"/>
          </a:p>
          <a:p>
            <a:pPr marL="0" indent="0">
              <a:buNone/>
            </a:pPr>
            <a:r>
              <a:rPr lang="en-GB" dirty="0"/>
              <a:t>There are however two key rules;</a:t>
            </a:r>
          </a:p>
          <a:p>
            <a:pPr marL="0" indent="0">
              <a:buNone/>
            </a:pPr>
            <a:endParaRPr lang="en-GB" dirty="0"/>
          </a:p>
          <a:p>
            <a:pPr marL="457200" indent="-457200">
              <a:buFont typeface="+mj-lt"/>
              <a:buAutoNum type="arabicPeriod"/>
            </a:pPr>
            <a:r>
              <a:rPr lang="en-GB" dirty="0"/>
              <a:t>If a line is dependent on the line before, you indent the line.</a:t>
            </a:r>
          </a:p>
          <a:p>
            <a:pPr marL="457200" indent="-457200">
              <a:buFont typeface="+mj-lt"/>
              <a:buAutoNum type="arabicPeriod"/>
            </a:pPr>
            <a:r>
              <a:rPr lang="en-GB" dirty="0"/>
              <a:t>Use a set of commonly accepted constructs for selections and actions.</a:t>
            </a:r>
          </a:p>
          <a:p>
            <a:pPr marL="0" indent="0">
              <a:buNone/>
            </a:pPr>
            <a:endParaRPr lang="en-GB" dirty="0"/>
          </a:p>
        </p:txBody>
      </p:sp>
    </p:spTree>
    <p:extLst>
      <p:ext uri="{BB962C8B-B14F-4D97-AF65-F5344CB8AC3E}">
        <p14:creationId xmlns:p14="http://schemas.microsoft.com/office/powerpoint/2010/main" val="940202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a:t>
            </a:r>
          </a:p>
        </p:txBody>
      </p:sp>
      <p:sp>
        <p:nvSpPr>
          <p:cNvPr id="3" name="Content Placeholder 2"/>
          <p:cNvSpPr>
            <a:spLocks noGrp="1"/>
          </p:cNvSpPr>
          <p:nvPr>
            <p:ph idx="1"/>
          </p:nvPr>
        </p:nvSpPr>
        <p:spPr/>
        <p:txBody>
          <a:bodyPr/>
          <a:lstStyle/>
          <a:p>
            <a:r>
              <a:rPr lang="en-GB" dirty="0"/>
              <a:t>A simple example</a:t>
            </a:r>
          </a:p>
          <a:p>
            <a:endParaRPr lang="en-GB" dirty="0"/>
          </a:p>
          <a:p>
            <a:pPr marL="400050" lvl="1" indent="0">
              <a:buNone/>
            </a:pPr>
            <a:r>
              <a:rPr lang="en-GB" dirty="0">
                <a:latin typeface="Courier New" panose="02070309020205020404" pitchFamily="49" charset="0"/>
              </a:rPr>
              <a:t>If student's grade is greater than or equal to 60  </a:t>
            </a:r>
            <a:br>
              <a:rPr lang="en-GB" dirty="0">
                <a:latin typeface="Courier New" panose="02070309020205020404" pitchFamily="49" charset="0"/>
              </a:rPr>
            </a:br>
            <a:r>
              <a:rPr lang="en-GB" dirty="0">
                <a:latin typeface="Courier New" panose="02070309020205020404" pitchFamily="49" charset="0"/>
              </a:rPr>
              <a:t>    print "passed"</a:t>
            </a:r>
            <a:br>
              <a:rPr lang="en-GB" dirty="0">
                <a:latin typeface="Courier New" panose="02070309020205020404" pitchFamily="49" charset="0"/>
              </a:rPr>
            </a:br>
            <a:r>
              <a:rPr lang="en-GB" dirty="0">
                <a:latin typeface="Courier New" panose="02070309020205020404" pitchFamily="49" charset="0"/>
              </a:rPr>
              <a:t>else</a:t>
            </a:r>
            <a:br>
              <a:rPr lang="en-GB" dirty="0">
                <a:latin typeface="Courier New" panose="02070309020205020404" pitchFamily="49" charset="0"/>
              </a:rPr>
            </a:br>
            <a:r>
              <a:rPr lang="en-GB" dirty="0">
                <a:latin typeface="Courier New" panose="02070309020205020404" pitchFamily="49" charset="0"/>
              </a:rPr>
              <a:t>    print "failed"</a:t>
            </a:r>
          </a:p>
          <a:p>
            <a:pPr marL="400050" lvl="1" indent="0">
              <a:buNone/>
            </a:pPr>
            <a:r>
              <a:rPr lang="en-GB" dirty="0" err="1">
                <a:latin typeface="Courier New" panose="02070309020205020404" pitchFamily="49" charset="0"/>
              </a:rPr>
              <a:t>endIf</a:t>
            </a:r>
            <a:endParaRPr lang="en-GB" dirty="0">
              <a:latin typeface="Courier New" panose="02070309020205020404" pitchFamily="49" charset="0"/>
            </a:endParaRPr>
          </a:p>
          <a:p>
            <a:pPr marL="400050" lvl="1" indent="0">
              <a:buNone/>
            </a:pPr>
            <a:endParaRPr lang="en-GB" dirty="0">
              <a:latin typeface="Courier New" panose="02070309020205020404" pitchFamily="49" charset="0"/>
            </a:endParaRPr>
          </a:p>
          <a:p>
            <a:r>
              <a:rPr lang="en-GB" dirty="0"/>
              <a:t>The second and fourth lines are indented because the depend on the lines above</a:t>
            </a:r>
          </a:p>
          <a:p>
            <a:r>
              <a:rPr lang="en-GB" dirty="0"/>
              <a:t>The If…Else…</a:t>
            </a:r>
            <a:r>
              <a:rPr lang="en-GB" dirty="0" err="1"/>
              <a:t>EndIf</a:t>
            </a:r>
            <a:r>
              <a:rPr lang="en-GB" dirty="0"/>
              <a:t> construct is used to indicate a selection (do this or do that)</a:t>
            </a:r>
          </a:p>
          <a:p>
            <a:endParaRPr lang="en-GB" dirty="0"/>
          </a:p>
          <a:p>
            <a:endParaRPr lang="en-GB" dirty="0"/>
          </a:p>
        </p:txBody>
      </p:sp>
    </p:spTree>
    <p:extLst>
      <p:ext uri="{BB962C8B-B14F-4D97-AF65-F5344CB8AC3E}">
        <p14:creationId xmlns:p14="http://schemas.microsoft.com/office/powerpoint/2010/main" val="49639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a:t>
            </a:r>
          </a:p>
        </p:txBody>
      </p:sp>
      <p:sp>
        <p:nvSpPr>
          <p:cNvPr id="3" name="Content Placeholder 2"/>
          <p:cNvSpPr>
            <a:spLocks noGrp="1"/>
          </p:cNvSpPr>
          <p:nvPr>
            <p:ph idx="1"/>
          </p:nvPr>
        </p:nvSpPr>
        <p:spPr/>
        <p:txBody>
          <a:bodyPr/>
          <a:lstStyle/>
          <a:p>
            <a:r>
              <a:rPr lang="en-GB" dirty="0"/>
              <a:t>The commonly used constructs</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35746273"/>
              </p:ext>
            </p:extLst>
          </p:nvPr>
        </p:nvGraphicFramePr>
        <p:xfrm>
          <a:off x="467544" y="2276868"/>
          <a:ext cx="7416824" cy="4032452"/>
        </p:xfrm>
        <a:graphic>
          <a:graphicData uri="http://schemas.openxmlformats.org/drawingml/2006/table">
            <a:tbl>
              <a:tblPr firstRow="1" firstCol="1" bandRow="1"/>
              <a:tblGrid>
                <a:gridCol w="2952328">
                  <a:extLst>
                    <a:ext uri="{9D8B030D-6E8A-4147-A177-3AD203B41FA5}">
                      <a16:colId xmlns:a16="http://schemas.microsoft.com/office/drawing/2014/main" val="190705896"/>
                    </a:ext>
                  </a:extLst>
                </a:gridCol>
                <a:gridCol w="4464496">
                  <a:extLst>
                    <a:ext uri="{9D8B030D-6E8A-4147-A177-3AD203B41FA5}">
                      <a16:colId xmlns:a16="http://schemas.microsoft.com/office/drawing/2014/main" val="2177633790"/>
                    </a:ext>
                  </a:extLst>
                </a:gridCol>
              </a:tblGrid>
              <a:tr h="336038">
                <a:tc>
                  <a:txBody>
                    <a:bodyPr/>
                    <a:lstStyle/>
                    <a:p>
                      <a:pPr>
                        <a:lnSpc>
                          <a:spcPct val="107000"/>
                        </a:lnSpc>
                        <a:spcAft>
                          <a:spcPts val="0"/>
                        </a:spcAft>
                      </a:pPr>
                      <a:r>
                        <a:rPr lang="en-GB" sz="2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To denote</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5B9BD5"/>
                      </a:solidFill>
                      <a:prstDash val="solid"/>
                      <a:round/>
                      <a:headEnd type="none" w="med" len="med"/>
                      <a:tailEnd type="none" w="med" len="med"/>
                    </a:lnL>
                    <a:lnR>
                      <a:noFill/>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tc>
                  <a:txBody>
                    <a:bodyPr/>
                    <a:lstStyle/>
                    <a:p>
                      <a:pPr>
                        <a:lnSpc>
                          <a:spcPct val="107000"/>
                        </a:lnSpc>
                        <a:spcAft>
                          <a:spcPts val="0"/>
                        </a:spcAft>
                      </a:pPr>
                      <a:r>
                        <a:rPr lang="en-GB" sz="2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Use</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5B9BD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5B9BD5"/>
                    </a:solidFill>
                  </a:tcPr>
                </a:tc>
                <a:extLst>
                  <a:ext uri="{0D108BD9-81ED-4DB2-BD59-A6C34878D82A}">
                    <a16:rowId xmlns:a16="http://schemas.microsoft.com/office/drawing/2014/main" val="3140769362"/>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Loops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Do While...EndDo</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2419683546"/>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Do Until...EndDo</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735943145"/>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Selections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If...Endif</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3729628073"/>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If…Else…Endif</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931904630"/>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Case...EndCase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661650961"/>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A process or sub-process</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Generate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2344007946"/>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Compute</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4034503853"/>
                  </a:ext>
                </a:extLst>
              </a:tr>
              <a:tr h="336038">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 </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tc>
                  <a:txBody>
                    <a:bodyPr/>
                    <a:lstStyle/>
                    <a:p>
                      <a:pPr>
                        <a:lnSpc>
                          <a:spcPct val="107000"/>
                        </a:lnSpc>
                        <a:spcAft>
                          <a:spcPts val="0"/>
                        </a:spcAft>
                      </a:pPr>
                      <a:r>
                        <a:rPr lang="en-GB" sz="2000">
                          <a:effectLst/>
                          <a:latin typeface="Calibri" panose="020F0502020204030204" pitchFamily="34" charset="0"/>
                          <a:ea typeface="Calibri" panose="020F0502020204030204" pitchFamily="34" charset="0"/>
                          <a:cs typeface="Times New Roman" panose="02020603050405020304" pitchFamily="18" charset="0"/>
                        </a:rPr>
                        <a:t>Process</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tcPr>
                </a:tc>
                <a:extLst>
                  <a:ext uri="{0D108BD9-81ED-4DB2-BD59-A6C34878D82A}">
                    <a16:rowId xmlns:a16="http://schemas.microsoft.com/office/drawing/2014/main" val="1456179593"/>
                  </a:ext>
                </a:extLst>
              </a:tr>
              <a:tr h="1008110">
                <a:tc>
                  <a:txBody>
                    <a:bodyPr/>
                    <a:lstStyle/>
                    <a:p>
                      <a:pPr>
                        <a:lnSpc>
                          <a:spcPct val="107000"/>
                        </a:lnSpc>
                        <a:spcAft>
                          <a:spcPts val="0"/>
                        </a:spcAft>
                      </a:pPr>
                      <a:r>
                        <a:rPr lang="en-GB" sz="2000" b="1">
                          <a:effectLst/>
                          <a:latin typeface="Calibri" panose="020F0502020204030204" pitchFamily="34" charset="0"/>
                          <a:ea typeface="Calibri" panose="020F0502020204030204" pitchFamily="34" charset="0"/>
                          <a:cs typeface="Times New Roman" panose="02020603050405020304" pitchFamily="18" charset="0"/>
                        </a:rPr>
                        <a:t>An individual action</a:t>
                      </a:r>
                      <a:endParaRPr lang="en-GB"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tc>
                  <a:txBody>
                    <a:bodyPr/>
                    <a:lstStyle/>
                    <a:p>
                      <a:pPr>
                        <a:lnSpc>
                          <a:spcPct val="107000"/>
                        </a:lnSpc>
                        <a:spcAft>
                          <a:spcPts val="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set, reset, increment, compute, calculate, add, sum, multiply, print, display, input, output, edit, test …</a:t>
                      </a:r>
                    </a:p>
                  </a:txBody>
                  <a:tcPr marL="68580" marR="68580" marT="0" marB="0">
                    <a:lnL w="12700" cap="flat" cmpd="sng" algn="ctr">
                      <a:solidFill>
                        <a:srgbClr val="9CC2E5"/>
                      </a:solidFill>
                      <a:prstDash val="solid"/>
                      <a:round/>
                      <a:headEnd type="none" w="med" len="med"/>
                      <a:tailEnd type="none" w="med" len="med"/>
                    </a:lnL>
                    <a:lnR w="12700" cap="flat" cmpd="sng" algn="ctr">
                      <a:solidFill>
                        <a:srgbClr val="9CC2E5"/>
                      </a:solidFill>
                      <a:prstDash val="solid"/>
                      <a:round/>
                      <a:headEnd type="none" w="med" len="med"/>
                      <a:tailEnd type="none" w="med" len="med"/>
                    </a:lnR>
                    <a:lnT w="12700" cap="flat" cmpd="sng" algn="ctr">
                      <a:solidFill>
                        <a:srgbClr val="9CC2E5"/>
                      </a:solidFill>
                      <a:prstDash val="solid"/>
                      <a:round/>
                      <a:headEnd type="none" w="med" len="med"/>
                      <a:tailEnd type="none" w="med" len="med"/>
                    </a:lnT>
                    <a:lnB w="12700" cap="flat" cmpd="sng" algn="ctr">
                      <a:solidFill>
                        <a:srgbClr val="9CC2E5"/>
                      </a:solidFill>
                      <a:prstDash val="solid"/>
                      <a:round/>
                      <a:headEnd type="none" w="med" len="med"/>
                      <a:tailEnd type="none" w="med" len="med"/>
                    </a:lnB>
                    <a:solidFill>
                      <a:srgbClr val="DEEAF6"/>
                    </a:solidFill>
                  </a:tcPr>
                </a:tc>
                <a:extLst>
                  <a:ext uri="{0D108BD9-81ED-4DB2-BD59-A6C34878D82A}">
                    <a16:rowId xmlns:a16="http://schemas.microsoft.com/office/drawing/2014/main" val="1585626985"/>
                  </a:ext>
                </a:extLst>
              </a:tr>
            </a:tbl>
          </a:graphicData>
        </a:graphic>
      </p:graphicFrame>
    </p:spTree>
    <p:extLst>
      <p:ext uri="{BB962C8B-B14F-4D97-AF65-F5344CB8AC3E}">
        <p14:creationId xmlns:p14="http://schemas.microsoft.com/office/powerpoint/2010/main" val="184057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Pseudo code Example</a:t>
            </a:r>
          </a:p>
        </p:txBody>
      </p:sp>
      <p:sp>
        <p:nvSpPr>
          <p:cNvPr id="3" name="Content Placeholder 2"/>
          <p:cNvSpPr>
            <a:spLocks noGrp="1"/>
          </p:cNvSpPr>
          <p:nvPr>
            <p:ph idx="1"/>
          </p:nvPr>
        </p:nvSpPr>
        <p:spPr/>
        <p:txBody>
          <a:bodyPr>
            <a:normAutofit fontScale="92500"/>
          </a:bodyPr>
          <a:lstStyle/>
          <a:p>
            <a:pPr marL="0" indent="0">
              <a:buNone/>
            </a:pPr>
            <a:r>
              <a:rPr lang="en-GB" sz="2100" dirty="0">
                <a:latin typeface="Courier New" panose="02070309020205020404" pitchFamily="49" charset="0"/>
                <a:cs typeface="Courier New" panose="02070309020205020404" pitchFamily="49" charset="0"/>
              </a:rPr>
              <a:t>set total, counter and average to 0</a:t>
            </a:r>
          </a:p>
          <a:p>
            <a:pPr marL="0" indent="0">
              <a:buNone/>
            </a:pPr>
            <a:r>
              <a:rPr lang="en-GB" sz="2100" dirty="0">
                <a:latin typeface="Courier New" panose="02070309020205020404" pitchFamily="49" charset="0"/>
                <a:cs typeface="Courier New" panose="02070309020205020404" pitchFamily="49" charset="0"/>
              </a:rPr>
              <a:t>Input the first score</a:t>
            </a:r>
          </a:p>
          <a:p>
            <a:pPr marL="0" indent="0">
              <a:buNone/>
            </a:pPr>
            <a:r>
              <a:rPr lang="en-GB" sz="2100" dirty="0">
                <a:latin typeface="Courier New" panose="02070309020205020404" pitchFamily="49" charset="0"/>
                <a:cs typeface="Courier New" panose="02070309020205020404" pitchFamily="49" charset="0"/>
              </a:rPr>
              <a:t>Do while the user has not entered the final score</a:t>
            </a:r>
          </a:p>
          <a:p>
            <a:pPr marL="0" indent="0">
              <a:buNone/>
            </a:pPr>
            <a:r>
              <a:rPr lang="en-GB" sz="2100" dirty="0">
                <a:latin typeface="Courier New" panose="02070309020205020404" pitchFamily="49" charset="0"/>
                <a:cs typeface="Courier New" panose="02070309020205020404" pitchFamily="49" charset="0"/>
              </a:rPr>
              <a:t>    add this score to the total</a:t>
            </a:r>
          </a:p>
          <a:p>
            <a:pPr marL="0" indent="0">
              <a:buNone/>
            </a:pPr>
            <a:r>
              <a:rPr lang="en-GB" sz="2100" dirty="0">
                <a:latin typeface="Courier New" panose="02070309020205020404" pitchFamily="49" charset="0"/>
                <a:cs typeface="Courier New" panose="02070309020205020404" pitchFamily="49" charset="0"/>
              </a:rPr>
              <a:t>    add one to the counter</a:t>
            </a:r>
          </a:p>
          <a:p>
            <a:pPr marL="0" indent="0">
              <a:buNone/>
            </a:pPr>
            <a:r>
              <a:rPr lang="en-GB" sz="2100" dirty="0">
                <a:latin typeface="Courier New" panose="02070309020205020404" pitchFamily="49" charset="0"/>
                <a:cs typeface="Courier New" panose="02070309020205020404" pitchFamily="49" charset="0"/>
              </a:rPr>
              <a:t>    input the next score </a:t>
            </a:r>
          </a:p>
          <a:p>
            <a:pPr marL="0" indent="0">
              <a:buNone/>
            </a:pPr>
            <a:r>
              <a:rPr lang="en-GB" sz="2100" dirty="0" err="1">
                <a:latin typeface="Courier New" panose="02070309020205020404" pitchFamily="49" charset="0"/>
                <a:cs typeface="Courier New" panose="02070309020205020404" pitchFamily="49" charset="0"/>
              </a:rPr>
              <a:t>EndDo</a:t>
            </a:r>
            <a:endParaRPr lang="en-GB" sz="2100" dirty="0">
              <a:latin typeface="Courier New" panose="02070309020205020404" pitchFamily="49" charset="0"/>
              <a:cs typeface="Courier New" panose="02070309020205020404" pitchFamily="49" charset="0"/>
            </a:endParaRPr>
          </a:p>
          <a:p>
            <a:pPr marL="0" indent="0">
              <a:buNone/>
            </a:pPr>
            <a:r>
              <a:rPr lang="en-GB" sz="2100" dirty="0">
                <a:latin typeface="Courier New" panose="02070309020205020404" pitchFamily="49" charset="0"/>
                <a:cs typeface="Courier New" panose="02070309020205020404" pitchFamily="49" charset="0"/>
              </a:rPr>
              <a:t> </a:t>
            </a:r>
          </a:p>
          <a:p>
            <a:pPr marL="0" indent="0">
              <a:buNone/>
            </a:pPr>
            <a:r>
              <a:rPr lang="en-GB" sz="2100" dirty="0">
                <a:latin typeface="Courier New" panose="02070309020205020404" pitchFamily="49" charset="0"/>
                <a:cs typeface="Courier New" panose="02070309020205020404" pitchFamily="49" charset="0"/>
              </a:rPr>
              <a:t>if the counter is not equal to 0</a:t>
            </a:r>
          </a:p>
          <a:p>
            <a:pPr marL="0" indent="0">
              <a:buNone/>
            </a:pPr>
            <a:r>
              <a:rPr lang="en-GB" sz="2100" dirty="0">
                <a:latin typeface="Courier New" panose="02070309020205020404" pitchFamily="49" charset="0"/>
                <a:cs typeface="Courier New" panose="02070309020205020404" pitchFamily="49" charset="0"/>
              </a:rPr>
              <a:t>    set the average to the total divided by the counter</a:t>
            </a:r>
          </a:p>
          <a:p>
            <a:pPr marL="0" indent="0">
              <a:buNone/>
            </a:pPr>
            <a:r>
              <a:rPr lang="en-GB" sz="2100" dirty="0">
                <a:latin typeface="Courier New" panose="02070309020205020404" pitchFamily="49" charset="0"/>
                <a:cs typeface="Courier New" panose="02070309020205020404" pitchFamily="49" charset="0"/>
              </a:rPr>
              <a:t>    print the average </a:t>
            </a:r>
          </a:p>
          <a:p>
            <a:pPr marL="0" indent="0">
              <a:buNone/>
            </a:pPr>
            <a:r>
              <a:rPr lang="en-GB" sz="2100" dirty="0">
                <a:latin typeface="Courier New" panose="02070309020205020404" pitchFamily="49" charset="0"/>
                <a:cs typeface="Courier New" panose="02070309020205020404" pitchFamily="49" charset="0"/>
              </a:rPr>
              <a:t>else</a:t>
            </a:r>
          </a:p>
          <a:p>
            <a:pPr marL="0" indent="0">
              <a:buNone/>
            </a:pPr>
            <a:r>
              <a:rPr lang="en-GB" sz="2100" dirty="0">
                <a:latin typeface="Courier New" panose="02070309020205020404" pitchFamily="49" charset="0"/>
                <a:cs typeface="Courier New" panose="02070309020205020404" pitchFamily="49" charset="0"/>
              </a:rPr>
              <a:t>    print 'no grades were entered'</a:t>
            </a:r>
          </a:p>
          <a:p>
            <a:pPr marL="0" indent="0">
              <a:buNone/>
            </a:pPr>
            <a:r>
              <a:rPr lang="en-GB" sz="2100" dirty="0">
                <a:latin typeface="Courier New" panose="02070309020205020404" pitchFamily="49" charset="0"/>
                <a:cs typeface="Courier New" panose="02070309020205020404" pitchFamily="49" charset="0"/>
              </a:rPr>
              <a:t>endif</a:t>
            </a:r>
          </a:p>
          <a:p>
            <a:endParaRPr lang="en-GB" dirty="0"/>
          </a:p>
        </p:txBody>
      </p:sp>
    </p:spTree>
    <p:extLst>
      <p:ext uri="{BB962C8B-B14F-4D97-AF65-F5344CB8AC3E}">
        <p14:creationId xmlns:p14="http://schemas.microsoft.com/office/powerpoint/2010/main" val="627131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A flowchart is a diagrammatic way of representing your algorithm or program</a:t>
            </a:r>
          </a:p>
          <a:p>
            <a:r>
              <a:rPr lang="en-GB" dirty="0"/>
              <a:t>It is a graph with directed lines representing the edges</a:t>
            </a:r>
          </a:p>
          <a:p>
            <a:r>
              <a:rPr lang="en-GB" dirty="0"/>
              <a:t>And a series of symbols representing the nodes</a:t>
            </a:r>
          </a:p>
          <a:p>
            <a:r>
              <a:rPr lang="en-GB" dirty="0"/>
              <a:t>The Symbol used in some way represents the purpose of the node</a:t>
            </a:r>
          </a:p>
        </p:txBody>
      </p:sp>
    </p:spTree>
    <p:extLst>
      <p:ext uri="{BB962C8B-B14F-4D97-AF65-F5344CB8AC3E}">
        <p14:creationId xmlns:p14="http://schemas.microsoft.com/office/powerpoint/2010/main" val="3866530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pPr marL="0" indent="0">
              <a:buNone/>
            </a:pPr>
            <a:r>
              <a:rPr lang="en-GB" dirty="0"/>
              <a:t>Some of the key symbols are shown here</a:t>
            </a:r>
          </a:p>
        </p:txBody>
      </p:sp>
      <p:pic>
        <p:nvPicPr>
          <p:cNvPr id="4" name="Picture 3"/>
          <p:cNvPicPr>
            <a:picLocks noChangeAspect="1"/>
          </p:cNvPicPr>
          <p:nvPr/>
        </p:nvPicPr>
        <p:blipFill>
          <a:blip r:embed="rId2"/>
          <a:stretch>
            <a:fillRect/>
          </a:stretch>
        </p:blipFill>
        <p:spPr>
          <a:xfrm>
            <a:off x="1331640" y="2215189"/>
            <a:ext cx="5759232" cy="4504597"/>
          </a:xfrm>
          <a:prstGeom prst="rect">
            <a:avLst/>
          </a:prstGeom>
        </p:spPr>
      </p:pic>
    </p:spTree>
    <p:extLst>
      <p:ext uri="{BB962C8B-B14F-4D97-AF65-F5344CB8AC3E}">
        <p14:creationId xmlns:p14="http://schemas.microsoft.com/office/powerpoint/2010/main" val="2369437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The flowcharting symbols are available from MS Word and other packages</a:t>
            </a:r>
          </a:p>
          <a:p>
            <a:endParaRPr lang="en-GB" dirty="0"/>
          </a:p>
          <a:p>
            <a:endParaRPr lang="en-GB" dirty="0"/>
          </a:p>
          <a:p>
            <a:endParaRPr lang="en-GB" dirty="0"/>
          </a:p>
          <a:p>
            <a:endParaRPr lang="en-GB" dirty="0"/>
          </a:p>
          <a:p>
            <a:endParaRPr lang="en-GB" dirty="0"/>
          </a:p>
          <a:p>
            <a:endParaRPr lang="en-GB" dirty="0"/>
          </a:p>
          <a:p>
            <a:endParaRPr lang="en-GB" dirty="0"/>
          </a:p>
          <a:p>
            <a:r>
              <a:rPr lang="en-GB" dirty="0"/>
              <a:t>In practice it is normally more convenient to start your flowchart freehand (pen and paper!)</a:t>
            </a:r>
          </a:p>
          <a:p>
            <a:endParaRPr lang="en-GB" dirty="0"/>
          </a:p>
        </p:txBody>
      </p:sp>
      <p:pic>
        <p:nvPicPr>
          <p:cNvPr id="5" name="Picture 4"/>
          <p:cNvPicPr/>
          <p:nvPr/>
        </p:nvPicPr>
        <p:blipFill>
          <a:blip r:embed="rId2"/>
          <a:stretch>
            <a:fillRect/>
          </a:stretch>
        </p:blipFill>
        <p:spPr>
          <a:xfrm>
            <a:off x="611560" y="2564904"/>
            <a:ext cx="7056784" cy="2880320"/>
          </a:xfrm>
          <a:prstGeom prst="rect">
            <a:avLst/>
          </a:prstGeom>
        </p:spPr>
      </p:pic>
    </p:spTree>
    <p:extLst>
      <p:ext uri="{BB962C8B-B14F-4D97-AF65-F5344CB8AC3E}">
        <p14:creationId xmlns:p14="http://schemas.microsoft.com/office/powerpoint/2010/main" val="958118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The following slides illustrate how several of the selections and actions referred to in the pseudo code section are realised as flowchart segments.</a:t>
            </a:r>
          </a:p>
          <a:p>
            <a:endParaRPr lang="en-GB" dirty="0"/>
          </a:p>
          <a:p>
            <a:r>
              <a:rPr lang="en-GB" dirty="0"/>
              <a:t>Remember however that a complete flowchart will consists of many of these segments together so as to represent the complete task.</a:t>
            </a:r>
          </a:p>
        </p:txBody>
      </p:sp>
    </p:spTree>
    <p:extLst>
      <p:ext uri="{BB962C8B-B14F-4D97-AF65-F5344CB8AC3E}">
        <p14:creationId xmlns:p14="http://schemas.microsoft.com/office/powerpoint/2010/main" val="32679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 If…Endif</a:t>
            </a:r>
          </a:p>
        </p:txBody>
      </p:sp>
      <p:sp>
        <p:nvSpPr>
          <p:cNvPr id="3" name="Content Placeholder 2"/>
          <p:cNvSpPr>
            <a:spLocks noGrp="1"/>
          </p:cNvSpPr>
          <p:nvPr>
            <p:ph idx="1"/>
          </p:nvPr>
        </p:nvSpPr>
        <p:spPr/>
        <p:txBody>
          <a:bodyPr/>
          <a:lstStyle/>
          <a:p>
            <a:endParaRPr lang="en-GB" dirty="0"/>
          </a:p>
        </p:txBody>
      </p:sp>
      <p:grpSp>
        <p:nvGrpSpPr>
          <p:cNvPr id="4" name="Canvas 13"/>
          <p:cNvGrpSpPr/>
          <p:nvPr/>
        </p:nvGrpSpPr>
        <p:grpSpPr>
          <a:xfrm>
            <a:off x="1691680" y="2296447"/>
            <a:ext cx="4488180" cy="4488180"/>
            <a:chOff x="0" y="0"/>
            <a:chExt cx="4488180" cy="4488180"/>
          </a:xfrm>
        </p:grpSpPr>
        <p:sp>
          <p:nvSpPr>
            <p:cNvPr id="5" name="Rectangle 4"/>
            <p:cNvSpPr/>
            <p:nvPr/>
          </p:nvSpPr>
          <p:spPr>
            <a:xfrm>
              <a:off x="0" y="0"/>
              <a:ext cx="4488180" cy="4488180"/>
            </a:xfrm>
            <a:prstGeom prst="rect">
              <a:avLst/>
            </a:prstGeom>
            <a:ln w="19050">
              <a:solidFill>
                <a:schemeClr val="accent1"/>
              </a:solidFill>
            </a:ln>
          </p:spPr>
        </p:sp>
        <p:sp>
          <p:nvSpPr>
            <p:cNvPr id="6" name="Flowchart: Terminator 5"/>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7" name="Flowchart: Decision 6"/>
            <p:cNvSpPr/>
            <p:nvPr/>
          </p:nvSpPr>
          <p:spPr>
            <a:xfrm>
              <a:off x="1127760" y="914400"/>
              <a:ext cx="1600200" cy="8686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colour Blue?</a:t>
              </a:r>
            </a:p>
          </p:txBody>
        </p:sp>
        <p:sp>
          <p:nvSpPr>
            <p:cNvPr id="8" name="Flowchart: Process 7"/>
            <p:cNvSpPr/>
            <p:nvPr/>
          </p:nvSpPr>
          <p:spPr>
            <a:xfrm>
              <a:off x="1127760" y="2316480"/>
              <a:ext cx="1600200" cy="800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Do something for Blue</a:t>
              </a:r>
            </a:p>
          </p:txBody>
        </p:sp>
        <p:sp>
          <p:nvSpPr>
            <p:cNvPr id="9" name="Flowchart: Terminator 8"/>
            <p:cNvSpPr/>
            <p:nvPr/>
          </p:nvSpPr>
          <p:spPr>
            <a:xfrm>
              <a:off x="1424940" y="390906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10" name="Straight Arrow Connector 9"/>
            <p:cNvCxnSpPr/>
            <p:nvPr/>
          </p:nvCxnSpPr>
          <p:spPr>
            <a:xfrm flipH="1">
              <a:off x="1927860" y="518160"/>
              <a:ext cx="15240" cy="3962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8" idx="0"/>
            </p:cNvCxnSpPr>
            <p:nvPr/>
          </p:nvCxnSpPr>
          <p:spPr>
            <a:xfrm>
              <a:off x="1927860" y="1783080"/>
              <a:ext cx="0" cy="533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2"/>
              <a:endCxn id="9" idx="0"/>
            </p:cNvCxnSpPr>
            <p:nvPr/>
          </p:nvCxnSpPr>
          <p:spPr>
            <a:xfrm>
              <a:off x="1927860" y="3116580"/>
              <a:ext cx="19050" cy="7924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p:cNvCxnSpPr/>
            <p:nvPr/>
          </p:nvCxnSpPr>
          <p:spPr>
            <a:xfrm flipH="1">
              <a:off x="1927860" y="1348740"/>
              <a:ext cx="784860" cy="2225040"/>
            </a:xfrm>
            <a:prstGeom prst="bentConnector4">
              <a:avLst>
                <a:gd name="adj1" fmla="val -133009"/>
                <a:gd name="adj2" fmla="val 9708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 Box 25"/>
            <p:cNvSpPr txBox="1"/>
            <p:nvPr/>
          </p:nvSpPr>
          <p:spPr>
            <a:xfrm>
              <a:off x="2057400" y="197358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15" name="Text Box 26"/>
            <p:cNvSpPr txBox="1"/>
            <p:nvPr/>
          </p:nvSpPr>
          <p:spPr>
            <a:xfrm>
              <a:off x="3032760" y="105918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grpSp>
    </p:spTree>
    <p:extLst>
      <p:ext uri="{BB962C8B-B14F-4D97-AF65-F5344CB8AC3E}">
        <p14:creationId xmlns:p14="http://schemas.microsoft.com/office/powerpoint/2010/main" val="4162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2"/>
          </p:nvPr>
        </p:nvSpPr>
        <p:spPr/>
        <p:txBody>
          <a:bodyPr/>
          <a:lstStyle/>
          <a:p>
            <a:endParaRPr lang="en-GB"/>
          </a:p>
        </p:txBody>
      </p:sp>
      <p:sp>
        <p:nvSpPr>
          <p:cNvPr id="5" name="Content Placeholder 4"/>
          <p:cNvSpPr>
            <a:spLocks noGrp="1"/>
          </p:cNvSpPr>
          <p:nvPr>
            <p:ph sz="quarter" idx="13"/>
          </p:nvPr>
        </p:nvSpPr>
        <p:spPr/>
        <p:txBody>
          <a:bodyPr/>
          <a:lstStyle/>
          <a:p>
            <a:endParaRPr lang="en-GB"/>
          </a:p>
        </p:txBody>
      </p:sp>
      <p:sp>
        <p:nvSpPr>
          <p:cNvPr id="9" name="Title 4"/>
          <p:cNvSpPr txBox="1">
            <a:spLocks/>
          </p:cNvSpPr>
          <p:nvPr/>
        </p:nvSpPr>
        <p:spPr>
          <a:xfrm>
            <a:off x="467544" y="427038"/>
            <a:ext cx="8229600" cy="11430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500" kern="1200">
                <a:solidFill>
                  <a:schemeClr val="tx1"/>
                </a:solidFill>
                <a:latin typeface="Arial" pitchFamily="34" charset="0"/>
                <a:ea typeface="+mj-ea"/>
                <a:cs typeface="Arial" pitchFamily="34" charset="0"/>
              </a:defRPr>
            </a:lvl1pPr>
          </a:lstStyle>
          <a:p>
            <a:r>
              <a:rPr lang="en-GB" sz="3600" dirty="0"/>
              <a:t>Overview of this workshop</a:t>
            </a:r>
          </a:p>
        </p:txBody>
      </p:sp>
      <p:grpSp>
        <p:nvGrpSpPr>
          <p:cNvPr id="11" name="Group 10"/>
          <p:cNvGrpSpPr/>
          <p:nvPr/>
        </p:nvGrpSpPr>
        <p:grpSpPr>
          <a:xfrm>
            <a:off x="6210559" y="1204677"/>
            <a:ext cx="2707468" cy="4488922"/>
            <a:chOff x="-108520" y="1124744"/>
            <a:chExt cx="3847763" cy="5758408"/>
          </a:xfrm>
        </p:grpSpPr>
        <p:pic>
          <p:nvPicPr>
            <p:cNvPr id="12" name="Picture 11"/>
            <p:cNvPicPr>
              <a:picLocks noChangeAspect="1"/>
            </p:cNvPicPr>
            <p:nvPr/>
          </p:nvPicPr>
          <p:blipFill rotWithShape="1">
            <a:blip r:embed="rId3" cstate="print">
              <a:extLst>
                <a:ext uri="{28A0092B-C50C-407E-A947-70E740481C1C}">
                  <a14:useLocalDpi xmlns:a14="http://schemas.microsoft.com/office/drawing/2010/main" val="0"/>
                </a:ext>
              </a:extLst>
            </a:blip>
            <a:srcRect l="-2863" t="22976" r="53475" b="4662"/>
            <a:stretch/>
          </p:blipFill>
          <p:spPr>
            <a:xfrm>
              <a:off x="-108520" y="1293911"/>
              <a:ext cx="3847763" cy="5589241"/>
            </a:xfrm>
            <a:prstGeom prst="rect">
              <a:avLst/>
            </a:prstGeom>
          </p:spPr>
        </p:pic>
        <p:sp>
          <p:nvSpPr>
            <p:cNvPr id="13" name="Rectangle 12"/>
            <p:cNvSpPr/>
            <p:nvPr/>
          </p:nvSpPr>
          <p:spPr>
            <a:xfrm>
              <a:off x="683569" y="1124744"/>
              <a:ext cx="3055674" cy="16561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grpSp>
      <p:sp>
        <p:nvSpPr>
          <p:cNvPr id="2" name="TextBox 1"/>
          <p:cNvSpPr txBox="1"/>
          <p:nvPr/>
        </p:nvSpPr>
        <p:spPr>
          <a:xfrm>
            <a:off x="611560" y="1844824"/>
            <a:ext cx="5688632" cy="3724096"/>
          </a:xfrm>
          <a:prstGeom prst="rect">
            <a:avLst/>
          </a:prstGeom>
          <a:noFill/>
        </p:spPr>
        <p:txBody>
          <a:bodyPr wrap="square" rtlCol="0">
            <a:spAutoFit/>
          </a:bodyPr>
          <a:lstStyle/>
          <a:p>
            <a:r>
              <a:rPr lang="en-GB" dirty="0"/>
              <a:t>This is what we will cover:</a:t>
            </a:r>
          </a:p>
          <a:p>
            <a:endParaRPr lang="en-GB" dirty="0"/>
          </a:p>
          <a:p>
            <a:pPr marL="342900" indent="-342900">
              <a:buFont typeface="+mj-lt"/>
              <a:buAutoNum type="arabicPeriod"/>
            </a:pPr>
            <a:r>
              <a:rPr lang="en-GB" sz="2000" dirty="0"/>
              <a:t>What is a computer program?</a:t>
            </a:r>
          </a:p>
          <a:p>
            <a:pPr marL="342900" indent="-342900">
              <a:buFont typeface="+mj-lt"/>
              <a:buAutoNum type="arabicPeriod"/>
            </a:pPr>
            <a:r>
              <a:rPr lang="en-GB" sz="2000" dirty="0"/>
              <a:t>Defining the problem in words and pictures</a:t>
            </a:r>
          </a:p>
          <a:p>
            <a:pPr marL="342900" indent="-342900">
              <a:buFont typeface="+mj-lt"/>
              <a:buAutoNum type="arabicPeriod"/>
            </a:pPr>
            <a:r>
              <a:rPr lang="en-GB" sz="2000" dirty="0"/>
              <a:t>Documentation </a:t>
            </a:r>
          </a:p>
          <a:p>
            <a:pPr marL="342900" indent="-342900">
              <a:buFont typeface="+mj-lt"/>
              <a:buAutoNum type="arabicPeriod"/>
            </a:pPr>
            <a:r>
              <a:rPr lang="en-GB" sz="2000" dirty="0"/>
              <a:t>Python programming constructs</a:t>
            </a:r>
          </a:p>
          <a:p>
            <a:pPr marL="342900" indent="-342900">
              <a:buFont typeface="+mj-lt"/>
              <a:buAutoNum type="arabicPeriod"/>
            </a:pPr>
            <a:r>
              <a:rPr lang="en-GB" sz="2000" dirty="0"/>
              <a:t>Coding environments</a:t>
            </a:r>
          </a:p>
          <a:p>
            <a:pPr marL="342900" indent="-342900">
              <a:buFont typeface="+mj-lt"/>
              <a:buAutoNum type="arabicPeriod"/>
            </a:pPr>
            <a:r>
              <a:rPr lang="en-GB" sz="2000" dirty="0"/>
              <a:t>Debugging </a:t>
            </a:r>
          </a:p>
          <a:p>
            <a:pPr marL="342900" indent="-342900">
              <a:buFont typeface="+mj-lt"/>
              <a:buAutoNum type="arabicPeriod"/>
            </a:pPr>
            <a:r>
              <a:rPr lang="en-GB" sz="2000" dirty="0"/>
              <a:t>More Python </a:t>
            </a:r>
          </a:p>
          <a:p>
            <a:pPr marL="342900" indent="-342900">
              <a:buFont typeface="+mj-lt"/>
              <a:buAutoNum type="arabicPeriod"/>
            </a:pPr>
            <a:r>
              <a:rPr lang="en-GB" sz="2000" dirty="0"/>
              <a:t>Introduction to testing</a:t>
            </a:r>
          </a:p>
          <a:p>
            <a:pPr marL="342900" indent="-342900">
              <a:buFont typeface="+mj-lt"/>
              <a:buAutoNum type="arabicPeriod"/>
            </a:pPr>
            <a:r>
              <a:rPr lang="en-GB" sz="2000" dirty="0"/>
              <a:t>Re-using code and packages</a:t>
            </a:r>
          </a:p>
          <a:p>
            <a:pPr marL="342900" indent="-342900">
              <a:buFont typeface="+mj-lt"/>
              <a:buAutoNum type="arabicPeriod"/>
            </a:pPr>
            <a:r>
              <a:rPr lang="en-GB" sz="2000" dirty="0"/>
              <a:t>Introduction to small programs </a:t>
            </a:r>
          </a:p>
        </p:txBody>
      </p:sp>
    </p:spTree>
    <p:extLst>
      <p:ext uri="{BB962C8B-B14F-4D97-AF65-F5344CB8AC3E}">
        <p14:creationId xmlns:p14="http://schemas.microsoft.com/office/powerpoint/2010/main" val="2711597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  If…Else…Endif</a:t>
            </a:r>
          </a:p>
        </p:txBody>
      </p:sp>
      <p:sp>
        <p:nvSpPr>
          <p:cNvPr id="3" name="Content Placeholder 2"/>
          <p:cNvSpPr>
            <a:spLocks noGrp="1"/>
          </p:cNvSpPr>
          <p:nvPr>
            <p:ph idx="1"/>
          </p:nvPr>
        </p:nvSpPr>
        <p:spPr/>
        <p:txBody>
          <a:bodyPr/>
          <a:lstStyle/>
          <a:p>
            <a:endParaRPr lang="en-GB" dirty="0"/>
          </a:p>
        </p:txBody>
      </p:sp>
      <p:grpSp>
        <p:nvGrpSpPr>
          <p:cNvPr id="4" name="Canvas 48"/>
          <p:cNvGrpSpPr/>
          <p:nvPr/>
        </p:nvGrpSpPr>
        <p:grpSpPr>
          <a:xfrm>
            <a:off x="1331640" y="1643459"/>
            <a:ext cx="4855840" cy="4913189"/>
            <a:chOff x="0" y="0"/>
            <a:chExt cx="4495800" cy="4495800"/>
          </a:xfrm>
        </p:grpSpPr>
        <p:sp>
          <p:nvSpPr>
            <p:cNvPr id="5" name="Rectangle 4"/>
            <p:cNvSpPr/>
            <p:nvPr/>
          </p:nvSpPr>
          <p:spPr>
            <a:xfrm>
              <a:off x="0" y="0"/>
              <a:ext cx="4495800" cy="4495800"/>
            </a:xfrm>
            <a:prstGeom prst="rect">
              <a:avLst/>
            </a:prstGeom>
            <a:ln w="19050">
              <a:solidFill>
                <a:schemeClr val="accent1"/>
              </a:solidFill>
            </a:ln>
          </p:spPr>
        </p:sp>
        <p:sp>
          <p:nvSpPr>
            <p:cNvPr id="6" name="Flowchart: Terminator 5"/>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7" name="Flowchart: Decision 6"/>
            <p:cNvSpPr/>
            <p:nvPr/>
          </p:nvSpPr>
          <p:spPr>
            <a:xfrm>
              <a:off x="1127760" y="914400"/>
              <a:ext cx="1600200" cy="8686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colour Blue?</a:t>
              </a:r>
            </a:p>
          </p:txBody>
        </p:sp>
        <p:sp>
          <p:nvSpPr>
            <p:cNvPr id="8" name="Flowchart: Process 7"/>
            <p:cNvSpPr/>
            <p:nvPr/>
          </p:nvSpPr>
          <p:spPr>
            <a:xfrm>
              <a:off x="114300" y="2171700"/>
              <a:ext cx="1600200" cy="800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Do something because it is not Blue</a:t>
              </a:r>
            </a:p>
          </p:txBody>
        </p:sp>
        <p:sp>
          <p:nvSpPr>
            <p:cNvPr id="9" name="Flowchart: Terminator 8"/>
            <p:cNvSpPr/>
            <p:nvPr/>
          </p:nvSpPr>
          <p:spPr>
            <a:xfrm>
              <a:off x="1424940" y="390906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10" name="Straight Arrow Connector 9"/>
            <p:cNvCxnSpPr>
              <a:stCxn id="6" idx="2"/>
            </p:cNvCxnSpPr>
            <p:nvPr/>
          </p:nvCxnSpPr>
          <p:spPr>
            <a:xfrm flipH="1">
              <a:off x="1927860" y="487680"/>
              <a:ext cx="15240" cy="4267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 Box 46"/>
            <p:cNvSpPr txBox="1"/>
            <p:nvPr/>
          </p:nvSpPr>
          <p:spPr>
            <a:xfrm>
              <a:off x="2743200" y="108966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12" name="Text Box 47"/>
            <p:cNvSpPr txBox="1"/>
            <p:nvPr/>
          </p:nvSpPr>
          <p:spPr>
            <a:xfrm>
              <a:off x="784859" y="108966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sp>
          <p:nvSpPr>
            <p:cNvPr id="13" name="Flowchart: Process 12"/>
            <p:cNvSpPr/>
            <p:nvPr/>
          </p:nvSpPr>
          <p:spPr>
            <a:xfrm>
              <a:off x="2400300" y="2171700"/>
              <a:ext cx="1600200" cy="8001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effectLst/>
                  <a:ea typeface="Calibri" panose="020F0502020204030204" pitchFamily="34" charset="0"/>
                </a:rPr>
                <a:t>Do something for Blue</a:t>
              </a:r>
              <a:endParaRPr lang="en-GB" sz="1200">
                <a:effectLst/>
                <a:latin typeface="Times New Roman" panose="02020603050405020304" pitchFamily="18" charset="0"/>
                <a:ea typeface="Times New Roman" panose="02020603050405020304" pitchFamily="18" charset="0"/>
              </a:endParaRPr>
            </a:p>
          </p:txBody>
        </p:sp>
        <p:cxnSp>
          <p:nvCxnSpPr>
            <p:cNvPr id="14" name="Connector: Elbow 13"/>
            <p:cNvCxnSpPr>
              <a:stCxn id="7" idx="1"/>
            </p:cNvCxnSpPr>
            <p:nvPr/>
          </p:nvCxnSpPr>
          <p:spPr>
            <a:xfrm rot="10800000" flipV="1">
              <a:off x="800099" y="1348740"/>
              <a:ext cx="327660" cy="82296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p:cNvCxnSpPr>
              <a:stCxn id="7" idx="3"/>
              <a:endCxn id="13" idx="0"/>
            </p:cNvCxnSpPr>
            <p:nvPr/>
          </p:nvCxnSpPr>
          <p:spPr>
            <a:xfrm>
              <a:off x="2727960" y="1348740"/>
              <a:ext cx="472440" cy="82296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8" idx="2"/>
              <a:endCxn id="9" idx="1"/>
            </p:cNvCxnSpPr>
            <p:nvPr/>
          </p:nvCxnSpPr>
          <p:spPr>
            <a:xfrm rot="16200000" flipH="1">
              <a:off x="609599" y="3276600"/>
              <a:ext cx="1120140" cy="5105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13" idx="2"/>
              <a:endCxn id="9" idx="3"/>
            </p:cNvCxnSpPr>
            <p:nvPr/>
          </p:nvCxnSpPr>
          <p:spPr>
            <a:xfrm rot="5400000">
              <a:off x="2274570" y="3166110"/>
              <a:ext cx="1120140" cy="73152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01774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2 – Flowcharts Do While…</a:t>
            </a:r>
            <a:r>
              <a:rPr lang="en-GB" dirty="0" err="1"/>
              <a:t>EndDo</a:t>
            </a:r>
            <a:endParaRPr lang="en-GB" dirty="0"/>
          </a:p>
        </p:txBody>
      </p:sp>
      <p:sp>
        <p:nvSpPr>
          <p:cNvPr id="3" name="Content Placeholder 2"/>
          <p:cNvSpPr>
            <a:spLocks noGrp="1"/>
          </p:cNvSpPr>
          <p:nvPr>
            <p:ph idx="1"/>
          </p:nvPr>
        </p:nvSpPr>
        <p:spPr/>
        <p:txBody>
          <a:bodyPr/>
          <a:lstStyle/>
          <a:p>
            <a:endParaRPr lang="en-GB" dirty="0"/>
          </a:p>
        </p:txBody>
      </p:sp>
      <p:grpSp>
        <p:nvGrpSpPr>
          <p:cNvPr id="4" name="Canvas 37"/>
          <p:cNvGrpSpPr/>
          <p:nvPr/>
        </p:nvGrpSpPr>
        <p:grpSpPr>
          <a:xfrm>
            <a:off x="1331640" y="1643459"/>
            <a:ext cx="5136252" cy="4977577"/>
            <a:chOff x="0" y="0"/>
            <a:chExt cx="4488180" cy="4488180"/>
          </a:xfrm>
        </p:grpSpPr>
        <p:sp>
          <p:nvSpPr>
            <p:cNvPr id="5" name="Rectangle 4"/>
            <p:cNvSpPr/>
            <p:nvPr/>
          </p:nvSpPr>
          <p:spPr>
            <a:xfrm>
              <a:off x="0" y="0"/>
              <a:ext cx="4488180" cy="4488180"/>
            </a:xfrm>
            <a:prstGeom prst="rect">
              <a:avLst/>
            </a:prstGeom>
            <a:ln w="19050">
              <a:solidFill>
                <a:schemeClr val="accent1"/>
              </a:solidFill>
            </a:ln>
          </p:spPr>
        </p:sp>
        <p:sp>
          <p:nvSpPr>
            <p:cNvPr id="6" name="Flowchart: Terminator 5"/>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7" name="Flowchart: Decision 6"/>
            <p:cNvSpPr/>
            <p:nvPr/>
          </p:nvSpPr>
          <p:spPr>
            <a:xfrm>
              <a:off x="1028700" y="800100"/>
              <a:ext cx="18288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condition TRUE</a:t>
              </a:r>
            </a:p>
          </p:txBody>
        </p:sp>
        <p:sp>
          <p:nvSpPr>
            <p:cNvPr id="8" name="Flowchart: Process 7"/>
            <p:cNvSpPr/>
            <p:nvPr/>
          </p:nvSpPr>
          <p:spPr>
            <a:xfrm>
              <a:off x="1082040" y="2659380"/>
              <a:ext cx="1699260" cy="45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Do something, possibly setting condition to FALSE</a:t>
              </a:r>
            </a:p>
          </p:txBody>
        </p:sp>
        <p:sp>
          <p:nvSpPr>
            <p:cNvPr id="9" name="Flowchart: Terminator 8"/>
            <p:cNvSpPr/>
            <p:nvPr/>
          </p:nvSpPr>
          <p:spPr>
            <a:xfrm>
              <a:off x="3200400" y="365760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10" name="Straight Arrow Connector 9"/>
            <p:cNvCxnSpPr/>
            <p:nvPr/>
          </p:nvCxnSpPr>
          <p:spPr>
            <a:xfrm flipH="1">
              <a:off x="1927860" y="518160"/>
              <a:ext cx="15240" cy="3962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 Box 35"/>
            <p:cNvSpPr txBox="1"/>
            <p:nvPr/>
          </p:nvSpPr>
          <p:spPr>
            <a:xfrm>
              <a:off x="2057400" y="169926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12" name="Text Box 36"/>
            <p:cNvSpPr txBox="1"/>
            <p:nvPr/>
          </p:nvSpPr>
          <p:spPr>
            <a:xfrm>
              <a:off x="3086100" y="102870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sp>
          <p:nvSpPr>
            <p:cNvPr id="13" name="Flowchart: Process 12"/>
            <p:cNvSpPr/>
            <p:nvPr/>
          </p:nvSpPr>
          <p:spPr>
            <a:xfrm>
              <a:off x="1143000" y="1943100"/>
              <a:ext cx="1600200" cy="4753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effectLst/>
                  <a:latin typeface="Times New Roman" panose="02020603050405020304" pitchFamily="18" charset="0"/>
                  <a:ea typeface="Calibri" panose="020F0502020204030204" pitchFamily="34" charset="0"/>
                </a:rPr>
                <a:t> Do something</a:t>
              </a:r>
              <a:endParaRPr lang="en-GB" sz="1200">
                <a:effectLst/>
                <a:latin typeface="Times New Roman" panose="02020603050405020304" pitchFamily="18" charset="0"/>
                <a:ea typeface="Times New Roman" panose="02020603050405020304" pitchFamily="18" charset="0"/>
              </a:endParaRPr>
            </a:p>
          </p:txBody>
        </p:sp>
        <p:cxnSp>
          <p:nvCxnSpPr>
            <p:cNvPr id="14" name="Straight Arrow Connector 13"/>
            <p:cNvCxnSpPr>
              <a:stCxn id="7" idx="2"/>
            </p:cNvCxnSpPr>
            <p:nvPr/>
          </p:nvCxnSpPr>
          <p:spPr>
            <a:xfrm flipH="1">
              <a:off x="1927860" y="1714500"/>
              <a:ext cx="1524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8" idx="0"/>
            </p:cNvCxnSpPr>
            <p:nvPr/>
          </p:nvCxnSpPr>
          <p:spPr>
            <a:xfrm flipH="1">
              <a:off x="1931670" y="2418420"/>
              <a:ext cx="11430" cy="240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8" idx="2"/>
              <a:endCxn id="7" idx="1"/>
            </p:cNvCxnSpPr>
            <p:nvPr/>
          </p:nvCxnSpPr>
          <p:spPr>
            <a:xfrm rot="5400000" flipH="1">
              <a:off x="550545" y="1735455"/>
              <a:ext cx="1859280" cy="902970"/>
            </a:xfrm>
            <a:prstGeom prst="bentConnector4">
              <a:avLst>
                <a:gd name="adj1" fmla="val -12295"/>
                <a:gd name="adj2" fmla="val 168354"/>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p:cNvCxnSpPr>
              <a:stCxn id="7" idx="3"/>
              <a:endCxn id="9" idx="0"/>
            </p:cNvCxnSpPr>
            <p:nvPr/>
          </p:nvCxnSpPr>
          <p:spPr>
            <a:xfrm>
              <a:off x="2857500" y="1257300"/>
              <a:ext cx="864870" cy="240030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1955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Lesson 2 – Flowcharts  Do Until…</a:t>
            </a:r>
            <a:r>
              <a:rPr lang="en-GB" dirty="0" err="1"/>
              <a:t>EndDo</a:t>
            </a:r>
            <a:endParaRPr lang="en-GB" dirty="0"/>
          </a:p>
        </p:txBody>
      </p:sp>
      <p:sp>
        <p:nvSpPr>
          <p:cNvPr id="3" name="Content Placeholder 2"/>
          <p:cNvSpPr>
            <a:spLocks noGrp="1"/>
          </p:cNvSpPr>
          <p:nvPr>
            <p:ph idx="1"/>
          </p:nvPr>
        </p:nvSpPr>
        <p:spPr/>
        <p:txBody>
          <a:bodyPr/>
          <a:lstStyle/>
          <a:p>
            <a:endParaRPr lang="en-GB" dirty="0"/>
          </a:p>
        </p:txBody>
      </p:sp>
      <p:grpSp>
        <p:nvGrpSpPr>
          <p:cNvPr id="18" name="Canvas 72"/>
          <p:cNvGrpSpPr/>
          <p:nvPr/>
        </p:nvGrpSpPr>
        <p:grpSpPr>
          <a:xfrm>
            <a:off x="1475656" y="1643459"/>
            <a:ext cx="5134754" cy="5141168"/>
            <a:chOff x="0" y="0"/>
            <a:chExt cx="4488180" cy="4488180"/>
          </a:xfrm>
        </p:grpSpPr>
        <p:sp>
          <p:nvSpPr>
            <p:cNvPr id="19" name="Rectangle 18"/>
            <p:cNvSpPr/>
            <p:nvPr/>
          </p:nvSpPr>
          <p:spPr>
            <a:xfrm>
              <a:off x="0" y="0"/>
              <a:ext cx="4488180" cy="4488180"/>
            </a:xfrm>
            <a:prstGeom prst="rect">
              <a:avLst/>
            </a:prstGeom>
            <a:ln w="19050">
              <a:solidFill>
                <a:schemeClr val="accent1"/>
              </a:solidFill>
            </a:ln>
          </p:spPr>
        </p:sp>
        <p:sp>
          <p:nvSpPr>
            <p:cNvPr id="20" name="Flowchart: Terminator 19"/>
            <p:cNvSpPr/>
            <p:nvPr/>
          </p:nvSpPr>
          <p:spPr>
            <a:xfrm>
              <a:off x="1371600" y="30480"/>
              <a:ext cx="1143000" cy="4572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Start</a:t>
              </a:r>
            </a:p>
          </p:txBody>
        </p:sp>
        <p:sp>
          <p:nvSpPr>
            <p:cNvPr id="21" name="Flowchart: Decision 20"/>
            <p:cNvSpPr/>
            <p:nvPr/>
          </p:nvSpPr>
          <p:spPr>
            <a:xfrm>
              <a:off x="1028700" y="2857500"/>
              <a:ext cx="1828800" cy="914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Is condition TRUE</a:t>
              </a:r>
            </a:p>
          </p:txBody>
        </p:sp>
        <p:sp>
          <p:nvSpPr>
            <p:cNvPr id="22" name="Flowchart: Process 21"/>
            <p:cNvSpPr/>
            <p:nvPr/>
          </p:nvSpPr>
          <p:spPr>
            <a:xfrm>
              <a:off x="1127760" y="1714500"/>
              <a:ext cx="163068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dirty="0">
                  <a:effectLst/>
                  <a:ea typeface="Calibri" panose="020F0502020204030204" pitchFamily="34" charset="0"/>
                  <a:cs typeface="Times New Roman" panose="02020603050405020304" pitchFamily="18" charset="0"/>
                </a:rPr>
                <a:t>Do something, possibly setting condition to FALSE</a:t>
              </a:r>
            </a:p>
          </p:txBody>
        </p:sp>
        <p:sp>
          <p:nvSpPr>
            <p:cNvPr id="23" name="Flowchart: Terminator 22"/>
            <p:cNvSpPr/>
            <p:nvPr/>
          </p:nvSpPr>
          <p:spPr>
            <a:xfrm>
              <a:off x="1413510" y="4114800"/>
              <a:ext cx="1043940" cy="36576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100">
                  <a:effectLst/>
                  <a:ea typeface="Calibri" panose="020F0502020204030204" pitchFamily="34" charset="0"/>
                  <a:cs typeface="Times New Roman" panose="02020603050405020304" pitchFamily="18" charset="0"/>
                </a:rPr>
                <a:t>End</a:t>
              </a:r>
            </a:p>
          </p:txBody>
        </p:sp>
        <p:cxnSp>
          <p:nvCxnSpPr>
            <p:cNvPr id="24" name="Straight Arrow Connector 23"/>
            <p:cNvCxnSpPr>
              <a:stCxn id="20" idx="2"/>
            </p:cNvCxnSpPr>
            <p:nvPr/>
          </p:nvCxnSpPr>
          <p:spPr>
            <a:xfrm flipH="1">
              <a:off x="1927860" y="487680"/>
              <a:ext cx="15240" cy="4267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 Box 65"/>
            <p:cNvSpPr txBox="1"/>
            <p:nvPr/>
          </p:nvSpPr>
          <p:spPr>
            <a:xfrm>
              <a:off x="2000250" y="3771900"/>
              <a:ext cx="4572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Y</a:t>
              </a:r>
            </a:p>
          </p:txBody>
        </p:sp>
        <p:sp>
          <p:nvSpPr>
            <p:cNvPr id="26" name="Text Box 66"/>
            <p:cNvSpPr txBox="1"/>
            <p:nvPr/>
          </p:nvSpPr>
          <p:spPr>
            <a:xfrm>
              <a:off x="868680" y="2857500"/>
              <a:ext cx="342900" cy="2286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100">
                  <a:effectLst/>
                  <a:latin typeface="Calibri" panose="020F0502020204030204" pitchFamily="34" charset="0"/>
                  <a:ea typeface="Calibri" panose="020F0502020204030204" pitchFamily="34" charset="0"/>
                  <a:cs typeface="Times New Roman" panose="02020603050405020304" pitchFamily="18" charset="0"/>
                </a:rPr>
                <a:t>N</a:t>
              </a:r>
            </a:p>
          </p:txBody>
        </p:sp>
        <p:sp>
          <p:nvSpPr>
            <p:cNvPr id="27" name="Flowchart: Process 26"/>
            <p:cNvSpPr/>
            <p:nvPr/>
          </p:nvSpPr>
          <p:spPr>
            <a:xfrm>
              <a:off x="1211580" y="914400"/>
              <a:ext cx="1600200" cy="47532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GB" sz="1100">
                  <a:effectLst/>
                  <a:ea typeface="Calibri" panose="020F0502020204030204" pitchFamily="34" charset="0"/>
                </a:rPr>
                <a:t> Do something</a:t>
              </a:r>
              <a:endParaRPr lang="en-GB" sz="1200">
                <a:effectLst/>
                <a:latin typeface="Times New Roman" panose="02020603050405020304" pitchFamily="18" charset="0"/>
                <a:ea typeface="Times New Roman" panose="02020603050405020304" pitchFamily="18" charset="0"/>
              </a:endParaRPr>
            </a:p>
          </p:txBody>
        </p:sp>
        <p:cxnSp>
          <p:nvCxnSpPr>
            <p:cNvPr id="28" name="Straight Arrow Connector 27"/>
            <p:cNvCxnSpPr/>
            <p:nvPr/>
          </p:nvCxnSpPr>
          <p:spPr>
            <a:xfrm>
              <a:off x="1943100" y="1389720"/>
              <a:ext cx="0" cy="32478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1" idx="0"/>
            </p:cNvCxnSpPr>
            <p:nvPr/>
          </p:nvCxnSpPr>
          <p:spPr>
            <a:xfrm flipH="1">
              <a:off x="1943100" y="2400300"/>
              <a:ext cx="19050" cy="457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2"/>
              <a:endCxn id="23" idx="0"/>
            </p:cNvCxnSpPr>
            <p:nvPr/>
          </p:nvCxnSpPr>
          <p:spPr>
            <a:xfrm flipH="1">
              <a:off x="1935480" y="3771900"/>
              <a:ext cx="7620" cy="3429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p:cNvCxnSpPr>
              <a:stCxn id="21" idx="1"/>
            </p:cNvCxnSpPr>
            <p:nvPr/>
          </p:nvCxnSpPr>
          <p:spPr>
            <a:xfrm rot="10800000" flipH="1">
              <a:off x="1028699" y="571500"/>
              <a:ext cx="914400" cy="2743200"/>
            </a:xfrm>
            <a:prstGeom prst="bentConnector4">
              <a:avLst>
                <a:gd name="adj1" fmla="val -25000"/>
                <a:gd name="adj2" fmla="val 99444"/>
              </a:avLst>
            </a:prstGeom>
            <a:ln w="190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0410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Flowcharts</a:t>
            </a:r>
          </a:p>
        </p:txBody>
      </p:sp>
      <p:sp>
        <p:nvSpPr>
          <p:cNvPr id="3" name="Content Placeholder 2"/>
          <p:cNvSpPr>
            <a:spLocks noGrp="1"/>
          </p:cNvSpPr>
          <p:nvPr>
            <p:ph idx="1"/>
          </p:nvPr>
        </p:nvSpPr>
        <p:spPr/>
        <p:txBody>
          <a:bodyPr/>
          <a:lstStyle/>
          <a:p>
            <a:r>
              <a:rPr lang="en-GB" dirty="0"/>
              <a:t>The label from the condition don’t have to be Y and N</a:t>
            </a:r>
          </a:p>
        </p:txBody>
      </p:sp>
      <p:grpSp>
        <p:nvGrpSpPr>
          <p:cNvPr id="4" name="Canvas 48"/>
          <p:cNvGrpSpPr/>
          <p:nvPr/>
        </p:nvGrpSpPr>
        <p:grpSpPr>
          <a:xfrm>
            <a:off x="2195736" y="2276872"/>
            <a:ext cx="4567808" cy="4423792"/>
            <a:chOff x="0" y="0"/>
            <a:chExt cx="4495800" cy="4495800"/>
          </a:xfrm>
        </p:grpSpPr>
        <p:sp>
          <p:nvSpPr>
            <p:cNvPr id="5" name="Rectangle 4"/>
            <p:cNvSpPr/>
            <p:nvPr/>
          </p:nvSpPr>
          <p:spPr>
            <a:xfrm>
              <a:off x="0" y="0"/>
              <a:ext cx="4495800" cy="4495800"/>
            </a:xfrm>
            <a:prstGeom prst="rect">
              <a:avLst/>
            </a:prstGeom>
            <a:ln w="19050">
              <a:solidFill>
                <a:srgbClr val="5B9BD5"/>
              </a:solidFill>
            </a:ln>
          </p:spPr>
        </p:sp>
        <p:sp>
          <p:nvSpPr>
            <p:cNvPr id="6" name="Flowchart: Terminator 5"/>
            <p:cNvSpPr/>
            <p:nvPr/>
          </p:nvSpPr>
          <p:spPr>
            <a:xfrm>
              <a:off x="1371600" y="30480"/>
              <a:ext cx="1143000" cy="457200"/>
            </a:xfrm>
            <a:prstGeom prst="flowChartTerminator">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Start</a:t>
              </a:r>
            </a:p>
          </p:txBody>
        </p:sp>
        <p:sp>
          <p:nvSpPr>
            <p:cNvPr id="7" name="Flowchart: Decision 6"/>
            <p:cNvSpPr/>
            <p:nvPr/>
          </p:nvSpPr>
          <p:spPr>
            <a:xfrm>
              <a:off x="1127760" y="914400"/>
              <a:ext cx="1600200" cy="868680"/>
            </a:xfrm>
            <a:prstGeom prst="flowChartDecision">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Value of x?</a:t>
              </a:r>
            </a:p>
          </p:txBody>
        </p:sp>
        <p:sp>
          <p:nvSpPr>
            <p:cNvPr id="8" name="Flowchart: Process 7"/>
            <p:cNvSpPr/>
            <p:nvPr/>
          </p:nvSpPr>
          <p:spPr>
            <a:xfrm>
              <a:off x="114300" y="2171700"/>
              <a:ext cx="1600200" cy="800100"/>
            </a:xfrm>
            <a:prstGeom prst="flowChartProcess">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Do something because it is not Blue</a:t>
              </a:r>
            </a:p>
          </p:txBody>
        </p:sp>
        <p:sp>
          <p:nvSpPr>
            <p:cNvPr id="9" name="Flowchart: Terminator 8"/>
            <p:cNvSpPr/>
            <p:nvPr/>
          </p:nvSpPr>
          <p:spPr>
            <a:xfrm>
              <a:off x="1424940" y="3909060"/>
              <a:ext cx="1043940" cy="365760"/>
            </a:xfrm>
            <a:prstGeom prst="flowChartTerminator">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End</a:t>
              </a:r>
            </a:p>
          </p:txBody>
        </p:sp>
        <p:cxnSp>
          <p:nvCxnSpPr>
            <p:cNvPr id="10" name="Straight Arrow Connector 9"/>
            <p:cNvCxnSpPr>
              <a:stCxn id="6" idx="2"/>
            </p:cNvCxnSpPr>
            <p:nvPr/>
          </p:nvCxnSpPr>
          <p:spPr>
            <a:xfrm flipH="1">
              <a:off x="1927860" y="487680"/>
              <a:ext cx="15240" cy="426720"/>
            </a:xfrm>
            <a:prstGeom prst="straightConnector1">
              <a:avLst/>
            </a:prstGeom>
            <a:noFill/>
            <a:ln w="19050" cap="flat" cmpd="sng" algn="ctr">
              <a:solidFill>
                <a:srgbClr val="5B9BD5"/>
              </a:solidFill>
              <a:prstDash val="solid"/>
              <a:miter lim="800000"/>
              <a:tailEnd type="triangle"/>
            </a:ln>
            <a:effectLst/>
          </p:spPr>
        </p:cxnSp>
        <p:sp>
          <p:nvSpPr>
            <p:cNvPr id="11" name="Text Box 46"/>
            <p:cNvSpPr txBox="1"/>
            <p:nvPr/>
          </p:nvSpPr>
          <p:spPr>
            <a:xfrm>
              <a:off x="2743200" y="1097280"/>
              <a:ext cx="647700" cy="220980"/>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x &gt; 0</a:t>
              </a:r>
            </a:p>
          </p:txBody>
        </p:sp>
        <p:sp>
          <p:nvSpPr>
            <p:cNvPr id="12" name="Text Box 47"/>
            <p:cNvSpPr txBox="1"/>
            <p:nvPr/>
          </p:nvSpPr>
          <p:spPr>
            <a:xfrm>
              <a:off x="472440" y="1051560"/>
              <a:ext cx="655319" cy="266700"/>
            </a:xfrm>
            <a:prstGeom prst="rect">
              <a:avLst/>
            </a:prstGeom>
            <a:solidFill>
              <a:sysClr val="window" lastClr="FFFFFF"/>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7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t>x &lt;= 0</a:t>
              </a:r>
            </a:p>
          </p:txBody>
        </p:sp>
        <p:sp>
          <p:nvSpPr>
            <p:cNvPr id="13" name="Flowchart: Process 12"/>
            <p:cNvSpPr/>
            <p:nvPr/>
          </p:nvSpPr>
          <p:spPr>
            <a:xfrm>
              <a:off x="2400300" y="2171700"/>
              <a:ext cx="1600200" cy="800100"/>
            </a:xfrm>
            <a:prstGeom prst="flowChartProcess">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6000"/>
                </a:lnSpc>
                <a:spcBef>
                  <a:spcPts val="0"/>
                </a:spcBef>
                <a:spcAft>
                  <a:spcPts val="800"/>
                </a:spcAft>
                <a:buClrTx/>
                <a:buSzTx/>
                <a:buFontTx/>
                <a:buNone/>
                <a:tabLst/>
                <a:defRPr/>
              </a:pPr>
              <a:r>
                <a:rPr kumimoji="0" lang="en-GB" sz="1100" b="0" i="0" u="none" strike="noStrike" kern="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rPr>
                <a:t>Do something for Blue</a:t>
              </a:r>
              <a:endParaRPr kumimoji="0" lang="en-GB" sz="1200" b="0" i="0" u="none" strike="noStrike" kern="0" cap="none" spc="0" normalizeH="0" baseline="0" noProof="0">
                <a:ln>
                  <a:noFill/>
                </a:ln>
                <a:solidFill>
                  <a:sysClr val="windowText" lastClr="000000"/>
                </a:solidFill>
                <a:effectLst/>
                <a:uLnTx/>
                <a:uFillTx/>
                <a:latin typeface="Times New Roman" panose="02020603050405020304" pitchFamily="18" charset="0"/>
                <a:ea typeface="Times New Roman" panose="02020603050405020304" pitchFamily="18" charset="0"/>
              </a:endParaRPr>
            </a:p>
          </p:txBody>
        </p:sp>
        <p:cxnSp>
          <p:nvCxnSpPr>
            <p:cNvPr id="14" name="Connector: Elbow 13"/>
            <p:cNvCxnSpPr>
              <a:stCxn id="7" idx="1"/>
            </p:cNvCxnSpPr>
            <p:nvPr/>
          </p:nvCxnSpPr>
          <p:spPr>
            <a:xfrm rot="10800000" flipV="1">
              <a:off x="800099" y="1348740"/>
              <a:ext cx="327660" cy="822960"/>
            </a:xfrm>
            <a:prstGeom prst="bentConnector2">
              <a:avLst/>
            </a:prstGeom>
            <a:noFill/>
            <a:ln w="19050" cap="flat" cmpd="sng" algn="ctr">
              <a:solidFill>
                <a:srgbClr val="5B9BD5"/>
              </a:solidFill>
              <a:prstDash val="solid"/>
              <a:miter lim="800000"/>
              <a:tailEnd type="triangle"/>
            </a:ln>
            <a:effectLst/>
          </p:spPr>
        </p:cxnSp>
        <p:cxnSp>
          <p:nvCxnSpPr>
            <p:cNvPr id="15" name="Connector: Elbow 14"/>
            <p:cNvCxnSpPr>
              <a:stCxn id="7" idx="3"/>
              <a:endCxn id="13" idx="0"/>
            </p:cNvCxnSpPr>
            <p:nvPr/>
          </p:nvCxnSpPr>
          <p:spPr>
            <a:xfrm>
              <a:off x="2727960" y="1348740"/>
              <a:ext cx="472440" cy="822960"/>
            </a:xfrm>
            <a:prstGeom prst="bentConnector2">
              <a:avLst/>
            </a:prstGeom>
            <a:noFill/>
            <a:ln w="19050" cap="flat" cmpd="sng" algn="ctr">
              <a:solidFill>
                <a:srgbClr val="5B9BD5"/>
              </a:solidFill>
              <a:prstDash val="solid"/>
              <a:miter lim="800000"/>
              <a:tailEnd type="triangle"/>
            </a:ln>
            <a:effectLst/>
          </p:spPr>
        </p:cxnSp>
        <p:cxnSp>
          <p:nvCxnSpPr>
            <p:cNvPr id="16" name="Connector: Elbow 15"/>
            <p:cNvCxnSpPr>
              <a:stCxn id="8" idx="2"/>
              <a:endCxn id="9" idx="1"/>
            </p:cNvCxnSpPr>
            <p:nvPr/>
          </p:nvCxnSpPr>
          <p:spPr>
            <a:xfrm rot="16200000" flipH="1">
              <a:off x="609599" y="3276600"/>
              <a:ext cx="1120140" cy="510540"/>
            </a:xfrm>
            <a:prstGeom prst="bentConnector2">
              <a:avLst/>
            </a:prstGeom>
            <a:noFill/>
            <a:ln w="19050" cap="flat" cmpd="sng" algn="ctr">
              <a:solidFill>
                <a:srgbClr val="5B9BD5"/>
              </a:solidFill>
              <a:prstDash val="solid"/>
              <a:miter lim="800000"/>
              <a:tailEnd type="triangle"/>
            </a:ln>
            <a:effectLst/>
          </p:spPr>
        </p:cxnSp>
        <p:cxnSp>
          <p:nvCxnSpPr>
            <p:cNvPr id="17" name="Connector: Elbow 16"/>
            <p:cNvCxnSpPr>
              <a:stCxn id="13" idx="2"/>
              <a:endCxn id="9" idx="3"/>
            </p:cNvCxnSpPr>
            <p:nvPr/>
          </p:nvCxnSpPr>
          <p:spPr>
            <a:xfrm rot="5400000">
              <a:off x="2274570" y="3166110"/>
              <a:ext cx="1120140" cy="731520"/>
            </a:xfrm>
            <a:prstGeom prst="bentConnector2">
              <a:avLst/>
            </a:prstGeom>
            <a:noFill/>
            <a:ln w="19050" cap="flat" cmpd="sng" algn="ctr">
              <a:solidFill>
                <a:srgbClr val="5B9BD5"/>
              </a:solidFill>
              <a:prstDash val="solid"/>
              <a:miter lim="800000"/>
              <a:tailEnd type="triangle"/>
            </a:ln>
            <a:effectLst/>
          </p:spPr>
        </p:cxnSp>
      </p:grpSp>
    </p:spTree>
    <p:extLst>
      <p:ext uri="{BB962C8B-B14F-4D97-AF65-F5344CB8AC3E}">
        <p14:creationId xmlns:p14="http://schemas.microsoft.com/office/powerpoint/2010/main" val="2262243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Exercise 1</a:t>
            </a:r>
          </a:p>
        </p:txBody>
      </p:sp>
      <p:sp>
        <p:nvSpPr>
          <p:cNvPr id="3" name="Content Placeholder 2"/>
          <p:cNvSpPr>
            <a:spLocks noGrp="1"/>
          </p:cNvSpPr>
          <p:nvPr>
            <p:ph idx="1"/>
          </p:nvPr>
        </p:nvSpPr>
        <p:spPr/>
        <p:txBody>
          <a:bodyPr/>
          <a:lstStyle/>
          <a:p>
            <a:r>
              <a:rPr lang="en-GB" dirty="0"/>
              <a:t>Convert your English task into pseudo-code and a flowchart</a:t>
            </a:r>
          </a:p>
          <a:p>
            <a:r>
              <a:rPr lang="en-GB" dirty="0"/>
              <a:t>Don’t forget:</a:t>
            </a:r>
          </a:p>
          <a:p>
            <a:pPr lvl="1"/>
            <a:r>
              <a:rPr lang="en-GB" dirty="0"/>
              <a:t>Gas or Electric?</a:t>
            </a:r>
          </a:p>
          <a:p>
            <a:pPr lvl="1"/>
            <a:r>
              <a:rPr lang="en-GB" dirty="0"/>
              <a:t>How do you like your eggs boiled?</a:t>
            </a:r>
          </a:p>
          <a:p>
            <a:pPr lvl="1"/>
            <a:r>
              <a:rPr lang="en-GB" dirty="0"/>
              <a:t>Do you take sugar?</a:t>
            </a:r>
          </a:p>
          <a:p>
            <a:endParaRPr lang="en-GB" dirty="0"/>
          </a:p>
        </p:txBody>
      </p:sp>
    </p:spTree>
    <p:extLst>
      <p:ext uri="{BB962C8B-B14F-4D97-AF65-F5344CB8AC3E}">
        <p14:creationId xmlns:p14="http://schemas.microsoft.com/office/powerpoint/2010/main" val="1749650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Exercise 2</a:t>
            </a:r>
          </a:p>
        </p:txBody>
      </p:sp>
      <p:sp>
        <p:nvSpPr>
          <p:cNvPr id="6" name="TextBox 5"/>
          <p:cNvSpPr txBox="1"/>
          <p:nvPr/>
        </p:nvSpPr>
        <p:spPr>
          <a:xfrm>
            <a:off x="539552" y="1844824"/>
            <a:ext cx="6912768"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t>The diagram on the next slide is meant to represent a flowchart to decide the largest of 3 (not equal numbers)</a:t>
            </a:r>
          </a:p>
          <a:p>
            <a:pPr marL="285750" indent="-285750">
              <a:buFont typeface="Arial" panose="020B0604020202020204" pitchFamily="34" charset="0"/>
              <a:buChar char="•"/>
            </a:pPr>
            <a:r>
              <a:rPr lang="en-GB" sz="2400" dirty="0"/>
              <a:t>Find 2 things wrong with the flowchart and correct them</a:t>
            </a:r>
          </a:p>
          <a:p>
            <a:pPr marL="285750" indent="-285750">
              <a:buFont typeface="Arial" panose="020B0604020202020204" pitchFamily="34" charset="0"/>
              <a:buChar char="•"/>
            </a:pPr>
            <a:endParaRPr lang="en-GB" sz="2400" dirty="0"/>
          </a:p>
        </p:txBody>
      </p:sp>
    </p:spTree>
    <p:extLst>
      <p:ext uri="{BB962C8B-B14F-4D97-AF65-F5344CB8AC3E}">
        <p14:creationId xmlns:p14="http://schemas.microsoft.com/office/powerpoint/2010/main" val="1150376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2  -  Exercise 1</a:t>
            </a:r>
          </a:p>
        </p:txBody>
      </p:sp>
      <p:pic>
        <p:nvPicPr>
          <p:cNvPr id="4" name="Content Placeholder 3"/>
          <p:cNvPicPr>
            <a:picLocks noGrp="1"/>
          </p:cNvPicPr>
          <p:nvPr>
            <p:ph idx="1"/>
          </p:nvPr>
        </p:nvPicPr>
        <p:blipFill>
          <a:blip r:embed="rId2"/>
          <a:stretch>
            <a:fillRect/>
          </a:stretch>
        </p:blipFill>
        <p:spPr>
          <a:xfrm>
            <a:off x="539552" y="1268760"/>
            <a:ext cx="8136904" cy="5174302"/>
          </a:xfrm>
          <a:prstGeom prst="rect">
            <a:avLst/>
          </a:prstGeom>
        </p:spPr>
      </p:pic>
      <p:sp>
        <p:nvSpPr>
          <p:cNvPr id="5" name="TextBox 4"/>
          <p:cNvSpPr txBox="1"/>
          <p:nvPr/>
        </p:nvSpPr>
        <p:spPr>
          <a:xfrm>
            <a:off x="827584" y="1556792"/>
            <a:ext cx="2880320" cy="1569660"/>
          </a:xfrm>
          <a:prstGeom prst="rect">
            <a:avLst/>
          </a:prstGeom>
          <a:noFill/>
        </p:spPr>
        <p:txBody>
          <a:bodyPr wrap="square" rtlCol="0">
            <a:spAutoFit/>
          </a:bodyPr>
          <a:lstStyle/>
          <a:p>
            <a:r>
              <a:rPr lang="en-GB" sz="3200" dirty="0"/>
              <a:t>What is wrong with this Diagram?</a:t>
            </a:r>
          </a:p>
        </p:txBody>
      </p:sp>
    </p:spTree>
    <p:extLst>
      <p:ext uri="{BB962C8B-B14F-4D97-AF65-F5344CB8AC3E}">
        <p14:creationId xmlns:p14="http://schemas.microsoft.com/office/powerpoint/2010/main" val="1020276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Documentation</a:t>
            </a:r>
          </a:p>
        </p:txBody>
      </p:sp>
    </p:spTree>
    <p:extLst>
      <p:ext uri="{BB962C8B-B14F-4D97-AF65-F5344CB8AC3E}">
        <p14:creationId xmlns:p14="http://schemas.microsoft.com/office/powerpoint/2010/main" val="181412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a:t>
            </a:r>
          </a:p>
        </p:txBody>
      </p:sp>
      <p:sp>
        <p:nvSpPr>
          <p:cNvPr id="3" name="Content Placeholder 2"/>
          <p:cNvSpPr>
            <a:spLocks noGrp="1"/>
          </p:cNvSpPr>
          <p:nvPr>
            <p:ph idx="1"/>
          </p:nvPr>
        </p:nvSpPr>
        <p:spPr/>
        <p:txBody>
          <a:bodyPr>
            <a:normAutofit/>
          </a:bodyPr>
          <a:lstStyle/>
          <a:p>
            <a:r>
              <a:rPr lang="en-GB" sz="2800" dirty="0"/>
              <a:t>All computer programs should be documented </a:t>
            </a:r>
          </a:p>
          <a:p>
            <a:r>
              <a:rPr lang="en-GB" sz="2800" dirty="0"/>
              <a:t>There are two types of documentation</a:t>
            </a:r>
          </a:p>
          <a:p>
            <a:pPr lvl="1"/>
            <a:r>
              <a:rPr lang="en-GB" sz="2400" dirty="0"/>
              <a:t>External documentation     and</a:t>
            </a:r>
          </a:p>
          <a:p>
            <a:pPr lvl="1"/>
            <a:r>
              <a:rPr lang="en-GB" sz="2400" dirty="0"/>
              <a:t>Internal  documentation</a:t>
            </a:r>
          </a:p>
        </p:txBody>
      </p:sp>
    </p:spTree>
    <p:extLst>
      <p:ext uri="{BB962C8B-B14F-4D97-AF65-F5344CB8AC3E}">
        <p14:creationId xmlns:p14="http://schemas.microsoft.com/office/powerpoint/2010/main" val="4129659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External documentation</a:t>
            </a:r>
          </a:p>
        </p:txBody>
      </p:sp>
      <p:sp>
        <p:nvSpPr>
          <p:cNvPr id="3" name="Content Placeholder 2"/>
          <p:cNvSpPr>
            <a:spLocks noGrp="1"/>
          </p:cNvSpPr>
          <p:nvPr>
            <p:ph idx="1"/>
          </p:nvPr>
        </p:nvSpPr>
        <p:spPr/>
        <p:txBody>
          <a:bodyPr>
            <a:normAutofit/>
          </a:bodyPr>
          <a:lstStyle/>
          <a:p>
            <a:r>
              <a:rPr lang="en-GB" sz="2800" dirty="0"/>
              <a:t>Examples</a:t>
            </a:r>
          </a:p>
          <a:p>
            <a:pPr lvl="1"/>
            <a:r>
              <a:rPr lang="en-GB" sz="2800" dirty="0"/>
              <a:t>Program Title</a:t>
            </a:r>
          </a:p>
          <a:p>
            <a:pPr lvl="1"/>
            <a:r>
              <a:rPr lang="en-GB" sz="2800" dirty="0"/>
              <a:t>Program specification or description</a:t>
            </a:r>
          </a:p>
          <a:p>
            <a:pPr lvl="2"/>
            <a:r>
              <a:rPr lang="en-GB" sz="2600" dirty="0"/>
              <a:t>What the program does</a:t>
            </a:r>
          </a:p>
          <a:p>
            <a:pPr lvl="2"/>
            <a:r>
              <a:rPr lang="en-GB" sz="2600" dirty="0"/>
              <a:t>How it is to be used</a:t>
            </a:r>
          </a:p>
          <a:p>
            <a:pPr lvl="2"/>
            <a:r>
              <a:rPr lang="en-GB" sz="2600" dirty="0"/>
              <a:t>Indication of inputs and outputs</a:t>
            </a:r>
          </a:p>
          <a:p>
            <a:pPr lvl="1"/>
            <a:r>
              <a:rPr lang="en-GB" sz="2800" dirty="0"/>
              <a:t>Pseudo-code / Flow charts</a:t>
            </a:r>
          </a:p>
          <a:p>
            <a:pPr lvl="1"/>
            <a:endParaRPr lang="en-GB" sz="2800" dirty="0"/>
          </a:p>
        </p:txBody>
      </p:sp>
    </p:spTree>
    <p:extLst>
      <p:ext uri="{BB962C8B-B14F-4D97-AF65-F5344CB8AC3E}">
        <p14:creationId xmlns:p14="http://schemas.microsoft.com/office/powerpoint/2010/main" val="134412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programming</a:t>
            </a:r>
          </a:p>
        </p:txBody>
      </p:sp>
      <p:sp>
        <p:nvSpPr>
          <p:cNvPr id="3" name="Content Placeholder 2"/>
          <p:cNvSpPr>
            <a:spLocks noGrp="1"/>
          </p:cNvSpPr>
          <p:nvPr>
            <p:ph idx="1"/>
          </p:nvPr>
        </p:nvSpPr>
        <p:spPr/>
        <p:txBody>
          <a:bodyPr>
            <a:normAutofit/>
          </a:bodyPr>
          <a:lstStyle/>
          <a:p>
            <a:pPr marL="0" indent="0" algn="ctr">
              <a:buNone/>
            </a:pPr>
            <a:r>
              <a:rPr lang="en-GB" sz="8800" dirty="0"/>
              <a:t>Art ?</a:t>
            </a:r>
          </a:p>
          <a:p>
            <a:pPr marL="0" indent="0" algn="ctr">
              <a:buNone/>
            </a:pPr>
            <a:r>
              <a:rPr lang="en-GB" sz="7200" dirty="0"/>
              <a:t>or</a:t>
            </a:r>
          </a:p>
          <a:p>
            <a:pPr marL="0" indent="0" algn="ctr">
              <a:buNone/>
            </a:pPr>
            <a:r>
              <a:rPr lang="en-GB" sz="8800" dirty="0"/>
              <a:t>Science?</a:t>
            </a:r>
          </a:p>
        </p:txBody>
      </p:sp>
    </p:spTree>
    <p:extLst>
      <p:ext uri="{BB962C8B-B14F-4D97-AF65-F5344CB8AC3E}">
        <p14:creationId xmlns:p14="http://schemas.microsoft.com/office/powerpoint/2010/main" val="295299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Internal documentation</a:t>
            </a:r>
          </a:p>
        </p:txBody>
      </p:sp>
      <p:sp>
        <p:nvSpPr>
          <p:cNvPr id="3" name="Content Placeholder 2"/>
          <p:cNvSpPr>
            <a:spLocks noGrp="1"/>
          </p:cNvSpPr>
          <p:nvPr>
            <p:ph idx="1"/>
          </p:nvPr>
        </p:nvSpPr>
        <p:spPr/>
        <p:txBody>
          <a:bodyPr/>
          <a:lstStyle/>
          <a:p>
            <a:r>
              <a:rPr lang="en-GB" dirty="0"/>
              <a:t>All programming languages allow the programmer to include comments in the file of program code. </a:t>
            </a:r>
          </a:p>
          <a:p>
            <a:r>
              <a:rPr lang="en-GB" dirty="0"/>
              <a:t>Different languages have different ways of allowing the programmer to write comments. In Python, there are two different ways</a:t>
            </a:r>
          </a:p>
          <a:p>
            <a:r>
              <a:rPr lang="en-GB" dirty="0"/>
              <a:t>You can use whatever is the more appropriate</a:t>
            </a:r>
          </a:p>
          <a:p>
            <a:r>
              <a:rPr lang="en-GB" dirty="0"/>
              <a:t>All programs should have a block comment at the beginning of the file</a:t>
            </a:r>
          </a:p>
          <a:p>
            <a:r>
              <a:rPr lang="en-GB" dirty="0"/>
              <a:t>In line comments should be used as required but sparingly – you don’t need to comment the obvious</a:t>
            </a:r>
          </a:p>
          <a:p>
            <a:endParaRPr lang="en-GB" dirty="0"/>
          </a:p>
          <a:p>
            <a:endParaRPr lang="en-GB" dirty="0"/>
          </a:p>
        </p:txBody>
      </p:sp>
    </p:spTree>
    <p:extLst>
      <p:ext uri="{BB962C8B-B14F-4D97-AF65-F5344CB8AC3E}">
        <p14:creationId xmlns:p14="http://schemas.microsoft.com/office/powerpoint/2010/main" val="4085036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Internal documentation</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a:t>Example</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highlight>
                  <a:srgbClr val="FFFF00"/>
                </a:highlight>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A comment on a line by itself by starting the line with the '#' sign</a:t>
            </a:r>
            <a:br>
              <a:rPr lang="en-GB" dirty="0">
                <a:latin typeface="Courier New" panose="02070309020205020404" pitchFamily="49" charset="0"/>
                <a:cs typeface="Courier New" panose="02070309020205020404" pitchFamily="49" charset="0"/>
              </a:rPr>
            </a:br>
            <a:endParaRPr lang="en-GB"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print("Hello world") </a:t>
            </a:r>
            <a:r>
              <a:rPr lang="en-GB" dirty="0">
                <a:highlight>
                  <a:srgbClr val="FFFF00"/>
                </a:highlight>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everything after the '#' is also a comment</a:t>
            </a:r>
          </a:p>
          <a:p>
            <a:pPr marL="0" indent="0">
              <a:buNone/>
            </a:pPr>
            <a:r>
              <a:rPr lang="en-GB" dirty="0">
                <a:latin typeface="Courier New" panose="02070309020205020404" pitchFamily="49" charset="0"/>
                <a:cs typeface="Courier New" panose="02070309020205020404" pitchFamily="49" charset="0"/>
              </a:rPr>
              <a:t> </a:t>
            </a:r>
            <a:br>
              <a:rPr lang="en-GB" dirty="0">
                <a:latin typeface="Courier New" panose="02070309020205020404" pitchFamily="49" charset="0"/>
                <a:cs typeface="Courier New" panose="02070309020205020404" pitchFamily="49" charset="0"/>
              </a:rPr>
            </a:br>
            <a:r>
              <a:rPr lang="en-GB" dirty="0">
                <a:highlight>
                  <a:srgbClr val="FFFF00"/>
                </a:highlight>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You can also have multiline comments </a:t>
            </a:r>
          </a:p>
          <a:p>
            <a:pPr marL="0" indent="0">
              <a:buNone/>
            </a:pPr>
            <a:r>
              <a:rPr lang="en-GB" dirty="0">
                <a:latin typeface="Courier New" panose="02070309020205020404" pitchFamily="49" charset="0"/>
                <a:cs typeface="Courier New" panose="02070309020205020404" pitchFamily="49" charset="0"/>
              </a:rPr>
              <a:t>by using the triple quotes at the beginning and end</a:t>
            </a:r>
          </a:p>
          <a:p>
            <a:pPr marL="0" indent="0">
              <a:buNone/>
            </a:pPr>
            <a:r>
              <a:rPr lang="en-GB" dirty="0">
                <a:highlight>
                  <a:srgbClr val="FFFF00"/>
                </a:highlight>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p>
          <a:p>
            <a:pPr marL="0" indent="0">
              <a:buNone/>
            </a:pPr>
            <a:endParaRPr lang="en-GB" dirty="0"/>
          </a:p>
        </p:txBody>
      </p:sp>
    </p:spTree>
    <p:extLst>
      <p:ext uri="{BB962C8B-B14F-4D97-AF65-F5344CB8AC3E}">
        <p14:creationId xmlns:p14="http://schemas.microsoft.com/office/powerpoint/2010/main" val="3574696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3 – Internal documentation</a:t>
            </a:r>
          </a:p>
        </p:txBody>
      </p:sp>
      <p:sp>
        <p:nvSpPr>
          <p:cNvPr id="3" name="Content Placeholder 2"/>
          <p:cNvSpPr>
            <a:spLocks noGrp="1"/>
          </p:cNvSpPr>
          <p:nvPr>
            <p:ph idx="1"/>
          </p:nvPr>
        </p:nvSpPr>
        <p:spPr/>
        <p:txBody>
          <a:bodyPr>
            <a:normAutofit fontScale="85000" lnSpcReduction="20000"/>
          </a:bodyPr>
          <a:lstStyle/>
          <a:p>
            <a:pPr marL="0" indent="0">
              <a:buNone/>
            </a:pPr>
            <a:r>
              <a:rPr lang="en-GB" sz="3500" dirty="0"/>
              <a:t>Block comment at the beginning of the file</a:t>
            </a:r>
          </a:p>
          <a:p>
            <a:pPr marL="0" indent="0">
              <a:buNone/>
            </a:pPr>
            <a:r>
              <a:rPr lang="en-GB" dirty="0"/>
              <a:t> </a:t>
            </a:r>
          </a:p>
          <a:p>
            <a:pPr marL="0" indent="0">
              <a:buNone/>
            </a:pPr>
            <a:r>
              <a:rPr lang="en-GB"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Program Name :</a:t>
            </a:r>
          </a:p>
          <a:p>
            <a:pPr marL="0" indent="0">
              <a:buNone/>
            </a:pPr>
            <a:r>
              <a:rPr lang="en-GB" dirty="0">
                <a:latin typeface="Courier New" panose="02070309020205020404" pitchFamily="49" charset="0"/>
                <a:cs typeface="Courier New" panose="02070309020205020404" pitchFamily="49" charset="0"/>
              </a:rPr>
              <a:t>Author       :</a:t>
            </a:r>
          </a:p>
          <a:p>
            <a:pPr marL="0" indent="0">
              <a:buNone/>
            </a:pPr>
            <a:r>
              <a:rPr lang="en-GB" dirty="0">
                <a:latin typeface="Courier New" panose="02070309020205020404" pitchFamily="49" charset="0"/>
                <a:cs typeface="Courier New" panose="02070309020205020404" pitchFamily="49" charset="0"/>
              </a:rPr>
              <a:t>Date written :</a:t>
            </a:r>
          </a:p>
          <a:p>
            <a:pPr marL="0" indent="0">
              <a:buNone/>
            </a:pPr>
            <a:r>
              <a:rPr lang="en-GB" dirty="0">
                <a:latin typeface="Courier New" panose="02070309020205020404" pitchFamily="49" charset="0"/>
                <a:cs typeface="Courier New" panose="02070309020205020404" pitchFamily="49" charset="0"/>
              </a:rPr>
              <a:t>Description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Inputs       :</a:t>
            </a:r>
          </a:p>
          <a:p>
            <a:pPr marL="0" indent="0">
              <a:buNone/>
            </a:pPr>
            <a:r>
              <a:rPr lang="en-GB" dirty="0">
                <a:latin typeface="Courier New" panose="02070309020205020404" pitchFamily="49" charset="0"/>
                <a:cs typeface="Courier New" panose="02070309020205020404" pitchFamily="49" charset="0"/>
              </a:rPr>
              <a:t>Outputs      :</a:t>
            </a:r>
          </a:p>
          <a:p>
            <a:pPr marL="0" indent="0">
              <a:buNone/>
            </a:pPr>
            <a:r>
              <a:rPr lang="en-GB" dirty="0">
                <a:latin typeface="Courier New" panose="02070309020205020404" pitchFamily="49" charset="0"/>
                <a:cs typeface="Courier New" panose="02070309020205020404" pitchFamily="49" charset="0"/>
              </a:rPr>
              <a:t> </a:t>
            </a:r>
          </a:p>
          <a:p>
            <a:pPr marL="0" indent="0">
              <a:buNone/>
            </a:pPr>
            <a:r>
              <a:rPr lang="en-GB" dirty="0">
                <a:latin typeface="Courier New" panose="02070309020205020404" pitchFamily="49" charset="0"/>
                <a:cs typeface="Courier New" panose="02070309020205020404" pitchFamily="49" charset="0"/>
              </a:rPr>
              <a:t>Calls        :</a:t>
            </a:r>
          </a:p>
          <a:p>
            <a:pPr marL="0" indent="0">
              <a:buNone/>
            </a:pPr>
            <a:r>
              <a:rPr lang="en-GB" dirty="0">
                <a:latin typeface="Courier New" panose="02070309020205020404" pitchFamily="49" charset="0"/>
                <a:cs typeface="Courier New" panose="02070309020205020404" pitchFamily="49" charset="0"/>
              </a:rPr>
              <a:t>Is called by :</a:t>
            </a:r>
          </a:p>
          <a:p>
            <a:pPr marL="0" indent="0">
              <a:buNone/>
            </a:pPr>
            <a:r>
              <a:rPr lang="en-GB" dirty="0">
                <a:latin typeface="Courier New" panose="02070309020205020404" pitchFamily="49" charset="0"/>
                <a:cs typeface="Courier New" panose="02070309020205020404" pitchFamily="49" charset="0"/>
              </a:rPr>
              <a:t>"""</a:t>
            </a:r>
          </a:p>
          <a:p>
            <a:endParaRPr lang="en-GB" dirty="0"/>
          </a:p>
        </p:txBody>
      </p:sp>
    </p:spTree>
    <p:extLst>
      <p:ext uri="{BB962C8B-B14F-4D97-AF65-F5344CB8AC3E}">
        <p14:creationId xmlns:p14="http://schemas.microsoft.com/office/powerpoint/2010/main" val="871721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Python programming constructs</a:t>
            </a:r>
          </a:p>
        </p:txBody>
      </p:sp>
    </p:spTree>
    <p:extLst>
      <p:ext uri="{BB962C8B-B14F-4D97-AF65-F5344CB8AC3E}">
        <p14:creationId xmlns:p14="http://schemas.microsoft.com/office/powerpoint/2010/main" val="469122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About Python</a:t>
            </a:r>
          </a:p>
        </p:txBody>
      </p:sp>
      <p:sp>
        <p:nvSpPr>
          <p:cNvPr id="3" name="Content Placeholder 2"/>
          <p:cNvSpPr>
            <a:spLocks noGrp="1"/>
          </p:cNvSpPr>
          <p:nvPr>
            <p:ph idx="1"/>
          </p:nvPr>
        </p:nvSpPr>
        <p:spPr/>
        <p:txBody>
          <a:bodyPr/>
          <a:lstStyle/>
          <a:p>
            <a:r>
              <a:rPr lang="en-GB" dirty="0"/>
              <a:t>Python is a very popular general purpose language which is used extensively for data manipulation and data analysis.</a:t>
            </a:r>
          </a:p>
          <a:p>
            <a:r>
              <a:rPr lang="en-GB" dirty="0"/>
              <a:t>The official Python website is at </a:t>
            </a:r>
            <a:r>
              <a:rPr lang="en-GB" dirty="0">
                <a:hlinkClick r:id="rId2"/>
              </a:rPr>
              <a:t>www.python.org</a:t>
            </a:r>
            <a:r>
              <a:rPr lang="en-GB" dirty="0"/>
              <a:t> </a:t>
            </a:r>
          </a:p>
          <a:p>
            <a:r>
              <a:rPr lang="en-GB" dirty="0"/>
              <a:t>From here you can download different versions of Python</a:t>
            </a:r>
          </a:p>
          <a:p>
            <a:r>
              <a:rPr lang="en-GB" dirty="0"/>
              <a:t>Complete documentation is also available from the site</a:t>
            </a:r>
          </a:p>
          <a:p>
            <a:r>
              <a:rPr lang="en-GB" dirty="0"/>
              <a:t>If stuck, you can google; ‘how do I … in python’</a:t>
            </a:r>
          </a:p>
          <a:p>
            <a:pPr lvl="1"/>
            <a:r>
              <a:rPr lang="en-GB" dirty="0"/>
              <a:t>There will be plenty of responses</a:t>
            </a:r>
          </a:p>
          <a:p>
            <a:pPr lvl="1"/>
            <a:r>
              <a:rPr lang="en-GB" dirty="0"/>
              <a:t>Answers from ‘</a:t>
            </a:r>
            <a:r>
              <a:rPr lang="en-GB" dirty="0" err="1"/>
              <a:t>stackoverflow</a:t>
            </a:r>
            <a:r>
              <a:rPr lang="en-GB" dirty="0"/>
              <a:t>’</a:t>
            </a:r>
          </a:p>
          <a:p>
            <a:pPr lvl="1"/>
            <a:r>
              <a:rPr lang="en-GB" dirty="0"/>
              <a:t>Links to official documentation etc.</a:t>
            </a:r>
          </a:p>
        </p:txBody>
      </p:sp>
    </p:spTree>
    <p:extLst>
      <p:ext uri="{BB962C8B-B14F-4D97-AF65-F5344CB8AC3E}">
        <p14:creationId xmlns:p14="http://schemas.microsoft.com/office/powerpoint/2010/main" val="6071704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Running Python code</a:t>
            </a:r>
          </a:p>
        </p:txBody>
      </p:sp>
      <p:sp>
        <p:nvSpPr>
          <p:cNvPr id="3" name="Content Placeholder 2"/>
          <p:cNvSpPr>
            <a:spLocks noGrp="1"/>
          </p:cNvSpPr>
          <p:nvPr>
            <p:ph idx="1"/>
          </p:nvPr>
        </p:nvSpPr>
        <p:spPr/>
        <p:txBody>
          <a:bodyPr/>
          <a:lstStyle/>
          <a:p>
            <a:r>
              <a:rPr lang="en-GB" dirty="0"/>
              <a:t>Python code is just text, you can use any text editor</a:t>
            </a:r>
          </a:p>
          <a:p>
            <a:pPr lvl="1"/>
            <a:r>
              <a:rPr lang="en-GB" dirty="0"/>
              <a:t>You then need to explicitly run the code</a:t>
            </a:r>
          </a:p>
          <a:p>
            <a:pPr lvl="1"/>
            <a:r>
              <a:rPr lang="en-GB" dirty="0"/>
              <a:t>This is rarely done</a:t>
            </a:r>
          </a:p>
          <a:p>
            <a:pPr lvl="1"/>
            <a:r>
              <a:rPr lang="en-GB" dirty="0"/>
              <a:t>And almost never during development</a:t>
            </a:r>
          </a:p>
          <a:p>
            <a:r>
              <a:rPr lang="en-GB" dirty="0"/>
              <a:t>When you install Python you will get a small IDE (Interactive Development Environment)</a:t>
            </a:r>
          </a:p>
          <a:p>
            <a:r>
              <a:rPr lang="en-GB" dirty="0"/>
              <a:t>This includes the REPL environment we saw in Lesson 1</a:t>
            </a:r>
          </a:p>
          <a:p>
            <a:r>
              <a:rPr lang="en-GB" dirty="0"/>
              <a:t>This is what we will be using for this workshop</a:t>
            </a:r>
          </a:p>
          <a:p>
            <a:r>
              <a:rPr lang="en-GB" dirty="0"/>
              <a:t>There are most sophisticated environments such as;</a:t>
            </a:r>
          </a:p>
          <a:p>
            <a:pPr lvl="1"/>
            <a:r>
              <a:rPr lang="en-GB" dirty="0" err="1"/>
              <a:t>PyCharm</a:t>
            </a:r>
            <a:endParaRPr lang="en-GB" dirty="0"/>
          </a:p>
          <a:p>
            <a:pPr lvl="1"/>
            <a:r>
              <a:rPr lang="en-GB" dirty="0" err="1"/>
              <a:t>Jupyter</a:t>
            </a:r>
            <a:r>
              <a:rPr lang="en-GB" dirty="0"/>
              <a:t> notebooks</a:t>
            </a:r>
          </a:p>
        </p:txBody>
      </p:sp>
    </p:spTree>
    <p:extLst>
      <p:ext uri="{BB962C8B-B14F-4D97-AF65-F5344CB8AC3E}">
        <p14:creationId xmlns:p14="http://schemas.microsoft.com/office/powerpoint/2010/main" val="29530998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IDLE</a:t>
            </a:r>
          </a:p>
        </p:txBody>
      </p:sp>
      <p:pic>
        <p:nvPicPr>
          <p:cNvPr id="6" name="Picture 5"/>
          <p:cNvPicPr>
            <a:picLocks noChangeAspect="1"/>
          </p:cNvPicPr>
          <p:nvPr/>
        </p:nvPicPr>
        <p:blipFill>
          <a:blip r:embed="rId2"/>
          <a:stretch>
            <a:fillRect/>
          </a:stretch>
        </p:blipFill>
        <p:spPr>
          <a:xfrm>
            <a:off x="551912" y="1465442"/>
            <a:ext cx="8542366" cy="2539622"/>
          </a:xfrm>
          <a:prstGeom prst="rect">
            <a:avLst/>
          </a:prstGeom>
        </p:spPr>
      </p:pic>
      <p:sp>
        <p:nvSpPr>
          <p:cNvPr id="7" name="Content Placeholder 6"/>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r>
              <a:rPr lang="en-GB" dirty="0"/>
              <a:t>Notice the colour coding for the different elements</a:t>
            </a:r>
          </a:p>
          <a:p>
            <a:r>
              <a:rPr lang="en-GB" dirty="0"/>
              <a:t>When you type the open bracket for a function, IDLE automatically provides some help</a:t>
            </a:r>
          </a:p>
          <a:p>
            <a:r>
              <a:rPr lang="en-GB" dirty="0"/>
              <a:t>IDLE has many other useful features.</a:t>
            </a:r>
          </a:p>
        </p:txBody>
      </p:sp>
    </p:spTree>
    <p:extLst>
      <p:ext uri="{BB962C8B-B14F-4D97-AF65-F5344CB8AC3E}">
        <p14:creationId xmlns:p14="http://schemas.microsoft.com/office/powerpoint/2010/main" val="760521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more IDLE</a:t>
            </a:r>
          </a:p>
        </p:txBody>
      </p:sp>
      <p:sp>
        <p:nvSpPr>
          <p:cNvPr id="3" name="Content Placeholder 2"/>
          <p:cNvSpPr>
            <a:spLocks noGrp="1"/>
          </p:cNvSpPr>
          <p:nvPr>
            <p:ph idx="1"/>
          </p:nvPr>
        </p:nvSpPr>
        <p:spPr/>
        <p:txBody>
          <a:bodyPr/>
          <a:lstStyle/>
          <a:p>
            <a:r>
              <a:rPr lang="en-GB" dirty="0"/>
              <a:t>You can use IDLE to create a file of code and then run the code as a complete program</a:t>
            </a:r>
          </a:p>
          <a:p>
            <a:pPr lvl="1"/>
            <a:r>
              <a:rPr lang="en-GB" dirty="0"/>
              <a:t>This is what you most commonly do when developing</a:t>
            </a:r>
          </a:p>
          <a:p>
            <a:r>
              <a:rPr lang="en-GB" dirty="0"/>
              <a:t>You create a new file (not a new REPL window) by selecting File | New File (or </a:t>
            </a:r>
            <a:r>
              <a:rPr lang="en-GB" dirty="0" err="1"/>
              <a:t>ctrl+N</a:t>
            </a:r>
            <a:r>
              <a:rPr lang="en-GB" dirty="0"/>
              <a:t>) from the REPL window</a:t>
            </a:r>
          </a:p>
          <a:p>
            <a:r>
              <a:rPr lang="en-GB" dirty="0"/>
              <a:t>This opens a new ‘notepad’ like window with extra options in the </a:t>
            </a:r>
            <a:r>
              <a:rPr lang="en-GB" dirty="0" err="1"/>
              <a:t>menubar</a:t>
            </a:r>
            <a:endParaRPr lang="en-GB" dirty="0"/>
          </a:p>
          <a:p>
            <a:endParaRPr lang="en-GB" b="1" dirty="0"/>
          </a:p>
        </p:txBody>
      </p:sp>
      <p:pic>
        <p:nvPicPr>
          <p:cNvPr id="4" name="Picture 3"/>
          <p:cNvPicPr>
            <a:picLocks noChangeAspect="1"/>
          </p:cNvPicPr>
          <p:nvPr/>
        </p:nvPicPr>
        <p:blipFill>
          <a:blip r:embed="rId2"/>
          <a:stretch>
            <a:fillRect/>
          </a:stretch>
        </p:blipFill>
        <p:spPr>
          <a:xfrm>
            <a:off x="285225" y="4789024"/>
            <a:ext cx="8195895" cy="1271606"/>
          </a:xfrm>
          <a:prstGeom prst="rect">
            <a:avLst/>
          </a:prstGeom>
        </p:spPr>
      </p:pic>
    </p:spTree>
    <p:extLst>
      <p:ext uri="{BB962C8B-B14F-4D97-AF65-F5344CB8AC3E}">
        <p14:creationId xmlns:p14="http://schemas.microsoft.com/office/powerpoint/2010/main" val="4134649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more IDLE</a:t>
            </a:r>
          </a:p>
        </p:txBody>
      </p:sp>
      <p:sp>
        <p:nvSpPr>
          <p:cNvPr id="3" name="Content Placeholder 2"/>
          <p:cNvSpPr>
            <a:spLocks noGrp="1"/>
          </p:cNvSpPr>
          <p:nvPr>
            <p:ph idx="1"/>
          </p:nvPr>
        </p:nvSpPr>
        <p:spPr/>
        <p:txBody>
          <a:bodyPr/>
          <a:lstStyle/>
          <a:p>
            <a:r>
              <a:rPr lang="en-GB" dirty="0"/>
              <a:t>You can also open an existing file of Python code using File | Open</a:t>
            </a:r>
          </a:p>
          <a:p>
            <a:r>
              <a:rPr lang="en-GB" dirty="0"/>
              <a:t>Many of the examples for the coding constructs we wish to look at have been pre-written for you in the files you downloaded from GitHub.</a:t>
            </a:r>
          </a:p>
        </p:txBody>
      </p:sp>
    </p:spTree>
    <p:extLst>
      <p:ext uri="{BB962C8B-B14F-4D97-AF65-F5344CB8AC3E}">
        <p14:creationId xmlns:p14="http://schemas.microsoft.com/office/powerpoint/2010/main" val="3356396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lstStyle/>
          <a:p>
            <a:pPr marL="0" indent="0">
              <a:buNone/>
            </a:pPr>
            <a:endParaRPr lang="en-GB" sz="4400" dirty="0"/>
          </a:p>
          <a:p>
            <a:pPr marL="0" indent="0">
              <a:buNone/>
            </a:pPr>
            <a:r>
              <a:rPr lang="en-GB" sz="4400" dirty="0"/>
              <a:t>Before we start on the constructs, a little bit about </a:t>
            </a:r>
            <a:r>
              <a:rPr lang="en-GB" sz="4400" b="1" dirty="0"/>
              <a:t>types</a:t>
            </a:r>
            <a:r>
              <a:rPr lang="en-GB" sz="4400" dirty="0"/>
              <a:t>, </a:t>
            </a:r>
            <a:r>
              <a:rPr lang="en-GB" sz="4400" b="1" dirty="0"/>
              <a:t>variables</a:t>
            </a:r>
            <a:r>
              <a:rPr lang="en-GB" sz="4400" dirty="0"/>
              <a:t> and </a:t>
            </a:r>
            <a:r>
              <a:rPr lang="en-GB" sz="4400" b="1" dirty="0"/>
              <a:t>operators</a:t>
            </a:r>
            <a:r>
              <a:rPr lang="en-GB" sz="4400" dirty="0"/>
              <a:t> in Python.</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55974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Computer programming</a:t>
            </a:r>
          </a:p>
        </p:txBody>
      </p:sp>
      <p:pic>
        <p:nvPicPr>
          <p:cNvPr id="4" name="Content Placeholder 3"/>
          <p:cNvPicPr>
            <a:picLocks noGrp="1" noChangeAspect="1"/>
          </p:cNvPicPr>
          <p:nvPr>
            <p:ph idx="1"/>
          </p:nvPr>
        </p:nvPicPr>
        <p:blipFill>
          <a:blip r:embed="rId2"/>
          <a:stretch>
            <a:fillRect/>
          </a:stretch>
        </p:blipFill>
        <p:spPr>
          <a:xfrm>
            <a:off x="2339752" y="1223539"/>
            <a:ext cx="3581119" cy="5196661"/>
          </a:xfrm>
          <a:prstGeom prst="rect">
            <a:avLst/>
          </a:prstGeom>
        </p:spPr>
      </p:pic>
    </p:spTree>
    <p:extLst>
      <p:ext uri="{BB962C8B-B14F-4D97-AF65-F5344CB8AC3E}">
        <p14:creationId xmlns:p14="http://schemas.microsoft.com/office/powerpoint/2010/main" val="20369262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lstStyle/>
          <a:p>
            <a:pPr marL="0" indent="0">
              <a:buNone/>
            </a:pPr>
            <a:r>
              <a:rPr lang="en-GB" sz="4000" dirty="0"/>
              <a:t>Types</a:t>
            </a:r>
          </a:p>
          <a:p>
            <a:pPr marL="0" indent="0">
              <a:buNone/>
            </a:pPr>
            <a:endParaRPr lang="en-GB" dirty="0"/>
          </a:p>
          <a:p>
            <a:pPr marL="0" indent="0">
              <a:buNone/>
            </a:pPr>
            <a:r>
              <a:rPr lang="en-GB" dirty="0" err="1"/>
              <a:t>Int</a:t>
            </a:r>
            <a:r>
              <a:rPr lang="en-GB" dirty="0"/>
              <a:t> =&gt;  -2, 0, 1, 200001</a:t>
            </a:r>
          </a:p>
          <a:p>
            <a:pPr marL="0" indent="0">
              <a:buNone/>
            </a:pPr>
            <a:r>
              <a:rPr lang="en-GB" dirty="0"/>
              <a:t>Float     =&gt;  -1.0, 0.001, 7689.3452</a:t>
            </a:r>
          </a:p>
          <a:p>
            <a:pPr marL="0" indent="0">
              <a:buNone/>
            </a:pPr>
            <a:r>
              <a:rPr lang="en-GB" dirty="0"/>
              <a:t>String    =&gt;  “Hello”, “”, ‘either quotes are OK’</a:t>
            </a:r>
          </a:p>
          <a:p>
            <a:pPr marL="0" indent="0">
              <a:buNone/>
            </a:pPr>
            <a:r>
              <a:rPr lang="en-GB" dirty="0"/>
              <a:t>Boolean =&gt; True or False</a:t>
            </a:r>
          </a:p>
          <a:p>
            <a:pPr marL="0" indent="0">
              <a:buNone/>
            </a:pPr>
            <a:endParaRPr lang="en-GB" dirty="0"/>
          </a:p>
          <a:p>
            <a:pPr marL="0" indent="0">
              <a:buNone/>
            </a:pPr>
            <a:r>
              <a:rPr lang="en-GB" dirty="0"/>
              <a:t>print type(variable)                # print the type of the variable</a:t>
            </a:r>
          </a:p>
          <a:p>
            <a:pPr marL="0" indent="0">
              <a:buNone/>
            </a:pPr>
            <a:r>
              <a:rPr lang="en-GB" dirty="0"/>
              <a:t>print  type(variable) is </a:t>
            </a:r>
            <a:r>
              <a:rPr lang="en-GB" dirty="0" err="1"/>
              <a:t>int</a:t>
            </a:r>
            <a:r>
              <a:rPr lang="en-GB" dirty="0"/>
              <a:t>      # test to see if variable is</a:t>
            </a:r>
          </a:p>
          <a:p>
            <a:pPr marL="0" indent="0">
              <a:buNone/>
            </a:pPr>
            <a:r>
              <a:rPr lang="en-GB" dirty="0"/>
              <a:t>                                              # of type </a:t>
            </a:r>
            <a:r>
              <a:rPr lang="en-GB" dirty="0" err="1"/>
              <a:t>int</a:t>
            </a:r>
            <a:endParaRPr lang="en-GB" dirty="0"/>
          </a:p>
        </p:txBody>
      </p:sp>
    </p:spTree>
    <p:extLst>
      <p:ext uri="{BB962C8B-B14F-4D97-AF65-F5344CB8AC3E}">
        <p14:creationId xmlns:p14="http://schemas.microsoft.com/office/powerpoint/2010/main" val="1608926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Data types</a:t>
            </a:r>
          </a:p>
        </p:txBody>
      </p:sp>
      <p:pic>
        <p:nvPicPr>
          <p:cNvPr id="4" name="Content Placeholder 3"/>
          <p:cNvPicPr>
            <a:picLocks noGrp="1" noChangeAspect="1"/>
          </p:cNvPicPr>
          <p:nvPr>
            <p:ph idx="1"/>
          </p:nvPr>
        </p:nvPicPr>
        <p:blipFill>
          <a:blip r:embed="rId2"/>
          <a:stretch>
            <a:fillRect/>
          </a:stretch>
        </p:blipFill>
        <p:spPr>
          <a:xfrm>
            <a:off x="176320" y="2060848"/>
            <a:ext cx="8758735" cy="4464496"/>
          </a:xfrm>
          <a:prstGeom prst="rect">
            <a:avLst/>
          </a:prstGeom>
        </p:spPr>
      </p:pic>
    </p:spTree>
    <p:extLst>
      <p:ext uri="{BB962C8B-B14F-4D97-AF65-F5344CB8AC3E}">
        <p14:creationId xmlns:p14="http://schemas.microsoft.com/office/powerpoint/2010/main" val="41889568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Data types</a:t>
            </a:r>
            <a:endParaRPr lang="en-GB" dirty="0"/>
          </a:p>
        </p:txBody>
      </p:sp>
      <p:sp>
        <p:nvSpPr>
          <p:cNvPr id="3" name="Content Placeholder 2"/>
          <p:cNvSpPr>
            <a:spLocks noGrp="1"/>
          </p:cNvSpPr>
          <p:nvPr>
            <p:ph idx="1"/>
          </p:nvPr>
        </p:nvSpPr>
        <p:spPr/>
        <p:txBody>
          <a:bodyPr/>
          <a:lstStyle/>
          <a:p>
            <a:pPr lvl="0"/>
            <a:r>
              <a:rPr lang="en-GB" dirty="0"/>
              <a:t>We will only be using integers (a), floating point numbers (b) and strings (c).</a:t>
            </a:r>
          </a:p>
          <a:p>
            <a:pPr lvl="0"/>
            <a:r>
              <a:rPr lang="en-GB" dirty="0"/>
              <a:t>The type() function will tell you what type a variable is</a:t>
            </a:r>
          </a:p>
          <a:p>
            <a:pPr lvl="0"/>
            <a:r>
              <a:rPr lang="en-GB" dirty="0"/>
              <a:t>If you are checking the type in code you use the ‘is’ operator not the ‘==’ operator</a:t>
            </a:r>
          </a:p>
          <a:p>
            <a:pPr lvl="0"/>
            <a:r>
              <a:rPr lang="en-GB" dirty="0"/>
              <a:t>variable d is a float because variable b is. If b had been an integer like a then d would also have been an integer</a:t>
            </a:r>
          </a:p>
          <a:p>
            <a:endParaRPr lang="en-GB" dirty="0"/>
          </a:p>
        </p:txBody>
      </p:sp>
    </p:spTree>
    <p:extLst>
      <p:ext uri="{BB962C8B-B14F-4D97-AF65-F5344CB8AC3E}">
        <p14:creationId xmlns:p14="http://schemas.microsoft.com/office/powerpoint/2010/main" val="39952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lstStyle/>
          <a:p>
            <a:pPr marL="0" indent="0">
              <a:buNone/>
            </a:pPr>
            <a:r>
              <a:rPr lang="en-GB" sz="4000" dirty="0"/>
              <a:t>Variables</a:t>
            </a:r>
          </a:p>
          <a:p>
            <a:pPr marL="0" indent="0">
              <a:buNone/>
            </a:pPr>
            <a:endParaRPr lang="en-GB" dirty="0"/>
          </a:p>
          <a:p>
            <a:pPr marL="0" indent="0">
              <a:buNone/>
            </a:pPr>
            <a:r>
              <a:rPr lang="en-GB" dirty="0"/>
              <a:t>x = 1</a:t>
            </a:r>
          </a:p>
          <a:p>
            <a:pPr marL="0" indent="0">
              <a:buNone/>
            </a:pPr>
            <a:r>
              <a:rPr lang="en-GB" dirty="0"/>
              <a:t>x = 3.4</a:t>
            </a:r>
          </a:p>
          <a:p>
            <a:pPr marL="0" indent="0">
              <a:buNone/>
            </a:pPr>
            <a:r>
              <a:rPr lang="en-GB" dirty="0"/>
              <a:t>x = “Some string value”</a:t>
            </a:r>
          </a:p>
          <a:p>
            <a:endParaRPr lang="en-GB" dirty="0"/>
          </a:p>
          <a:p>
            <a:r>
              <a:rPr lang="en-GB" dirty="0"/>
              <a:t>Python will change the type of x depending on how you use it</a:t>
            </a:r>
          </a:p>
          <a:p>
            <a:r>
              <a:rPr lang="en-GB" dirty="0"/>
              <a:t>Give variables reasonable name (not like above)</a:t>
            </a:r>
          </a:p>
          <a:p>
            <a:endParaRPr lang="en-GB" dirty="0"/>
          </a:p>
        </p:txBody>
      </p:sp>
    </p:spTree>
    <p:extLst>
      <p:ext uri="{BB962C8B-B14F-4D97-AF65-F5344CB8AC3E}">
        <p14:creationId xmlns:p14="http://schemas.microsoft.com/office/powerpoint/2010/main" val="22825188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a:t>
            </a:r>
          </a:p>
        </p:txBody>
      </p:sp>
      <p:sp>
        <p:nvSpPr>
          <p:cNvPr id="3" name="Content Placeholder 2"/>
          <p:cNvSpPr>
            <a:spLocks noGrp="1"/>
          </p:cNvSpPr>
          <p:nvPr>
            <p:ph idx="1"/>
          </p:nvPr>
        </p:nvSpPr>
        <p:spPr/>
        <p:txBody>
          <a:bodyPr>
            <a:normAutofit/>
          </a:bodyPr>
          <a:lstStyle/>
          <a:p>
            <a:pPr marL="0" indent="0">
              <a:buNone/>
            </a:pPr>
            <a:r>
              <a:rPr lang="en-GB" sz="4000" dirty="0"/>
              <a:t>Arithmetic operators </a:t>
            </a:r>
          </a:p>
          <a:p>
            <a:pPr marL="0" indent="0">
              <a:buNone/>
            </a:pPr>
            <a:r>
              <a:rPr lang="en-GB" sz="2800" dirty="0"/>
              <a:t>Usual suspects :  + - / *</a:t>
            </a:r>
          </a:p>
          <a:p>
            <a:pPr marL="0" indent="0">
              <a:buNone/>
            </a:pPr>
            <a:r>
              <a:rPr lang="en-GB" sz="2800" dirty="0"/>
              <a:t>Also </a:t>
            </a:r>
          </a:p>
          <a:p>
            <a:pPr marL="0" indent="0">
              <a:buNone/>
            </a:pPr>
            <a:r>
              <a:rPr lang="en-GB" sz="2800" dirty="0"/>
              <a:t>      ** (raise to the power)              and</a:t>
            </a:r>
          </a:p>
          <a:p>
            <a:pPr marL="0" indent="0">
              <a:buNone/>
            </a:pPr>
            <a:r>
              <a:rPr lang="en-GB" sz="2800" dirty="0"/>
              <a:t>       % (mod)</a:t>
            </a:r>
          </a:p>
          <a:p>
            <a:pPr marL="0" indent="0">
              <a:buNone/>
            </a:pPr>
            <a:r>
              <a:rPr lang="en-GB" sz="4000" dirty="0"/>
              <a:t>Comparison operators</a:t>
            </a:r>
          </a:p>
          <a:p>
            <a:pPr marL="0" indent="0">
              <a:buNone/>
            </a:pPr>
            <a:r>
              <a:rPr lang="en-GB" sz="2800" dirty="0"/>
              <a:t>&lt;, &gt;, &lt;=, &gt;=, ==, !=, &lt;&gt;</a:t>
            </a:r>
          </a:p>
          <a:p>
            <a:pPr marL="0" indent="0">
              <a:buNone/>
            </a:pPr>
            <a:endParaRPr lang="en-GB" sz="2800" dirty="0"/>
          </a:p>
        </p:txBody>
      </p:sp>
    </p:spTree>
    <p:extLst>
      <p:ext uri="{BB962C8B-B14F-4D97-AF65-F5344CB8AC3E}">
        <p14:creationId xmlns:p14="http://schemas.microsoft.com/office/powerpoint/2010/main" val="2545572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Print examples</a:t>
            </a:r>
          </a:p>
        </p:txBody>
      </p:sp>
      <p:pic>
        <p:nvPicPr>
          <p:cNvPr id="4" name="Content Placeholder 3"/>
          <p:cNvPicPr>
            <a:picLocks noGrp="1"/>
          </p:cNvPicPr>
          <p:nvPr>
            <p:ph idx="1"/>
          </p:nvPr>
        </p:nvPicPr>
        <p:blipFill>
          <a:blip r:embed="rId2"/>
          <a:stretch>
            <a:fillRect/>
          </a:stretch>
        </p:blipFill>
        <p:spPr>
          <a:xfrm>
            <a:off x="395536" y="1403648"/>
            <a:ext cx="6192687" cy="5049687"/>
          </a:xfrm>
          <a:prstGeom prst="rect">
            <a:avLst/>
          </a:prstGeom>
        </p:spPr>
      </p:pic>
    </p:spTree>
    <p:extLst>
      <p:ext uri="{BB962C8B-B14F-4D97-AF65-F5344CB8AC3E}">
        <p14:creationId xmlns:p14="http://schemas.microsoft.com/office/powerpoint/2010/main" val="41481243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Input</a:t>
            </a:r>
          </a:p>
        </p:txBody>
      </p:sp>
      <p:pic>
        <p:nvPicPr>
          <p:cNvPr id="4" name="Content Placeholder 3"/>
          <p:cNvPicPr>
            <a:picLocks noGrp="1" noChangeAspect="1"/>
          </p:cNvPicPr>
          <p:nvPr>
            <p:ph idx="1"/>
          </p:nvPr>
        </p:nvPicPr>
        <p:blipFill>
          <a:blip r:embed="rId2"/>
          <a:stretch>
            <a:fillRect/>
          </a:stretch>
        </p:blipFill>
        <p:spPr>
          <a:xfrm>
            <a:off x="395536" y="1254957"/>
            <a:ext cx="7272808" cy="5373438"/>
          </a:xfrm>
          <a:prstGeom prst="rect">
            <a:avLst/>
          </a:prstGeom>
        </p:spPr>
      </p:pic>
    </p:spTree>
    <p:extLst>
      <p:ext uri="{BB962C8B-B14F-4D97-AF65-F5344CB8AC3E}">
        <p14:creationId xmlns:p14="http://schemas.microsoft.com/office/powerpoint/2010/main" val="3677603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Input</a:t>
            </a:r>
          </a:p>
        </p:txBody>
      </p:sp>
      <p:sp>
        <p:nvSpPr>
          <p:cNvPr id="3" name="Content Placeholder 2"/>
          <p:cNvSpPr>
            <a:spLocks noGrp="1"/>
          </p:cNvSpPr>
          <p:nvPr>
            <p:ph idx="1"/>
          </p:nvPr>
        </p:nvSpPr>
        <p:spPr/>
        <p:txBody>
          <a:bodyPr/>
          <a:lstStyle/>
          <a:p>
            <a:r>
              <a:rPr lang="en-GB" dirty="0"/>
              <a:t>Input values are stored as strings. 42 becomes ’42’</a:t>
            </a:r>
          </a:p>
          <a:p>
            <a:r>
              <a:rPr lang="en-GB" dirty="0"/>
              <a:t>If you want a numeric value, the programmer has to convert it using the </a:t>
            </a:r>
            <a:r>
              <a:rPr lang="en-GB" dirty="0" err="1"/>
              <a:t>int</a:t>
            </a:r>
            <a:r>
              <a:rPr lang="en-GB" dirty="0"/>
              <a:t>() or float() functions</a:t>
            </a:r>
          </a:p>
          <a:p>
            <a:r>
              <a:rPr lang="en-GB" dirty="0"/>
              <a:t>Can be a problem if you are given “Three” and not “3”</a:t>
            </a:r>
          </a:p>
          <a:p>
            <a:r>
              <a:rPr lang="en-GB" dirty="0"/>
              <a:t>Use the ‘try…except’ construct to check</a:t>
            </a:r>
          </a:p>
          <a:p>
            <a:endParaRPr lang="en-GB" dirty="0"/>
          </a:p>
        </p:txBody>
      </p:sp>
    </p:spTree>
    <p:extLst>
      <p:ext uri="{BB962C8B-B14F-4D97-AF65-F5344CB8AC3E}">
        <p14:creationId xmlns:p14="http://schemas.microsoft.com/office/powerpoint/2010/main" val="36586913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‘try…except’</a:t>
            </a:r>
          </a:p>
        </p:txBody>
      </p:sp>
      <p:pic>
        <p:nvPicPr>
          <p:cNvPr id="4" name="Content Placeholder 3"/>
          <p:cNvPicPr>
            <a:picLocks noGrp="1"/>
          </p:cNvPicPr>
          <p:nvPr>
            <p:ph idx="1"/>
          </p:nvPr>
        </p:nvPicPr>
        <p:blipFill>
          <a:blip r:embed="rId2"/>
          <a:stretch>
            <a:fillRect/>
          </a:stretch>
        </p:blipFill>
        <p:spPr>
          <a:xfrm>
            <a:off x="251520" y="1340768"/>
            <a:ext cx="7416823" cy="5112567"/>
          </a:xfrm>
          <a:prstGeom prst="rect">
            <a:avLst/>
          </a:prstGeom>
        </p:spPr>
      </p:pic>
    </p:spTree>
    <p:extLst>
      <p:ext uri="{BB962C8B-B14F-4D97-AF65-F5344CB8AC3E}">
        <p14:creationId xmlns:p14="http://schemas.microsoft.com/office/powerpoint/2010/main" val="2296529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‘if…endif’</a:t>
            </a:r>
          </a:p>
        </p:txBody>
      </p:sp>
      <p:pic>
        <p:nvPicPr>
          <p:cNvPr id="4" name="Content Placeholder 3"/>
          <p:cNvPicPr>
            <a:picLocks noGrp="1" noChangeAspect="1"/>
          </p:cNvPicPr>
          <p:nvPr>
            <p:ph idx="1"/>
          </p:nvPr>
        </p:nvPicPr>
        <p:blipFill>
          <a:blip r:embed="rId2"/>
          <a:stretch>
            <a:fillRect/>
          </a:stretch>
        </p:blipFill>
        <p:spPr>
          <a:xfrm>
            <a:off x="251626" y="1403648"/>
            <a:ext cx="8892374" cy="3697354"/>
          </a:xfrm>
          <a:prstGeom prst="rect">
            <a:avLst/>
          </a:prstGeom>
        </p:spPr>
      </p:pic>
    </p:spTree>
    <p:extLst>
      <p:ext uri="{BB962C8B-B14F-4D97-AF65-F5344CB8AC3E}">
        <p14:creationId xmlns:p14="http://schemas.microsoft.com/office/powerpoint/2010/main" val="173309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p:txBody>
          <a:bodyPr>
            <a:normAutofit/>
          </a:bodyPr>
          <a:lstStyle/>
          <a:p>
            <a:pPr marL="0" indent="0" algn="ctr">
              <a:buNone/>
            </a:pPr>
            <a:endParaRPr lang="en-GB" sz="6600" dirty="0"/>
          </a:p>
          <a:p>
            <a:pPr marL="0" indent="0" algn="ctr">
              <a:buNone/>
            </a:pPr>
            <a:r>
              <a:rPr lang="en-GB" sz="6600" dirty="0"/>
              <a:t>What is a computer Program?</a:t>
            </a:r>
          </a:p>
        </p:txBody>
      </p:sp>
    </p:spTree>
    <p:extLst>
      <p:ext uri="{BB962C8B-B14F-4D97-AF65-F5344CB8AC3E}">
        <p14:creationId xmlns:p14="http://schemas.microsoft.com/office/powerpoint/2010/main" val="35157048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‘if…endif’</a:t>
            </a:r>
            <a:endParaRPr lang="en-GB" dirty="0"/>
          </a:p>
        </p:txBody>
      </p:sp>
      <p:sp>
        <p:nvSpPr>
          <p:cNvPr id="3" name="Content Placeholder 2"/>
          <p:cNvSpPr>
            <a:spLocks noGrp="1"/>
          </p:cNvSpPr>
          <p:nvPr>
            <p:ph idx="1"/>
          </p:nvPr>
        </p:nvSpPr>
        <p:spPr/>
        <p:txBody>
          <a:bodyPr/>
          <a:lstStyle/>
          <a:p>
            <a:pPr lvl="0"/>
            <a:r>
              <a:rPr lang="en-GB" dirty="0"/>
              <a:t>The colon ‘:’ at the end of the ‘if’ line. Missing this out is a common error. </a:t>
            </a:r>
          </a:p>
          <a:p>
            <a:pPr lvl="0"/>
            <a:r>
              <a:rPr lang="en-GB" dirty="0"/>
              <a:t>The indentation of the print statement. If you remembered the ‘:’ on the line before, IDLE will automatically do the indentation for you. All of the statements indented at this level are considered to be part of the ‘if’ statement</a:t>
            </a:r>
          </a:p>
          <a:p>
            <a:pPr lvl="0"/>
            <a:r>
              <a:rPr lang="en-GB" dirty="0"/>
              <a:t>The equivalent of the ‘</a:t>
            </a:r>
            <a:r>
              <a:rPr lang="en-GB" dirty="0" err="1"/>
              <a:t>EndIf</a:t>
            </a:r>
            <a:r>
              <a:rPr lang="en-GB" dirty="0"/>
              <a:t>’ is removing the indent.</a:t>
            </a:r>
          </a:p>
          <a:p>
            <a:endParaRPr lang="en-GB" dirty="0"/>
          </a:p>
        </p:txBody>
      </p:sp>
    </p:spTree>
    <p:extLst>
      <p:ext uri="{BB962C8B-B14F-4D97-AF65-F5344CB8AC3E}">
        <p14:creationId xmlns:p14="http://schemas.microsoft.com/office/powerpoint/2010/main" val="2039278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‘if…else…endif’</a:t>
            </a:r>
          </a:p>
        </p:txBody>
      </p:sp>
      <p:pic>
        <p:nvPicPr>
          <p:cNvPr id="4" name="Content Placeholder 3"/>
          <p:cNvPicPr>
            <a:picLocks noGrp="1" noChangeAspect="1"/>
          </p:cNvPicPr>
          <p:nvPr>
            <p:ph idx="1"/>
          </p:nvPr>
        </p:nvPicPr>
        <p:blipFill>
          <a:blip r:embed="rId2"/>
          <a:stretch>
            <a:fillRect/>
          </a:stretch>
        </p:blipFill>
        <p:spPr>
          <a:xfrm>
            <a:off x="352103" y="1700808"/>
            <a:ext cx="7835190" cy="4392488"/>
          </a:xfrm>
          <a:prstGeom prst="rect">
            <a:avLst/>
          </a:prstGeom>
        </p:spPr>
      </p:pic>
    </p:spTree>
    <p:extLst>
      <p:ext uri="{BB962C8B-B14F-4D97-AF65-F5344CB8AC3E}">
        <p14:creationId xmlns:p14="http://schemas.microsoft.com/office/powerpoint/2010/main" val="385362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‘if…else…endif’</a:t>
            </a:r>
            <a:endParaRPr lang="en-GB" dirty="0"/>
          </a:p>
        </p:txBody>
      </p:sp>
      <p:sp>
        <p:nvSpPr>
          <p:cNvPr id="3" name="Content Placeholder 2"/>
          <p:cNvSpPr>
            <a:spLocks noGrp="1"/>
          </p:cNvSpPr>
          <p:nvPr>
            <p:ph idx="1"/>
          </p:nvPr>
        </p:nvSpPr>
        <p:spPr/>
        <p:txBody>
          <a:bodyPr/>
          <a:lstStyle/>
          <a:p>
            <a:r>
              <a:rPr lang="en-GB" dirty="0"/>
              <a:t>The same structure and formatting rules apply as to the ‘If’ statement. </a:t>
            </a:r>
          </a:p>
          <a:p>
            <a:r>
              <a:rPr lang="en-GB" dirty="0"/>
              <a:t>The block of statements associated with the ‘if’ part is ended by the ‘Else’ clause not being indented. </a:t>
            </a:r>
          </a:p>
          <a:p>
            <a:r>
              <a:rPr lang="en-GB" dirty="0"/>
              <a:t>The ‘Else’ clause also need a ‘:’ at the end of it.</a:t>
            </a:r>
          </a:p>
          <a:p>
            <a:endParaRPr lang="en-GB" dirty="0"/>
          </a:p>
        </p:txBody>
      </p:sp>
    </p:spTree>
    <p:extLst>
      <p:ext uri="{BB962C8B-B14F-4D97-AF65-F5344CB8AC3E}">
        <p14:creationId xmlns:p14="http://schemas.microsoft.com/office/powerpoint/2010/main" val="27982097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a:t>
            </a:r>
            <a:r>
              <a:rPr lang="en-GB" dirty="0" err="1"/>
              <a:t>elif</a:t>
            </a:r>
            <a:r>
              <a:rPr lang="en-GB" dirty="0"/>
              <a:t>…else…endif’</a:t>
            </a:r>
          </a:p>
        </p:txBody>
      </p:sp>
      <p:pic>
        <p:nvPicPr>
          <p:cNvPr id="4" name="Content Placeholder 3"/>
          <p:cNvPicPr>
            <a:picLocks noGrp="1" noChangeAspect="1"/>
          </p:cNvPicPr>
          <p:nvPr>
            <p:ph idx="1"/>
          </p:nvPr>
        </p:nvPicPr>
        <p:blipFill>
          <a:blip r:embed="rId2"/>
          <a:stretch>
            <a:fillRect/>
          </a:stretch>
        </p:blipFill>
        <p:spPr>
          <a:xfrm>
            <a:off x="251520" y="1455128"/>
            <a:ext cx="7704856" cy="5123332"/>
          </a:xfrm>
          <a:prstGeom prst="rect">
            <a:avLst/>
          </a:prstGeom>
        </p:spPr>
      </p:pic>
    </p:spTree>
    <p:extLst>
      <p:ext uri="{BB962C8B-B14F-4D97-AF65-F5344CB8AC3E}">
        <p14:creationId xmlns:p14="http://schemas.microsoft.com/office/powerpoint/2010/main" val="37293727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‘if…</a:t>
            </a:r>
            <a:r>
              <a:rPr lang="en-GB" dirty="0" err="1"/>
              <a:t>elif</a:t>
            </a:r>
            <a:r>
              <a:rPr lang="en-GB" dirty="0"/>
              <a:t>…else…endif’</a:t>
            </a:r>
            <a:endParaRPr lang="en-GB" dirty="0"/>
          </a:p>
        </p:txBody>
      </p:sp>
      <p:sp>
        <p:nvSpPr>
          <p:cNvPr id="3" name="Content Placeholder 2"/>
          <p:cNvSpPr>
            <a:spLocks noGrp="1"/>
          </p:cNvSpPr>
          <p:nvPr>
            <p:ph idx="1"/>
          </p:nvPr>
        </p:nvSpPr>
        <p:spPr/>
        <p:txBody>
          <a:bodyPr/>
          <a:lstStyle/>
          <a:p>
            <a:pPr>
              <a:lnSpc>
                <a:spcPct val="107000"/>
              </a:lnSpc>
            </a:pPr>
            <a:r>
              <a:rPr lang="en-GB" dirty="0">
                <a:latin typeface="Calibri" panose="020F0502020204030204" pitchFamily="34" charset="0"/>
                <a:ea typeface="Calibri" panose="020F0502020204030204" pitchFamily="34" charset="0"/>
                <a:cs typeface="Times New Roman" panose="02020603050405020304" pitchFamily="18" charset="0"/>
              </a:rPr>
              <a:t>Each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clause has its own test expression.</a:t>
            </a:r>
          </a:p>
          <a:p>
            <a:pPr>
              <a:lnSpc>
                <a:spcPct val="107000"/>
              </a:lnSpc>
            </a:pPr>
            <a:r>
              <a:rPr lang="en-GB" dirty="0">
                <a:latin typeface="Calibri" panose="020F0502020204030204" pitchFamily="34" charset="0"/>
                <a:ea typeface="Calibri" panose="020F0502020204030204" pitchFamily="34" charset="0"/>
                <a:cs typeface="Times New Roman" panose="02020603050405020304" pitchFamily="18" charset="0"/>
              </a:rPr>
              <a:t>You can have as many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clause as you need</a:t>
            </a:r>
          </a:p>
          <a:p>
            <a:pPr>
              <a:lnSpc>
                <a:spcPct val="107000"/>
              </a:lnSpc>
            </a:pPr>
            <a:r>
              <a:rPr lang="en-GB" dirty="0">
                <a:latin typeface="Calibri" panose="020F0502020204030204" pitchFamily="34" charset="0"/>
                <a:ea typeface="Calibri" panose="020F0502020204030204" pitchFamily="34" charset="0"/>
                <a:cs typeface="Times New Roman" panose="02020603050405020304" pitchFamily="18" charset="0"/>
              </a:rPr>
              <a:t>Execution of the whole statement stops after an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expression is found to be True. Therefore, the ordering of the ‘</a:t>
            </a:r>
            <a:r>
              <a:rPr lang="en-GB" dirty="0" err="1">
                <a:latin typeface="Calibri" panose="020F0502020204030204" pitchFamily="34" charset="0"/>
                <a:ea typeface="Calibri" panose="020F0502020204030204" pitchFamily="34" charset="0"/>
                <a:cs typeface="Times New Roman" panose="02020603050405020304" pitchFamily="18" charset="0"/>
              </a:rPr>
              <a:t>Elif</a:t>
            </a:r>
            <a:r>
              <a:rPr lang="en-GB" dirty="0">
                <a:latin typeface="Calibri" panose="020F0502020204030204" pitchFamily="34" charset="0"/>
                <a:ea typeface="Calibri" panose="020F0502020204030204" pitchFamily="34" charset="0"/>
                <a:cs typeface="Times New Roman" panose="02020603050405020304" pitchFamily="18" charset="0"/>
              </a:rPr>
              <a:t>’ clause can be significant, as they are in the example above.</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Notice that in Python the operator used to check equality is ‘==’</a:t>
            </a:r>
          </a:p>
          <a:p>
            <a:endParaRPr lang="en-GB" dirty="0"/>
          </a:p>
        </p:txBody>
      </p:sp>
    </p:spTree>
    <p:extLst>
      <p:ext uri="{BB962C8B-B14F-4D97-AF65-F5344CB8AC3E}">
        <p14:creationId xmlns:p14="http://schemas.microsoft.com/office/powerpoint/2010/main" val="22904441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a:t>
            </a:r>
          </a:p>
        </p:txBody>
      </p:sp>
      <p:pic>
        <p:nvPicPr>
          <p:cNvPr id="4" name="Content Placeholder 3"/>
          <p:cNvPicPr>
            <a:picLocks noGrp="1" noChangeAspect="1"/>
          </p:cNvPicPr>
          <p:nvPr>
            <p:ph idx="1"/>
          </p:nvPr>
        </p:nvPicPr>
        <p:blipFill>
          <a:blip r:embed="rId2"/>
          <a:stretch>
            <a:fillRect/>
          </a:stretch>
        </p:blipFill>
        <p:spPr>
          <a:xfrm>
            <a:off x="310344" y="1556792"/>
            <a:ext cx="8208200" cy="4752528"/>
          </a:xfrm>
          <a:prstGeom prst="rect">
            <a:avLst/>
          </a:prstGeom>
        </p:spPr>
      </p:pic>
    </p:spTree>
    <p:extLst>
      <p:ext uri="{BB962C8B-B14F-4D97-AF65-F5344CB8AC3E}">
        <p14:creationId xmlns:p14="http://schemas.microsoft.com/office/powerpoint/2010/main" val="32842779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a:t>
            </a:r>
            <a:endParaRPr lang="en-GB" dirty="0"/>
          </a:p>
        </p:txBody>
      </p:sp>
      <p:pic>
        <p:nvPicPr>
          <p:cNvPr id="4" name="Content Placeholder 3"/>
          <p:cNvPicPr>
            <a:picLocks noGrp="1" noChangeAspect="1"/>
          </p:cNvPicPr>
          <p:nvPr>
            <p:ph idx="1"/>
          </p:nvPr>
        </p:nvPicPr>
        <p:blipFill>
          <a:blip r:embed="rId2"/>
          <a:stretch>
            <a:fillRect/>
          </a:stretch>
        </p:blipFill>
        <p:spPr>
          <a:xfrm>
            <a:off x="293946" y="1844824"/>
            <a:ext cx="7613645" cy="4392488"/>
          </a:xfrm>
          <a:prstGeom prst="rect">
            <a:avLst/>
          </a:prstGeom>
        </p:spPr>
      </p:pic>
    </p:spTree>
    <p:extLst>
      <p:ext uri="{BB962C8B-B14F-4D97-AF65-F5344CB8AC3E}">
        <p14:creationId xmlns:p14="http://schemas.microsoft.com/office/powerpoint/2010/main" val="40797552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a:t>
            </a:r>
            <a:endParaRPr lang="en-GB" dirty="0"/>
          </a:p>
        </p:txBody>
      </p:sp>
      <p:sp>
        <p:nvSpPr>
          <p:cNvPr id="5" name="Content Placeholder 4"/>
          <p:cNvSpPr>
            <a:spLocks noGrp="1"/>
          </p:cNvSpPr>
          <p:nvPr>
            <p:ph idx="1"/>
          </p:nvPr>
        </p:nvSpPr>
        <p:spPr/>
        <p:txBody>
          <a:bodyPr/>
          <a:lstStyle/>
          <a:p>
            <a:pPr marL="0" indent="0">
              <a:buNone/>
            </a:pPr>
            <a:r>
              <a:rPr lang="en-GB" dirty="0"/>
              <a:t>The general format of the ‘for’ loop is:</a:t>
            </a:r>
          </a:p>
          <a:p>
            <a:pPr marL="0" indent="0">
              <a:buNone/>
            </a:pPr>
            <a:endParaRPr lang="en-GB" dirty="0"/>
          </a:p>
          <a:p>
            <a:pPr marL="0" indent="0">
              <a:buNone/>
            </a:pPr>
            <a:r>
              <a:rPr lang="en-GB" dirty="0">
                <a:latin typeface="Courier New" panose="02070309020205020404" pitchFamily="49" charset="0"/>
                <a:cs typeface="Courier New" panose="02070309020205020404" pitchFamily="49" charset="0"/>
              </a:rPr>
              <a:t>for &lt;variable&gt; in &lt;sequence&gt;:</a:t>
            </a:r>
          </a:p>
          <a:p>
            <a:pPr marL="0" indent="0">
              <a:buNone/>
            </a:pPr>
            <a:r>
              <a:rPr lang="en-GB" dirty="0">
                <a:latin typeface="Courier New" panose="02070309020205020404" pitchFamily="49" charset="0"/>
                <a:cs typeface="Courier New" panose="02070309020205020404" pitchFamily="49" charset="0"/>
              </a:rPr>
              <a:t>	&lt;statements&gt;</a:t>
            </a:r>
          </a:p>
          <a:p>
            <a:pPr marL="0" indent="0">
              <a:buNone/>
            </a:pPr>
            <a:r>
              <a:rPr lang="en-GB" dirty="0"/>
              <a:t> </a:t>
            </a:r>
          </a:p>
          <a:p>
            <a:pPr marL="0" indent="0">
              <a:buNone/>
            </a:pPr>
            <a:r>
              <a:rPr lang="en-GB" dirty="0"/>
              <a:t>‘variable’ can be any variable, typically is named and used just for that particular ‘for’ loop or is a general ‘counting’ type variable like ‘</a:t>
            </a:r>
            <a:r>
              <a:rPr lang="en-GB" dirty="0" err="1"/>
              <a:t>i</a:t>
            </a:r>
            <a:r>
              <a:rPr lang="en-GB" dirty="0"/>
              <a:t>’.</a:t>
            </a:r>
          </a:p>
          <a:p>
            <a:endParaRPr lang="en-GB" dirty="0"/>
          </a:p>
        </p:txBody>
      </p:sp>
    </p:spTree>
    <p:extLst>
      <p:ext uri="{BB962C8B-B14F-4D97-AF65-F5344CB8AC3E}">
        <p14:creationId xmlns:p14="http://schemas.microsoft.com/office/powerpoint/2010/main" val="42009263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a:t>
            </a:r>
            <a:endParaRPr lang="en-GB" dirty="0"/>
          </a:p>
        </p:txBody>
      </p:sp>
      <p:sp>
        <p:nvSpPr>
          <p:cNvPr id="3" name="Content Placeholder 2"/>
          <p:cNvSpPr>
            <a:spLocks noGrp="1"/>
          </p:cNvSpPr>
          <p:nvPr>
            <p:ph idx="1"/>
          </p:nvPr>
        </p:nvSpPr>
        <p:spPr/>
        <p:txBody>
          <a:bodyPr/>
          <a:lstStyle/>
          <a:p>
            <a:pPr lvl="0"/>
            <a:r>
              <a:rPr lang="en-GB" dirty="0"/>
              <a:t>The ‘:’ at the end of the ‘for’ statement. This is required and if you are using IDLE will automatically indent the next line.</a:t>
            </a:r>
          </a:p>
          <a:p>
            <a:pPr lvl="0"/>
            <a:r>
              <a:rPr lang="en-GB" dirty="0"/>
              <a:t>‘&lt;sequence&gt;’ is anything that you can count through. In the first example a simple list of integers is used and in the second a list of strings.</a:t>
            </a:r>
          </a:p>
          <a:p>
            <a:pPr lvl="0"/>
            <a:r>
              <a:rPr lang="en-GB" dirty="0"/>
              <a:t>The list in the 3</a:t>
            </a:r>
            <a:r>
              <a:rPr lang="en-GB" baseline="30000" dirty="0"/>
              <a:t>rd</a:t>
            </a:r>
            <a:r>
              <a:rPr lang="en-GB" dirty="0"/>
              <a:t> example has a mixture of data types. This is more a function of lists that the ‘for’ loop</a:t>
            </a:r>
          </a:p>
          <a:p>
            <a:endParaRPr lang="en-GB" dirty="0"/>
          </a:p>
        </p:txBody>
      </p:sp>
    </p:spTree>
    <p:extLst>
      <p:ext uri="{BB962C8B-B14F-4D97-AF65-F5344CB8AC3E}">
        <p14:creationId xmlns:p14="http://schemas.microsoft.com/office/powerpoint/2010/main" val="13400426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‘for’</a:t>
            </a:r>
            <a:endParaRPr lang="en-GB" dirty="0"/>
          </a:p>
        </p:txBody>
      </p:sp>
      <p:sp>
        <p:nvSpPr>
          <p:cNvPr id="3" name="Content Placeholder 2"/>
          <p:cNvSpPr>
            <a:spLocks noGrp="1"/>
          </p:cNvSpPr>
          <p:nvPr>
            <p:ph idx="1"/>
          </p:nvPr>
        </p:nvSpPr>
        <p:spPr/>
        <p:txBody>
          <a:bodyPr/>
          <a:lstStyle/>
          <a:p>
            <a:pPr lvl="0"/>
            <a:r>
              <a:rPr lang="en-GB" dirty="0"/>
              <a:t>The last 3 examples use the range() built-in function to generate the sequence. You might think that range(3) is equivalent to the list [1, 2, 3] but in fact it is the list [0, 1, 2].</a:t>
            </a:r>
          </a:p>
          <a:p>
            <a:pPr lvl="0"/>
            <a:r>
              <a:rPr lang="en-GB" dirty="0"/>
              <a:t>Similarly the range(1, 4) does not equate to the list [1, 2, 3, 4] but to [1, 2, 3]. The first parameter represents the start position in the sequence and the second parameter is one beyond the last value. </a:t>
            </a:r>
          </a:p>
          <a:p>
            <a:pPr lvl="0"/>
            <a:r>
              <a:rPr lang="en-GB" dirty="0"/>
              <a:t>In the last example, the 3</a:t>
            </a:r>
            <a:r>
              <a:rPr lang="en-GB" baseline="30000" dirty="0"/>
              <a:t>rd</a:t>
            </a:r>
            <a:r>
              <a:rPr lang="en-GB" dirty="0"/>
              <a:t> parameter is a step value, so in this case only every second value in the sequence will be used.</a:t>
            </a:r>
          </a:p>
          <a:p>
            <a:endParaRPr lang="en-GB" dirty="0"/>
          </a:p>
        </p:txBody>
      </p:sp>
    </p:spTree>
    <p:extLst>
      <p:ext uri="{BB962C8B-B14F-4D97-AF65-F5344CB8AC3E}">
        <p14:creationId xmlns:p14="http://schemas.microsoft.com/office/powerpoint/2010/main" val="145744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p:txBody>
          <a:bodyPr/>
          <a:lstStyle/>
          <a:p>
            <a:pPr marL="0" indent="0">
              <a:buNone/>
            </a:pPr>
            <a:r>
              <a:rPr lang="en-GB" sz="5400" dirty="0"/>
              <a:t>Definitions</a:t>
            </a:r>
          </a:p>
          <a:p>
            <a:pPr marL="0" indent="0">
              <a:buNone/>
            </a:pPr>
            <a:endParaRPr lang="en-GB" dirty="0"/>
          </a:p>
          <a:p>
            <a:pPr marL="0" indent="0">
              <a:buNone/>
            </a:pPr>
            <a:r>
              <a:rPr lang="en-GB" b="1" dirty="0"/>
              <a:t>computer program</a:t>
            </a:r>
            <a:r>
              <a:rPr lang="en-GB" dirty="0"/>
              <a:t> - a sequence of instructions that a computer can interpret and execute. </a:t>
            </a:r>
          </a:p>
          <a:p>
            <a:pPr marL="0" indent="0">
              <a:buNone/>
            </a:pPr>
            <a:r>
              <a:rPr lang="en-GB" dirty="0"/>
              <a:t>(The Free Dictionary)</a:t>
            </a:r>
          </a:p>
          <a:p>
            <a:pPr marL="0" indent="0">
              <a:buNone/>
            </a:pPr>
            <a:endParaRPr lang="en-GB" dirty="0"/>
          </a:p>
          <a:p>
            <a:pPr marL="0" indent="0">
              <a:buNone/>
            </a:pPr>
            <a:r>
              <a:rPr lang="en-GB" dirty="0"/>
              <a:t>A </a:t>
            </a:r>
            <a:r>
              <a:rPr lang="en-GB" b="1" dirty="0"/>
              <a:t>computer program</a:t>
            </a:r>
            <a:r>
              <a:rPr lang="en-GB" dirty="0"/>
              <a:t> is a collection of </a:t>
            </a:r>
            <a:r>
              <a:rPr lang="en-GB" dirty="0">
                <a:hlinkClick r:id="rId2" tooltip="Instruction set"/>
              </a:rPr>
              <a:t>instructions</a:t>
            </a:r>
            <a:r>
              <a:rPr lang="en-GB" dirty="0"/>
              <a:t> that performs a specific task when </a:t>
            </a:r>
            <a:r>
              <a:rPr lang="en-GB" dirty="0">
                <a:hlinkClick r:id="rId3" tooltip="Execution (computing)"/>
              </a:rPr>
              <a:t>executed</a:t>
            </a:r>
            <a:r>
              <a:rPr lang="en-GB" dirty="0"/>
              <a:t> by a </a:t>
            </a:r>
            <a:r>
              <a:rPr lang="en-GB" dirty="0">
                <a:hlinkClick r:id="rId4" tooltip="Computer"/>
              </a:rPr>
              <a:t>computer</a:t>
            </a:r>
            <a:r>
              <a:rPr lang="en-GB" dirty="0"/>
              <a:t>.</a:t>
            </a:r>
          </a:p>
          <a:p>
            <a:pPr marL="0" indent="0">
              <a:buNone/>
            </a:pPr>
            <a:r>
              <a:rPr lang="en-GB" dirty="0"/>
              <a:t>(Wikipedia)</a:t>
            </a:r>
          </a:p>
          <a:p>
            <a:pPr marL="0" indent="0">
              <a:buNone/>
            </a:pPr>
            <a:endParaRPr lang="en-GB" dirty="0"/>
          </a:p>
        </p:txBody>
      </p:sp>
    </p:spTree>
    <p:extLst>
      <p:ext uri="{BB962C8B-B14F-4D97-AF65-F5344CB8AC3E}">
        <p14:creationId xmlns:p14="http://schemas.microsoft.com/office/powerpoint/2010/main" val="28922369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‘while’</a:t>
            </a:r>
          </a:p>
        </p:txBody>
      </p:sp>
      <p:pic>
        <p:nvPicPr>
          <p:cNvPr id="4" name="Content Placeholder 3"/>
          <p:cNvPicPr>
            <a:picLocks noGrp="1" noChangeAspect="1"/>
          </p:cNvPicPr>
          <p:nvPr>
            <p:ph idx="1"/>
          </p:nvPr>
        </p:nvPicPr>
        <p:blipFill>
          <a:blip r:embed="rId2"/>
          <a:stretch>
            <a:fillRect/>
          </a:stretch>
        </p:blipFill>
        <p:spPr>
          <a:xfrm>
            <a:off x="322949" y="2276872"/>
            <a:ext cx="7637992" cy="3240360"/>
          </a:xfrm>
          <a:prstGeom prst="rect">
            <a:avLst/>
          </a:prstGeom>
        </p:spPr>
      </p:pic>
    </p:spTree>
    <p:extLst>
      <p:ext uri="{BB962C8B-B14F-4D97-AF65-F5344CB8AC3E}">
        <p14:creationId xmlns:p14="http://schemas.microsoft.com/office/powerpoint/2010/main" val="26897393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‘while’</a:t>
            </a:r>
          </a:p>
        </p:txBody>
      </p:sp>
      <p:sp>
        <p:nvSpPr>
          <p:cNvPr id="3" name="Content Placeholder 2"/>
          <p:cNvSpPr>
            <a:spLocks noGrp="1"/>
          </p:cNvSpPr>
          <p:nvPr>
            <p:ph idx="1"/>
          </p:nvPr>
        </p:nvSpPr>
        <p:spPr/>
        <p:txBody>
          <a:bodyPr/>
          <a:lstStyle/>
          <a:p>
            <a:pPr lvl="0"/>
            <a:r>
              <a:rPr lang="en-GB" dirty="0"/>
              <a:t>The condition clause (</a:t>
            </a:r>
            <a:r>
              <a:rPr lang="en-GB" dirty="0" err="1"/>
              <a:t>i</a:t>
            </a:r>
            <a:r>
              <a:rPr lang="en-GB" dirty="0"/>
              <a:t> &lt;= n) in the while statement can be anything which when evaluated would return a Boolean value of either </a:t>
            </a:r>
            <a:r>
              <a:rPr lang="en-GB" b="1" dirty="0"/>
              <a:t>True</a:t>
            </a:r>
            <a:r>
              <a:rPr lang="en-GB" dirty="0"/>
              <a:t> of </a:t>
            </a:r>
            <a:r>
              <a:rPr lang="en-GB" b="1" dirty="0"/>
              <a:t>False</a:t>
            </a:r>
            <a:r>
              <a:rPr lang="en-GB" dirty="0"/>
              <a:t>.</a:t>
            </a:r>
          </a:p>
          <a:p>
            <a:pPr lvl="0"/>
            <a:r>
              <a:rPr lang="en-GB" dirty="0"/>
              <a:t>The clause can be made more complex by use of parentheses and </a:t>
            </a:r>
            <a:r>
              <a:rPr lang="en-GB" dirty="0" err="1"/>
              <a:t>and</a:t>
            </a:r>
            <a:r>
              <a:rPr lang="en-GB" dirty="0"/>
              <a:t> </a:t>
            </a:r>
            <a:r>
              <a:rPr lang="en-GB" dirty="0" err="1"/>
              <a:t>and</a:t>
            </a:r>
            <a:r>
              <a:rPr lang="en-GB" dirty="0"/>
              <a:t> or  operators</a:t>
            </a:r>
          </a:p>
          <a:p>
            <a:pPr lvl="0"/>
            <a:r>
              <a:rPr lang="en-GB" dirty="0"/>
              <a:t>The statements after the while clause are only executes if the condition evaluates as </a:t>
            </a:r>
            <a:r>
              <a:rPr lang="en-GB" b="1" dirty="0"/>
              <a:t>True</a:t>
            </a:r>
            <a:r>
              <a:rPr lang="en-GB" dirty="0"/>
              <a:t>. </a:t>
            </a:r>
          </a:p>
          <a:p>
            <a:pPr lvl="0"/>
            <a:r>
              <a:rPr lang="en-GB" dirty="0"/>
              <a:t>Within the statements after the while clause there should be something which potentially will make the condition evaluate as </a:t>
            </a:r>
            <a:r>
              <a:rPr lang="en-GB" b="1" dirty="0"/>
              <a:t>False</a:t>
            </a:r>
            <a:r>
              <a:rPr lang="en-GB" dirty="0"/>
              <a:t> next time around. </a:t>
            </a:r>
          </a:p>
          <a:p>
            <a:endParaRPr lang="en-GB" dirty="0"/>
          </a:p>
        </p:txBody>
      </p:sp>
    </p:spTree>
    <p:extLst>
      <p:ext uri="{BB962C8B-B14F-4D97-AF65-F5344CB8AC3E}">
        <p14:creationId xmlns:p14="http://schemas.microsoft.com/office/powerpoint/2010/main" val="22781126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a:t>
            </a:r>
          </a:p>
        </p:txBody>
      </p:sp>
      <p:sp>
        <p:nvSpPr>
          <p:cNvPr id="3" name="Content Placeholder 2"/>
          <p:cNvSpPr>
            <a:spLocks noGrp="1"/>
          </p:cNvSpPr>
          <p:nvPr>
            <p:ph idx="1"/>
          </p:nvPr>
        </p:nvSpPr>
        <p:spPr/>
        <p:txBody>
          <a:bodyPr/>
          <a:lstStyle/>
          <a:p>
            <a:r>
              <a:rPr lang="en-GB" dirty="0"/>
              <a:t>There is no direct equivalent of the ‘do … until’ construct in Python. Instead a specially designed while loop is used in conjunction with the Python Break statement</a:t>
            </a:r>
          </a:p>
          <a:p>
            <a:endParaRPr lang="en-GB" dirty="0"/>
          </a:p>
        </p:txBody>
      </p:sp>
    </p:spTree>
    <p:extLst>
      <p:ext uri="{BB962C8B-B14F-4D97-AF65-F5344CB8AC3E}">
        <p14:creationId xmlns:p14="http://schemas.microsoft.com/office/powerpoint/2010/main" val="31356632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a:t>
            </a:r>
          </a:p>
        </p:txBody>
      </p:sp>
      <p:pic>
        <p:nvPicPr>
          <p:cNvPr id="4" name="Content Placeholder 3"/>
          <p:cNvPicPr>
            <a:picLocks noGrp="1" noChangeAspect="1"/>
          </p:cNvPicPr>
          <p:nvPr>
            <p:ph idx="1"/>
          </p:nvPr>
        </p:nvPicPr>
        <p:blipFill>
          <a:blip r:embed="rId2"/>
          <a:stretch>
            <a:fillRect/>
          </a:stretch>
        </p:blipFill>
        <p:spPr>
          <a:xfrm>
            <a:off x="221094" y="1556792"/>
            <a:ext cx="7753280" cy="2766246"/>
          </a:xfrm>
          <a:prstGeom prst="rect">
            <a:avLst/>
          </a:prstGeom>
        </p:spPr>
      </p:pic>
      <p:sp>
        <p:nvSpPr>
          <p:cNvPr id="5" name="TextBox 4"/>
          <p:cNvSpPr txBox="1"/>
          <p:nvPr/>
        </p:nvSpPr>
        <p:spPr>
          <a:xfrm>
            <a:off x="395536" y="5013176"/>
            <a:ext cx="6480720" cy="1077218"/>
          </a:xfrm>
          <a:prstGeom prst="rect">
            <a:avLst/>
          </a:prstGeom>
          <a:noFill/>
        </p:spPr>
        <p:txBody>
          <a:bodyPr wrap="square" rtlCol="0">
            <a:spAutoFit/>
          </a:bodyPr>
          <a:lstStyle/>
          <a:p>
            <a:r>
              <a:rPr lang="en-GB" sz="3200" dirty="0"/>
              <a:t>There is an error in the code above – What is it?</a:t>
            </a:r>
          </a:p>
        </p:txBody>
      </p:sp>
    </p:spTree>
    <p:extLst>
      <p:ext uri="{BB962C8B-B14F-4D97-AF65-F5344CB8AC3E}">
        <p14:creationId xmlns:p14="http://schemas.microsoft.com/office/powerpoint/2010/main" val="20382227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a:t>
            </a:r>
          </a:p>
        </p:txBody>
      </p:sp>
      <p:sp>
        <p:nvSpPr>
          <p:cNvPr id="3" name="Content Placeholder 2"/>
          <p:cNvSpPr>
            <a:spLocks noGrp="1"/>
          </p:cNvSpPr>
          <p:nvPr>
            <p:ph idx="1"/>
          </p:nvPr>
        </p:nvSpPr>
        <p:spPr/>
        <p:txBody>
          <a:bodyPr/>
          <a:lstStyle/>
          <a:p>
            <a:pPr lvl="0"/>
            <a:r>
              <a:rPr lang="en-GB" dirty="0"/>
              <a:t>The condition in the while clause is simply the Boolean value True. This means that in theory this program will loop forever (a very common programming error). Instead of using the Boolean value here some people will write an expression like ‘ 1 == 1’.</a:t>
            </a:r>
          </a:p>
          <a:p>
            <a:pPr lvl="0"/>
            <a:r>
              <a:rPr lang="en-GB" dirty="0"/>
              <a:t>The if clause is used to check some other condition  and if (when) it becomes True, the Break statement is executed.</a:t>
            </a:r>
          </a:p>
          <a:p>
            <a:endParaRPr lang="en-GB" dirty="0"/>
          </a:p>
        </p:txBody>
      </p:sp>
    </p:spTree>
    <p:extLst>
      <p:ext uri="{BB962C8B-B14F-4D97-AF65-F5344CB8AC3E}">
        <p14:creationId xmlns:p14="http://schemas.microsoft.com/office/powerpoint/2010/main" val="38779889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4 – ‘do…until’</a:t>
            </a:r>
          </a:p>
        </p:txBody>
      </p:sp>
      <p:sp>
        <p:nvSpPr>
          <p:cNvPr id="3" name="Content Placeholder 2"/>
          <p:cNvSpPr>
            <a:spLocks noGrp="1"/>
          </p:cNvSpPr>
          <p:nvPr>
            <p:ph idx="1"/>
          </p:nvPr>
        </p:nvSpPr>
        <p:spPr/>
        <p:txBody>
          <a:bodyPr/>
          <a:lstStyle/>
          <a:p>
            <a:pPr lvl="0"/>
            <a:r>
              <a:rPr lang="en-GB" dirty="0"/>
              <a:t>The break statement has the effect of exiting the complete while loop.</a:t>
            </a:r>
          </a:p>
          <a:p>
            <a:pPr lvl="0"/>
            <a:r>
              <a:rPr lang="en-GB" dirty="0"/>
              <a:t>You need to make sure within the statements following the while clause there is something which will allow the condition in the if clause to become True.</a:t>
            </a:r>
          </a:p>
          <a:p>
            <a:pPr lvl="0"/>
            <a:r>
              <a:rPr lang="en-GB" dirty="0"/>
              <a:t>There is another Python statement ‘continue’ which is similar to Break but only takes you to the end of the current iteration of the loop. This can be useful in the for loop construct.</a:t>
            </a:r>
          </a:p>
          <a:p>
            <a:endParaRPr lang="en-GB" dirty="0"/>
          </a:p>
        </p:txBody>
      </p:sp>
    </p:spTree>
    <p:extLst>
      <p:ext uri="{BB962C8B-B14F-4D97-AF65-F5344CB8AC3E}">
        <p14:creationId xmlns:p14="http://schemas.microsoft.com/office/powerpoint/2010/main" val="8926551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a:t>
            </a:r>
          </a:p>
        </p:txBody>
      </p:sp>
      <p:sp>
        <p:nvSpPr>
          <p:cNvPr id="3" name="Content Placeholder 2"/>
          <p:cNvSpPr>
            <a:spLocks noGrp="1"/>
          </p:cNvSpPr>
          <p:nvPr>
            <p:ph idx="1"/>
          </p:nvPr>
        </p:nvSpPr>
        <p:spPr/>
        <p:txBody>
          <a:bodyPr>
            <a:normAutofit/>
          </a:bodyPr>
          <a:lstStyle/>
          <a:p>
            <a:pPr marL="0" indent="0">
              <a:buNone/>
            </a:pPr>
            <a:endParaRPr lang="en-GB" sz="6600" dirty="0"/>
          </a:p>
          <a:p>
            <a:pPr marL="0" indent="0">
              <a:buNone/>
            </a:pPr>
            <a:r>
              <a:rPr lang="en-GB" sz="6600" dirty="0"/>
              <a:t>Coding Environments</a:t>
            </a:r>
          </a:p>
        </p:txBody>
      </p:sp>
    </p:spTree>
    <p:extLst>
      <p:ext uri="{BB962C8B-B14F-4D97-AF65-F5344CB8AC3E}">
        <p14:creationId xmlns:p14="http://schemas.microsoft.com/office/powerpoint/2010/main" val="3136949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Coding environments</a:t>
            </a:r>
          </a:p>
        </p:txBody>
      </p:sp>
      <p:sp>
        <p:nvSpPr>
          <p:cNvPr id="3" name="Content Placeholder 2"/>
          <p:cNvSpPr>
            <a:spLocks noGrp="1"/>
          </p:cNvSpPr>
          <p:nvPr>
            <p:ph idx="1"/>
          </p:nvPr>
        </p:nvSpPr>
        <p:spPr/>
        <p:txBody>
          <a:bodyPr/>
          <a:lstStyle/>
          <a:p>
            <a:r>
              <a:rPr lang="en-GB" dirty="0"/>
              <a:t>This lesson is just a summary a some of the different types of coding environments you might come across</a:t>
            </a:r>
          </a:p>
        </p:txBody>
      </p:sp>
    </p:spTree>
    <p:extLst>
      <p:ext uri="{BB962C8B-B14F-4D97-AF65-F5344CB8AC3E}">
        <p14:creationId xmlns:p14="http://schemas.microsoft.com/office/powerpoint/2010/main" val="17377881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Notepad</a:t>
            </a:r>
          </a:p>
        </p:txBody>
      </p:sp>
      <p:sp>
        <p:nvSpPr>
          <p:cNvPr id="3" name="Content Placeholder 2"/>
          <p:cNvSpPr>
            <a:spLocks noGrp="1"/>
          </p:cNvSpPr>
          <p:nvPr>
            <p:ph idx="1"/>
          </p:nvPr>
        </p:nvSpPr>
        <p:spPr/>
        <p:txBody>
          <a:bodyPr/>
          <a:lstStyle/>
          <a:p>
            <a:r>
              <a:rPr lang="en-GB" dirty="0"/>
              <a:t>Advantages</a:t>
            </a:r>
          </a:p>
          <a:p>
            <a:pPr lvl="1"/>
            <a:r>
              <a:rPr lang="en-GB" dirty="0"/>
              <a:t>Always available</a:t>
            </a:r>
          </a:p>
          <a:p>
            <a:r>
              <a:rPr lang="en-GB" dirty="0"/>
              <a:t>Disadvantages</a:t>
            </a:r>
          </a:p>
          <a:p>
            <a:pPr lvl="1"/>
            <a:r>
              <a:rPr lang="en-GB" dirty="0"/>
              <a:t>Provides no help whatsoever</a:t>
            </a:r>
          </a:p>
          <a:p>
            <a:pPr lvl="1"/>
            <a:r>
              <a:rPr lang="en-GB" dirty="0"/>
              <a:t>The code file has to be run separately after it has been created and saved</a:t>
            </a:r>
          </a:p>
        </p:txBody>
      </p:sp>
    </p:spTree>
    <p:extLst>
      <p:ext uri="{BB962C8B-B14F-4D97-AF65-F5344CB8AC3E}">
        <p14:creationId xmlns:p14="http://schemas.microsoft.com/office/powerpoint/2010/main" val="31243741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Notepad++</a:t>
            </a:r>
          </a:p>
        </p:txBody>
      </p:sp>
      <p:sp>
        <p:nvSpPr>
          <p:cNvPr id="3" name="Content Placeholder 2"/>
          <p:cNvSpPr>
            <a:spLocks noGrp="1"/>
          </p:cNvSpPr>
          <p:nvPr>
            <p:ph idx="1"/>
          </p:nvPr>
        </p:nvSpPr>
        <p:spPr/>
        <p:txBody>
          <a:bodyPr/>
          <a:lstStyle/>
          <a:p>
            <a:r>
              <a:rPr lang="en-GB" dirty="0"/>
              <a:t>Notepad++ (and others like Atom etc.)  is a more sophisticated text editor. It can be told that you are writing Python code</a:t>
            </a:r>
          </a:p>
          <a:p>
            <a:endParaRPr lang="en-GB" dirty="0"/>
          </a:p>
          <a:p>
            <a:r>
              <a:rPr lang="en-GB" dirty="0"/>
              <a:t>Advantages</a:t>
            </a:r>
          </a:p>
          <a:p>
            <a:pPr lvl="1"/>
            <a:r>
              <a:rPr lang="en-GB" dirty="0"/>
              <a:t>You get colour coding of the Python syntax</a:t>
            </a:r>
          </a:p>
          <a:p>
            <a:pPr lvl="1"/>
            <a:r>
              <a:rPr lang="en-GB" dirty="0"/>
              <a:t>You get help with function names and autocomplete</a:t>
            </a:r>
          </a:p>
          <a:p>
            <a:r>
              <a:rPr lang="en-GB" dirty="0"/>
              <a:t>Disadvantages</a:t>
            </a:r>
          </a:p>
          <a:p>
            <a:pPr lvl="1"/>
            <a:r>
              <a:rPr lang="en-GB" dirty="0"/>
              <a:t>No debugging facilities</a:t>
            </a:r>
          </a:p>
        </p:txBody>
      </p:sp>
    </p:spTree>
    <p:extLst>
      <p:ext uri="{BB962C8B-B14F-4D97-AF65-F5344CB8AC3E}">
        <p14:creationId xmlns:p14="http://schemas.microsoft.com/office/powerpoint/2010/main" val="105317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a:xfrm>
            <a:off x="251520" y="1268760"/>
            <a:ext cx="8229600" cy="5141168"/>
          </a:xfrm>
        </p:spPr>
        <p:txBody>
          <a:bodyPr/>
          <a:lstStyle/>
          <a:p>
            <a:pPr marL="0" indent="0" algn="ctr">
              <a:buNone/>
            </a:pPr>
            <a:r>
              <a:rPr lang="en-GB" sz="4800" dirty="0"/>
              <a:t>In pictures</a:t>
            </a:r>
          </a:p>
          <a:p>
            <a:endParaRPr lang="en-GB" dirty="0"/>
          </a:p>
          <a:p>
            <a:endParaRPr lang="en-GB" dirty="0"/>
          </a:p>
          <a:p>
            <a:endParaRPr lang="en-GB" dirty="0"/>
          </a:p>
          <a:p>
            <a:endParaRPr lang="en-GB" dirty="0"/>
          </a:p>
          <a:p>
            <a:endParaRPr lang="en-GB" dirty="0"/>
          </a:p>
          <a:p>
            <a:endParaRPr lang="en-GB" dirty="0"/>
          </a:p>
          <a:p>
            <a:endParaRPr lang="en-GB" dirty="0"/>
          </a:p>
          <a:p>
            <a:r>
              <a:rPr lang="en-GB" b="1" dirty="0"/>
              <a:t>Question</a:t>
            </a:r>
            <a:r>
              <a:rPr lang="en-GB" dirty="0"/>
              <a:t> – Give examples of input and output</a:t>
            </a:r>
          </a:p>
          <a:p>
            <a:endParaRPr lang="en-GB" dirty="0"/>
          </a:p>
          <a:p>
            <a:endParaRPr lang="en-GB" dirty="0"/>
          </a:p>
        </p:txBody>
      </p:sp>
      <p:pic>
        <p:nvPicPr>
          <p:cNvPr id="4" name="Picture 3"/>
          <p:cNvPicPr>
            <a:picLocks noChangeAspect="1"/>
          </p:cNvPicPr>
          <p:nvPr/>
        </p:nvPicPr>
        <p:blipFill>
          <a:blip r:embed="rId2"/>
          <a:stretch>
            <a:fillRect/>
          </a:stretch>
        </p:blipFill>
        <p:spPr>
          <a:xfrm>
            <a:off x="604128" y="2780928"/>
            <a:ext cx="7524384" cy="1663489"/>
          </a:xfrm>
          <a:prstGeom prst="rect">
            <a:avLst/>
          </a:prstGeom>
        </p:spPr>
      </p:pic>
    </p:spTree>
    <p:extLst>
      <p:ext uri="{BB962C8B-B14F-4D97-AF65-F5344CB8AC3E}">
        <p14:creationId xmlns:p14="http://schemas.microsoft.com/office/powerpoint/2010/main" val="23152894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IDLE</a:t>
            </a:r>
          </a:p>
        </p:txBody>
      </p:sp>
      <p:sp>
        <p:nvSpPr>
          <p:cNvPr id="3" name="Content Placeholder 2"/>
          <p:cNvSpPr>
            <a:spLocks noGrp="1"/>
          </p:cNvSpPr>
          <p:nvPr>
            <p:ph idx="1"/>
          </p:nvPr>
        </p:nvSpPr>
        <p:spPr/>
        <p:txBody>
          <a:bodyPr/>
          <a:lstStyle/>
          <a:p>
            <a:r>
              <a:rPr lang="en-GB" dirty="0"/>
              <a:t>Advantages</a:t>
            </a:r>
          </a:p>
          <a:p>
            <a:pPr lvl="1"/>
            <a:r>
              <a:rPr lang="en-GB" dirty="0"/>
              <a:t>Gets installed automatically with Python</a:t>
            </a:r>
          </a:p>
          <a:p>
            <a:pPr lvl="1"/>
            <a:r>
              <a:rPr lang="en-GB" dirty="0"/>
              <a:t>Provides Syntax colour coding </a:t>
            </a:r>
          </a:p>
          <a:p>
            <a:pPr lvl="1"/>
            <a:r>
              <a:rPr lang="en-GB" dirty="0"/>
              <a:t>Autocomplete of function names</a:t>
            </a:r>
          </a:p>
          <a:p>
            <a:pPr lvl="1"/>
            <a:r>
              <a:rPr lang="en-GB" dirty="0"/>
              <a:t>Can run code directly from the REPL or save the code and run immediately</a:t>
            </a:r>
          </a:p>
          <a:p>
            <a:pPr lvl="1"/>
            <a:r>
              <a:rPr lang="en-GB" dirty="0"/>
              <a:t>Has debugging facilities</a:t>
            </a:r>
          </a:p>
          <a:p>
            <a:r>
              <a:rPr lang="en-GB" dirty="0"/>
              <a:t>Disadvantages</a:t>
            </a:r>
          </a:p>
          <a:p>
            <a:pPr lvl="1"/>
            <a:r>
              <a:rPr lang="en-GB" dirty="0"/>
              <a:t>Not as sophisticated as some other freely available IDES</a:t>
            </a:r>
          </a:p>
        </p:txBody>
      </p:sp>
    </p:spTree>
    <p:extLst>
      <p:ext uri="{BB962C8B-B14F-4D97-AF65-F5344CB8AC3E}">
        <p14:creationId xmlns:p14="http://schemas.microsoft.com/office/powerpoint/2010/main" val="10125927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a:t>
            </a:r>
            <a:r>
              <a:rPr lang="en-GB" dirty="0" err="1"/>
              <a:t>Jupyter</a:t>
            </a:r>
            <a:r>
              <a:rPr lang="en-GB" dirty="0"/>
              <a:t> Notebooks</a:t>
            </a:r>
          </a:p>
        </p:txBody>
      </p:sp>
      <p:sp>
        <p:nvSpPr>
          <p:cNvPr id="3" name="Content Placeholder 2"/>
          <p:cNvSpPr>
            <a:spLocks noGrp="1"/>
          </p:cNvSpPr>
          <p:nvPr>
            <p:ph idx="1"/>
          </p:nvPr>
        </p:nvSpPr>
        <p:spPr/>
        <p:txBody>
          <a:bodyPr/>
          <a:lstStyle/>
          <a:p>
            <a:r>
              <a:rPr lang="en-GB" dirty="0" err="1"/>
              <a:t>Jupyter</a:t>
            </a:r>
            <a:r>
              <a:rPr lang="en-GB" dirty="0"/>
              <a:t> Notebooks is a web browser based system</a:t>
            </a:r>
          </a:p>
          <a:p>
            <a:endParaRPr lang="en-GB" dirty="0"/>
          </a:p>
          <a:p>
            <a:r>
              <a:rPr lang="en-GB" dirty="0"/>
              <a:t>Advantages</a:t>
            </a:r>
          </a:p>
          <a:p>
            <a:pPr lvl="1"/>
            <a:r>
              <a:rPr lang="en-GB" dirty="0"/>
              <a:t>Syntax colour coding</a:t>
            </a:r>
          </a:p>
          <a:p>
            <a:pPr lvl="1"/>
            <a:r>
              <a:rPr lang="en-GB" dirty="0"/>
              <a:t>Debugging</a:t>
            </a:r>
          </a:p>
          <a:p>
            <a:pPr lvl="1"/>
            <a:r>
              <a:rPr lang="en-GB" dirty="0"/>
              <a:t>Integrated Documenting system</a:t>
            </a:r>
          </a:p>
          <a:p>
            <a:pPr lvl="1"/>
            <a:r>
              <a:rPr lang="en-GB" dirty="0"/>
              <a:t>Can store code and the results of running the code across sessions </a:t>
            </a:r>
          </a:p>
          <a:p>
            <a:r>
              <a:rPr lang="en-GB" dirty="0"/>
              <a:t>Disadvantages</a:t>
            </a:r>
          </a:p>
          <a:p>
            <a:pPr lvl="1"/>
            <a:r>
              <a:rPr lang="en-GB" dirty="0"/>
              <a:t>No built-in help with syntax</a:t>
            </a:r>
          </a:p>
          <a:p>
            <a:pPr lvl="1"/>
            <a:endParaRPr lang="en-GB" dirty="0"/>
          </a:p>
        </p:txBody>
      </p:sp>
    </p:spTree>
    <p:extLst>
      <p:ext uri="{BB962C8B-B14F-4D97-AF65-F5344CB8AC3E}">
        <p14:creationId xmlns:p14="http://schemas.microsoft.com/office/powerpoint/2010/main" val="947709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5 – </a:t>
            </a:r>
            <a:r>
              <a:rPr lang="en-GB" dirty="0" err="1"/>
              <a:t>PyCharm</a:t>
            </a:r>
            <a:endParaRPr lang="en-GB" dirty="0"/>
          </a:p>
        </p:txBody>
      </p:sp>
      <p:sp>
        <p:nvSpPr>
          <p:cNvPr id="3" name="Content Placeholder 2"/>
          <p:cNvSpPr>
            <a:spLocks noGrp="1"/>
          </p:cNvSpPr>
          <p:nvPr>
            <p:ph idx="1"/>
          </p:nvPr>
        </p:nvSpPr>
        <p:spPr/>
        <p:txBody>
          <a:bodyPr/>
          <a:lstStyle/>
          <a:p>
            <a:pPr marL="0" indent="0">
              <a:buNone/>
            </a:pPr>
            <a:r>
              <a:rPr lang="en-GB" dirty="0" err="1"/>
              <a:t>Pycharm</a:t>
            </a:r>
            <a:r>
              <a:rPr lang="en-GB" dirty="0"/>
              <a:t> is a more substantial IDE than IDLE</a:t>
            </a:r>
          </a:p>
          <a:p>
            <a:endParaRPr lang="en-GB" dirty="0"/>
          </a:p>
          <a:p>
            <a:pPr marL="0" indent="0">
              <a:buNone/>
            </a:pPr>
            <a:r>
              <a:rPr lang="en-GB" dirty="0"/>
              <a:t>Advantages</a:t>
            </a:r>
          </a:p>
          <a:p>
            <a:pPr marL="0" indent="0">
              <a:buNone/>
            </a:pPr>
            <a:r>
              <a:rPr lang="en-GB" dirty="0"/>
              <a:t>	Same as IDLE</a:t>
            </a:r>
          </a:p>
          <a:p>
            <a:pPr marL="0" indent="0">
              <a:buNone/>
            </a:pPr>
            <a:r>
              <a:rPr lang="en-GB" dirty="0"/>
              <a:t>	Can run </a:t>
            </a:r>
            <a:r>
              <a:rPr lang="en-GB" dirty="0" err="1"/>
              <a:t>Jupyter</a:t>
            </a:r>
            <a:r>
              <a:rPr lang="en-GB" dirty="0"/>
              <a:t> notebooks as well</a:t>
            </a:r>
          </a:p>
          <a:p>
            <a:pPr marL="0" indent="0">
              <a:buNone/>
            </a:pPr>
            <a:r>
              <a:rPr lang="en-GB" dirty="0"/>
              <a:t>	Can manage the installation of packages</a:t>
            </a:r>
          </a:p>
          <a:p>
            <a:pPr marL="0" indent="0">
              <a:buNone/>
            </a:pPr>
            <a:r>
              <a:rPr lang="en-GB" dirty="0"/>
              <a:t>	More Extensive debugging facilities</a:t>
            </a:r>
          </a:p>
          <a:p>
            <a:pPr marL="0" indent="0">
              <a:buNone/>
            </a:pPr>
            <a:r>
              <a:rPr lang="en-GB" dirty="0"/>
              <a:t>Disadvantages</a:t>
            </a:r>
          </a:p>
          <a:p>
            <a:pPr marL="0" indent="0">
              <a:buNone/>
            </a:pPr>
            <a:r>
              <a:rPr lang="en-GB" dirty="0"/>
              <a:t>	More complex to learn and use		</a:t>
            </a:r>
          </a:p>
        </p:txBody>
      </p:sp>
    </p:spTree>
    <p:extLst>
      <p:ext uri="{BB962C8B-B14F-4D97-AF65-F5344CB8AC3E}">
        <p14:creationId xmlns:p14="http://schemas.microsoft.com/office/powerpoint/2010/main" val="181979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normAutofit/>
          </a:bodyPr>
          <a:lstStyle/>
          <a:p>
            <a:pPr marL="0" indent="0">
              <a:buNone/>
            </a:pPr>
            <a:endParaRPr lang="en-GB" sz="6600" dirty="0"/>
          </a:p>
          <a:p>
            <a:pPr marL="0" indent="0">
              <a:buNone/>
            </a:pPr>
            <a:r>
              <a:rPr lang="en-GB" sz="6600" dirty="0"/>
              <a:t>Debugging</a:t>
            </a:r>
          </a:p>
        </p:txBody>
      </p:sp>
    </p:spTree>
    <p:extLst>
      <p:ext uri="{BB962C8B-B14F-4D97-AF65-F5344CB8AC3E}">
        <p14:creationId xmlns:p14="http://schemas.microsoft.com/office/powerpoint/2010/main" val="1678297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1556792"/>
            <a:ext cx="2724863" cy="3193941"/>
          </a:xfrm>
        </p:spPr>
      </p:pic>
      <p:sp>
        <p:nvSpPr>
          <p:cNvPr id="5" name="TextBox 4"/>
          <p:cNvSpPr txBox="1"/>
          <p:nvPr/>
        </p:nvSpPr>
        <p:spPr>
          <a:xfrm>
            <a:off x="463080" y="4903877"/>
            <a:ext cx="7349280" cy="369332"/>
          </a:xfrm>
          <a:prstGeom prst="rect">
            <a:avLst/>
          </a:prstGeom>
          <a:noFill/>
        </p:spPr>
        <p:txBody>
          <a:bodyPr wrap="square" rtlCol="0">
            <a:spAutoFit/>
          </a:bodyPr>
          <a:lstStyle/>
          <a:p>
            <a:r>
              <a:rPr lang="en-GB" dirty="0">
                <a:hlinkClick r:id="rId3"/>
              </a:rPr>
              <a:t>http://www.anomalies-unlimited.com/Science/Grace%20Hooper.html</a:t>
            </a:r>
            <a:r>
              <a:rPr lang="en-GB" dirty="0"/>
              <a:t> </a:t>
            </a:r>
          </a:p>
        </p:txBody>
      </p:sp>
    </p:spTree>
    <p:extLst>
      <p:ext uri="{BB962C8B-B14F-4D97-AF65-F5344CB8AC3E}">
        <p14:creationId xmlns:p14="http://schemas.microsoft.com/office/powerpoint/2010/main" val="12348465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pic>
        <p:nvPicPr>
          <p:cNvPr id="1026" name="Picture 2" descr="http://www.anomalies-unlimited.com/Science/Images/Compbu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316314"/>
            <a:ext cx="6264695" cy="529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5785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Type of Errors</a:t>
            </a:r>
          </a:p>
        </p:txBody>
      </p:sp>
      <p:sp>
        <p:nvSpPr>
          <p:cNvPr id="3" name="Content Placeholder 2"/>
          <p:cNvSpPr>
            <a:spLocks noGrp="1"/>
          </p:cNvSpPr>
          <p:nvPr>
            <p:ph idx="1"/>
          </p:nvPr>
        </p:nvSpPr>
        <p:spPr/>
        <p:txBody>
          <a:bodyPr/>
          <a:lstStyle/>
          <a:p>
            <a:pPr marL="0" indent="0">
              <a:buNone/>
            </a:pPr>
            <a:r>
              <a:rPr lang="en-GB" sz="3600" dirty="0"/>
              <a:t>There are four basic types of errors  </a:t>
            </a:r>
          </a:p>
          <a:p>
            <a:pPr marL="0" indent="0">
              <a:buNone/>
            </a:pPr>
            <a:endParaRPr lang="en-GB" sz="3600" dirty="0"/>
          </a:p>
          <a:p>
            <a:pPr lvl="0"/>
            <a:r>
              <a:rPr lang="en-GB" sz="3200" dirty="0"/>
              <a:t>Syntax</a:t>
            </a:r>
          </a:p>
          <a:p>
            <a:pPr lvl="0"/>
            <a:r>
              <a:rPr lang="en-GB" sz="3200" dirty="0"/>
              <a:t>‘Compile’ time</a:t>
            </a:r>
          </a:p>
          <a:p>
            <a:pPr lvl="0"/>
            <a:r>
              <a:rPr lang="en-GB" sz="3200" dirty="0"/>
              <a:t>Run time</a:t>
            </a:r>
          </a:p>
          <a:p>
            <a:pPr lvl="0"/>
            <a:r>
              <a:rPr lang="en-GB" sz="3200" dirty="0"/>
              <a:t>Wrong answers</a:t>
            </a:r>
          </a:p>
          <a:p>
            <a:endParaRPr lang="en-GB" dirty="0"/>
          </a:p>
        </p:txBody>
      </p:sp>
    </p:spTree>
    <p:extLst>
      <p:ext uri="{BB962C8B-B14F-4D97-AF65-F5344CB8AC3E}">
        <p14:creationId xmlns:p14="http://schemas.microsoft.com/office/powerpoint/2010/main" val="8551500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 Causes of Errors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0908325"/>
              </p:ext>
            </p:extLst>
          </p:nvPr>
        </p:nvGraphicFramePr>
        <p:xfrm>
          <a:off x="323528" y="1403649"/>
          <a:ext cx="8496944" cy="4545630"/>
        </p:xfrm>
        <a:graphic>
          <a:graphicData uri="http://schemas.openxmlformats.org/drawingml/2006/table">
            <a:tbl>
              <a:tblPr firstRow="1" firstCol="1" bandRow="1">
                <a:tableStyleId>{5C22544A-7EE6-4342-B048-85BDC9FD1C3A}</a:tableStyleId>
              </a:tblPr>
              <a:tblGrid>
                <a:gridCol w="2828395">
                  <a:extLst>
                    <a:ext uri="{9D8B030D-6E8A-4147-A177-3AD203B41FA5}">
                      <a16:colId xmlns:a16="http://schemas.microsoft.com/office/drawing/2014/main" val="268686019"/>
                    </a:ext>
                  </a:extLst>
                </a:gridCol>
                <a:gridCol w="5668549">
                  <a:extLst>
                    <a:ext uri="{9D8B030D-6E8A-4147-A177-3AD203B41FA5}">
                      <a16:colId xmlns:a16="http://schemas.microsoft.com/office/drawing/2014/main" val="488189198"/>
                    </a:ext>
                  </a:extLst>
                </a:gridCol>
              </a:tblGrid>
              <a:tr h="851312">
                <a:tc>
                  <a:txBody>
                    <a:bodyPr/>
                    <a:lstStyle/>
                    <a:p>
                      <a:pPr>
                        <a:lnSpc>
                          <a:spcPct val="107000"/>
                        </a:lnSpc>
                        <a:spcAft>
                          <a:spcPts val="0"/>
                        </a:spcAft>
                      </a:pPr>
                      <a:r>
                        <a:rPr lang="en-GB" sz="2800">
                          <a:effectLst/>
                        </a:rPr>
                        <a:t>Error Type</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Caused By</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4590259"/>
                  </a:ext>
                </a:extLst>
              </a:tr>
              <a:tr h="995847">
                <a:tc>
                  <a:txBody>
                    <a:bodyPr/>
                    <a:lstStyle/>
                    <a:p>
                      <a:pPr>
                        <a:lnSpc>
                          <a:spcPct val="107000"/>
                        </a:lnSpc>
                        <a:spcAft>
                          <a:spcPts val="0"/>
                        </a:spcAft>
                      </a:pPr>
                      <a:r>
                        <a:rPr lang="en-GB" sz="2800">
                          <a:effectLst/>
                        </a:rPr>
                        <a:t>Syntax</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Written code doesn’t follow the language syntax</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2587440"/>
                  </a:ext>
                </a:extLst>
              </a:tr>
              <a:tr h="995847">
                <a:tc>
                  <a:txBody>
                    <a:bodyPr/>
                    <a:lstStyle/>
                    <a:p>
                      <a:pPr>
                        <a:lnSpc>
                          <a:spcPct val="107000"/>
                        </a:lnSpc>
                        <a:spcAft>
                          <a:spcPts val="0"/>
                        </a:spcAft>
                      </a:pPr>
                      <a:r>
                        <a:rPr lang="en-GB" sz="2800">
                          <a:effectLst/>
                        </a:rPr>
                        <a:t>‘Compile’ time</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Ambiguous or impossible instructions </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8561376"/>
                  </a:ext>
                </a:extLst>
              </a:tr>
              <a:tr h="851312">
                <a:tc>
                  <a:txBody>
                    <a:bodyPr/>
                    <a:lstStyle/>
                    <a:p>
                      <a:pPr>
                        <a:lnSpc>
                          <a:spcPct val="107000"/>
                        </a:lnSpc>
                        <a:spcAft>
                          <a:spcPts val="0"/>
                        </a:spcAft>
                      </a:pPr>
                      <a:r>
                        <a:rPr lang="en-GB" sz="2800">
                          <a:effectLst/>
                        </a:rPr>
                        <a:t>Run Time</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a:effectLst/>
                        </a:rPr>
                        <a:t>Incorrect Algorithm operation</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8621382"/>
                  </a:ext>
                </a:extLst>
              </a:tr>
              <a:tr h="851312">
                <a:tc>
                  <a:txBody>
                    <a:bodyPr/>
                    <a:lstStyle/>
                    <a:p>
                      <a:pPr>
                        <a:lnSpc>
                          <a:spcPct val="107000"/>
                        </a:lnSpc>
                        <a:spcAft>
                          <a:spcPts val="0"/>
                        </a:spcAft>
                      </a:pPr>
                      <a:r>
                        <a:rPr lang="en-GB" sz="2800">
                          <a:effectLst/>
                        </a:rPr>
                        <a:t>Wrong answers</a:t>
                      </a:r>
                      <a:endParaRPr lang="en-GB"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800" dirty="0">
                          <a:effectLst/>
                        </a:rPr>
                        <a:t>Incorrect Algorithm operation</a:t>
                      </a:r>
                      <a:endParaRPr lang="en-GB"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5591488"/>
                  </a:ext>
                </a:extLst>
              </a:tr>
            </a:tbl>
          </a:graphicData>
        </a:graphic>
      </p:graphicFrame>
    </p:spTree>
    <p:extLst>
      <p:ext uri="{BB962C8B-B14F-4D97-AF65-F5344CB8AC3E}">
        <p14:creationId xmlns:p14="http://schemas.microsoft.com/office/powerpoint/2010/main" val="23675165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  Causes of Errors</a:t>
            </a:r>
          </a:p>
        </p:txBody>
      </p:sp>
      <p:sp>
        <p:nvSpPr>
          <p:cNvPr id="3" name="Content Placeholder 2"/>
          <p:cNvSpPr>
            <a:spLocks noGrp="1"/>
          </p:cNvSpPr>
          <p:nvPr>
            <p:ph idx="1"/>
          </p:nvPr>
        </p:nvSpPr>
        <p:spPr/>
        <p:txBody>
          <a:bodyPr/>
          <a:lstStyle/>
          <a:p>
            <a:r>
              <a:rPr lang="en-GB" dirty="0"/>
              <a:t>Common causes of errors</a:t>
            </a:r>
          </a:p>
          <a:p>
            <a:endParaRPr lang="en-GB" dirty="0"/>
          </a:p>
          <a:p>
            <a:r>
              <a:rPr lang="en-GB" dirty="0"/>
              <a:t>Misspelling of variable names </a:t>
            </a:r>
          </a:p>
          <a:p>
            <a:pPr lvl="1"/>
            <a:r>
              <a:rPr lang="en-GB" dirty="0"/>
              <a:t>Python is case sensitive</a:t>
            </a:r>
          </a:p>
          <a:p>
            <a:pPr lvl="1"/>
            <a:r>
              <a:rPr lang="en-GB" dirty="0"/>
              <a:t>The name </a:t>
            </a:r>
            <a:r>
              <a:rPr lang="en-GB" dirty="0" err="1"/>
              <a:t>Myvar</a:t>
            </a:r>
            <a:r>
              <a:rPr lang="en-GB" dirty="0"/>
              <a:t> is not the same as </a:t>
            </a:r>
            <a:r>
              <a:rPr lang="en-GB" dirty="0" err="1"/>
              <a:t>myvar</a:t>
            </a:r>
            <a:endParaRPr lang="en-GB" dirty="0"/>
          </a:p>
          <a:p>
            <a:r>
              <a:rPr lang="en-GB" dirty="0"/>
              <a:t>Incorrect logic</a:t>
            </a:r>
          </a:p>
          <a:p>
            <a:r>
              <a:rPr lang="en-GB" dirty="0"/>
              <a:t>Not anticipating what can go wrong</a:t>
            </a:r>
          </a:p>
          <a:p>
            <a:pPr lvl="1"/>
            <a:r>
              <a:rPr lang="en-GB" dirty="0"/>
              <a:t>Trying to do arithmetic on string values</a:t>
            </a:r>
          </a:p>
        </p:txBody>
      </p:sp>
    </p:spTree>
    <p:extLst>
      <p:ext uri="{BB962C8B-B14F-4D97-AF65-F5344CB8AC3E}">
        <p14:creationId xmlns:p14="http://schemas.microsoft.com/office/powerpoint/2010/main" val="19497276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6</a:t>
            </a:r>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r>
              <a:rPr lang="en-GB" dirty="0"/>
              <a:t>What does an error look like?</a:t>
            </a:r>
          </a:p>
          <a:p>
            <a:pPr marL="0" indent="0">
              <a:buNone/>
            </a:pPr>
            <a:endParaRPr lang="en-GB" dirty="0"/>
          </a:p>
          <a:p>
            <a:pPr marL="0" indent="0">
              <a:buNone/>
            </a:pPr>
            <a:endParaRPr lang="en-GB" dirty="0"/>
          </a:p>
        </p:txBody>
      </p:sp>
      <p:pic>
        <p:nvPicPr>
          <p:cNvPr id="4" name="Picture 3"/>
          <p:cNvPicPr>
            <a:picLocks noChangeAspect="1"/>
          </p:cNvPicPr>
          <p:nvPr/>
        </p:nvPicPr>
        <p:blipFill>
          <a:blip r:embed="rId2"/>
          <a:stretch>
            <a:fillRect/>
          </a:stretch>
        </p:blipFill>
        <p:spPr>
          <a:xfrm>
            <a:off x="198180" y="2708847"/>
            <a:ext cx="6560950" cy="2160313"/>
          </a:xfrm>
          <a:prstGeom prst="rect">
            <a:avLst/>
          </a:prstGeom>
        </p:spPr>
      </p:pic>
      <p:sp>
        <p:nvSpPr>
          <p:cNvPr id="5" name="TextBox 4"/>
          <p:cNvSpPr txBox="1"/>
          <p:nvPr/>
        </p:nvSpPr>
        <p:spPr>
          <a:xfrm>
            <a:off x="251520" y="5157192"/>
            <a:ext cx="7200800" cy="646331"/>
          </a:xfrm>
          <a:prstGeom prst="rect">
            <a:avLst/>
          </a:prstGeom>
          <a:noFill/>
        </p:spPr>
        <p:txBody>
          <a:bodyPr wrap="square" rtlCol="0">
            <a:spAutoFit/>
          </a:bodyPr>
          <a:lstStyle/>
          <a:p>
            <a:r>
              <a:rPr lang="en-GB" dirty="0"/>
              <a:t>You may get many line of cryptic messages. Generally it is only the last one which is of interest to you – hopefully holding a clue to the problem</a:t>
            </a:r>
          </a:p>
        </p:txBody>
      </p:sp>
    </p:spTree>
    <p:extLst>
      <p:ext uri="{BB962C8B-B14F-4D97-AF65-F5344CB8AC3E}">
        <p14:creationId xmlns:p14="http://schemas.microsoft.com/office/powerpoint/2010/main" val="4078857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a:t>
            </a:r>
          </a:p>
        </p:txBody>
      </p:sp>
      <p:sp>
        <p:nvSpPr>
          <p:cNvPr id="3" name="Content Placeholder 2"/>
          <p:cNvSpPr>
            <a:spLocks noGrp="1"/>
          </p:cNvSpPr>
          <p:nvPr>
            <p:ph idx="1"/>
          </p:nvPr>
        </p:nvSpPr>
        <p:spPr>
          <a:xfrm>
            <a:off x="285225" y="1643459"/>
            <a:ext cx="8229600" cy="3369717"/>
          </a:xfrm>
        </p:spPr>
        <p:txBody>
          <a:bodyPr/>
          <a:lstStyle/>
          <a:p>
            <a:pPr marL="0" indent="0">
              <a:buNone/>
            </a:pPr>
            <a:r>
              <a:rPr lang="en-GB" dirty="0"/>
              <a:t>A simple program</a:t>
            </a:r>
          </a:p>
          <a:p>
            <a:pPr marL="0" indent="0">
              <a:buNone/>
            </a:pPr>
            <a:endParaRPr lang="en-GB" dirty="0"/>
          </a:p>
          <a:p>
            <a:pPr marL="0" indent="0">
              <a:buNone/>
            </a:pPr>
            <a:endParaRPr lang="en-GB" dirty="0"/>
          </a:p>
        </p:txBody>
      </p:sp>
      <p:pic>
        <p:nvPicPr>
          <p:cNvPr id="4" name="Picture 3" descr="https://upload.wikimedia.org/wikipedia/commons/thumb/b/bd/Hello_world_c.svg/300px-Hello_world_c.svg.png">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95536" y="2492896"/>
            <a:ext cx="7704856" cy="2520280"/>
          </a:xfrm>
          <a:prstGeom prst="rect">
            <a:avLst/>
          </a:prstGeom>
          <a:noFill/>
          <a:ln>
            <a:noFill/>
          </a:ln>
        </p:spPr>
      </p:pic>
      <p:sp>
        <p:nvSpPr>
          <p:cNvPr id="5" name="TextBox 4"/>
          <p:cNvSpPr txBox="1"/>
          <p:nvPr/>
        </p:nvSpPr>
        <p:spPr>
          <a:xfrm>
            <a:off x="395536" y="5252987"/>
            <a:ext cx="6192688" cy="923330"/>
          </a:xfrm>
          <a:prstGeom prst="rect">
            <a:avLst/>
          </a:prstGeom>
          <a:noFill/>
        </p:spPr>
        <p:txBody>
          <a:bodyPr wrap="square" rtlCol="0">
            <a:spAutoFit/>
          </a:bodyPr>
          <a:lstStyle/>
          <a:p>
            <a:r>
              <a:rPr lang="en-GB" i="1"/>
              <a:t>"Hello, World" source code. This first known "Hello, world" snippet from the seminal book The C Programming Language originates from Brian Kernighan and Dennis Ritchie in 1974.</a:t>
            </a:r>
            <a:endParaRPr lang="en-GB"/>
          </a:p>
        </p:txBody>
      </p:sp>
    </p:spTree>
    <p:extLst>
      <p:ext uri="{BB962C8B-B14F-4D97-AF65-F5344CB8AC3E}">
        <p14:creationId xmlns:p14="http://schemas.microsoft.com/office/powerpoint/2010/main" val="24891462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dirty="0"/>
              <a:t>Lesson 7</a:t>
            </a:r>
            <a:br>
              <a:rPr lang="en-GB" dirty="0"/>
            </a:br>
            <a:endParaRPr lang="en-GB" dirty="0"/>
          </a:p>
        </p:txBody>
      </p:sp>
      <p:sp>
        <p:nvSpPr>
          <p:cNvPr id="3" name="Content Placeholder 2"/>
          <p:cNvSpPr>
            <a:spLocks noGrp="1"/>
          </p:cNvSpPr>
          <p:nvPr>
            <p:ph idx="1"/>
          </p:nvPr>
        </p:nvSpPr>
        <p:spPr/>
        <p:txBody>
          <a:bodyPr>
            <a:normAutofit/>
          </a:bodyPr>
          <a:lstStyle/>
          <a:p>
            <a:pPr marL="0" indent="0">
              <a:buNone/>
            </a:pPr>
            <a:endParaRPr lang="en-GB" sz="6600" dirty="0"/>
          </a:p>
          <a:p>
            <a:pPr marL="0" indent="0">
              <a:buNone/>
            </a:pPr>
            <a:r>
              <a:rPr lang="en-GB" sz="6600" dirty="0"/>
              <a:t>More Python</a:t>
            </a:r>
          </a:p>
        </p:txBody>
      </p:sp>
    </p:spTree>
    <p:extLst>
      <p:ext uri="{BB962C8B-B14F-4D97-AF65-F5344CB8AC3E}">
        <p14:creationId xmlns:p14="http://schemas.microsoft.com/office/powerpoint/2010/main" val="28405684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Lists</a:t>
            </a:r>
          </a:p>
        </p:txBody>
      </p:sp>
      <p:sp>
        <p:nvSpPr>
          <p:cNvPr id="3" name="Content Placeholder 2"/>
          <p:cNvSpPr>
            <a:spLocks noGrp="1"/>
          </p:cNvSpPr>
          <p:nvPr>
            <p:ph idx="1"/>
          </p:nvPr>
        </p:nvSpPr>
        <p:spPr/>
        <p:txBody>
          <a:bodyPr/>
          <a:lstStyle/>
          <a:p>
            <a:r>
              <a:rPr lang="en-GB" dirty="0"/>
              <a:t>A list is a group or sequence of items of </a:t>
            </a:r>
            <a:r>
              <a:rPr lang="en-GB" dirty="0" err="1"/>
              <a:t>anuy</a:t>
            </a:r>
            <a:r>
              <a:rPr lang="en-GB" dirty="0"/>
              <a:t> type.</a:t>
            </a:r>
          </a:p>
          <a:p>
            <a:r>
              <a:rPr lang="en-GB" dirty="0"/>
              <a:t>We used lists when we were looking at the ‘for’ loop construct</a:t>
            </a:r>
          </a:p>
        </p:txBody>
      </p:sp>
    </p:spTree>
    <p:extLst>
      <p:ext uri="{BB962C8B-B14F-4D97-AF65-F5344CB8AC3E}">
        <p14:creationId xmlns:p14="http://schemas.microsoft.com/office/powerpoint/2010/main" val="17985280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Lists  examples</a:t>
            </a:r>
          </a:p>
        </p:txBody>
      </p:sp>
      <p:pic>
        <p:nvPicPr>
          <p:cNvPr id="4" name="Content Placeholder 3"/>
          <p:cNvPicPr>
            <a:picLocks noGrp="1" noChangeAspect="1"/>
          </p:cNvPicPr>
          <p:nvPr>
            <p:ph idx="1"/>
          </p:nvPr>
        </p:nvPicPr>
        <p:blipFill>
          <a:blip r:embed="rId2"/>
          <a:stretch>
            <a:fillRect/>
          </a:stretch>
        </p:blipFill>
        <p:spPr>
          <a:xfrm>
            <a:off x="172231" y="1916832"/>
            <a:ext cx="8801967" cy="3096344"/>
          </a:xfrm>
          <a:prstGeom prst="rect">
            <a:avLst/>
          </a:prstGeom>
        </p:spPr>
      </p:pic>
    </p:spTree>
    <p:extLst>
      <p:ext uri="{BB962C8B-B14F-4D97-AF65-F5344CB8AC3E}">
        <p14:creationId xmlns:p14="http://schemas.microsoft.com/office/powerpoint/2010/main" val="6818412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Lists  examples</a:t>
            </a:r>
          </a:p>
        </p:txBody>
      </p:sp>
      <p:pic>
        <p:nvPicPr>
          <p:cNvPr id="5" name="Content Placeholder 4"/>
          <p:cNvPicPr>
            <a:picLocks noGrp="1" noChangeAspect="1"/>
          </p:cNvPicPr>
          <p:nvPr>
            <p:ph idx="1"/>
          </p:nvPr>
        </p:nvPicPr>
        <p:blipFill>
          <a:blip r:embed="rId2"/>
          <a:stretch>
            <a:fillRect/>
          </a:stretch>
        </p:blipFill>
        <p:spPr>
          <a:xfrm>
            <a:off x="232447" y="1403648"/>
            <a:ext cx="8826082" cy="3105472"/>
          </a:xfrm>
          <a:prstGeom prst="rect">
            <a:avLst/>
          </a:prstGeom>
        </p:spPr>
      </p:pic>
    </p:spTree>
    <p:extLst>
      <p:ext uri="{BB962C8B-B14F-4D97-AF65-F5344CB8AC3E}">
        <p14:creationId xmlns:p14="http://schemas.microsoft.com/office/powerpoint/2010/main" val="23159696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Lists  examples</a:t>
            </a:r>
          </a:p>
        </p:txBody>
      </p:sp>
      <p:pic>
        <p:nvPicPr>
          <p:cNvPr id="4" name="Content Placeholder 3"/>
          <p:cNvPicPr>
            <a:picLocks noGrp="1" noChangeAspect="1"/>
          </p:cNvPicPr>
          <p:nvPr>
            <p:ph idx="1"/>
          </p:nvPr>
        </p:nvPicPr>
        <p:blipFill>
          <a:blip r:embed="rId2"/>
          <a:stretch>
            <a:fillRect/>
          </a:stretch>
        </p:blipFill>
        <p:spPr>
          <a:xfrm>
            <a:off x="153050" y="1268760"/>
            <a:ext cx="8973512" cy="3384376"/>
          </a:xfrm>
          <a:prstGeom prst="rect">
            <a:avLst/>
          </a:prstGeom>
        </p:spPr>
      </p:pic>
    </p:spTree>
    <p:extLst>
      <p:ext uri="{BB962C8B-B14F-4D97-AF65-F5344CB8AC3E}">
        <p14:creationId xmlns:p14="http://schemas.microsoft.com/office/powerpoint/2010/main" val="4235257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Lists</a:t>
            </a:r>
          </a:p>
        </p:txBody>
      </p:sp>
      <p:sp>
        <p:nvSpPr>
          <p:cNvPr id="3" name="Content Placeholder 2"/>
          <p:cNvSpPr>
            <a:spLocks noGrp="1"/>
          </p:cNvSpPr>
          <p:nvPr>
            <p:ph idx="1"/>
          </p:nvPr>
        </p:nvSpPr>
        <p:spPr/>
        <p:txBody>
          <a:bodyPr/>
          <a:lstStyle/>
          <a:p>
            <a:pPr lvl="0"/>
            <a:r>
              <a:rPr lang="en-GB" dirty="0"/>
              <a:t>Lists are enclosed with [] brackets.</a:t>
            </a:r>
          </a:p>
          <a:p>
            <a:pPr lvl="0"/>
            <a:r>
              <a:rPr lang="en-GB" dirty="0"/>
              <a:t>The entries in the list don’t have to be the same type.</a:t>
            </a:r>
          </a:p>
          <a:p>
            <a:pPr lvl="0"/>
            <a:r>
              <a:rPr lang="en-GB" dirty="0"/>
              <a:t>Individual items can be accessed by using the index number in {} brackets. Remember that indexing starts at 0 not 1</a:t>
            </a:r>
          </a:p>
          <a:p>
            <a:pPr lvl="0"/>
            <a:r>
              <a:rPr lang="en-GB" dirty="0"/>
              <a:t>To access all of the items, you can iterate over them using a ‘for’ loop.</a:t>
            </a:r>
          </a:p>
          <a:p>
            <a:pPr lvl="0"/>
            <a:r>
              <a:rPr lang="en-GB" dirty="0"/>
              <a:t>Items can be added using the append() function and removed using the del() function.</a:t>
            </a:r>
          </a:p>
          <a:p>
            <a:endParaRPr lang="en-GB" dirty="0"/>
          </a:p>
        </p:txBody>
      </p:sp>
    </p:spTree>
    <p:extLst>
      <p:ext uri="{BB962C8B-B14F-4D97-AF65-F5344CB8AC3E}">
        <p14:creationId xmlns:p14="http://schemas.microsoft.com/office/powerpoint/2010/main" val="40733355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pic>
        <p:nvPicPr>
          <p:cNvPr id="4" name="Content Placeholder 3"/>
          <p:cNvPicPr>
            <a:picLocks noGrp="1"/>
          </p:cNvPicPr>
          <p:nvPr>
            <p:ph idx="1"/>
          </p:nvPr>
        </p:nvPicPr>
        <p:blipFill>
          <a:blip r:embed="rId2"/>
          <a:stretch>
            <a:fillRect/>
          </a:stretch>
        </p:blipFill>
        <p:spPr>
          <a:xfrm>
            <a:off x="395536" y="1268760"/>
            <a:ext cx="8352928" cy="5400599"/>
          </a:xfrm>
          <a:prstGeom prst="rect">
            <a:avLst/>
          </a:prstGeom>
        </p:spPr>
      </p:pic>
    </p:spTree>
    <p:extLst>
      <p:ext uri="{BB962C8B-B14F-4D97-AF65-F5344CB8AC3E}">
        <p14:creationId xmlns:p14="http://schemas.microsoft.com/office/powerpoint/2010/main" val="41832616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The basic function to work with a file is open(). It takes two parameters the first is the name of the file you wish to open and the second indication of how you intend to use the file. (‘r’ = read, ‘w’ = write, ‘a’ = append)</a:t>
            </a:r>
          </a:p>
          <a:p>
            <a:pPr lvl="0"/>
            <a:r>
              <a:rPr lang="en-GB" sz="2800" dirty="0"/>
              <a:t>If you say you are going to write to a file and it doesn’t exist, then it will be created for you.</a:t>
            </a:r>
          </a:p>
          <a:p>
            <a:pPr lvl="0"/>
            <a:r>
              <a:rPr lang="en-GB" sz="2800" dirty="0"/>
              <a:t>If you say you are going to write to a file and it does exist, then you will overwrite any existing content</a:t>
            </a:r>
          </a:p>
        </p:txBody>
      </p:sp>
    </p:spTree>
    <p:extLst>
      <p:ext uri="{BB962C8B-B14F-4D97-AF65-F5344CB8AC3E}">
        <p14:creationId xmlns:p14="http://schemas.microsoft.com/office/powerpoint/2010/main" val="24289362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Append will also create the file if needed, but if the file does exist then anything written is written at the end of the existing contents in the file</a:t>
            </a:r>
          </a:p>
          <a:p>
            <a:pPr lvl="0"/>
            <a:r>
              <a:rPr lang="en-GB" sz="2800" dirty="0"/>
              <a:t>The open() function returns a value of type file. This is often referred to as a file handle.</a:t>
            </a:r>
          </a:p>
          <a:p>
            <a:r>
              <a:rPr lang="en-GB" sz="2800" dirty="0"/>
              <a:t>A type of file is </a:t>
            </a:r>
            <a:r>
              <a:rPr lang="en-GB" sz="2800" dirty="0" err="1"/>
              <a:t>iterable</a:t>
            </a:r>
            <a:r>
              <a:rPr lang="en-GB" sz="2800" dirty="0"/>
              <a:t>. You can think of the file as being a list of items where each item is a single record in the file</a:t>
            </a:r>
          </a:p>
        </p:txBody>
      </p:sp>
    </p:spTree>
    <p:extLst>
      <p:ext uri="{BB962C8B-B14F-4D97-AF65-F5344CB8AC3E}">
        <p14:creationId xmlns:p14="http://schemas.microsoft.com/office/powerpoint/2010/main" val="9271424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7 – Reading and Writing files </a:t>
            </a:r>
          </a:p>
        </p:txBody>
      </p:sp>
      <p:sp>
        <p:nvSpPr>
          <p:cNvPr id="3" name="Content Placeholder 2"/>
          <p:cNvSpPr>
            <a:spLocks noGrp="1"/>
          </p:cNvSpPr>
          <p:nvPr>
            <p:ph idx="1"/>
          </p:nvPr>
        </p:nvSpPr>
        <p:spPr/>
        <p:txBody>
          <a:bodyPr>
            <a:normAutofit/>
          </a:bodyPr>
          <a:lstStyle/>
          <a:p>
            <a:pPr lvl="0"/>
            <a:r>
              <a:rPr lang="en-GB" sz="2800" dirty="0"/>
              <a:t>Because it is </a:t>
            </a:r>
            <a:r>
              <a:rPr lang="en-GB" sz="2800" dirty="0" err="1"/>
              <a:t>iterable</a:t>
            </a:r>
            <a:r>
              <a:rPr lang="en-GB" sz="2800" dirty="0"/>
              <a:t> you can use the file as the sequence in a for loop in order to process each line of the file in turn. the loop variable (line in the examples) will automatically contain the next record read from the file.</a:t>
            </a:r>
          </a:p>
          <a:p>
            <a:pPr lvl="0"/>
            <a:r>
              <a:rPr lang="en-GB" sz="2800" dirty="0"/>
              <a:t>You write records to a file using the write() function of the file handle associated with the file you are writing to. In the example </a:t>
            </a:r>
            <a:r>
              <a:rPr lang="en-GB" sz="2800" dirty="0" err="1"/>
              <a:t>fw.write</a:t>
            </a:r>
            <a:r>
              <a:rPr lang="en-GB" sz="2800" dirty="0"/>
              <a:t>(line). line in this case is the whole record read but it could be any string value.</a:t>
            </a:r>
          </a:p>
          <a:p>
            <a:endParaRPr lang="en-GB" dirty="0"/>
          </a:p>
        </p:txBody>
      </p:sp>
    </p:spTree>
    <p:extLst>
      <p:ext uri="{BB962C8B-B14F-4D97-AF65-F5344CB8AC3E}">
        <p14:creationId xmlns:p14="http://schemas.microsoft.com/office/powerpoint/2010/main" val="356813153"/>
      </p:ext>
    </p:extLst>
  </p:cSld>
  <p:clrMapOvr>
    <a:masterClrMapping/>
  </p:clrMapOvr>
</p:sld>
</file>

<file path=ppt/theme/theme1.xml><?xml version="1.0" encoding="utf-8"?>
<a:theme xmlns:a="http://schemas.openxmlformats.org/drawingml/2006/main" name="ukds ar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KDS-PPT">
      <a:majorFont>
        <a:latin typeface="Museo 500"/>
        <a:ea typeface=""/>
        <a:cs typeface=""/>
      </a:majorFont>
      <a:minorFont>
        <a:latin typeface="Museo Sans 500"/>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ukds arial</Template>
  <TotalTime>13341</TotalTime>
  <Words>5313</Words>
  <Application>Microsoft Office PowerPoint</Application>
  <PresentationFormat>On-screen Show (4:3)</PresentationFormat>
  <Paragraphs>768</Paragraphs>
  <Slides>132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132</vt:i4>
      </vt:variant>
    </vt:vector>
  </HeadingPairs>
  <TitlesOfParts>
    <vt:vector size="138" baseType="lpstr">
      <vt:lpstr>Museo Sans 500</vt:lpstr>
      <vt:lpstr>Calibri</vt:lpstr>
      <vt:lpstr>Courier New</vt:lpstr>
      <vt:lpstr>Times New Roman</vt:lpstr>
      <vt:lpstr>Arial</vt:lpstr>
      <vt:lpstr>ukds arial</vt:lpstr>
      <vt:lpstr>Introduction to Programming</vt:lpstr>
      <vt:lpstr>Accessing the course materials</vt:lpstr>
      <vt:lpstr>PowerPoint Presentation</vt:lpstr>
      <vt:lpstr>Computer programming</vt:lpstr>
      <vt:lpstr>Computer programming</vt:lpstr>
      <vt:lpstr>Lesson 1</vt:lpstr>
      <vt:lpstr>Lesson 1</vt:lpstr>
      <vt:lpstr>Lesson 1</vt:lpstr>
      <vt:lpstr>Lesson 1</vt:lpstr>
      <vt:lpstr>Lesson 1</vt:lpstr>
      <vt:lpstr>Lesson 1 – stupid computers</vt:lpstr>
      <vt:lpstr>Lesson 1 – How Programs are run</vt:lpstr>
      <vt:lpstr>Lesson 1 – How Programs are run</vt:lpstr>
      <vt:lpstr>Lesson 1 – How Programs are run</vt:lpstr>
      <vt:lpstr>PowerPoint Presentation</vt:lpstr>
      <vt:lpstr>PowerPoint Presentation</vt:lpstr>
      <vt:lpstr>Lesson 2</vt:lpstr>
      <vt:lpstr>Lesson 2</vt:lpstr>
      <vt:lpstr>Comments on the exercise</vt:lpstr>
      <vt:lpstr>Lesson 2 - Before you start coding</vt:lpstr>
      <vt:lpstr>Lesson 2  - Pseudo code</vt:lpstr>
      <vt:lpstr>Lesson 2  - Pseudo code</vt:lpstr>
      <vt:lpstr>Lesson 2  - Pseudo code</vt:lpstr>
      <vt:lpstr>Lesson 2  - Pseudo code Example</vt:lpstr>
      <vt:lpstr>Lesson 2 - Flowcharts</vt:lpstr>
      <vt:lpstr>Lesson 2 - Flowcharts</vt:lpstr>
      <vt:lpstr>Lesson 2 - Flowcharts</vt:lpstr>
      <vt:lpstr>Lesson 2 - Flowcharts</vt:lpstr>
      <vt:lpstr>Lesson 2 – Flowcharts If…Endif</vt:lpstr>
      <vt:lpstr>Lesson 2 – Flowcharts  If…Else…Endif</vt:lpstr>
      <vt:lpstr>Lesson 2 – Flowcharts Do While…EndDo</vt:lpstr>
      <vt:lpstr>Lesson 2 – Flowcharts  Do Until…EndDo</vt:lpstr>
      <vt:lpstr>Lesson 2 - Flowcharts</vt:lpstr>
      <vt:lpstr>Lesson 2  - Exercise 1</vt:lpstr>
      <vt:lpstr>Lesson 2  -  Exercise 2</vt:lpstr>
      <vt:lpstr>Lesson 2  -  Exercise 1</vt:lpstr>
      <vt:lpstr>Lesson 3</vt:lpstr>
      <vt:lpstr>Lesson 3</vt:lpstr>
      <vt:lpstr>Lesson 3  - External documentation</vt:lpstr>
      <vt:lpstr>Lesson 3 – Internal documentation</vt:lpstr>
      <vt:lpstr>Lesson 3 – Internal documentation</vt:lpstr>
      <vt:lpstr>Lesson 3 – Internal documentation</vt:lpstr>
      <vt:lpstr>Lesson 4</vt:lpstr>
      <vt:lpstr>Lesson 4 – About Python</vt:lpstr>
      <vt:lpstr>Lesson 4 – Running Python code</vt:lpstr>
      <vt:lpstr>Lesson 4 - IDLE</vt:lpstr>
      <vt:lpstr>Lesson 4 – more IDLE</vt:lpstr>
      <vt:lpstr>Lesson 4 – more IDLE</vt:lpstr>
      <vt:lpstr>Lesson 4</vt:lpstr>
      <vt:lpstr>Lesson 4</vt:lpstr>
      <vt:lpstr>Lesson 4 – Data types</vt:lpstr>
      <vt:lpstr>Lesson 4 – Data types</vt:lpstr>
      <vt:lpstr>Lesson 4</vt:lpstr>
      <vt:lpstr>Lesson 4</vt:lpstr>
      <vt:lpstr>Lesson 4 – Print examples</vt:lpstr>
      <vt:lpstr>Lesson 4 - Input</vt:lpstr>
      <vt:lpstr>Lesson 4 - Input</vt:lpstr>
      <vt:lpstr>Lesson 4 – ‘try…except’</vt:lpstr>
      <vt:lpstr>Lesson 4 – ‘if…endif’</vt:lpstr>
      <vt:lpstr>Lesson 4 – ‘if…endif’</vt:lpstr>
      <vt:lpstr>Lesson 4 – ‘if…else…endif’</vt:lpstr>
      <vt:lpstr>Lesson 4 – ‘if…else…endif’</vt:lpstr>
      <vt:lpstr>Lesson 4 – ‘if…elif…else…endif’</vt:lpstr>
      <vt:lpstr>Lesson 4 – ‘if…elif…else…endif’</vt:lpstr>
      <vt:lpstr>Lesson 4 – ‘for’</vt:lpstr>
      <vt:lpstr>Lesson 4 – ‘for’</vt:lpstr>
      <vt:lpstr>Lesson 4 – ‘for’</vt:lpstr>
      <vt:lpstr>Lesson 4 – ‘for’</vt:lpstr>
      <vt:lpstr>Lesson 4 – ‘for’</vt:lpstr>
      <vt:lpstr>Lesson 4 – ‘while’</vt:lpstr>
      <vt:lpstr>Lesson 4 – ‘while’</vt:lpstr>
      <vt:lpstr>Lesson 4 – ‘do…until’</vt:lpstr>
      <vt:lpstr>Lesson 4 – ‘do…until’</vt:lpstr>
      <vt:lpstr>Lesson 4 – ‘do…until’</vt:lpstr>
      <vt:lpstr>Lesson 4 – ‘do…until’</vt:lpstr>
      <vt:lpstr>Lesson 5</vt:lpstr>
      <vt:lpstr>Lesson 5  - Coding environments</vt:lpstr>
      <vt:lpstr>Lesson 5 - Notepad</vt:lpstr>
      <vt:lpstr>Lesson 5 – Notepad++</vt:lpstr>
      <vt:lpstr>Lesson 5 – IDLE</vt:lpstr>
      <vt:lpstr>Lesson 5 – Jupyter Notebooks</vt:lpstr>
      <vt:lpstr>Lesson 5 – PyCharm</vt:lpstr>
      <vt:lpstr>Lesson 6</vt:lpstr>
      <vt:lpstr>Lesson 6</vt:lpstr>
      <vt:lpstr>Lesson 6</vt:lpstr>
      <vt:lpstr>Lesson 6  - Type of Errors</vt:lpstr>
      <vt:lpstr>Lesson 6  - Causes of Errors</vt:lpstr>
      <vt:lpstr>Lesson 6  Causes of Errors</vt:lpstr>
      <vt:lpstr>Lesson 6</vt:lpstr>
      <vt:lpstr> Lesson 7 </vt:lpstr>
      <vt:lpstr>Lesson 7 - Lists</vt:lpstr>
      <vt:lpstr>Lesson 7 – Lists  examples</vt:lpstr>
      <vt:lpstr>Lesson 7 – Lists  examples</vt:lpstr>
      <vt:lpstr>Lesson 7 – Lists  examples</vt:lpstr>
      <vt:lpstr>Lesson 7 – Lists</vt:lpstr>
      <vt:lpstr>Lesson 7 – Reading and Writing files </vt:lpstr>
      <vt:lpstr>Lesson 7 – Reading and Writing files </vt:lpstr>
      <vt:lpstr>Lesson 7 – Reading and Writing files </vt:lpstr>
      <vt:lpstr>Lesson 7 – Reading and Writing files </vt:lpstr>
      <vt:lpstr>Lesson 7 – Reading and Writing files </vt:lpstr>
      <vt:lpstr>Lesson 7  - String functions</vt:lpstr>
      <vt:lpstr>Lesson 7  - Example of split function</vt:lpstr>
      <vt:lpstr>Lesson 7  - Functions &amp; Procedures</vt:lpstr>
      <vt:lpstr>Lesson 7  - Functions &amp; Procedures</vt:lpstr>
      <vt:lpstr>Lesson 7  - Writing your own Functions</vt:lpstr>
      <vt:lpstr>Lesson 7  - Writing your own Functions</vt:lpstr>
      <vt:lpstr>Lesson 7  - Writing your own Functions</vt:lpstr>
      <vt:lpstr>Lesson  8</vt:lpstr>
      <vt:lpstr>Lesson 8 - Testing</vt:lpstr>
      <vt:lpstr>Lesson 8 - Testing</vt:lpstr>
      <vt:lpstr>Lesson 8 - Testing</vt:lpstr>
      <vt:lpstr>Lesson 8 – Testing</vt:lpstr>
      <vt:lpstr>Lesson 8 - Testing</vt:lpstr>
      <vt:lpstr>Lesson 8</vt:lpstr>
      <vt:lpstr>PowerPoint Presentation</vt:lpstr>
      <vt:lpstr>Lesson 8 – Testing  - Example tests</vt:lpstr>
      <vt:lpstr>Lesson 8 – Testing  - Example tests</vt:lpstr>
      <vt:lpstr>Lesson 8</vt:lpstr>
      <vt:lpstr>Lesson 8 – The Test plan</vt:lpstr>
      <vt:lpstr>Lesson 8 – Testing example</vt:lpstr>
      <vt:lpstr>Lesson 8 – Testing example</vt:lpstr>
      <vt:lpstr>Lesson 8 – Testing example</vt:lpstr>
      <vt:lpstr>Lesson 8 – Testing - VVT</vt:lpstr>
      <vt:lpstr>Lesson  9</vt:lpstr>
      <vt:lpstr>Lesson 9  - Python Packages</vt:lpstr>
      <vt:lpstr>Lesson 9 </vt:lpstr>
      <vt:lpstr>Lesson 9</vt:lpstr>
      <vt:lpstr>Lesson 9</vt:lpstr>
      <vt:lpstr>Lesson 10</vt:lpstr>
      <vt:lpstr>Lesson 10  - Exercise Hints</vt:lpstr>
      <vt:lpstr>Lesson 10  - Exercise Hints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Woollard, Matthew</dc:creator>
  <cp:lastModifiedBy>Peter Smyth</cp:lastModifiedBy>
  <cp:revision>6182</cp:revision>
  <cp:lastPrinted>2016-02-22T13:48:56Z</cp:lastPrinted>
  <dcterms:created xsi:type="dcterms:W3CDTF">2013-01-21T11:20:54Z</dcterms:created>
  <dcterms:modified xsi:type="dcterms:W3CDTF">2016-12-07T12:20:13Z</dcterms:modified>
</cp:coreProperties>
</file>