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</p:sldMasterIdLst>
  <p:notesMasterIdLst>
    <p:notesMasterId r:id="rId29"/>
  </p:notesMasterIdLst>
  <p:sldIdLst>
    <p:sldId id="429" r:id="rId2"/>
    <p:sldId id="342" r:id="rId3"/>
    <p:sldId id="465" r:id="rId4"/>
    <p:sldId id="466" r:id="rId5"/>
    <p:sldId id="467" r:id="rId6"/>
    <p:sldId id="468" r:id="rId7"/>
    <p:sldId id="469" r:id="rId8"/>
    <p:sldId id="472" r:id="rId9"/>
    <p:sldId id="473" r:id="rId10"/>
    <p:sldId id="474" r:id="rId11"/>
    <p:sldId id="477" r:id="rId12"/>
    <p:sldId id="507" r:id="rId13"/>
    <p:sldId id="486" r:id="rId14"/>
    <p:sldId id="487" r:id="rId15"/>
    <p:sldId id="488" r:id="rId16"/>
    <p:sldId id="497" r:id="rId17"/>
    <p:sldId id="498" r:id="rId18"/>
    <p:sldId id="499" r:id="rId19"/>
    <p:sldId id="500" r:id="rId20"/>
    <p:sldId id="489" r:id="rId21"/>
    <p:sldId id="491" r:id="rId22"/>
    <p:sldId id="494" r:id="rId23"/>
    <p:sldId id="492" r:id="rId24"/>
    <p:sldId id="493" r:id="rId25"/>
    <p:sldId id="481" r:id="rId26"/>
    <p:sldId id="509" r:id="rId27"/>
    <p:sldId id="508" r:id="rId28"/>
  </p:sldIdLst>
  <p:sldSz cx="9144000" cy="6858000" type="screen4x3"/>
  <p:notesSz cx="6669088" cy="9928225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20"/>
    <a:srgbClr val="5F2987"/>
    <a:srgbClr val="5B6770"/>
    <a:srgbClr val="385E9D"/>
    <a:srgbClr val="CFD4D7"/>
    <a:srgbClr val="CE0058"/>
    <a:srgbClr val="B5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2037" autoAdjust="0"/>
  </p:normalViewPr>
  <p:slideViewPr>
    <p:cSldViewPr>
      <p:cViewPr varScale="1">
        <p:scale>
          <a:sx n="80" d="100"/>
          <a:sy n="80" d="100"/>
        </p:scale>
        <p:origin x="160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416EC-27FA-4466-9B5C-03736AD90153}" type="datetimeFigureOut">
              <a:rPr lang="en-GB" smtClean="0"/>
              <a:pPr/>
              <a:t>08/05/2017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48267-049B-47AB-B279-BD90126A7A9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10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Leave</a:t>
            </a:r>
            <a:r>
              <a:rPr lang="en-GB" baseline="0" dirty="0"/>
              <a:t> this for Peter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583AA-ED6A-4C86-A582-8186CB3CD79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2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Leave</a:t>
            </a:r>
            <a:r>
              <a:rPr lang="en-GB" baseline="0" dirty="0"/>
              <a:t> this for Peter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583AA-ED6A-4C86-A582-8186CB3CD7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86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8267-049B-47AB-B279-BD90126A7A9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5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Applications</a:t>
            </a:r>
            <a:r>
              <a:rPr lang="en-GB" baseline="0" dirty="0"/>
              <a:t> A and B could be anything</a:t>
            </a:r>
          </a:p>
          <a:p>
            <a:endParaRPr lang="en-GB" baseline="0" dirty="0"/>
          </a:p>
          <a:p>
            <a:r>
              <a:rPr lang="en-GB" baseline="0" dirty="0"/>
              <a:t>They both might :</a:t>
            </a:r>
          </a:p>
          <a:p>
            <a:endParaRPr lang="en-GB" baseline="0" dirty="0"/>
          </a:p>
          <a:p>
            <a:r>
              <a:rPr lang="en-GB" baseline="0" dirty="0"/>
              <a:t>Internal programs</a:t>
            </a:r>
          </a:p>
          <a:p>
            <a:r>
              <a:rPr lang="en-GB" baseline="0" dirty="0"/>
              <a:t>Embedded software</a:t>
            </a:r>
          </a:p>
          <a:p>
            <a:r>
              <a:rPr lang="en-GB" baseline="0" dirty="0"/>
              <a:t>A web service and a web browser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8267-049B-47AB-B279-BD90126A7A9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45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D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:\Publicity\OpenAccess\UKDataService\TestArea\bit1.png"/>
          <p:cNvPicPr>
            <a:picLocks noChangeAspect="1" noChangeArrowheads="1"/>
          </p:cNvPicPr>
          <p:nvPr/>
        </p:nvPicPr>
        <p:blipFill rotWithShape="1">
          <a:blip r:embed="rId2" cstate="print"/>
          <a:srcRect r="43416"/>
          <a:stretch/>
        </p:blipFill>
        <p:spPr bwMode="auto">
          <a:xfrm>
            <a:off x="6516216" y="0"/>
            <a:ext cx="2627784" cy="685800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51520" y="0"/>
            <a:ext cx="7272808" cy="2420888"/>
          </a:xfrm>
        </p:spPr>
        <p:txBody>
          <a:bodyPr>
            <a:normAutofit/>
          </a:bodyPr>
          <a:lstStyle>
            <a:lvl1pPr algn="l">
              <a:defRPr sz="4400" b="0" i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title here (44pt)</a:t>
            </a:r>
            <a:endParaRPr lang="en-GB" dirty="0"/>
          </a:p>
        </p:txBody>
      </p:sp>
      <p:pic>
        <p:nvPicPr>
          <p:cNvPr id="16" name="Picture 8" descr="I:\Publicity\OpenAccess\UKDataService\TestArea\UKDS_Logo_RG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805264"/>
            <a:ext cx="1446667" cy="872868"/>
          </a:xfrm>
          <a:prstGeom prst="rect">
            <a:avLst/>
          </a:prstGeom>
          <a:noFill/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2708920"/>
            <a:ext cx="4032448" cy="1148409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Name and Job Title on separate lines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304800" y="4149725"/>
            <a:ext cx="3979863" cy="14398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Name of meeting and place followed by date on a separate line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3416"/>
          <a:stretch/>
        </p:blipFill>
        <p:spPr bwMode="auto">
          <a:xfrm>
            <a:off x="6516216" y="0"/>
            <a:ext cx="2627784" cy="6858000"/>
          </a:xfrm>
          <a:prstGeom prst="rect">
            <a:avLst/>
          </a:prstGeom>
          <a:noFill/>
        </p:spPr>
      </p:pic>
      <p:pic>
        <p:nvPicPr>
          <p:cNvPr id="10" name="Picture 8" descr="I:\Publicity\OpenAccess\UKDataService\TestArea\UKDS_Logo_RGB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805264"/>
            <a:ext cx="1446667" cy="872868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5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KD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260648"/>
            <a:ext cx="8229600" cy="1143000"/>
          </a:xfrm>
        </p:spPr>
        <p:txBody>
          <a:bodyPr>
            <a:normAutofit/>
          </a:bodyPr>
          <a:lstStyle>
            <a:lvl1pPr algn="l">
              <a:defRPr sz="3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 here (sentence case)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5225" y="1643459"/>
            <a:ext cx="8229600" cy="5141168"/>
          </a:xfrm>
        </p:spPr>
        <p:txBody>
          <a:bodyPr/>
          <a:lstStyle>
            <a:lvl1pPr>
              <a:defRPr sz="2400" baseline="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itchFamily="34" charset="0"/>
              <a:buChar char="•"/>
              <a:defRPr sz="1800" baseline="0">
                <a:latin typeface="Arial" pitchFamily="34" charset="0"/>
                <a:cs typeface="Arial" pitchFamily="34" charset="0"/>
              </a:defRPr>
            </a:lvl3pPr>
          </a:lstStyle>
          <a:p>
            <a:r>
              <a:rPr lang="en-GB" dirty="0"/>
              <a:t>Bullet points are in sentence case (24pt </a:t>
            </a:r>
            <a:r>
              <a:rPr lang="en-GB" dirty="0" err="1"/>
              <a:t>Museo</a:t>
            </a:r>
            <a:r>
              <a:rPr lang="en-GB" dirty="0"/>
              <a:t> Sans)</a:t>
            </a:r>
          </a:p>
          <a:p>
            <a:pPr lvl="1"/>
            <a:r>
              <a:rPr lang="en-US" dirty="0"/>
              <a:t>Even second level points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 descr="I:\Publicity\OpenAccess\UKDataService\TestArea\bit1.png"/>
          <p:cNvPicPr>
            <a:picLocks noChangeAspect="1" noChangeArrowheads="1"/>
          </p:cNvPicPr>
          <p:nvPr/>
        </p:nvPicPr>
        <p:blipFill rotWithShape="1">
          <a:blip r:embed="rId2" cstate="print"/>
          <a:srcRect r="88382"/>
          <a:stretch/>
        </p:blipFill>
        <p:spPr bwMode="auto">
          <a:xfrm>
            <a:off x="8604448" y="-1683568"/>
            <a:ext cx="539552" cy="6858000"/>
          </a:xfrm>
          <a:prstGeom prst="rect">
            <a:avLst/>
          </a:prstGeom>
          <a:noFill/>
        </p:spPr>
      </p:pic>
      <p:pic>
        <p:nvPicPr>
          <p:cNvPr id="8" name="Picture 2" descr="I:\Publicity\OpenAccess\UKDataService\Logos\UK_Data_Service_Logos\Web_Screen\Primary_logo\UKDS_Logo_RG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6021288"/>
            <a:ext cx="1265137" cy="763339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88382"/>
          <a:stretch/>
        </p:blipFill>
        <p:spPr bwMode="auto">
          <a:xfrm>
            <a:off x="8604448" y="-1683568"/>
            <a:ext cx="539552" cy="6858000"/>
          </a:xfrm>
          <a:prstGeom prst="rect">
            <a:avLst/>
          </a:prstGeom>
          <a:noFill/>
        </p:spPr>
      </p:pic>
      <p:pic>
        <p:nvPicPr>
          <p:cNvPr id="11" name="Picture 2" descr="I:\Publicity\OpenAccess\UKDataService\Logos\UK_Data_Service_Logos\Web_Screen\Primary_logo\UKDS_Logo_RGB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6021288"/>
            <a:ext cx="1265137" cy="763339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1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DS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7" y="1588"/>
            <a:ext cx="26273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67544" y="2420888"/>
            <a:ext cx="5040313" cy="57606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Contact details: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8313" y="3213100"/>
            <a:ext cx="5040312" cy="576263"/>
          </a:xfrm>
        </p:spPr>
        <p:txBody>
          <a:bodyPr/>
          <a:lstStyle>
            <a:lvl1pPr marL="0" indent="0">
              <a:buNone/>
              <a:defRPr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8313" y="4076700"/>
            <a:ext cx="5040312" cy="7207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505779"/>
            <a:ext cx="591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itchFamily="34" charset="0"/>
                <a:cs typeface="Arial" pitchFamily="34" charset="0"/>
              </a:rPr>
              <a:t>Questions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7" y="1588"/>
            <a:ext cx="26273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050" name="Picture 2" descr="I:\Publicity\OpenAccess\UKDataService\Logos\UK_Data_Service_Logos\Web_Screen\Primary_logo\UKDS_Logo_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949280"/>
            <a:ext cx="1265137" cy="76333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flipV="1">
            <a:off x="1907704" y="5949280"/>
            <a:ext cx="6768752" cy="5120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907704" y="6237312"/>
            <a:ext cx="676875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2" hasCustomPrompt="1"/>
          </p:nvPr>
        </p:nvSpPr>
        <p:spPr>
          <a:xfrm>
            <a:off x="1836000" y="5929200"/>
            <a:ext cx="2951857" cy="315312"/>
          </a:xfrm>
        </p:spPr>
        <p:txBody>
          <a:bodyPr>
            <a:noAutofit/>
          </a:bodyPr>
          <a:lstStyle>
            <a:lvl1pPr>
              <a:buNone/>
              <a:defRPr sz="1000" b="1" i="0" baseline="0">
                <a:solidFill>
                  <a:srgbClr val="5B6770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presentation title</a:t>
            </a:r>
            <a:endParaRPr lang="en-GB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5004048" y="5929200"/>
            <a:ext cx="2879849" cy="288925"/>
          </a:xfrm>
        </p:spPr>
        <p:txBody>
          <a:bodyPr>
            <a:noAutofit/>
          </a:bodyPr>
          <a:lstStyle>
            <a:lvl1pPr>
              <a:buNone/>
              <a:defRPr sz="1000" b="1" baseline="0">
                <a:solidFill>
                  <a:srgbClr val="5B6770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presentation date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67544" y="476672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BBAD-C8FA-48BD-A508-1A92C9B4AB4D}" type="datetimeFigureOut">
              <a:rPr lang="en-GB" smtClean="0"/>
              <a:pPr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53F1-2B6B-4145-8690-A00B65B2E4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platform.theguardian.com/" TargetMode="External"/><Relationship Id="rId2" Type="http://schemas.openxmlformats.org/officeDocument/2006/relationships/hyperlink" Target="https://dev.twitter.com/rest/publi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ebopedia.com/term/j/js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google.com/finance/info?client=nasdaq&amp;q=AAP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pi.geonames.org/postalCodeCountryInfoJSON?username=PeterSmyth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twitter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" TargetMode="External"/><Relationship Id="rId7" Type="http://schemas.openxmlformats.org/officeDocument/2006/relationships/hyperlink" Target="https://developers.google.com/maps/" TargetMode="External"/><Relationship Id="rId2" Type="http://schemas.openxmlformats.org/officeDocument/2006/relationships/hyperlink" Target="https://dev.twitt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geonames.org/" TargetMode="External"/><Relationship Id="rId5" Type="http://schemas.openxmlformats.org/officeDocument/2006/relationships/hyperlink" Target="http://open-platform.theguardian.com/" TargetMode="External"/><Relationship Id="rId4" Type="http://schemas.openxmlformats.org/officeDocument/2006/relationships/hyperlink" Target="http://www.metoffice.gov.uk/datapo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6768752" cy="1008112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+mj-lt"/>
              </a:rPr>
              <a:t>Collecting and storing data from </a:t>
            </a:r>
            <a:r>
              <a:rPr lang="en-GB" sz="3600">
                <a:latin typeface="+mj-lt"/>
              </a:rPr>
              <a:t>Internet-based sources</a:t>
            </a:r>
            <a:endParaRPr lang="en-GB" sz="36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528" y="2636912"/>
            <a:ext cx="5544616" cy="2376264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: </a:t>
            </a:r>
          </a:p>
          <a:p>
            <a:r>
              <a:rPr lang="en-GB" b="1" dirty="0"/>
              <a:t>Collecting and Storing Data from Internet-Based Sources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 May 2017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Peter Smyth</a:t>
            </a:r>
            <a:endParaRPr lang="en-GB" dirty="0"/>
          </a:p>
          <a:p>
            <a:r>
              <a:rPr lang="en-GB" dirty="0"/>
              <a:t>UK Data Service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6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you use an API?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[Decide how to formulate the request]</a:t>
            </a:r>
          </a:p>
          <a:p>
            <a:pPr marL="0" indent="0">
              <a:buNone/>
            </a:pPr>
            <a:r>
              <a:rPr lang="en-GB" sz="7200" dirty="0"/>
              <a:t>Make a request</a:t>
            </a:r>
          </a:p>
          <a:p>
            <a:pPr marL="0" indent="0">
              <a:buNone/>
            </a:pPr>
            <a:r>
              <a:rPr lang="en-GB" sz="7200" dirty="0"/>
              <a:t>Get a response</a:t>
            </a:r>
          </a:p>
          <a:p>
            <a:pPr marL="0" indent="0">
              <a:buNone/>
            </a:pPr>
            <a:r>
              <a:rPr lang="en-GB" sz="3200" dirty="0"/>
              <a:t>[Work out how to interpret the response]</a:t>
            </a:r>
          </a:p>
        </p:txBody>
      </p:sp>
    </p:spTree>
    <p:extLst>
      <p:ext uri="{BB962C8B-B14F-4D97-AF65-F5344CB8AC3E}">
        <p14:creationId xmlns:p14="http://schemas.microsoft.com/office/powerpoint/2010/main" val="345740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225" y="1556792"/>
            <a:ext cx="8229600" cy="51411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/>
              <a:t>Essential to read and understand the API documentation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How to format requests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The format and contents of Responses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The use of keys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Limitations on use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155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  <a:p>
            <a:endParaRPr lang="en-GB" dirty="0"/>
          </a:p>
          <a:p>
            <a:r>
              <a:rPr lang="en-GB" dirty="0"/>
              <a:t>Twitter</a:t>
            </a:r>
          </a:p>
          <a:p>
            <a:pPr lvl="1"/>
            <a:r>
              <a:rPr lang="en-GB" dirty="0">
                <a:hlinkClick r:id="rId2"/>
              </a:rPr>
              <a:t>https://dev.twitter.com/rest/public</a:t>
            </a:r>
            <a:r>
              <a:rPr lang="en-GB" dirty="0"/>
              <a:t> </a:t>
            </a:r>
          </a:p>
          <a:p>
            <a:r>
              <a:rPr lang="en-GB" dirty="0"/>
              <a:t>The Guardian</a:t>
            </a:r>
          </a:p>
          <a:p>
            <a:pPr lvl="1"/>
            <a:r>
              <a:rPr lang="en-GB" dirty="0">
                <a:hlinkClick r:id="rId3"/>
              </a:rPr>
              <a:t>http://open-platform.theguardian.com/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38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600" dirty="0"/>
              <a:t>Why is a Raven like a Writing desk?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(Alice in Wonderland, Lewis Carroll)</a:t>
            </a:r>
          </a:p>
        </p:txBody>
      </p:sp>
    </p:spTree>
    <p:extLst>
      <p:ext uri="{BB962C8B-B14F-4D97-AF65-F5344CB8AC3E}">
        <p14:creationId xmlns:p14="http://schemas.microsoft.com/office/powerpoint/2010/main" val="245218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600" dirty="0"/>
              <a:t>Why is the response to an API call like a Web page?</a:t>
            </a:r>
          </a:p>
        </p:txBody>
      </p:sp>
    </p:spTree>
    <p:extLst>
      <p:ext uri="{BB962C8B-B14F-4D97-AF65-F5344CB8AC3E}">
        <p14:creationId xmlns:p14="http://schemas.microsoft.com/office/powerpoint/2010/main" val="123861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Download the </a:t>
            </a:r>
            <a:r>
              <a:rPr lang="en-GB" dirty="0" err="1"/>
              <a:t>ukdataservice</a:t>
            </a:r>
            <a:r>
              <a:rPr lang="en-GB" dirty="0"/>
              <a:t> homepage and a blog page as text in 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Code in file : </a:t>
            </a:r>
            <a:r>
              <a:rPr lang="en-GB" dirty="0" err="1"/>
              <a:t>dataservice_pages.R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148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JSON definition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Short for JavaScript Object Notation, </a:t>
            </a:r>
            <a:r>
              <a:rPr lang="en-GB" b="1" dirty="0"/>
              <a:t>JSON</a:t>
            </a:r>
            <a:r>
              <a:rPr lang="en-GB" dirty="0"/>
              <a:t> is a lightweight data-interchange format that is easy for humans to read and write, and for machines to parse and generate. </a:t>
            </a:r>
            <a:r>
              <a:rPr lang="en-GB" b="1" dirty="0"/>
              <a:t>JSON</a:t>
            </a:r>
            <a:r>
              <a:rPr lang="en-GB" dirty="0"/>
              <a:t> is based on the object notation of the JavaScript language.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>
                <a:hlinkClick r:id="rId2"/>
              </a:rPr>
              <a:t>What is JSON? </a:t>
            </a:r>
            <a:r>
              <a:rPr lang="en-GB" u="sng" dirty="0" err="1">
                <a:hlinkClick r:id="rId2"/>
              </a:rPr>
              <a:t>Webopedia</a:t>
            </a:r>
            <a:r>
              <a:rPr lang="en-GB" u="sng" dirty="0">
                <a:hlinkClick r:id="rId2"/>
              </a:rPr>
              <a:t> Definition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webopedia.com/term/j/json.html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74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simple JSON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JSON file has been created by converting a csv file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always convert a csv file into JSON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7117629" cy="3244431"/>
          </a:xfrm>
          <a:prstGeom prst="rect">
            <a:avLst/>
          </a:prstGeom>
        </p:spPr>
      </p:pic>
      <p:sp>
        <p:nvSpPr>
          <p:cNvPr id="7" name="Speech Bubble: Oval 6"/>
          <p:cNvSpPr/>
          <p:nvPr/>
        </p:nvSpPr>
        <p:spPr>
          <a:xfrm>
            <a:off x="1475656" y="1988840"/>
            <a:ext cx="1512168" cy="504056"/>
          </a:xfrm>
          <a:prstGeom prst="wedgeEllipseCallout">
            <a:avLst>
              <a:gd name="adj1" fmla="val -33179"/>
              <a:gd name="adj2" fmla="val 77145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dirty="0"/>
              <a:t>Column Name</a:t>
            </a:r>
          </a:p>
        </p:txBody>
      </p:sp>
      <p:sp>
        <p:nvSpPr>
          <p:cNvPr id="8" name="Speech Bubble: Oval 7"/>
          <p:cNvSpPr/>
          <p:nvPr/>
        </p:nvSpPr>
        <p:spPr>
          <a:xfrm>
            <a:off x="3918346" y="1988840"/>
            <a:ext cx="1512168" cy="504056"/>
          </a:xfrm>
          <a:prstGeom prst="wedgeEllipseCallout">
            <a:avLst>
              <a:gd name="adj1" fmla="val -33179"/>
              <a:gd name="adj2" fmla="val 77145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dirty="0"/>
              <a:t>Column Value</a:t>
            </a:r>
          </a:p>
        </p:txBody>
      </p:sp>
    </p:spTree>
    <p:extLst>
      <p:ext uri="{BB962C8B-B14F-4D97-AF65-F5344CB8AC3E}">
        <p14:creationId xmlns:p14="http://schemas.microsoft.com/office/powerpoint/2010/main" val="382178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complex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JSON is a very small part returned from a Twitter API call.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nested structures “{…}” and more importantly the variable length arrays “[…]” make it very difficult to convert the JSON file into a csv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76872"/>
            <a:ext cx="5561407" cy="31881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47864" y="2564904"/>
            <a:ext cx="288032" cy="36004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195736" y="5104990"/>
            <a:ext cx="288032" cy="36004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79912" y="2852936"/>
            <a:ext cx="360040" cy="35242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26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complex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contents of a complex JSON file is normally processed programmatically.</a:t>
            </a:r>
          </a:p>
          <a:p>
            <a:r>
              <a:rPr lang="en-GB" dirty="0"/>
              <a:t>If you just wish to extract a few well defined fields, then the coding can be quite simple</a:t>
            </a:r>
          </a:p>
          <a:p>
            <a:pPr lvl="1"/>
            <a:r>
              <a:rPr lang="en-GB" dirty="0"/>
              <a:t>This is often the case</a:t>
            </a:r>
          </a:p>
          <a:p>
            <a:pPr lvl="1"/>
            <a:r>
              <a:rPr lang="en-GB" dirty="0"/>
              <a:t>But you will still need to understand the layout and types of the various fields to allow you to reference them correctly</a:t>
            </a:r>
          </a:p>
        </p:txBody>
      </p:sp>
    </p:spTree>
    <p:extLst>
      <p:ext uri="{BB962C8B-B14F-4D97-AF65-F5344CB8AC3E}">
        <p14:creationId xmlns:p14="http://schemas.microsoft.com/office/powerpoint/2010/main" val="377196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600" dirty="0"/>
              <a:t>Overview of this workshop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10559" y="1204677"/>
            <a:ext cx="2707468" cy="4488922"/>
            <a:chOff x="-108520" y="1124744"/>
            <a:chExt cx="3847763" cy="575840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63" t="22976" r="53475" b="4662"/>
            <a:stretch/>
          </p:blipFill>
          <p:spPr>
            <a:xfrm>
              <a:off x="-108520" y="1293911"/>
              <a:ext cx="3847763" cy="558924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3569" y="1124744"/>
              <a:ext cx="3055674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3616" y="1628800"/>
            <a:ext cx="56166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b="1" dirty="0"/>
              <a:t>Getting data from the Internet using APIs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Accumulating data in a file or database for later use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Automating the processes on Windows and Linux </a:t>
            </a:r>
          </a:p>
        </p:txBody>
      </p:sp>
    </p:spTree>
    <p:extLst>
      <p:ext uri="{BB962C8B-B14F-4D97-AF65-F5344CB8AC3E}">
        <p14:creationId xmlns:p14="http://schemas.microsoft.com/office/powerpoint/2010/main" val="2711597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API call – try this in a browser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https://finance.google.com/finance/info?client=nasdaq&amp;q=AAPL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683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results (when I ran it)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[ { "id": "22144" ,"t" : "AAPL" ,"e" : "NASDAQ" ,"l" : "148.96" ,"</a:t>
            </a:r>
            <a:r>
              <a:rPr lang="en-GB" dirty="0" err="1"/>
              <a:t>l_fix</a:t>
            </a:r>
            <a:r>
              <a:rPr lang="en-GB" dirty="0"/>
              <a:t>" : "148.96" ,"</a:t>
            </a:r>
            <a:r>
              <a:rPr lang="en-GB" dirty="0" err="1"/>
              <a:t>l_cur</a:t>
            </a:r>
            <a:r>
              <a:rPr lang="en-GB" dirty="0"/>
              <a:t>" : "148.96" ,"s": "0" ,"ltt":"4:00PM EDT" ,"</a:t>
            </a:r>
            <a:r>
              <a:rPr lang="en-GB" dirty="0" err="1"/>
              <a:t>lt</a:t>
            </a:r>
            <a:r>
              <a:rPr lang="en-GB" dirty="0"/>
              <a:t>" : "May 5, 4:00PM EDT" ,"</a:t>
            </a:r>
            <a:r>
              <a:rPr lang="en-GB" dirty="0" err="1"/>
              <a:t>lt_dts</a:t>
            </a:r>
            <a:r>
              <a:rPr lang="en-GB" dirty="0"/>
              <a:t>" : "2017-05-05T16:00:01Z" ,"c" : "+2.43" ,"</a:t>
            </a:r>
            <a:r>
              <a:rPr lang="en-GB" dirty="0" err="1"/>
              <a:t>c_fix</a:t>
            </a:r>
            <a:r>
              <a:rPr lang="en-GB" dirty="0"/>
              <a:t>" : "2.43" ,"</a:t>
            </a:r>
            <a:r>
              <a:rPr lang="en-GB" dirty="0" err="1"/>
              <a:t>cp</a:t>
            </a:r>
            <a:r>
              <a:rPr lang="en-GB" dirty="0"/>
              <a:t>" : "1.66" ,"</a:t>
            </a:r>
            <a:r>
              <a:rPr lang="en-GB" dirty="0" err="1"/>
              <a:t>cp_fix</a:t>
            </a:r>
            <a:r>
              <a:rPr lang="en-GB" dirty="0"/>
              <a:t>" : "1.66" ,"</a:t>
            </a:r>
            <a:r>
              <a:rPr lang="en-GB" dirty="0" err="1"/>
              <a:t>ccol</a:t>
            </a:r>
            <a:r>
              <a:rPr lang="en-GB" dirty="0"/>
              <a:t>" : "</a:t>
            </a:r>
            <a:r>
              <a:rPr lang="en-GB" dirty="0" err="1"/>
              <a:t>chg</a:t>
            </a:r>
            <a:r>
              <a:rPr lang="en-GB" dirty="0"/>
              <a:t>" ,"</a:t>
            </a:r>
            <a:r>
              <a:rPr lang="en-GB" dirty="0" err="1"/>
              <a:t>pcls_fix</a:t>
            </a:r>
            <a:r>
              <a:rPr lang="en-GB" dirty="0"/>
              <a:t>" : "146.53" } 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Is, apart from the leading // in JSON format</a:t>
            </a:r>
          </a:p>
        </p:txBody>
      </p:sp>
    </p:spTree>
    <p:extLst>
      <p:ext uri="{BB962C8B-B14F-4D97-AF65-F5344CB8AC3E}">
        <p14:creationId xmlns:p14="http://schemas.microsoft.com/office/powerpoint/2010/main" val="539511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Another API call – try this in IE, Chrome and Firefox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http://api.geonames.org/postalCodeCountryInfoJSON?username=PeterSmyth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888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the results are displayed depend on the browser</a:t>
            </a:r>
          </a:p>
          <a:p>
            <a:r>
              <a:rPr lang="en-GB" dirty="0"/>
              <a:t>The text returned is JSON</a:t>
            </a:r>
          </a:p>
          <a:p>
            <a:r>
              <a:rPr lang="en-GB" dirty="0"/>
              <a:t>The different browsers have different ways of displaying the JSON text.</a:t>
            </a:r>
          </a:p>
          <a:p>
            <a:r>
              <a:rPr lang="en-GB" dirty="0"/>
              <a:t>IE cannot cope at all</a:t>
            </a:r>
          </a:p>
          <a:p>
            <a:r>
              <a:rPr lang="en-GB" dirty="0"/>
              <a:t>Even Microsoft Edge, just treats the JSON as a continuous string of character.</a:t>
            </a:r>
          </a:p>
        </p:txBody>
      </p:sp>
    </p:spTree>
    <p:extLst>
      <p:ext uri="{BB962C8B-B14F-4D97-AF65-F5344CB8AC3E}">
        <p14:creationId xmlns:p14="http://schemas.microsoft.com/office/powerpoint/2010/main" val="148241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3  -  googlefinance.py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 err="1"/>
              <a:t>googlefinance</a:t>
            </a:r>
            <a:r>
              <a:rPr lang="en-GB" dirty="0"/>
              <a:t> API in Python</a:t>
            </a:r>
          </a:p>
          <a:p>
            <a:pPr lvl="1"/>
            <a:r>
              <a:rPr lang="en-GB" dirty="0"/>
              <a:t>Show results to the screen</a:t>
            </a:r>
          </a:p>
          <a:p>
            <a:pPr lvl="1"/>
            <a:r>
              <a:rPr lang="en-GB" dirty="0"/>
              <a:t>Writing the results to a file</a:t>
            </a:r>
          </a:p>
          <a:p>
            <a:pPr lvl="1"/>
            <a:endParaRPr lang="en-GB" dirty="0"/>
          </a:p>
          <a:p>
            <a:r>
              <a:rPr lang="en-GB" dirty="0"/>
              <a:t>We are using the R </a:t>
            </a:r>
            <a:r>
              <a:rPr lang="en-GB" dirty="0" err="1"/>
              <a:t>googlefinance</a:t>
            </a:r>
            <a:r>
              <a:rPr lang="en-GB" dirty="0"/>
              <a:t> module to access the API.</a:t>
            </a:r>
          </a:p>
          <a:p>
            <a:r>
              <a:rPr lang="en-GB" dirty="0" err="1"/>
              <a:t>googlefinance</a:t>
            </a:r>
            <a:r>
              <a:rPr lang="en-GB" dirty="0"/>
              <a:t> determines what is returned to us</a:t>
            </a:r>
          </a:p>
          <a:p>
            <a:r>
              <a:rPr lang="en-GB" dirty="0"/>
              <a:t>Notice that the information is different to what we got from the native API call</a:t>
            </a:r>
          </a:p>
          <a:p>
            <a:r>
              <a:rPr lang="en-GB" dirty="0"/>
              <a:t>This could be convenience or a problem</a:t>
            </a:r>
          </a:p>
        </p:txBody>
      </p:sp>
    </p:spTree>
    <p:extLst>
      <p:ext uri="{BB962C8B-B14F-4D97-AF65-F5344CB8AC3E}">
        <p14:creationId xmlns:p14="http://schemas.microsoft.com/office/powerpoint/2010/main" val="3589808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Twitter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/>
              <a:t>You need to have a Twitter account to use the API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You need a set of 4 keys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Keys are obtained by creating an application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The starting point is </a:t>
            </a:r>
            <a:r>
              <a:rPr lang="en-GB" sz="2800" dirty="0">
                <a:hlinkClick r:id="rId2"/>
              </a:rPr>
              <a:t>https://apps.twitter.com/</a:t>
            </a:r>
            <a:r>
              <a:rPr lang="en-GB" sz="28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68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4 – ws_twitter.py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JSON returned by the Twitter API is more complex</a:t>
            </a:r>
          </a:p>
          <a:p>
            <a:r>
              <a:rPr lang="en-GB" dirty="0"/>
              <a:t>A full tweet is very complex and can be over 4Kb in size</a:t>
            </a:r>
          </a:p>
          <a:p>
            <a:r>
              <a:rPr lang="en-GB" dirty="0"/>
              <a:t>We will look at a simpler structure</a:t>
            </a:r>
          </a:p>
          <a:p>
            <a:pPr lvl="1"/>
            <a:r>
              <a:rPr lang="en-GB" dirty="0"/>
              <a:t>What is trending</a:t>
            </a:r>
          </a:p>
        </p:txBody>
      </p:sp>
    </p:spTree>
    <p:extLst>
      <p:ext uri="{BB962C8B-B14F-4D97-AF65-F5344CB8AC3E}">
        <p14:creationId xmlns:p14="http://schemas.microsoft.com/office/powerpoint/2010/main" val="838669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92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600" dirty="0"/>
              <a:t>APIs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632" y="1196752"/>
            <a:ext cx="5763552" cy="3932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endParaRPr lang="en-GB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Description of an API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Examples of APIs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Finding and using API documentation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Browser based Demo of API usage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Code based demo of using an API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10559" y="1204677"/>
            <a:ext cx="2707468" cy="4488922"/>
            <a:chOff x="-108520" y="1124744"/>
            <a:chExt cx="3847763" cy="575840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63" t="22976" r="53475" b="4662"/>
            <a:stretch/>
          </p:blipFill>
          <p:spPr>
            <a:xfrm>
              <a:off x="-108520" y="1293911"/>
              <a:ext cx="3847763" cy="558924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3569" y="1124744"/>
              <a:ext cx="3055674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0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Wikipedia - API Definition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API is a set of routines, protocols and tools for building software applications</a:t>
            </a:r>
          </a:p>
          <a:p>
            <a:r>
              <a:rPr lang="en-GB" dirty="0"/>
              <a:t>It expresses a software component in terms of its </a:t>
            </a:r>
            <a:r>
              <a:rPr lang="en-GB" b="1" dirty="0"/>
              <a:t>operations, inputs, outputs </a:t>
            </a:r>
            <a:r>
              <a:rPr lang="en-GB" dirty="0"/>
              <a:t>and underlying types</a:t>
            </a:r>
          </a:p>
          <a:p>
            <a:r>
              <a:rPr lang="en-GB" dirty="0"/>
              <a:t>An API defines functionalities that are independent of their respective implementations</a:t>
            </a:r>
          </a:p>
          <a:p>
            <a:r>
              <a:rPr lang="en-GB" dirty="0"/>
              <a:t>A programmer can use the API to build an application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An API hides the complexity of implementation</a:t>
            </a:r>
          </a:p>
          <a:p>
            <a:pPr marL="0" indent="0">
              <a:buNone/>
            </a:pPr>
            <a:r>
              <a:rPr lang="en-GB" i="1" dirty="0"/>
              <a:t>Using an API allows the implementation to change, without affecting users</a:t>
            </a:r>
          </a:p>
        </p:txBody>
      </p:sp>
    </p:spTree>
    <p:extLst>
      <p:ext uri="{BB962C8B-B14F-4D97-AF65-F5344CB8AC3E}">
        <p14:creationId xmlns:p14="http://schemas.microsoft.com/office/powerpoint/2010/main" val="72271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API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lowchart: Process 7"/>
          <p:cNvSpPr/>
          <p:nvPr/>
        </p:nvSpPr>
        <p:spPr>
          <a:xfrm>
            <a:off x="1043608" y="2348880"/>
            <a:ext cx="1656184" cy="30963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 A</a:t>
            </a:r>
          </a:p>
          <a:p>
            <a:pPr algn="ctr"/>
            <a:r>
              <a:rPr lang="en-GB" dirty="0"/>
              <a:t>(a  Web server)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5868144" y="2276872"/>
            <a:ext cx="2160240" cy="33123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 B</a:t>
            </a:r>
          </a:p>
          <a:p>
            <a:pPr algn="ctr"/>
            <a:r>
              <a:rPr lang="en-GB" dirty="0"/>
              <a:t>(a program or web browser)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987824" y="4437112"/>
            <a:ext cx="26642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Response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3005146" y="2996951"/>
            <a:ext cx="2646973" cy="720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9055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needs to know what?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225" y="1528192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Application B needs to be able to correctly format the requests and to be able to interpret the responses</a:t>
            </a:r>
          </a:p>
          <a:p>
            <a:pPr>
              <a:lnSpc>
                <a:spcPct val="150000"/>
              </a:lnSpc>
            </a:pPr>
            <a:r>
              <a:rPr lang="en-GB" dirty="0"/>
              <a:t>Application A needs to be able to understand the requests and correctly return a response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149080"/>
            <a:ext cx="4907778" cy="237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7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doesn’t need to know what?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225" y="1556792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Application A doesn’t need know what application B does with the response</a:t>
            </a:r>
          </a:p>
          <a:p>
            <a:pPr>
              <a:lnSpc>
                <a:spcPct val="150000"/>
              </a:lnSpc>
            </a:pPr>
            <a:r>
              <a:rPr lang="en-GB" dirty="0"/>
              <a:t>Application B doesn’t need to know how Application A create the responses from the requests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197370"/>
            <a:ext cx="4824536" cy="23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6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flexibility of APIs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2800" dirty="0"/>
              <a:t>The format of the requests and responses is fixed, but beyond that: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the requester could be any of many different sources (previous slide)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the responder is free to change the manner in which the response is calculated or found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0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Who has an API ?  - Some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225" y="141277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Twitter</a:t>
            </a:r>
          </a:p>
          <a:p>
            <a:pPr lvl="1"/>
            <a:r>
              <a:rPr lang="en-GB" dirty="0">
                <a:hlinkClick r:id="rId2"/>
              </a:rPr>
              <a:t>https://dev.twitter.com/</a:t>
            </a:r>
            <a:r>
              <a:rPr lang="en-GB" dirty="0"/>
              <a:t> </a:t>
            </a:r>
          </a:p>
          <a:p>
            <a:r>
              <a:rPr lang="en-GB" dirty="0"/>
              <a:t>Facebook</a:t>
            </a:r>
          </a:p>
          <a:p>
            <a:pPr lvl="1"/>
            <a:r>
              <a:rPr lang="en-GB" dirty="0">
                <a:hlinkClick r:id="rId3"/>
              </a:rPr>
              <a:t>https://developers.facebook.com/</a:t>
            </a:r>
            <a:r>
              <a:rPr lang="en-GB" dirty="0"/>
              <a:t> </a:t>
            </a:r>
          </a:p>
          <a:p>
            <a:r>
              <a:rPr lang="en-GB" dirty="0"/>
              <a:t>Met Office</a:t>
            </a:r>
          </a:p>
          <a:p>
            <a:pPr lvl="1"/>
            <a:r>
              <a:rPr lang="en-GB" dirty="0">
                <a:hlinkClick r:id="rId4"/>
              </a:rPr>
              <a:t>http://www.metoffice.gov.uk/datapoint</a:t>
            </a:r>
            <a:r>
              <a:rPr lang="en-GB" dirty="0"/>
              <a:t> </a:t>
            </a:r>
          </a:p>
          <a:p>
            <a:r>
              <a:rPr lang="en-GB" dirty="0"/>
              <a:t>The Guardian</a:t>
            </a:r>
          </a:p>
          <a:p>
            <a:pPr lvl="1"/>
            <a:r>
              <a:rPr lang="en-GB" dirty="0">
                <a:hlinkClick r:id="rId5"/>
              </a:rPr>
              <a:t>http://open-platform.theguardian.com/</a:t>
            </a:r>
            <a:endParaRPr lang="en-GB" dirty="0"/>
          </a:p>
          <a:p>
            <a:r>
              <a:rPr lang="en-GB" dirty="0" err="1"/>
              <a:t>Geonames</a:t>
            </a:r>
            <a:r>
              <a:rPr lang="en-GB" dirty="0"/>
              <a:t>  API</a:t>
            </a:r>
          </a:p>
          <a:p>
            <a:pPr lvl="1"/>
            <a:r>
              <a:rPr lang="en-GB" dirty="0">
                <a:hlinkClick r:id="rId6"/>
              </a:rPr>
              <a:t>http://api.geonames.org</a:t>
            </a:r>
            <a:r>
              <a:rPr lang="en-GB" dirty="0"/>
              <a:t>  </a:t>
            </a:r>
          </a:p>
          <a:p>
            <a:r>
              <a:rPr lang="en-GB" dirty="0"/>
              <a:t>Google Maps</a:t>
            </a:r>
          </a:p>
          <a:p>
            <a:pPr lvl="1"/>
            <a:r>
              <a:rPr lang="en-GB" dirty="0">
                <a:hlinkClick r:id="rId7"/>
              </a:rPr>
              <a:t>https://developers.google.com/maps/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sz="2000" dirty="0"/>
              <a:t>There are many more Google APIs, but the search API is </a:t>
            </a:r>
          </a:p>
          <a:p>
            <a:pPr marL="0" indent="0">
              <a:buNone/>
            </a:pPr>
            <a:r>
              <a:rPr lang="en-GB" sz="2000" dirty="0"/>
              <a:t>depreciated. </a:t>
            </a:r>
            <a:endParaRPr lang="en-GB" dirty="0"/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95752"/>
      </p:ext>
    </p:extLst>
  </p:cSld>
  <p:clrMapOvr>
    <a:masterClrMapping/>
  </p:clrMapOvr>
</p:sld>
</file>

<file path=ppt/theme/theme1.xml><?xml version="1.0" encoding="utf-8"?>
<a:theme xmlns:a="http://schemas.openxmlformats.org/drawingml/2006/main" name="ukds ar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KDS-PPT">
      <a:majorFont>
        <a:latin typeface="Museo 500"/>
        <a:ea typeface=""/>
        <a:cs typeface=""/>
      </a:majorFont>
      <a:minorFont>
        <a:latin typeface="Museo Sans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ukds arial</Template>
  <TotalTime>11279</TotalTime>
  <Words>1099</Words>
  <Application>Microsoft Office PowerPoint</Application>
  <PresentationFormat>On-screen Show (4:3)</PresentationFormat>
  <Paragraphs>183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Museo 500</vt:lpstr>
      <vt:lpstr>Calibri</vt:lpstr>
      <vt:lpstr>Courier New</vt:lpstr>
      <vt:lpstr>Museo Sans 500</vt:lpstr>
      <vt:lpstr>Arial</vt:lpstr>
      <vt:lpstr>ukds arial</vt:lpstr>
      <vt:lpstr>Collecting and storing data from Internet-based sources</vt:lpstr>
      <vt:lpstr>PowerPoint Presentation</vt:lpstr>
      <vt:lpstr>PowerPoint Presentation</vt:lpstr>
      <vt:lpstr>Wikipedia - API Definition</vt:lpstr>
      <vt:lpstr>Generic API</vt:lpstr>
      <vt:lpstr>Who needs to know what?</vt:lpstr>
      <vt:lpstr>Who doesn’t need to know what?</vt:lpstr>
      <vt:lpstr>The flexibility of APIs</vt:lpstr>
      <vt:lpstr>Who has an API ?  - Some examples</vt:lpstr>
      <vt:lpstr>How do you use an API? </vt:lpstr>
      <vt:lpstr>API Documentation</vt:lpstr>
      <vt:lpstr>API Documentation</vt:lpstr>
      <vt:lpstr>Question</vt:lpstr>
      <vt:lpstr>Question</vt:lpstr>
      <vt:lpstr>Demonstration 1</vt:lpstr>
      <vt:lpstr>JSON - Definition</vt:lpstr>
      <vt:lpstr>An example of simple JSON </vt:lpstr>
      <vt:lpstr>An example of complex JSON</vt:lpstr>
      <vt:lpstr>An example of complex JSON</vt:lpstr>
      <vt:lpstr>Demonstration 2</vt:lpstr>
      <vt:lpstr>Demonstration 2</vt:lpstr>
      <vt:lpstr>Demonstration 2</vt:lpstr>
      <vt:lpstr>Demonstration 2</vt:lpstr>
      <vt:lpstr>Demonstration 3  -  googlefinance.py</vt:lpstr>
      <vt:lpstr>Twitter Examples</vt:lpstr>
      <vt:lpstr>Demonstration 4 – ws_twitter.py</vt:lpstr>
      <vt:lpstr>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Woollard, Matthew</dc:creator>
  <cp:lastModifiedBy>Peter Smyth</cp:lastModifiedBy>
  <cp:revision>465</cp:revision>
  <cp:lastPrinted>2016-02-22T13:48:56Z</cp:lastPrinted>
  <dcterms:created xsi:type="dcterms:W3CDTF">2013-01-21T11:20:54Z</dcterms:created>
  <dcterms:modified xsi:type="dcterms:W3CDTF">2017-05-08T16:21:19Z</dcterms:modified>
</cp:coreProperties>
</file>