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11"/>
  </p:notesMasterIdLst>
  <p:sldIdLst>
    <p:sldId id="429" r:id="rId2"/>
    <p:sldId id="342" r:id="rId3"/>
    <p:sldId id="465" r:id="rId4"/>
    <p:sldId id="466" r:id="rId5"/>
    <p:sldId id="467" r:id="rId6"/>
    <p:sldId id="463" r:id="rId7"/>
    <p:sldId id="461" r:id="rId8"/>
    <p:sldId id="460" r:id="rId9"/>
    <p:sldId id="459" r:id="rId10"/>
  </p:sldIdLst>
  <p:sldSz cx="9144000" cy="6858000" type="screen4x3"/>
  <p:notesSz cx="6669088" cy="9928225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20"/>
    <a:srgbClr val="5F2987"/>
    <a:srgbClr val="5B6770"/>
    <a:srgbClr val="385E9D"/>
    <a:srgbClr val="CFD4D7"/>
    <a:srgbClr val="CE0058"/>
    <a:srgbClr val="B5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92037" autoAdjust="0"/>
  </p:normalViewPr>
  <p:slideViewPr>
    <p:cSldViewPr>
      <p:cViewPr varScale="1">
        <p:scale>
          <a:sx n="76" d="100"/>
          <a:sy n="76" d="100"/>
        </p:scale>
        <p:origin x="157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416EC-27FA-4466-9B5C-03736AD90153}" type="datetimeFigureOut">
              <a:rPr lang="en-GB" smtClean="0"/>
              <a:pPr/>
              <a:t>08/05/2017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8267-049B-47AB-B279-BD90126A7A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0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Leave</a:t>
            </a:r>
            <a:r>
              <a:rPr lang="en-GB" baseline="0" dirty="0"/>
              <a:t> this for Peter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583AA-ED6A-4C86-A582-8186CB3CD7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2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51520" y="0"/>
            <a:ext cx="7272808" cy="2420888"/>
          </a:xfrm>
        </p:spPr>
        <p:txBody>
          <a:bodyPr>
            <a:normAutofit/>
          </a:bodyPr>
          <a:lstStyle>
            <a:lvl1pPr algn="l">
              <a:defRPr sz="4400" b="0" i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 title here (44pt)</a:t>
            </a:r>
            <a:endParaRPr lang="en-GB" dirty="0"/>
          </a:p>
        </p:txBody>
      </p:sp>
      <p:pic>
        <p:nvPicPr>
          <p:cNvPr id="16" name="Picture 8" descr="I:\Publicity\OpenAccess\UKDataService\TestArea\UKDS_Logo_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708920"/>
            <a:ext cx="4032448" cy="1148409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04800" y="4149725"/>
            <a:ext cx="3979863" cy="14398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 of meeting and place followed by date on a separate line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3416"/>
          <a:stretch/>
        </p:blipFill>
        <p:spPr bwMode="auto">
          <a:xfrm>
            <a:off x="6516216" y="0"/>
            <a:ext cx="2627784" cy="6858000"/>
          </a:xfrm>
          <a:prstGeom prst="rect">
            <a:avLst/>
          </a:prstGeom>
          <a:noFill/>
        </p:spPr>
      </p:pic>
      <p:pic>
        <p:nvPicPr>
          <p:cNvPr id="10" name="Picture 8" descr="I:\Publicity\OpenAccess\UKDataService\TestArea\UKDS_Logo_RGB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805264"/>
            <a:ext cx="1446667" cy="872868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260648"/>
            <a:ext cx="8229600" cy="1143000"/>
          </a:xfrm>
        </p:spPr>
        <p:txBody>
          <a:bodyPr>
            <a:normAutofit/>
          </a:bodyPr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5225" y="1643459"/>
            <a:ext cx="8229600" cy="5141168"/>
          </a:xfrm>
        </p:spPr>
        <p:txBody>
          <a:bodyPr/>
          <a:lstStyle>
            <a:lvl1pPr>
              <a:defRPr sz="2400" baseline="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 baseline="0"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•"/>
              <a:defRPr sz="1800" baseline="0">
                <a:latin typeface="Arial" pitchFamily="34" charset="0"/>
                <a:cs typeface="Arial" pitchFamily="34" charset="0"/>
              </a:defRPr>
            </a:lvl3pPr>
          </a:lstStyle>
          <a:p>
            <a:r>
              <a:rPr lang="en-GB" dirty="0"/>
              <a:t>Bullet points are in sentence case (24pt </a:t>
            </a:r>
            <a:r>
              <a:rPr lang="en-GB" dirty="0" err="1"/>
              <a:t>Museo</a:t>
            </a:r>
            <a:r>
              <a:rPr lang="en-GB" dirty="0"/>
              <a:t> Sans)</a:t>
            </a:r>
          </a:p>
          <a:p>
            <a:pPr lvl="1"/>
            <a:r>
              <a:rPr lang="en-US" dirty="0"/>
              <a:t>Even second level points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 descr="I:\Publicity\OpenAccess\UKDataService\TestArea\bit1.png"/>
          <p:cNvPicPr>
            <a:picLocks noChangeAspect="1" noChangeArrowheads="1"/>
          </p:cNvPicPr>
          <p:nvPr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8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88382"/>
          <a:stretch/>
        </p:blipFill>
        <p:spPr bwMode="auto">
          <a:xfrm>
            <a:off x="8604448" y="-1683568"/>
            <a:ext cx="539552" cy="6858000"/>
          </a:xfrm>
          <a:prstGeom prst="rect">
            <a:avLst/>
          </a:prstGeom>
          <a:noFill/>
        </p:spPr>
      </p:pic>
      <p:pic>
        <p:nvPicPr>
          <p:cNvPr id="11" name="Picture 2" descr="I:\Publicity\OpenAccess\UKDataService\Logos\UK_Data_Service_Logos\Web_Screen\Primary_logo\UKDS_Logo_RG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021288"/>
            <a:ext cx="1265137" cy="763339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67544" y="2420888"/>
            <a:ext cx="5040313" cy="57606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8313" y="3213100"/>
            <a:ext cx="5040312" cy="576263"/>
          </a:xfrm>
        </p:spPr>
        <p:txBody>
          <a:bodyPr/>
          <a:lstStyle>
            <a:lvl1pPr marL="0" indent="0">
              <a:buNone/>
              <a:defRPr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8313" y="4076700"/>
            <a:ext cx="5040312" cy="7207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505779"/>
            <a:ext cx="591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7" y="1588"/>
            <a:ext cx="26273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09594" y="471584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050" name="Picture 2" descr="I:\Publicity\OpenAccess\UKDataService\Logos\UK_Data_Service_Logos\Web_Screen\Primary_logo\UKDS_Logo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949280"/>
            <a:ext cx="1265137" cy="7633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1907704" y="5949280"/>
            <a:ext cx="6768752" cy="5120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07704" y="6237312"/>
            <a:ext cx="676875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1836000" y="5929200"/>
            <a:ext cx="2951857" cy="315312"/>
          </a:xfrm>
        </p:spPr>
        <p:txBody>
          <a:bodyPr>
            <a:noAutofit/>
          </a:bodyPr>
          <a:lstStyle>
            <a:lvl1pPr>
              <a:buNone/>
              <a:defRPr sz="1000" b="1" i="0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title</a:t>
            </a:r>
            <a:endParaRPr lang="en-GB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5004048" y="5929200"/>
            <a:ext cx="2879849" cy="288925"/>
          </a:xfrm>
        </p:spPr>
        <p:txBody>
          <a:bodyPr>
            <a:noAutofit/>
          </a:bodyPr>
          <a:lstStyle>
            <a:lvl1pPr>
              <a:buNone/>
              <a:defRPr sz="1000" b="1" baseline="0">
                <a:solidFill>
                  <a:srgbClr val="5B6770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presentation date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67544" y="476672"/>
            <a:ext cx="8208912" cy="5088"/>
          </a:xfrm>
          <a:prstGeom prst="line">
            <a:avLst/>
          </a:prstGeom>
          <a:ln>
            <a:solidFill>
              <a:srgbClr val="8E9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BBAD-C8FA-48BD-A508-1A92C9B4AB4D}" type="datetimeFigureOut">
              <a:rPr lang="en-GB" smtClean="0"/>
              <a:pPr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6768752" cy="100811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+mj-lt"/>
              </a:rPr>
              <a:t>Collecting and storing data from </a:t>
            </a:r>
            <a:r>
              <a:rPr lang="en-GB" sz="3600">
                <a:latin typeface="+mj-lt"/>
              </a:rPr>
              <a:t>Internet-based sources</a:t>
            </a:r>
            <a:endParaRPr lang="en-GB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528" y="2636912"/>
            <a:ext cx="5544616" cy="237626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: </a:t>
            </a:r>
          </a:p>
          <a:p>
            <a:r>
              <a:rPr lang="en-GB" b="1" dirty="0"/>
              <a:t>Collecting and Storing Data from Internet-Based Sources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May 2017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Peter Smyth</a:t>
            </a:r>
            <a:endParaRPr lang="en-GB" dirty="0"/>
          </a:p>
          <a:p>
            <a:r>
              <a:rPr lang="en-GB" dirty="0"/>
              <a:t>UK Data Service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6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600" dirty="0"/>
              <a:t>Overview of this workshop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10559" y="1204677"/>
            <a:ext cx="2707468" cy="4488922"/>
            <a:chOff x="-108520" y="1124744"/>
            <a:chExt cx="3847763" cy="575840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63" t="22976" r="53475" b="4662"/>
            <a:stretch/>
          </p:blipFill>
          <p:spPr>
            <a:xfrm>
              <a:off x="-108520" y="1293911"/>
              <a:ext cx="3847763" cy="558924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3569" y="1124744"/>
              <a:ext cx="305567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68" y="1700808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Getting data from the Internet using APIs or file downloads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Accumulating data in a database for later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Automating the processes on Windows and Linux </a:t>
            </a:r>
          </a:p>
        </p:txBody>
      </p:sp>
    </p:spTree>
    <p:extLst>
      <p:ext uri="{BB962C8B-B14F-4D97-AF65-F5344CB8AC3E}">
        <p14:creationId xmlns:p14="http://schemas.microsoft.com/office/powerpoint/2010/main" val="27115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Having downloaded data from an API, we have options as to what we do with it – and when.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can 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Process the data immediately in the same script as we downloaded it in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Store the JSON in file as JSON for later use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Extract fields from the JSON and save in a CSV file for later use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Extract fields from the JSON and save in a Database for later use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12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Advantages of storing the data include: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 different programming environment to process the data</a:t>
            </a:r>
          </a:p>
          <a:p>
            <a:r>
              <a:rPr lang="en-GB" dirty="0"/>
              <a:t>Move the data</a:t>
            </a:r>
          </a:p>
          <a:p>
            <a:r>
              <a:rPr lang="en-GB" dirty="0"/>
              <a:t>Reproduce the analysis at a future date</a:t>
            </a:r>
          </a:p>
          <a:p>
            <a:r>
              <a:rPr lang="en-GB" dirty="0"/>
              <a:t>Append to the data over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9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Raw JSON v selected fields in CSV – pros and cons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Storing all of the raw JSON will take up more space</a:t>
            </a:r>
          </a:p>
          <a:p>
            <a:r>
              <a:rPr lang="en-GB" dirty="0"/>
              <a:t>If you have the raw JSON, you can change your processing to use other available fields</a:t>
            </a:r>
          </a:p>
          <a:p>
            <a:r>
              <a:rPr lang="en-GB" dirty="0"/>
              <a:t>Storing selected fields in CSV or in a database saves space</a:t>
            </a:r>
          </a:p>
          <a:p>
            <a:r>
              <a:rPr lang="en-GB" dirty="0"/>
              <a:t>Your processing will be restricted to using the saved fields.</a:t>
            </a:r>
          </a:p>
          <a:p>
            <a:r>
              <a:rPr lang="en-GB" dirty="0"/>
              <a:t>May not have a choice if using a package </a:t>
            </a:r>
          </a:p>
          <a:p>
            <a:pPr lvl="1"/>
            <a:r>
              <a:rPr lang="en-GB" dirty="0"/>
              <a:t>twitter or </a:t>
            </a:r>
            <a:r>
              <a:rPr lang="en-GB" dirty="0" err="1"/>
              <a:t>googlefinance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9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Both Python and R can be interfaced to a variety of commercial and open source database systems</a:t>
            </a:r>
          </a:p>
          <a:p>
            <a:r>
              <a:rPr lang="en-GB" dirty="0"/>
              <a:t>Both have support for SQLite</a:t>
            </a:r>
          </a:p>
          <a:p>
            <a:r>
              <a:rPr lang="en-GB" dirty="0"/>
              <a:t>Don’t be confused by the ‘</a:t>
            </a:r>
            <a:r>
              <a:rPr lang="en-GB" dirty="0" err="1"/>
              <a:t>Lite</a:t>
            </a:r>
            <a:r>
              <a:rPr lang="en-GB" dirty="0"/>
              <a:t>’ part; an SQLite database can be Terabytes in size and have tables with millions of rows.</a:t>
            </a:r>
          </a:p>
          <a:p>
            <a:r>
              <a:rPr lang="en-GB" dirty="0"/>
              <a:t>There is no provided management user interface to SQLite, but 3</a:t>
            </a:r>
            <a:r>
              <a:rPr lang="en-GB" baseline="30000" dirty="0"/>
              <a:t>rd</a:t>
            </a:r>
            <a:r>
              <a:rPr lang="en-GB" dirty="0"/>
              <a:t> party options are available</a:t>
            </a:r>
          </a:p>
          <a:p>
            <a:pPr lvl="1"/>
            <a:r>
              <a:rPr lang="en-GB" dirty="0"/>
              <a:t>Like the SQLite plugin for Firefox.</a:t>
            </a:r>
          </a:p>
        </p:txBody>
      </p:sp>
    </p:spTree>
    <p:extLst>
      <p:ext uri="{BB962C8B-B14F-4D97-AF65-F5344CB8AC3E}">
        <p14:creationId xmlns:p14="http://schemas.microsoft.com/office/powerpoint/2010/main" val="284056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 - 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will look at:</a:t>
            </a:r>
          </a:p>
          <a:p>
            <a:endParaRPr lang="en-GB" dirty="0"/>
          </a:p>
          <a:p>
            <a:r>
              <a:rPr lang="en-GB" dirty="0"/>
              <a:t>Storing selected fields from the JSON into a file</a:t>
            </a:r>
          </a:p>
          <a:p>
            <a:pPr lvl="1"/>
            <a:r>
              <a:rPr lang="en-GB" dirty="0"/>
              <a:t>Using the </a:t>
            </a:r>
            <a:r>
              <a:rPr lang="en-GB" dirty="0" err="1"/>
              <a:t>googlefinance</a:t>
            </a:r>
            <a:r>
              <a:rPr lang="en-GB" dirty="0"/>
              <a:t> data</a:t>
            </a:r>
          </a:p>
          <a:p>
            <a:r>
              <a:rPr lang="en-GB" dirty="0"/>
              <a:t>Storing selected fields from the JSON into an SQLite database</a:t>
            </a:r>
          </a:p>
          <a:p>
            <a:pPr lvl="1"/>
            <a:r>
              <a:rPr lang="en-GB" dirty="0"/>
              <a:t>Using the Twitter </a:t>
            </a:r>
            <a:r>
              <a:rPr lang="en-GB" dirty="0" err="1"/>
              <a:t>woeids</a:t>
            </a:r>
            <a:r>
              <a:rPr lang="en-GB" dirty="0"/>
              <a:t> data</a:t>
            </a:r>
          </a:p>
          <a:p>
            <a:r>
              <a:rPr lang="en-GB" dirty="0"/>
              <a:t>Storing pre-determined fields into an SQLite database</a:t>
            </a:r>
          </a:p>
          <a:p>
            <a:pPr lvl="1"/>
            <a:r>
              <a:rPr lang="en-GB" dirty="0"/>
              <a:t>Using Twitter data and the twitter package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87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Unlike the case where we simply wrote a CSV file, in order to use a database table, we first have to define a Schema for it.</a:t>
            </a:r>
          </a:p>
          <a:p>
            <a:r>
              <a:rPr lang="en-GB" dirty="0"/>
              <a:t>The Schema is simply the description of the fields (columns) in the table and the type of data which they contain</a:t>
            </a:r>
          </a:p>
          <a:p>
            <a:r>
              <a:rPr lang="en-GB" dirty="0"/>
              <a:t>This can be created directly using the Firefox plugin</a:t>
            </a:r>
          </a:p>
        </p:txBody>
      </p:sp>
    </p:spTree>
    <p:extLst>
      <p:ext uri="{BB962C8B-B14F-4D97-AF65-F5344CB8AC3E}">
        <p14:creationId xmlns:p14="http://schemas.microsoft.com/office/powerpoint/2010/main" val="182701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by using code.  ( sqlite_twitter_01.py )</a:t>
            </a:r>
          </a:p>
          <a:p>
            <a:r>
              <a:rPr lang="en-GB" dirty="0"/>
              <a:t>We can then populate the table (sqlite_twitter_02.py )</a:t>
            </a:r>
          </a:p>
          <a:p>
            <a:r>
              <a:rPr lang="en-GB" dirty="0"/>
              <a:t>We can query the data in the database table (sqlite_twitter_03.py) </a:t>
            </a:r>
          </a:p>
          <a:p>
            <a:r>
              <a:rPr lang="en-GB" dirty="0"/>
              <a:t>The twitter module in R has simple built-in support for writing Twitter data to an SQLite database and retrieving it.  (</a:t>
            </a:r>
            <a:r>
              <a:rPr lang="en-GB" dirty="0" err="1"/>
              <a:t>twitter_sqlite.R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827899"/>
      </p:ext>
    </p:extLst>
  </p:cSld>
  <p:clrMapOvr>
    <a:masterClrMapping/>
  </p:clrMapOvr>
</p:sld>
</file>

<file path=ppt/theme/theme1.xml><?xml version="1.0" encoding="utf-8"?>
<a:theme xmlns:a="http://schemas.openxmlformats.org/drawingml/2006/main" name="ukds ar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DS-PPT">
      <a:majorFont>
        <a:latin typeface="Museo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ukds arial</Template>
  <TotalTime>14314</TotalTime>
  <Words>506</Words>
  <Application>Microsoft Office PowerPoint</Application>
  <PresentationFormat>On-screen Show (4:3)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Museo 500</vt:lpstr>
      <vt:lpstr>Calibri</vt:lpstr>
      <vt:lpstr>Museo Sans 500</vt:lpstr>
      <vt:lpstr>Arial</vt:lpstr>
      <vt:lpstr>ukds arial</vt:lpstr>
      <vt:lpstr>Collecting and storing data from Internet-based sources</vt:lpstr>
      <vt:lpstr>PowerPoint Presentation</vt:lpstr>
      <vt:lpstr>Storing data</vt:lpstr>
      <vt:lpstr>Storing Data</vt:lpstr>
      <vt:lpstr>Storing Data</vt:lpstr>
      <vt:lpstr>Database Options</vt:lpstr>
      <vt:lpstr>Storing Data - Demonstrations</vt:lpstr>
      <vt:lpstr>Storing Data </vt:lpstr>
      <vt:lpstr>Storing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Woollard, Matthew</dc:creator>
  <cp:lastModifiedBy>Peter Smyth</cp:lastModifiedBy>
  <cp:revision>455</cp:revision>
  <cp:lastPrinted>2016-02-22T13:48:56Z</cp:lastPrinted>
  <dcterms:created xsi:type="dcterms:W3CDTF">2013-01-21T11:20:54Z</dcterms:created>
  <dcterms:modified xsi:type="dcterms:W3CDTF">2017-05-08T16:13:19Z</dcterms:modified>
</cp:coreProperties>
</file>