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E43088D-5596-4607-A29A-1BA2D267D213}">
  <a:tblStyle styleId="{BE43088D-5596-4607-A29A-1BA2D267D21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dfs.semanticscholar.org/0ff9/371fd3888576a66f44e956f9c10316d12219.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binsec.gforge.inria.fr/pdf/JCVHT-verimag.pdf" TargetMode="External"/><Relationship Id="rId4" Type="http://schemas.openxmlformats.org/officeDocument/2006/relationships/hyperlink" Target="http://binsec.gforge.inria.fr/pdf/JCVHT-verimag.pdf" TargetMode="External"/><Relationship Id="rId5" Type="http://schemas.openxmlformats.org/officeDocument/2006/relationships/hyperlink" Target="https://www.cise.ufl.edu/~traynor/papers/uaf15.pdf" TargetMode="External"/><Relationship Id="rId6" Type="http://schemas.openxmlformats.org/officeDocument/2006/relationships/hyperlink" Target="https://www.internetsociety.org/static-detection-c-vtable-escape-vulnerabilities-binary-co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edia.blackhat.com/us-13/US-13-Cesare-Bugalyze.com-Detecting-Bugs-Using-Decompilation-WP.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l.acm.org/citation.cfm?id=3015137&amp;dl=ACM&amp;coll=DL" TargetMode="External"/><Relationship Id="rId4" Type="http://schemas.openxmlformats.org/officeDocument/2006/relationships/hyperlink" Target="http://dl.acm.org/citation.cfm?id=2662394&amp;dl=ACM&amp;coll=DL&amp;CFID=947339567&amp;CFTOKEN=19142190" TargetMode="External"/><Relationship Id="rId5" Type="http://schemas.openxmlformats.org/officeDocument/2006/relationships/hyperlink" Target="http://dl.acm.org/citation.cfm?id=2662394&amp;dl=ACM&amp;coll=DL&amp;CFID=947339567&amp;CFTOKEN=1914219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binsec.gforge.inria.fr/pdf/saw14-verimag.pdf" TargetMode="External"/><Relationship Id="rId4" Type="http://schemas.openxmlformats.org/officeDocument/2006/relationships/hyperlink" Target="https://pdfs.semanticscholar.org/2079/7489939f387681ded06c4d403e0b066d00b7.pdf" TargetMode="External"/><Relationship Id="rId11" Type="http://schemas.openxmlformats.org/officeDocument/2006/relationships/hyperlink" Target="http://www.miasm.re/blog/2017/02/03/data_flow_analysis_depgraph.html#more" TargetMode="External"/><Relationship Id="rId10" Type="http://schemas.openxmlformats.org/officeDocument/2006/relationships/hyperlink" Target="https://users.ece.cmu.edu/~dbrumley/pdf/Brumley,%20Newsome_2006_Alias%20Analysis%20for%20Assembly%20(Revised).pdf" TargetMode="External"/><Relationship Id="rId12" Type="http://schemas.openxmlformats.org/officeDocument/2006/relationships/hyperlink" Target="http://www.cs.ucsb.edu/~benh/research/downloads.html" TargetMode="External"/><Relationship Id="rId9" Type="http://schemas.openxmlformats.org/officeDocument/2006/relationships/hyperlink" Target="https://www.google.com/url?sa=t&amp;rct=j&amp;q=&amp;esrc=s&amp;source=web&amp;cd=1&amp;cad=rja&amp;uact=8&amp;ved=0ahUKEwiaopryxNTUAhVM0GMKHdUWDCwQFggoMAA&amp;url=https%3A%2F%2Fhal.inria.fr%2Finria-00072898%2Fdocument&amp;usg=AFQjCNHn8EjpO23feJeF_TBtqBQ0xcxLSw" TargetMode="External"/><Relationship Id="rId5" Type="http://schemas.openxmlformats.org/officeDocument/2006/relationships/hyperlink" Target="https://yanniss.github.io/points-to-tutorial15.pdf" TargetMode="External"/><Relationship Id="rId6" Type="http://schemas.openxmlformats.org/officeDocument/2006/relationships/hyperlink" Target="https://www.cs.cmu.edu/~15745/lectures/L14-Pointer-Analysis.pdf" TargetMode="External"/><Relationship Id="rId7" Type="http://schemas.openxmlformats.org/officeDocument/2006/relationships/hyperlink" Target="http://research.cs.wisc.edu/wpis/papers/tr1824.pdf" TargetMode="External"/><Relationship Id="rId8" Type="http://schemas.openxmlformats.org/officeDocument/2006/relationships/hyperlink" Target="https://github.com/unsw-corg/SV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dfs.semanticscholar.org/1588/3946146cf0dde6799e5ee5147f2ec839bf9f.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infocon.org/cons/SyScan/SyScan%202015%20Singapore/SyScan%202015%20Singapore%20presentations/SyScan15%20Yuki%20Chen%20-%20The%20Birth%20of%20a%20Complete%20IE11%20Exploit%20Under%20the%20New%20Exploit%20Mitigations.pdf" TargetMode="External"/><Relationship Id="rId4" Type="http://schemas.openxmlformats.org/officeDocument/2006/relationships/hyperlink" Target="http://blogs.bromium.com/wp-content/uploads/2015/01/demott_uaf_migitation_and_bypass2.pdf" TargetMode="External"/><Relationship Id="rId5" Type="http://schemas.openxmlformats.org/officeDocument/2006/relationships/hyperlink" Target="http://www.freebuf.com/articles/system/93598.html" TargetMode="External"/><Relationship Id="rId6" Type="http://schemas.openxmlformats.org/officeDocument/2006/relationships/hyperlink" Target="https://researchcenter.paloaltonetworks.com/2014/07/beginning-end-use-free-exploit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zenhumany/hitcon2015" TargetMode="External"/><Relationship Id="rId4" Type="http://schemas.openxmlformats.org/officeDocument/2006/relationships/hyperlink" Target="https://blogs.technet.microsoft.com/srd/2016/01/12/triaging-the-exploitability-of-ieedge-crashes/" TargetMode="External"/><Relationship Id="rId10" Type="http://schemas.openxmlformats.org/officeDocument/2006/relationships/hyperlink" Target="https://sanwen8.cn/p/6193Zkh.html" TargetMode="External"/><Relationship Id="rId9" Type="http://schemas.openxmlformats.org/officeDocument/2006/relationships/hyperlink" Target="https://conference.hitb.org/hitbsecconf2017ams/materials/D1T2%20-%20Linan%20Hao%20and%20Long%20Liu%20-%20The%20Secret%20of%20ChakraCore.pdf" TargetMode="External"/><Relationship Id="rId5" Type="http://schemas.openxmlformats.org/officeDocument/2006/relationships/hyperlink" Target="https://www.blackhat.com/docs/us-15/materials/us-15-Yason-Understanding-The-Attack-Surface-And-Attack-Resilience-Of-Project-Spartans-New-EdgeHTML-Rendering-Engine.pdf" TargetMode="External"/><Relationship Id="rId6" Type="http://schemas.openxmlformats.org/officeDocument/2006/relationships/hyperlink" Target="https://github.com/zenhumany/blackhat_asia_2017/blob/master/BYPASS%20ALL%20MODERN%20MITIGATIONS%20OF%20MICROSOFT%20EDGE.pdf" TargetMode="External"/><Relationship Id="rId7" Type="http://schemas.openxmlformats.org/officeDocument/2006/relationships/hyperlink" Target="https://github.com/BuddhaLabs/PacketStorm-Exploits/tree/master/1612-exploits" TargetMode="External"/><Relationship Id="rId8" Type="http://schemas.openxmlformats.org/officeDocument/2006/relationships/hyperlink" Target="http://blog.skylined.nl/20160316001.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projectzero.blogspot.com/2015/06/dude-wheres-my-heap.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20" Type="http://schemas.openxmlformats.org/officeDocument/2006/relationships/hyperlink" Target="http://www.lungetech.com/cgc-corpus/challenges/NRFIN_00054/" TargetMode="External"/><Relationship Id="rId11" Type="http://schemas.openxmlformats.org/officeDocument/2006/relationships/hyperlink" Target="https://github.com/CyberGrandChallenge/samples/blob/b03540d091c7ba6ed815207b3d6b47edf9ae7364/cqe-challenges/NRFIN_00023/README.md" TargetMode="External"/><Relationship Id="rId10" Type="http://schemas.openxmlformats.org/officeDocument/2006/relationships/hyperlink" Target="http://www.lungetech.com/cgc-corpus/challenges/KPRCA_00011/" TargetMode="External"/><Relationship Id="rId13" Type="http://schemas.openxmlformats.org/officeDocument/2006/relationships/hyperlink" Target="https://github.com/CyberGrandChallenge/samples/blob/b03540d091c7ba6ed815207b3d6b47edf9ae7364/cqe-challenges/CROMU_00025/README.md" TargetMode="External"/><Relationship Id="rId12" Type="http://schemas.openxmlformats.org/officeDocument/2006/relationships/hyperlink" Target="http://www.lungetech.com/cgc-corpus/challenges/NRFIN_00023/" TargetMode="External"/><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CyberGrandChallenge/samples/blob/b03540d091c7ba6ed815207b3d6b47edf9ae7364/cqe-challenges/CROMU_00035/README.md" TargetMode="External"/><Relationship Id="rId4" Type="http://schemas.openxmlformats.org/officeDocument/2006/relationships/hyperlink" Target="http://www.lungetech.com/cgc-corpus/challenges/CROMU_00035/" TargetMode="External"/><Relationship Id="rId9" Type="http://schemas.openxmlformats.org/officeDocument/2006/relationships/hyperlink" Target="https://github.com/CyberGrandChallenge/samples/blob/b03540d091c7ba6ed815207b3d6b47edf9ae7364/cqe-challenges/KPRCA_00011/README.md" TargetMode="External"/><Relationship Id="rId15" Type="http://schemas.openxmlformats.org/officeDocument/2006/relationships/hyperlink" Target="https://github.com/CyberGrandChallenge/samples/blob/b03540d091c7ba6ed815207b3d6b47edf9ae7364/cqe-challenges/CROMU_00044/README.md" TargetMode="External"/><Relationship Id="rId14" Type="http://schemas.openxmlformats.org/officeDocument/2006/relationships/hyperlink" Target="http://www.lungetech.com/cgc-corpus/challenges/CROMU_00025/" TargetMode="External"/><Relationship Id="rId17" Type="http://schemas.openxmlformats.org/officeDocument/2006/relationships/hyperlink" Target="https://github.com/CyberGrandChallenge/samples/blob/01c9f0c718fbe17d1aaf1506ce5581f9b97640c8/examples/KPRCA_00100/README.md" TargetMode="External"/><Relationship Id="rId16" Type="http://schemas.openxmlformats.org/officeDocument/2006/relationships/hyperlink" Target="http://www.lungetech.com/cgc-corpus/challenges/CROMU_00044/" TargetMode="External"/><Relationship Id="rId5" Type="http://schemas.openxmlformats.org/officeDocument/2006/relationships/hyperlink" Target="https://github.com/CyberGrandChallenge/samples/blob/b03540d091c7ba6ed815207b3d6b47edf9ae7364/cqe-challenges/KPRCA_00054/README.md" TargetMode="External"/><Relationship Id="rId19" Type="http://schemas.openxmlformats.org/officeDocument/2006/relationships/hyperlink" Target="https://github.com/CyberGrandChallenge/samples/blob/01c9f0c718fbe17d1aaf1506ce5581f9b97640c8/examples/NRFIN_00054/README.md" TargetMode="External"/><Relationship Id="rId6" Type="http://schemas.openxmlformats.org/officeDocument/2006/relationships/hyperlink" Target="http://www.lungetech.com/cgc-corpus/challenges/KPRCA_00054/" TargetMode="External"/><Relationship Id="rId18" Type="http://schemas.openxmlformats.org/officeDocument/2006/relationships/hyperlink" Target="http://www.lungetech.com/cgc-corpus/challenges/KPRCA_00100/" TargetMode="External"/><Relationship Id="rId7" Type="http://schemas.openxmlformats.org/officeDocument/2006/relationships/hyperlink" Target="https://github.com/CyberGrandChallenge/samples/blob/b03540d091c7ba6ed815207b3d6b47edf9ae7364/cqe-challenges/NRFIN_00024/README.md" TargetMode="External"/><Relationship Id="rId8" Type="http://schemas.openxmlformats.org/officeDocument/2006/relationships/hyperlink" Target="http://www.lungetech.com/cgc-corpus/challenges/NRFIN_00024/" TargetMode="External"/></Relationships>
</file>

<file path=ppt/slides/_rels/slide28.xml.rels><?xml version="1.0" encoding="UTF-8" standalone="yes"?><Relationships xmlns="http://schemas.openxmlformats.org/package/2006/relationships"><Relationship Id="rId11" Type="http://schemas.openxmlformats.org/officeDocument/2006/relationships/hyperlink" Target="http://www.lungetech.com/cgc-corpus/challenges/KPRCA_00100/" TargetMode="External"/><Relationship Id="rId10" Type="http://schemas.openxmlformats.org/officeDocument/2006/relationships/hyperlink" Target="http://www.lungetech.com/cgc-corpus/challenges/NRFIN_00054/" TargetMode="External"/><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www.lungetech.com/cgc-corpus/challenges/CROMU_00025/" TargetMode="External"/><Relationship Id="rId4" Type="http://schemas.openxmlformats.org/officeDocument/2006/relationships/hyperlink" Target="http://www.lungetech.com/cgc-corpus/challenges/CROMU_00035/" TargetMode="External"/><Relationship Id="rId9" Type="http://schemas.openxmlformats.org/officeDocument/2006/relationships/hyperlink" Target="http://www.lungetech.com/cgc-corpus/challenges/NRFIN_00024/" TargetMode="External"/><Relationship Id="rId5" Type="http://schemas.openxmlformats.org/officeDocument/2006/relationships/hyperlink" Target="http://www.lungetech.com/cgc-corpus/challenges/CROMU_00044/" TargetMode="External"/><Relationship Id="rId6" Type="http://schemas.openxmlformats.org/officeDocument/2006/relationships/hyperlink" Target="http://www.lungetech.com/cgc-corpus/challenges/KPRCA_00011/" TargetMode="External"/><Relationship Id="rId7" Type="http://schemas.openxmlformats.org/officeDocument/2006/relationships/hyperlink" Target="http://www.lungetech.com/cgc-corpus/challenges/KPRCA_00054/" TargetMode="External"/><Relationship Id="rId8" Type="http://schemas.openxmlformats.org/officeDocument/2006/relationships/hyperlink" Target="http://www.lungetech.com/cgc-corpus/challenges/NRFIN_00023/" TargetMode="External"/></Relationships>
</file>

<file path=ppt/slides/_rels/slide29.xml.rels><?xml version="1.0" encoding="UTF-8" standalone="yes"?><Relationships xmlns="http://schemas.openxmlformats.org/package/2006/relationships"><Relationship Id="rId11" Type="http://schemas.openxmlformats.org/officeDocument/2006/relationships/hyperlink" Target="http://www.lungetech.com/cgc-corpus/challenges/KPRCA_00100/" TargetMode="External"/><Relationship Id="rId10" Type="http://schemas.openxmlformats.org/officeDocument/2006/relationships/hyperlink" Target="http://www.lungetech.com/cgc-corpus/challenges/NRFIN_00054/" TargetMode="External"/><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lungetech.com/cgc-corpus/challenges/CROMU_00025/" TargetMode="External"/><Relationship Id="rId4" Type="http://schemas.openxmlformats.org/officeDocument/2006/relationships/hyperlink" Target="http://www.lungetech.com/cgc-corpus/challenges/CROMU_00035/" TargetMode="External"/><Relationship Id="rId9" Type="http://schemas.openxmlformats.org/officeDocument/2006/relationships/hyperlink" Target="http://www.lungetech.com/cgc-corpus/challenges/NRFIN_00024/" TargetMode="External"/><Relationship Id="rId5" Type="http://schemas.openxmlformats.org/officeDocument/2006/relationships/hyperlink" Target="http://www.lungetech.com/cgc-corpus/challenges/CROMU_00044/" TargetMode="External"/><Relationship Id="rId6" Type="http://schemas.openxmlformats.org/officeDocument/2006/relationships/hyperlink" Target="http://www.lungetech.com/cgc-corpus/challenges/KPRCA_00011/" TargetMode="External"/><Relationship Id="rId7" Type="http://schemas.openxmlformats.org/officeDocument/2006/relationships/hyperlink" Target="http://www.lungetech.com/cgc-corpus/challenges/KPRCA_00054/" TargetMode="External"/><Relationship Id="rId8" Type="http://schemas.openxmlformats.org/officeDocument/2006/relationships/hyperlink" Target="http://www.lungetech.com/cgc-corpus/challenges/NRFIN_0002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CyberGrandChallenge/samples/blob/b03540d091c7ba6ed815207b3d6b47edf9ae7364/cqe-challenges/CROMU_00025/README.md" TargetMode="External"/><Relationship Id="rId4" Type="http://schemas.openxmlformats.org/officeDocument/2006/relationships/hyperlink" Target="http://www.lungetech.com/cgc-corpus/challenges/CROMU_0002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CyberGrandChallenge/samples/blob/b03540d091c7ba6ed815207b3d6b47edf9ae7364/cqe-challenges/CROMU_00035/README.md" TargetMode="External"/><Relationship Id="rId4" Type="http://schemas.openxmlformats.org/officeDocument/2006/relationships/hyperlink" Target="http://www.lungetech.com/cgc-corpus/challenges/CROMU_0003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CyberGrandChallenge/samples/blob/b03540d091c7ba6ed815207b3d6b47edf9ae7364/cqe-challenges/CROMU_00044/README.md" TargetMode="External"/><Relationship Id="rId4" Type="http://schemas.openxmlformats.org/officeDocument/2006/relationships/hyperlink" Target="http://www.lungetech.com/cgc-corpus/challenges/CROMU_00044/" TargetMode="External"/><Relationship Id="rId5"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CyberGrandChallenge/samples/blob/b03540d091c7ba6ed815207b3d6b47edf9ae7364/cqe-challenges/KPRCA_00011/README.md" TargetMode="External"/><Relationship Id="rId4" Type="http://schemas.openxmlformats.org/officeDocument/2006/relationships/hyperlink" Target="http://www.lungetech.com/cgc-corpus/challenges/KPRCA_00011/"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CyberGrandChallenge/samples/blob/b03540d091c7ba6ed815207b3d6b47edf9ae7364/cqe-challenges/KPRCA_00054/README.md" TargetMode="External"/><Relationship Id="rId4" Type="http://schemas.openxmlformats.org/officeDocument/2006/relationships/hyperlink" Target="http://www.lungetech.com/cgc-corpus/challenges/KPRCA_0005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ithub.com/CyberGrandChallenge/samples/blob/b03540d091c7ba6ed815207b3d6b47edf9ae7364/cqe-challenges/NRFIN_00023/README.md" TargetMode="External"/><Relationship Id="rId4" Type="http://schemas.openxmlformats.org/officeDocument/2006/relationships/hyperlink" Target="http://www.lungetech.com/cgc-corpus/challenges/NRFIN_00023/"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CyberGrandChallenge/samples/blob/b03540d091c7ba6ed815207b3d6b47edf9ae7364/cqe-challenges/NRFIN_00024/README.md" TargetMode="External"/><Relationship Id="rId4" Type="http://schemas.openxmlformats.org/officeDocument/2006/relationships/hyperlink" Target="http://www.lungetech.com/cgc-corpus/challenges/NRFIN_00024/"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exploit-db.com/exploits/41042/" TargetMode="External"/><Relationship Id="rId4" Type="http://schemas.openxmlformats.org/officeDocument/2006/relationships/hyperlink" Target="https://blog.quarkslab.com/exploiting-ms16-145-ms-edge-typedarraysort-use-after-free-cve-2016-7288.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llvm.org/docs/LangRef.html#constants" TargetMode="External"/><Relationship Id="rId4" Type="http://schemas.openxmlformats.org/officeDocument/2006/relationships/hyperlink" Target="http://phrack.org/issues/64/8.html" TargetMode="External"/><Relationship Id="rId5" Type="http://schemas.openxmlformats.org/officeDocument/2006/relationships/hyperlink" Target="https://github.com/google/binnavi/wiki/Replacing-IDA-as-Disassembler-Frontend"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github.com/trolldbois/python-haystack-rever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fort-knox.org/files/freesentry.pdf" TargetMode="External"/><Relationship Id="rId4" Type="http://schemas.openxmlformats.org/officeDocument/2006/relationships/hyperlink" Target="http://wenke.gtisc.gatech.edu/papers/dangnull.pdf" TargetMode="External"/><Relationship Id="rId5" Type="http://schemas.openxmlformats.org/officeDocument/2006/relationships/hyperlink" Target="http://www.cs.vu.nl/~giuffrida/papers/dangsan_eurosys17.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llvm.org/pubs/2006-DSN-DanglingPointers.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cis.upenn.edu/acg/papers/ismm10_cet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eople.cs.umass.edu/~emery/pubs/fp014-berger.pdf" TargetMode="External"/><Relationship Id="rId4" Type="http://schemas.openxmlformats.org/officeDocument/2006/relationships/hyperlink" Target="https://people.cs.umass.edu/~emery/pubs/ccs03-novark.pdf" TargetMode="External"/><Relationship Id="rId5" Type="http://schemas.openxmlformats.org/officeDocument/2006/relationships/hyperlink" Target="https://www.usenix.org/legacy/event/sec10/tech/full_papers/Akritidis.pdf" TargetMode="External"/><Relationship Id="rId6" Type="http://schemas.openxmlformats.org/officeDocument/2006/relationships/hyperlink" Target="https://www.usenix.org/system/files/conference/atc12/atc12-final39.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CQE-UAF</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Taint Tracking</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Track the pointer value from its allocation site onward not depending on the variable type.</a:t>
            </a:r>
          </a:p>
          <a:p>
            <a:pPr indent="-228600" lvl="0" marL="457200" rtl="0">
              <a:spcBef>
                <a:spcPts val="0"/>
              </a:spcBef>
            </a:pPr>
            <a:r>
              <a:rPr lang="en" u="sng">
                <a:solidFill>
                  <a:schemeClr val="hlink"/>
                </a:solidFill>
                <a:hlinkClick r:id="rId3"/>
              </a:rPr>
              <a:t>Undangle: Early Detection of Dangling Pointers in Use-After-Free and Double-Free Vulnerabilities</a:t>
            </a:r>
            <a:r>
              <a:rPr lang="en"/>
              <a:t> (ISSTA 12)</a:t>
            </a:r>
          </a:p>
          <a:p>
            <a:pPr indent="-228600" lvl="1" marL="914400" rtl="0">
              <a:spcBef>
                <a:spcPts val="0"/>
              </a:spcBef>
            </a:pPr>
            <a:r>
              <a:rPr lang="en"/>
              <a:t>It can report all the dangling pointers that point to a particular memory location at a given set in time and allows a user to specify a window when to report these findings</a:t>
            </a:r>
          </a:p>
          <a:p>
            <a:pPr indent="-228600" lvl="1" marL="914400" rtl="0">
              <a:spcBef>
                <a:spcPts val="0"/>
              </a:spcBef>
            </a:pPr>
            <a:r>
              <a:rPr lang="en"/>
              <a:t>Avoid the loss of metadata when pointers are copied in a type-unsafe way</a:t>
            </a:r>
          </a:p>
          <a:p>
            <a:pPr indent="-228600" lvl="1" marL="914400" rtl="0">
              <a:spcBef>
                <a:spcPts val="0"/>
              </a:spcBef>
            </a:pPr>
            <a:r>
              <a:rPr lang="en"/>
              <a:t>Binary code no source code</a:t>
            </a:r>
          </a:p>
          <a:p>
            <a:pPr indent="-228600" lvl="1" marL="914400" rtl="0">
              <a:spcBef>
                <a:spcPts val="0"/>
              </a:spcBef>
            </a:pPr>
            <a:r>
              <a:rPr lang="en"/>
              <a:t>Combine Undangle with fuzzing tool</a:t>
            </a:r>
          </a:p>
          <a:p>
            <a:pPr indent="-228600" lvl="1" marL="914400" rtl="0">
              <a:spcBef>
                <a:spcPts val="0"/>
              </a:spcBef>
            </a:pPr>
            <a:r>
              <a:rPr lang="en"/>
              <a:t>find two dangling pointer bugs in windows libraries</a:t>
            </a:r>
          </a:p>
          <a:p>
            <a:pPr indent="0" lvl="0" mar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Static Analysis</a:t>
            </a:r>
          </a:p>
        </p:txBody>
      </p:sp>
      <p:sp>
        <p:nvSpPr>
          <p:cNvPr id="131" name="Shape 131"/>
          <p:cNvSpPr txBox="1"/>
          <p:nvPr>
            <p:ph idx="1" type="body"/>
          </p:nvPr>
        </p:nvSpPr>
        <p:spPr>
          <a:xfrm>
            <a:off x="311700" y="1152475"/>
            <a:ext cx="8520600" cy="38556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S</a:t>
            </a:r>
            <a:r>
              <a:rPr lang="en" u="sng">
                <a:solidFill>
                  <a:schemeClr val="hlink"/>
                </a:solidFill>
                <a:hlinkClick r:id="rId4"/>
              </a:rPr>
              <a:t>taticly detecting use after free on binary code</a:t>
            </a:r>
            <a:r>
              <a:rPr lang="en"/>
              <a:t>(JICV 14)</a:t>
            </a:r>
          </a:p>
          <a:p>
            <a:pPr indent="-228600" lvl="1" marL="914400" rtl="0">
              <a:spcBef>
                <a:spcPts val="0"/>
              </a:spcBef>
            </a:pPr>
            <a:r>
              <a:rPr lang="en"/>
              <a:t>binary only</a:t>
            </a:r>
          </a:p>
          <a:p>
            <a:pPr indent="-228600" lvl="1" marL="914400" rtl="0">
              <a:spcBef>
                <a:spcPts val="0"/>
              </a:spcBef>
            </a:pPr>
            <a:r>
              <a:rPr lang="en"/>
              <a:t>potential UAF patterns: allocation, free, used (dangling pointer)</a:t>
            </a:r>
          </a:p>
          <a:p>
            <a:pPr indent="-228600" lvl="1" marL="914400" rtl="0">
              <a:spcBef>
                <a:spcPts val="0"/>
              </a:spcBef>
            </a:pPr>
            <a:r>
              <a:rPr lang="en"/>
              <a:t>Abstract memory representation: heap (base, size) and stack (EBP, offset)</a:t>
            </a:r>
          </a:p>
          <a:p>
            <a:pPr indent="-228600" lvl="1" marL="914400" rtl="0">
              <a:spcBef>
                <a:spcPts val="0"/>
              </a:spcBef>
            </a:pPr>
            <a:r>
              <a:rPr lang="en"/>
              <a:t>Value set analysis</a:t>
            </a:r>
          </a:p>
          <a:p>
            <a:pPr indent="-228600" lvl="2" marL="1371600" rtl="0">
              <a:spcBef>
                <a:spcPts val="0"/>
              </a:spcBef>
            </a:pPr>
            <a:r>
              <a:rPr lang="en"/>
              <a:t>assume </a:t>
            </a:r>
            <a:r>
              <a:rPr b="1" lang="en"/>
              <a:t>no particular loop iteration</a:t>
            </a:r>
          </a:p>
          <a:p>
            <a:pPr indent="-228600" lvl="1" marL="914400">
              <a:spcBef>
                <a:spcPts val="0"/>
              </a:spcBef>
            </a:pPr>
            <a:r>
              <a:rPr lang="en"/>
              <a:t>small programs</a:t>
            </a:r>
          </a:p>
          <a:p>
            <a:pPr indent="-228600" lvl="0" marL="457200" rtl="0">
              <a:spcBef>
                <a:spcPts val="0"/>
              </a:spcBef>
            </a:pPr>
            <a:r>
              <a:rPr lang="en" u="sng">
                <a:solidFill>
                  <a:schemeClr val="hlink"/>
                </a:solidFill>
                <a:hlinkClick r:id="rId5"/>
              </a:rPr>
              <a:t>Uncovering Use-After-Free Conditions In Compiled Code</a:t>
            </a:r>
            <a:r>
              <a:rPr lang="en"/>
              <a:t> (ARES 15)</a:t>
            </a:r>
          </a:p>
          <a:p>
            <a:pPr indent="-228600" lvl="1" marL="914400" rtl="0">
              <a:spcBef>
                <a:spcPts val="0"/>
              </a:spcBef>
            </a:pPr>
            <a:r>
              <a:rPr lang="en"/>
              <a:t>binary only (potential 127/652 windows binaries)</a:t>
            </a:r>
          </a:p>
          <a:p>
            <a:pPr indent="-228600" lvl="1" marL="914400" rtl="0">
              <a:spcBef>
                <a:spcPts val="0"/>
              </a:spcBef>
            </a:pPr>
            <a:r>
              <a:rPr lang="en"/>
              <a:t>C++ object with virtual function</a:t>
            </a:r>
          </a:p>
          <a:p>
            <a:pPr indent="-228600" lvl="1" marL="914400" rtl="0">
              <a:spcBef>
                <a:spcPts val="0"/>
              </a:spcBef>
            </a:pPr>
            <a:r>
              <a:rPr lang="en"/>
              <a:t>data flow analysis: available object definition analysis</a:t>
            </a:r>
          </a:p>
          <a:p>
            <a:pPr indent="-228600" lvl="1" marL="914400" rtl="0">
              <a:spcBef>
                <a:spcPts val="0"/>
              </a:spcBef>
            </a:pPr>
            <a:r>
              <a:rPr lang="en"/>
              <a:t>compute four sets for each basic block GEN[B], KILL[B], AVAILIN[B], and AVAILOUT[B]</a:t>
            </a:r>
          </a:p>
          <a:p>
            <a:pPr indent="-228600" lvl="2" marL="1371600" rtl="0">
              <a:spcBef>
                <a:spcPts val="0"/>
              </a:spcBef>
            </a:pPr>
            <a:r>
              <a:rPr lang="en"/>
              <a:t>the virtual address of constructor and deleted object</a:t>
            </a:r>
          </a:p>
          <a:p>
            <a:pPr indent="-228600" lvl="1" marL="914400">
              <a:spcBef>
                <a:spcPts val="0"/>
              </a:spcBef>
            </a:pPr>
            <a:r>
              <a:rPr lang="en"/>
              <a:t>rely on </a:t>
            </a:r>
            <a:r>
              <a:rPr lang="en" u="sng">
                <a:solidFill>
                  <a:schemeClr val="hlink"/>
                </a:solidFill>
                <a:hlinkClick r:id="rId6"/>
              </a:rPr>
              <a:t>RECALL’s ClassTracker</a:t>
            </a:r>
            <a:r>
              <a:rPr lang="en"/>
              <a:t> to identify C++ object creation and deletion with high reliability</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Static Analysis</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Detecting Bugs Using Decompilation and Data Flow Analysis</a:t>
            </a:r>
          </a:p>
          <a:p>
            <a:pPr indent="-228600" lvl="1" marL="914400">
              <a:spcBef>
                <a:spcPts val="0"/>
              </a:spcBef>
            </a:pPr>
            <a:r>
              <a:rPr lang="en"/>
              <a:t>represent x86 to an IR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Combine Static and Dynamic Analysis</a:t>
            </a:r>
          </a:p>
        </p:txBody>
      </p:sp>
      <p:sp>
        <p:nvSpPr>
          <p:cNvPr id="143" name="Shape 143"/>
          <p:cNvSpPr txBox="1"/>
          <p:nvPr>
            <p:ph idx="1" type="body"/>
          </p:nvPr>
        </p:nvSpPr>
        <p:spPr>
          <a:xfrm>
            <a:off x="311700" y="1152475"/>
            <a:ext cx="8520600" cy="3783900"/>
          </a:xfrm>
          <a:prstGeom prst="rect">
            <a:avLst/>
          </a:prstGeom>
        </p:spPr>
        <p:txBody>
          <a:bodyPr anchorCtr="0" anchor="t" bIns="91425" lIns="91425" rIns="91425" tIns="91425">
            <a:noAutofit/>
          </a:bodyPr>
          <a:lstStyle/>
          <a:p>
            <a:pPr indent="-228600" lvl="0" marL="457200" rtl="0">
              <a:spcBef>
                <a:spcPts val="0"/>
              </a:spcBef>
              <a:spcAft>
                <a:spcPts val="400"/>
              </a:spcAft>
            </a:pPr>
            <a:r>
              <a:rPr lang="en" u="sng">
                <a:solidFill>
                  <a:schemeClr val="hlink"/>
                </a:solidFill>
                <a:highlight>
                  <a:srgbClr val="FFFFFF"/>
                </a:highlight>
                <a:hlinkClick r:id="rId3"/>
              </a:rPr>
              <a:t>Finding the needle in the heap: combining static analysis and dynamic symbolic execution to trigger use-after-free</a:t>
            </a:r>
            <a:r>
              <a:rPr lang="en">
                <a:solidFill>
                  <a:srgbClr val="000000"/>
                </a:solidFill>
                <a:highlight>
                  <a:srgbClr val="FFFFFF"/>
                </a:highlight>
              </a:rPr>
              <a:t> (SSPREW 16)</a:t>
            </a:r>
          </a:p>
          <a:p>
            <a:pPr indent="-228600" lvl="1" marL="914400" rtl="0">
              <a:spcBef>
                <a:spcPts val="0"/>
              </a:spcBef>
              <a:spcAft>
                <a:spcPts val="400"/>
              </a:spcAft>
              <a:buClr>
                <a:srgbClr val="000000"/>
              </a:buClr>
            </a:pPr>
            <a:r>
              <a:rPr lang="en">
                <a:solidFill>
                  <a:srgbClr val="000000"/>
                </a:solidFill>
                <a:highlight>
                  <a:srgbClr val="FFFFFF"/>
                </a:highlight>
              </a:rPr>
              <a:t>binary only</a:t>
            </a:r>
          </a:p>
          <a:p>
            <a:pPr indent="-228600" lvl="1" marL="914400" rtl="0">
              <a:spcBef>
                <a:spcPts val="0"/>
              </a:spcBef>
              <a:spcAft>
                <a:spcPts val="400"/>
              </a:spcAft>
              <a:buClr>
                <a:srgbClr val="000000"/>
              </a:buClr>
            </a:pPr>
            <a:r>
              <a:rPr lang="en">
                <a:solidFill>
                  <a:srgbClr val="000000"/>
                </a:solidFill>
                <a:highlight>
                  <a:srgbClr val="FFFFFF"/>
                </a:highlight>
              </a:rPr>
              <a:t>GUEB guided dynamic symbolic execution</a:t>
            </a:r>
          </a:p>
          <a:p>
            <a:pPr indent="-228600" lvl="0" marL="457200" rtl="0">
              <a:spcBef>
                <a:spcPts val="0"/>
              </a:spcBef>
              <a:spcAft>
                <a:spcPts val="400"/>
              </a:spcAft>
              <a:buClr>
                <a:srgbClr val="000000"/>
              </a:buClr>
            </a:pPr>
            <a:r>
              <a:rPr lang="en" u="sng">
                <a:solidFill>
                  <a:schemeClr val="hlink"/>
                </a:solidFill>
                <a:highlight>
                  <a:srgbClr val="FFFFFF"/>
                </a:highlight>
                <a:hlinkClick r:id="rId4"/>
              </a:rPr>
              <a:t>Poster: </a:t>
            </a:r>
            <a:r>
              <a:rPr lang="en" u="sng">
                <a:solidFill>
                  <a:schemeClr val="hlink"/>
                </a:solidFill>
                <a:hlinkClick r:id="rId5"/>
              </a:rPr>
              <a:t>UAFChecker: Scalable Static Detection of Use-After-Free Vulnerabilities</a:t>
            </a:r>
            <a:r>
              <a:rPr lang="en">
                <a:solidFill>
                  <a:srgbClr val="000000"/>
                </a:solidFill>
                <a:highlight>
                  <a:srgbClr val="FFFFFF"/>
                </a:highlight>
              </a:rPr>
              <a:t> (CCS 14)</a:t>
            </a:r>
          </a:p>
          <a:p>
            <a:pPr indent="-228600" lvl="1" marL="914400" rtl="0">
              <a:spcBef>
                <a:spcPts val="0"/>
              </a:spcBef>
              <a:spcAft>
                <a:spcPts val="400"/>
              </a:spcAft>
              <a:buClr>
                <a:srgbClr val="000000"/>
              </a:buClr>
            </a:pPr>
            <a:r>
              <a:rPr lang="en">
                <a:solidFill>
                  <a:srgbClr val="000000"/>
                </a:solidFill>
                <a:highlight>
                  <a:srgbClr val="FFFFFF"/>
                </a:highlight>
              </a:rPr>
              <a:t>Source code</a:t>
            </a:r>
          </a:p>
          <a:p>
            <a:pPr indent="-228600" lvl="1" marL="914400" rtl="0">
              <a:spcBef>
                <a:spcPts val="0"/>
              </a:spcBef>
              <a:spcAft>
                <a:spcPts val="400"/>
              </a:spcAft>
              <a:buClr>
                <a:srgbClr val="000000"/>
              </a:buClr>
            </a:pPr>
            <a:r>
              <a:rPr b="1" lang="en">
                <a:solidFill>
                  <a:srgbClr val="000000"/>
                </a:solidFill>
                <a:highlight>
                  <a:srgbClr val="FFFFFF"/>
                </a:highlight>
              </a:rPr>
              <a:t>unroll each loop only once</a:t>
            </a:r>
          </a:p>
          <a:p>
            <a:pPr indent="-228600" lvl="2" marL="1371600" rtl="0">
              <a:spcBef>
                <a:spcPts val="0"/>
              </a:spcBef>
              <a:spcAft>
                <a:spcPts val="400"/>
              </a:spcAft>
              <a:buClr>
                <a:srgbClr val="000000"/>
              </a:buClr>
            </a:pPr>
            <a:r>
              <a:rPr lang="en">
                <a:solidFill>
                  <a:srgbClr val="000000"/>
                </a:solidFill>
                <a:highlight>
                  <a:srgbClr val="FFFFFF"/>
                </a:highlight>
              </a:rPr>
              <a:t>no depending on executing a loop for several times.</a:t>
            </a:r>
          </a:p>
          <a:p>
            <a:pPr indent="-228600" lvl="1" marL="914400" rtl="0">
              <a:spcBef>
                <a:spcPts val="0"/>
              </a:spcBef>
              <a:spcAft>
                <a:spcPts val="400"/>
              </a:spcAft>
              <a:buClr>
                <a:srgbClr val="000000"/>
              </a:buClr>
            </a:pPr>
            <a:r>
              <a:rPr lang="en">
                <a:solidFill>
                  <a:srgbClr val="000000"/>
                </a:solidFill>
                <a:highlight>
                  <a:srgbClr val="FFFFFF"/>
                </a:highlight>
              </a:rPr>
              <a:t>finite-state machine: precise alias analysis (MustAlias and MayAlias)</a:t>
            </a:r>
          </a:p>
          <a:p>
            <a:pPr indent="-228600" lvl="1" marL="914400" rtl="0">
              <a:spcBef>
                <a:spcPts val="0"/>
              </a:spcBef>
              <a:spcAft>
                <a:spcPts val="400"/>
              </a:spcAft>
              <a:buClr>
                <a:srgbClr val="000000"/>
              </a:buClr>
            </a:pPr>
            <a:r>
              <a:rPr lang="en">
                <a:solidFill>
                  <a:srgbClr val="000000"/>
                </a:solidFill>
                <a:highlight>
                  <a:srgbClr val="FFFFFF"/>
                </a:highlight>
              </a:rPr>
              <a:t>Inter-procedure analysis: function inlining not good for large program</a:t>
            </a:r>
          </a:p>
          <a:p>
            <a:pPr indent="-228600" lvl="1" marL="914400" rtl="0">
              <a:spcBef>
                <a:spcPts val="0"/>
              </a:spcBef>
              <a:spcAft>
                <a:spcPts val="400"/>
              </a:spcAft>
              <a:buClr>
                <a:srgbClr val="000000"/>
              </a:buClr>
            </a:pPr>
            <a:r>
              <a:rPr lang="en">
                <a:solidFill>
                  <a:srgbClr val="000000"/>
                </a:solidFill>
                <a:highlight>
                  <a:srgbClr val="FFFFFF"/>
                </a:highlight>
              </a:rPr>
              <a:t>Symbolic execution: free point to use point</a:t>
            </a:r>
          </a:p>
          <a:p>
            <a:pPr indent="-228600" lvl="1" marL="914400" rtl="0">
              <a:spcBef>
                <a:spcPts val="0"/>
              </a:spcBef>
              <a:spcAft>
                <a:spcPts val="400"/>
              </a:spcAft>
              <a:buClr>
                <a:srgbClr val="000000"/>
              </a:buClr>
            </a:pPr>
            <a:r>
              <a:rPr lang="en">
                <a:solidFill>
                  <a:srgbClr val="000000"/>
                </a:solidFill>
                <a:highlight>
                  <a:srgbClr val="FFFFFF"/>
                </a:highlight>
              </a:rPr>
              <a:t>Taint: directly taint untrust pointer</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Static Analysis</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LiSTT: An Investigation into Unsound-incomplete Yet Practical Result Yielding Static Taintflow Analysis</a:t>
            </a:r>
          </a:p>
          <a:p>
            <a:pPr indent="-228600" lvl="0" marL="457200" rtl="0">
              <a:spcBef>
                <a:spcPts val="0"/>
              </a:spcBef>
            </a:pPr>
            <a:r>
              <a:rPr lang="en" u="sng">
                <a:solidFill>
                  <a:schemeClr val="hlink"/>
                </a:solidFill>
                <a:hlinkClick r:id="rId4"/>
              </a:rPr>
              <a:t>Alias analysis of executable code</a:t>
            </a:r>
          </a:p>
          <a:p>
            <a:pPr indent="-228600" lvl="0" marL="457200" rtl="0">
              <a:spcBef>
                <a:spcPts val="0"/>
              </a:spcBef>
            </a:pPr>
            <a:r>
              <a:rPr lang="en" u="sng">
                <a:solidFill>
                  <a:schemeClr val="hlink"/>
                </a:solidFill>
                <a:hlinkClick r:id="rId5"/>
              </a:rPr>
              <a:t>Pointer Analysis</a:t>
            </a:r>
          </a:p>
          <a:p>
            <a:pPr indent="-228600" lvl="1" marL="914400" rtl="0">
              <a:spcBef>
                <a:spcPts val="0"/>
              </a:spcBef>
            </a:pPr>
            <a:r>
              <a:rPr lang="en" u="sng">
                <a:solidFill>
                  <a:schemeClr val="hlink"/>
                </a:solidFill>
                <a:hlinkClick r:id="rId6"/>
              </a:rPr>
              <a:t>pointer analysis</a:t>
            </a:r>
          </a:p>
          <a:p>
            <a:pPr indent="-317500" lvl="0" marL="457200" rtl="0">
              <a:spcBef>
                <a:spcPts val="0"/>
              </a:spcBef>
              <a:buSzPct val="100000"/>
            </a:pPr>
            <a:r>
              <a:rPr lang="en" sz="1400" u="sng">
                <a:solidFill>
                  <a:schemeClr val="hlink"/>
                </a:solidFill>
                <a:hlinkClick r:id="rId7"/>
              </a:rPr>
              <a:t>Slicing Machine Code</a:t>
            </a:r>
          </a:p>
          <a:p>
            <a:pPr indent="-317500" lvl="0" marL="457200" rtl="0">
              <a:spcBef>
                <a:spcPts val="0"/>
              </a:spcBef>
              <a:buSzPct val="100000"/>
            </a:pPr>
            <a:r>
              <a:rPr lang="en" sz="1400" u="sng">
                <a:solidFill>
                  <a:schemeClr val="hlink"/>
                </a:solidFill>
                <a:hlinkClick r:id="rId8"/>
              </a:rPr>
              <a:t>https://github.com/unsw-corg/SVF</a:t>
            </a:r>
          </a:p>
          <a:p>
            <a:pPr indent="-317500" lvl="0" marL="457200" rtl="0">
              <a:spcBef>
                <a:spcPts val="0"/>
              </a:spcBef>
              <a:buClr>
                <a:schemeClr val="dk1"/>
              </a:buClr>
              <a:buSzPct val="100000"/>
            </a:pPr>
            <a:r>
              <a:rPr lang="en" sz="1400" u="sng">
                <a:solidFill>
                  <a:schemeClr val="hlink"/>
                </a:solidFill>
                <a:hlinkClick r:id="rId9"/>
              </a:rPr>
              <a:t>Data dependence analysis of assembly code</a:t>
            </a:r>
          </a:p>
          <a:p>
            <a:pPr indent="-317500" lvl="0" marL="457200" rtl="0">
              <a:spcBef>
                <a:spcPts val="0"/>
              </a:spcBef>
              <a:buClr>
                <a:schemeClr val="dk1"/>
              </a:buClr>
              <a:buSzPct val="100000"/>
            </a:pPr>
            <a:r>
              <a:rPr lang="en" sz="1400" u="sng">
                <a:solidFill>
                  <a:schemeClr val="hlink"/>
                </a:solidFill>
                <a:hlinkClick r:id="rId10"/>
              </a:rPr>
              <a:t>Alias Analysis for Assembly</a:t>
            </a:r>
          </a:p>
          <a:p>
            <a:pPr indent="-317500" lvl="0" marL="457200" rtl="0">
              <a:spcBef>
                <a:spcPts val="0"/>
              </a:spcBef>
              <a:buClr>
                <a:schemeClr val="dk1"/>
              </a:buClr>
              <a:buSzPct val="100000"/>
            </a:pPr>
            <a:r>
              <a:rPr lang="en" sz="1400" u="sng">
                <a:solidFill>
                  <a:schemeClr val="hlink"/>
                </a:solidFill>
                <a:hlinkClick r:id="rId11"/>
              </a:rPr>
              <a:t>Data flow analysis: DepGraph</a:t>
            </a:r>
          </a:p>
          <a:p>
            <a:pPr indent="-317500" lvl="0" marL="457200" rtl="0">
              <a:spcBef>
                <a:spcPts val="0"/>
              </a:spcBef>
              <a:buClr>
                <a:schemeClr val="dk1"/>
              </a:buClr>
              <a:buSzPct val="100000"/>
            </a:pPr>
            <a:r>
              <a:rPr lang="en" sz="1400" u="sng">
                <a:solidFill>
                  <a:schemeClr val="hlink"/>
                </a:solidFill>
                <a:hlinkClick r:id="rId12"/>
              </a:rPr>
              <a:t>Pointer analysis work and ugly source code</a:t>
            </a:r>
          </a:p>
          <a:p>
            <a:pPr indent="-317500" lvl="0" marL="457200">
              <a:spcBef>
                <a:spcPts val="0"/>
              </a:spcBef>
              <a:buClr>
                <a:schemeClr val="dk1"/>
              </a:buClr>
              <a:buSzPct val="100000"/>
            </a:pPr>
            <a:r>
              <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Potential related work</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u="sng">
                <a:solidFill>
                  <a:schemeClr val="hlink"/>
                </a:solidFill>
                <a:hlinkClick r:id="rId3"/>
              </a:rPr>
              <a:t>Statically-Directed Dynamic Automated Test Generation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Static Analysis</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Static analysis provides more complete results than dynamic analysis by allowing to explore the whole  set of program executions.</a:t>
            </a:r>
          </a:p>
          <a:p>
            <a:pPr lvl="0">
              <a:spcBef>
                <a:spcPts val="0"/>
              </a:spcBef>
              <a:buNone/>
            </a:pPr>
            <a:r>
              <a:rPr lang="en"/>
              <a:t>false negatives</a:t>
            </a:r>
            <a:r>
              <a:rPr lang="en"/>
              <a:t> </a:t>
            </a:r>
          </a:p>
          <a:p>
            <a:pPr lvl="0">
              <a:spcBef>
                <a:spcPts val="0"/>
              </a:spcBef>
              <a:buNone/>
            </a:pPr>
            <a:r>
              <a:rPr lang="en"/>
              <a:t>Program slicing</a:t>
            </a:r>
          </a:p>
          <a:p>
            <a:pPr lvl="0">
              <a:spcBef>
                <a:spcPts val="0"/>
              </a:spcBef>
              <a:buNone/>
            </a:pPr>
            <a:r>
              <a:rPr lang="en"/>
              <a:t>CFG contruction</a:t>
            </a:r>
          </a:p>
          <a:p>
            <a:pPr lvl="0">
              <a:spcBef>
                <a:spcPts val="0"/>
              </a:spcBef>
              <a:buNone/>
            </a:pPr>
            <a:r>
              <a:rPr lang="en"/>
              <a:t>Data-flow analysis</a:t>
            </a:r>
          </a:p>
          <a:p>
            <a:pPr lvl="0">
              <a:spcBef>
                <a:spcPts val="0"/>
              </a:spcBef>
              <a:buNone/>
            </a:pPr>
            <a:r>
              <a:rPr lang="en"/>
              <a:t>pointer analysis: return from library or system call, pointer copying and </a:t>
            </a:r>
            <a:r>
              <a:rPr b="1" lang="en"/>
              <a:t>arithmetic</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difficulty for static analysis</a:t>
            </a:r>
          </a:p>
        </p:txBody>
      </p:sp>
      <p:sp>
        <p:nvSpPr>
          <p:cNvPr id="167" name="Shape 167"/>
          <p:cNvSpPr txBox="1"/>
          <p:nvPr>
            <p:ph idx="1" type="body"/>
          </p:nvPr>
        </p:nvSpPr>
        <p:spPr>
          <a:xfrm>
            <a:off x="311700" y="1161475"/>
            <a:ext cx="8520600" cy="3416400"/>
          </a:xfrm>
          <a:prstGeom prst="rect">
            <a:avLst/>
          </a:prstGeom>
        </p:spPr>
        <p:txBody>
          <a:bodyPr anchorCtr="0" anchor="t" bIns="91425" lIns="91425" rIns="91425" tIns="91425">
            <a:noAutofit/>
          </a:bodyPr>
          <a:lstStyle/>
          <a:p>
            <a:pPr indent="-228600" lvl="0" marL="457200" rtl="0">
              <a:spcBef>
                <a:spcPts val="0"/>
              </a:spcBef>
            </a:pPr>
            <a:r>
              <a:rPr lang="en"/>
              <a:t>How to manage the loop in programs</a:t>
            </a:r>
          </a:p>
          <a:p>
            <a:pPr indent="-228600" lvl="1" marL="914400" rtl="0">
              <a:spcBef>
                <a:spcPts val="0"/>
              </a:spcBef>
            </a:pPr>
            <a:r>
              <a:rPr lang="en"/>
              <a:t>most assume that loops have no great influence on UAF</a:t>
            </a:r>
          </a:p>
          <a:p>
            <a:pPr indent="-228600" lvl="0" marL="457200" rtl="0">
              <a:spcBef>
                <a:spcPts val="0"/>
              </a:spcBef>
            </a:pPr>
            <a:r>
              <a:rPr lang="en"/>
              <a:t>The way of representing memory (IR)</a:t>
            </a:r>
          </a:p>
          <a:p>
            <a:pPr indent="-228600" lvl="0" marL="457200" rtl="0">
              <a:spcBef>
                <a:spcPts val="0"/>
              </a:spcBef>
            </a:pPr>
            <a:r>
              <a:rPr lang="en"/>
              <a:t>precise points-to and reachability analyses across all possible inter-procedure paths</a:t>
            </a:r>
          </a:p>
          <a:p>
            <a:pPr indent="-228600" lvl="1" marL="914400" rtl="0">
              <a:spcBef>
                <a:spcPts val="0"/>
              </a:spcBef>
            </a:pPr>
            <a:r>
              <a:rPr lang="en"/>
              <a:t>pointer copy and pointer arithmetic</a:t>
            </a:r>
          </a:p>
          <a:p>
            <a:pPr indent="-228600" lvl="0" marL="457200">
              <a:spcBef>
                <a:spcPts val="0"/>
              </a:spcBef>
            </a:pPr>
            <a:r>
              <a:rPr lang="en"/>
              <a:t>pointers are temporarily converted into integers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Locating Pointers</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Locations</a:t>
            </a:r>
          </a:p>
          <a:p>
            <a:pPr indent="-228600" lvl="1" marL="914400" rtl="0">
              <a:spcBef>
                <a:spcPts val="0"/>
              </a:spcBef>
            </a:pPr>
            <a:r>
              <a:rPr lang="en"/>
              <a:t>stack</a:t>
            </a:r>
          </a:p>
          <a:p>
            <a:pPr indent="-228600" lvl="1" marL="914400" rtl="0">
              <a:spcBef>
                <a:spcPts val="0"/>
              </a:spcBef>
            </a:pPr>
            <a:r>
              <a:rPr lang="en"/>
              <a:t>data</a:t>
            </a:r>
          </a:p>
          <a:p>
            <a:pPr indent="-228600" lvl="1" marL="914400" rtl="0">
              <a:spcBef>
                <a:spcPts val="0"/>
              </a:spcBef>
            </a:pPr>
            <a:r>
              <a:rPr lang="en"/>
              <a:t>heap</a:t>
            </a:r>
          </a:p>
          <a:p>
            <a:pPr indent="-228600" lvl="0" marL="457200" rtl="0">
              <a:spcBef>
                <a:spcPts val="0"/>
              </a:spcBef>
            </a:pPr>
            <a:r>
              <a:rPr lang="en"/>
              <a:t>type:</a:t>
            </a:r>
          </a:p>
          <a:p>
            <a:pPr indent="-228600" lvl="1" marL="914400" rtl="0">
              <a:spcBef>
                <a:spcPts val="0"/>
              </a:spcBef>
            </a:pPr>
            <a:r>
              <a:rPr lang="en"/>
              <a:t>non-pointer types</a:t>
            </a:r>
          </a:p>
          <a:p>
            <a:pPr indent="-228600" lvl="0" marL="457200" rtl="0">
              <a:spcBef>
                <a:spcPts val="0"/>
              </a:spcBef>
            </a:pPr>
            <a:r>
              <a:rPr lang="en"/>
              <a:t>range:</a:t>
            </a:r>
          </a:p>
          <a:p>
            <a:pPr indent="-228600" lvl="1" marL="914400" rtl="0">
              <a:spcBef>
                <a:spcPts val="0"/>
              </a:spcBef>
            </a:pPr>
            <a:r>
              <a:rPr lang="en"/>
              <a:t>pointer range</a:t>
            </a:r>
          </a:p>
          <a:p>
            <a:pPr indent="-228600" lvl="1" marL="914400" rtl="0">
              <a:spcBef>
                <a:spcPts val="0"/>
              </a:spcBef>
            </a:pPr>
            <a:r>
              <a:rPr lang="en"/>
              <a:t>null the top bit problem</a:t>
            </a:r>
          </a:p>
          <a:p>
            <a:pPr indent="-228600" lvl="0" marL="457200" rtl="0">
              <a:spcBef>
                <a:spcPts val="0"/>
              </a:spcBef>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difficulty for Fuzzing</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Loop </a:t>
            </a:r>
          </a:p>
          <a:p>
            <a:pPr indent="-228600" lvl="0" marL="457200" rtl="0">
              <a:spcBef>
                <a:spcPts val="0"/>
              </a:spcBef>
            </a:pPr>
            <a:r>
              <a:rPr lang="en"/>
              <a:t>No crash</a:t>
            </a:r>
          </a:p>
          <a:p>
            <a:pPr indent="-228600" lvl="1" marL="914400">
              <a:spcBef>
                <a:spcPts val="0"/>
              </a:spcBef>
            </a:pPr>
            <a:r>
              <a:rPr lang="en"/>
              <a:t>a dangling pointer itself may be not erroneous behavior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Motivation </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b="1"/>
          </a:p>
          <a:p>
            <a:pPr indent="0" lvl="0" marL="457200" rtl="0">
              <a:spcBef>
                <a:spcPts val="0"/>
              </a:spcBef>
              <a:buNone/>
            </a:pPr>
            <a:r>
              <a:t/>
            </a:r>
            <a:endParaRPr/>
          </a:p>
        </p:txBody>
      </p:sp>
      <p:pic>
        <p:nvPicPr>
          <p:cNvPr id="62" name="Shape 62"/>
          <p:cNvPicPr preferRelativeResize="0"/>
          <p:nvPr/>
        </p:nvPicPr>
        <p:blipFill>
          <a:blip r:embed="rId3">
            <a:alphaModFix/>
          </a:blip>
          <a:stretch>
            <a:fillRect/>
          </a:stretch>
        </p:blipFill>
        <p:spPr>
          <a:xfrm>
            <a:off x="1657350" y="1081087"/>
            <a:ext cx="5829300" cy="2981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382775"/>
            <a:ext cx="8520600" cy="572700"/>
          </a:xfrm>
          <a:prstGeom prst="rect">
            <a:avLst/>
          </a:prstGeom>
        </p:spPr>
        <p:txBody>
          <a:bodyPr anchorCtr="0" anchor="t" bIns="91425" lIns="91425" rIns="91425" tIns="91425">
            <a:noAutofit/>
          </a:bodyPr>
          <a:lstStyle/>
          <a:p>
            <a:pPr lvl="0">
              <a:spcBef>
                <a:spcPts val="0"/>
              </a:spcBef>
              <a:buNone/>
            </a:pPr>
            <a:r>
              <a:rPr lang="en"/>
              <a:t>About new idea: Deferred Free</a:t>
            </a:r>
          </a:p>
        </p:txBody>
      </p:sp>
      <p:sp>
        <p:nvSpPr>
          <p:cNvPr id="185" name="Shape 1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Deferred Free</a:t>
            </a:r>
          </a:p>
          <a:p>
            <a:pPr indent="-228600" lvl="0" marL="457200" rtl="0">
              <a:spcBef>
                <a:spcPts val="0"/>
              </a:spcBef>
            </a:pPr>
            <a:r>
              <a:rPr lang="en" u="sng">
                <a:solidFill>
                  <a:schemeClr val="hlink"/>
                </a:solidFill>
                <a:hlinkClick r:id="rId3"/>
              </a:rPr>
              <a:t>https://infocon.org/cons/SyScan/SyScan%202015%20Singapore/SyScan%202015%20Singapore%20presentations/SyScan15%20Yuki%20Chen%20-%20The%20Birth%20of%20a%20Complete%20IE11%20Exploit%20Under%20the%20New%20Exploit%20Mitigations.pdf</a:t>
            </a:r>
            <a:r>
              <a:rPr lang="en"/>
              <a:t> </a:t>
            </a:r>
          </a:p>
          <a:p>
            <a:pPr indent="-228600" lvl="0" marL="457200" rtl="0">
              <a:spcBef>
                <a:spcPts val="0"/>
              </a:spcBef>
            </a:pPr>
            <a:r>
              <a:rPr lang="en" u="sng">
                <a:solidFill>
                  <a:schemeClr val="hlink"/>
                </a:solidFill>
                <a:hlinkClick r:id="rId4"/>
              </a:rPr>
              <a:t>http://blogs.bromium.com/wp-content/uploads/2015/01/demott_uaf_migitation_and_bypass2.pdf</a:t>
            </a:r>
          </a:p>
          <a:p>
            <a:pPr indent="-228600" lvl="0" marL="457200" rtl="0">
              <a:spcBef>
                <a:spcPts val="0"/>
              </a:spcBef>
            </a:pPr>
            <a:r>
              <a:rPr lang="en" u="sng">
                <a:solidFill>
                  <a:schemeClr val="hlink"/>
                </a:solidFill>
                <a:hlinkClick r:id="rId5"/>
              </a:rPr>
              <a:t>http://www.freebuf.com/articles/system/93598.html</a:t>
            </a:r>
            <a:r>
              <a:rPr lang="en"/>
              <a:t> </a:t>
            </a:r>
          </a:p>
          <a:p>
            <a:pPr indent="-228600" lvl="0" marL="457200" rtl="0">
              <a:spcBef>
                <a:spcPts val="0"/>
              </a:spcBef>
            </a:pPr>
            <a:r>
              <a:rPr lang="en" u="sng">
                <a:solidFill>
                  <a:schemeClr val="hlink"/>
                </a:solidFill>
                <a:hlinkClick r:id="rId6"/>
              </a:rPr>
              <a:t>https://researchcenter.paloaltonetworks.com/2014/07/beginning-end-use-free-exploitation/</a:t>
            </a:r>
            <a:r>
              <a:rPr lang="en"/>
              <a: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MemGC</a:t>
            </a:r>
          </a:p>
        </p:txBody>
      </p:sp>
      <p:sp>
        <p:nvSpPr>
          <p:cNvPr id="191" name="Shape 191"/>
          <p:cNvSpPr txBox="1"/>
          <p:nvPr>
            <p:ph idx="1" type="body"/>
          </p:nvPr>
        </p:nvSpPr>
        <p:spPr>
          <a:xfrm>
            <a:off x="311700" y="1133150"/>
            <a:ext cx="8520600" cy="3416400"/>
          </a:xfrm>
          <a:prstGeom prst="rect">
            <a:avLst/>
          </a:prstGeom>
        </p:spPr>
        <p:txBody>
          <a:bodyPr anchorCtr="0" anchor="t" bIns="91425" lIns="91425" rIns="91425" tIns="91425">
            <a:noAutofit/>
          </a:bodyPr>
          <a:lstStyle/>
          <a:p>
            <a:pPr indent="-317500" lvl="0" marL="457200">
              <a:spcBef>
                <a:spcPts val="0"/>
              </a:spcBef>
              <a:buSzPct val="100000"/>
            </a:pPr>
            <a:r>
              <a:rPr lang="en" sz="1400" u="sng">
                <a:solidFill>
                  <a:schemeClr val="hlink"/>
                </a:solidFill>
                <a:hlinkClick r:id="rId3"/>
              </a:rPr>
              <a:t>https://github.com/zenhumany/hitcon2015</a:t>
            </a:r>
          </a:p>
          <a:p>
            <a:pPr indent="-317500" lvl="0" marL="457200">
              <a:spcBef>
                <a:spcPts val="0"/>
              </a:spcBef>
              <a:buSzPct val="100000"/>
            </a:pPr>
            <a:r>
              <a:rPr lang="en" sz="1400" u="sng">
                <a:solidFill>
                  <a:schemeClr val="hlink"/>
                </a:solidFill>
                <a:hlinkClick r:id="rId4"/>
              </a:rPr>
              <a:t>https://blogs.technet.microsoft.com/srd/2016</a:t>
            </a:r>
          </a:p>
          <a:p>
            <a:pPr indent="-317500" lvl="0" marL="457200">
              <a:spcBef>
                <a:spcPts val="0"/>
              </a:spcBef>
              <a:buSzPct val="100000"/>
            </a:pPr>
            <a:r>
              <a:rPr lang="en" sz="1400" u="sng">
                <a:solidFill>
                  <a:schemeClr val="hlink"/>
                </a:solidFill>
                <a:hlinkClick r:id="rId5"/>
              </a:rPr>
              <a:t>https://www.blackhat.com/docs/us-15/materials/us-15-Yason-Understanding-The-Attack-Surface-And-Attack-Resilience-Of-Project-Spartans-New-EdgeHTML-Rendering-Engine.pdf</a:t>
            </a:r>
            <a:r>
              <a:rPr lang="en" sz="1400">
                <a:solidFill>
                  <a:schemeClr val="dk1"/>
                </a:solidFill>
              </a:rPr>
              <a:t> </a:t>
            </a:r>
          </a:p>
          <a:p>
            <a:pPr indent="-317500" lvl="0" marL="457200" rtl="0">
              <a:spcBef>
                <a:spcPts val="0"/>
              </a:spcBef>
              <a:buSzPct val="100000"/>
            </a:pPr>
            <a:r>
              <a:rPr lang="en" sz="1400" u="sng">
                <a:solidFill>
                  <a:schemeClr val="hlink"/>
                </a:solidFill>
                <a:hlinkClick r:id="rId6"/>
              </a:rPr>
              <a:t>https://github.com/zenhumany/blackhat_asia_2017/blob/master/BYPASS%20ALL%20MODERN%20MITIGATIONS%20OF%20MICROSOFT%20EDGE.pdf</a:t>
            </a:r>
          </a:p>
          <a:p>
            <a:pPr indent="-317500" lvl="0" marL="457200" rtl="0">
              <a:spcBef>
                <a:spcPts val="0"/>
              </a:spcBef>
              <a:buClr>
                <a:schemeClr val="dk1"/>
              </a:buClr>
              <a:buSzPct val="100000"/>
            </a:pPr>
            <a:r>
              <a:rPr lang="en" sz="1400" u="sng">
                <a:solidFill>
                  <a:schemeClr val="hlink"/>
                </a:solidFill>
                <a:hlinkClick r:id="rId7"/>
              </a:rPr>
              <a:t>https://github.com/BuddhaLabs/PacketStorm-Exploits/tree/master/1612-exploits</a:t>
            </a:r>
            <a:r>
              <a:rPr lang="en" sz="1400">
                <a:solidFill>
                  <a:schemeClr val="dk1"/>
                </a:solidFill>
              </a:rPr>
              <a:t> </a:t>
            </a:r>
          </a:p>
          <a:p>
            <a:pPr indent="-317500" lvl="0" marL="457200" rtl="0">
              <a:spcBef>
                <a:spcPts val="0"/>
              </a:spcBef>
              <a:buClr>
                <a:schemeClr val="dk1"/>
              </a:buClr>
              <a:buSzPct val="100000"/>
            </a:pPr>
            <a:r>
              <a:rPr lang="en" sz="1400" u="sng">
                <a:solidFill>
                  <a:schemeClr val="hlink"/>
                </a:solidFill>
                <a:hlinkClick r:id="rId8"/>
              </a:rPr>
              <a:t>http://blog.skylined.nl/20160316001.html</a:t>
            </a:r>
            <a:r>
              <a:rPr lang="en" sz="1400">
                <a:solidFill>
                  <a:schemeClr val="dk1"/>
                </a:solidFill>
              </a:rPr>
              <a:t> </a:t>
            </a:r>
          </a:p>
          <a:p>
            <a:pPr indent="-317500" lvl="0" marL="457200" rtl="0">
              <a:spcBef>
                <a:spcPts val="0"/>
              </a:spcBef>
              <a:buClr>
                <a:schemeClr val="dk1"/>
              </a:buClr>
              <a:buSzPct val="100000"/>
            </a:pPr>
            <a:r>
              <a:rPr lang="en" sz="1400" u="sng">
                <a:solidFill>
                  <a:schemeClr val="hlink"/>
                </a:solidFill>
                <a:hlinkClick r:id="rId9"/>
              </a:rPr>
              <a:t>https://conference.hitb.org/hitbsecconf2017ams/materials/D1T2%20-%20Linan%20Hao%20and%20Long%20Liu%20-%20The%20Secret%20of%20ChakraCore.pdf</a:t>
            </a:r>
            <a:r>
              <a:rPr lang="en" sz="1400">
                <a:solidFill>
                  <a:schemeClr val="dk1"/>
                </a:solidFill>
              </a:rPr>
              <a:t> </a:t>
            </a:r>
          </a:p>
          <a:p>
            <a:pPr indent="-317500" lvl="0" marL="457200" rtl="0">
              <a:spcBef>
                <a:spcPts val="0"/>
              </a:spcBef>
              <a:buClr>
                <a:schemeClr val="dk1"/>
              </a:buClr>
              <a:buSzPct val="100000"/>
            </a:pPr>
            <a:r>
              <a:rPr lang="en" sz="1400" u="sng">
                <a:solidFill>
                  <a:schemeClr val="hlink"/>
                </a:solidFill>
                <a:hlinkClick r:id="rId10"/>
              </a:rPr>
              <a:t>https://sanwen8.cn/p/6193Zkh.html</a:t>
            </a:r>
            <a:r>
              <a:rPr lang="en" sz="1400">
                <a:solidFill>
                  <a:schemeClr val="dk1"/>
                </a:solid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t/>
            </a:r>
            <a:endParaRPr/>
          </a:p>
        </p:txBody>
      </p:sp>
      <p:sp>
        <p:nvSpPr>
          <p:cNvPr id="197" name="Shape 1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198" name="Shape 198"/>
          <p:cNvPicPr preferRelativeResize="0"/>
          <p:nvPr/>
        </p:nvPicPr>
        <p:blipFill>
          <a:blip r:embed="rId3">
            <a:alphaModFix/>
          </a:blip>
          <a:stretch>
            <a:fillRect/>
          </a:stretch>
        </p:blipFill>
        <p:spPr>
          <a:xfrm>
            <a:off x="927743" y="0"/>
            <a:ext cx="7288512"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t/>
            </a:r>
            <a:endParaRPr/>
          </a:p>
        </p:txBody>
      </p:sp>
      <p:sp>
        <p:nvSpPr>
          <p:cNvPr id="204" name="Shape 2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05" name="Shape 205"/>
          <p:cNvPicPr preferRelativeResize="0"/>
          <p:nvPr/>
        </p:nvPicPr>
        <p:blipFill>
          <a:blip r:embed="rId3">
            <a:alphaModFix/>
          </a:blip>
          <a:stretch>
            <a:fillRect/>
          </a:stretch>
        </p:blipFill>
        <p:spPr>
          <a:xfrm>
            <a:off x="935028" y="0"/>
            <a:ext cx="7273943"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Disadvantage</a:t>
            </a:r>
          </a:p>
        </p:txBody>
      </p:sp>
      <p:sp>
        <p:nvSpPr>
          <p:cNvPr id="211" name="Shape 21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04800" lvl="0" marL="457200" rtl="0">
              <a:spcBef>
                <a:spcPts val="0"/>
              </a:spcBef>
              <a:buClr>
                <a:srgbClr val="48525A"/>
              </a:buClr>
              <a:buSzPct val="100000"/>
            </a:pPr>
            <a:r>
              <a:rPr lang="en" sz="1200">
                <a:solidFill>
                  <a:srgbClr val="48525A"/>
                </a:solidFill>
                <a:highlight>
                  <a:srgbClr val="FFFFFF"/>
                </a:highlight>
              </a:rPr>
              <a:t>If we were able to make the size of the current heap block in this structure larger than the threshold of 0x186A0 bytes and trigger </a:t>
            </a:r>
            <a:r>
              <a:rPr b="1" lang="en" sz="1200">
                <a:solidFill>
                  <a:srgbClr val="48525A"/>
                </a:solidFill>
                <a:highlight>
                  <a:srgbClr val="FFFFFF"/>
                </a:highlight>
              </a:rPr>
              <a:t>CMemoryProtector::ProtectedFree</a:t>
            </a:r>
            <a:r>
              <a:rPr lang="en" sz="1200">
                <a:solidFill>
                  <a:srgbClr val="48525A"/>
                </a:solidFill>
                <a:highlight>
                  <a:srgbClr val="FFFFFF"/>
                </a:highlight>
              </a:rPr>
              <a:t>, it is still possible to force a true freeing action and occupy the freed object with other data</a:t>
            </a:r>
          </a:p>
          <a:p>
            <a:pPr indent="-304800" lvl="0" marL="457200" rtl="0">
              <a:spcBef>
                <a:spcPts val="0"/>
              </a:spcBef>
              <a:buClr>
                <a:srgbClr val="48525A"/>
              </a:buClr>
              <a:buSzPct val="100000"/>
            </a:pPr>
            <a:r>
              <a:rPr lang="en" sz="1200">
                <a:solidFill>
                  <a:srgbClr val="48525A"/>
                </a:solidFill>
                <a:highlight>
                  <a:srgbClr val="FFFFFF"/>
                </a:highlight>
              </a:rPr>
              <a:t>From a researchers’ point of view, deferred free created a few problems, one of the major ones being that the page heap feature may not work correctly. </a:t>
            </a:r>
            <a:r>
              <a:rPr b="1" lang="en" sz="1200">
                <a:solidFill>
                  <a:srgbClr val="48525A"/>
                </a:solidFill>
                <a:highlight>
                  <a:srgbClr val="FFFFFF"/>
                </a:highlight>
              </a:rPr>
              <a:t>Page heap</a:t>
            </a:r>
            <a:r>
              <a:rPr lang="en" sz="1200">
                <a:solidFill>
                  <a:srgbClr val="48525A"/>
                </a:solidFill>
                <a:highlight>
                  <a:srgbClr val="FFFFFF"/>
                </a:highlight>
              </a:rPr>
              <a:t> is a useful feature for debugging. When page heap is turned on, the system allows only one object in one memory page. Once this object is freed the whole page is marked as invalid. So the next time IE tries to access a freed object an invalid address exception would be raised. This mechanism is extremely helpful when researchers are trying to find use-after-free bugs.</a:t>
            </a:r>
          </a:p>
          <a:p>
            <a:pPr indent="-304800" lvl="0" marL="457200">
              <a:spcBef>
                <a:spcPts val="0"/>
              </a:spcBef>
              <a:buClr>
                <a:srgbClr val="48525A"/>
              </a:buClr>
              <a:buSzPct val="100000"/>
            </a:pPr>
            <a:r>
              <a:rPr lang="en" sz="1200" u="sng">
                <a:solidFill>
                  <a:schemeClr val="hlink"/>
                </a:solidFill>
                <a:highlight>
                  <a:srgbClr val="FFFFFF"/>
                </a:highlight>
                <a:hlinkClick r:id="rId3"/>
              </a:rPr>
              <a:t>Exploit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to bypass Deferred free</a:t>
            </a:r>
          </a:p>
        </p:txBody>
      </p:sp>
      <p:sp>
        <p:nvSpPr>
          <p:cNvPr id="217" name="Shape 21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Avoid reference to the object on the stack</a:t>
            </a:r>
          </a:p>
          <a:p>
            <a:pPr indent="-228600" lvl="0" marL="457200" rtl="0">
              <a:spcBef>
                <a:spcPts val="0"/>
              </a:spcBef>
            </a:pPr>
            <a:r>
              <a:rPr lang="en"/>
              <a:t>Avoid early free, choose proper timing to free</a:t>
            </a:r>
          </a:p>
          <a:p>
            <a:pPr indent="-228600" lvl="1" marL="914400" rtl="0">
              <a:spcBef>
                <a:spcPts val="0"/>
              </a:spcBef>
            </a:pPr>
            <a:r>
              <a:rPr lang="en"/>
              <a:t>transfer reference to heap not keep in the stack</a:t>
            </a:r>
          </a:p>
          <a:p>
            <a:pPr indent="-228600" lvl="0" marL="457200">
              <a:spcBef>
                <a:spcPts val="0"/>
              </a:spcBef>
            </a:pPr>
            <a:r>
              <a:rPr lang="en"/>
              <a:t>pointer encryption problem</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pic>
        <p:nvPicPr>
          <p:cNvPr id="223" name="Shape 223"/>
          <p:cNvPicPr preferRelativeResize="0"/>
          <p:nvPr/>
        </p:nvPicPr>
        <p:blipFill>
          <a:blip r:embed="rId3">
            <a:alphaModFix/>
          </a:blip>
          <a:stretch>
            <a:fillRect/>
          </a:stretch>
        </p:blipFill>
        <p:spPr>
          <a:xfrm>
            <a:off x="433375" y="1108075"/>
            <a:ext cx="8277225" cy="350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9 UAF Samples</a:t>
            </a:r>
          </a:p>
        </p:txBody>
      </p:sp>
      <p:sp>
        <p:nvSpPr>
          <p:cNvPr id="229" name="Shape 229"/>
          <p:cNvSpPr txBox="1"/>
          <p:nvPr>
            <p:ph idx="1" type="body"/>
          </p:nvPr>
        </p:nvSpPr>
        <p:spPr>
          <a:xfrm>
            <a:off x="311700" y="1152475"/>
            <a:ext cx="8520600" cy="38949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CROMU_00035</a:t>
            </a:r>
            <a:r>
              <a:rPr lang="en"/>
              <a:t> : </a:t>
            </a:r>
            <a:r>
              <a:rPr lang="en" sz="1050" u="sng">
                <a:solidFill>
                  <a:srgbClr val="23527C"/>
                </a:solidFill>
                <a:highlight>
                  <a:srgbClr val="FFFFFF"/>
                </a:highlight>
                <a:hlinkClick r:id="rId4"/>
              </a:rPr>
              <a:t>CROMU_00035</a:t>
            </a:r>
          </a:p>
          <a:p>
            <a:pPr indent="-228600" lvl="0" marL="457200" rtl="0">
              <a:spcBef>
                <a:spcPts val="0"/>
              </a:spcBef>
            </a:pPr>
            <a:r>
              <a:rPr lang="en" u="sng">
                <a:solidFill>
                  <a:schemeClr val="hlink"/>
                </a:solidFill>
                <a:hlinkClick r:id="rId5"/>
              </a:rPr>
              <a:t>KPRCA_00054</a:t>
            </a:r>
            <a:r>
              <a:rPr lang="en"/>
              <a:t> : </a:t>
            </a:r>
            <a:r>
              <a:rPr lang="en" sz="1050" u="sng">
                <a:solidFill>
                  <a:srgbClr val="23527C"/>
                </a:solidFill>
                <a:highlight>
                  <a:srgbClr val="FFFFFF"/>
                </a:highlight>
                <a:hlinkClick r:id="rId6"/>
              </a:rPr>
              <a:t>KPRCA_00054</a:t>
            </a:r>
          </a:p>
          <a:p>
            <a:pPr indent="-228600" lvl="0" marL="457200" rtl="0">
              <a:spcBef>
                <a:spcPts val="0"/>
              </a:spcBef>
            </a:pPr>
            <a:r>
              <a:rPr lang="en" u="sng">
                <a:solidFill>
                  <a:schemeClr val="hlink"/>
                </a:solidFill>
                <a:hlinkClick r:id="rId7"/>
              </a:rPr>
              <a:t>NRFIN_00024</a:t>
            </a:r>
            <a:r>
              <a:rPr lang="en" sz="1050">
                <a:solidFill>
                  <a:srgbClr val="333333"/>
                </a:solidFill>
                <a:highlight>
                  <a:srgbClr val="FFFFFF"/>
                </a:highlight>
              </a:rPr>
              <a:t> : </a:t>
            </a:r>
            <a:r>
              <a:rPr lang="en" sz="1050" u="sng">
                <a:solidFill>
                  <a:srgbClr val="23527C"/>
                </a:solidFill>
                <a:highlight>
                  <a:srgbClr val="FFFFFF"/>
                </a:highlight>
                <a:hlinkClick r:id="rId8"/>
              </a:rPr>
              <a:t>NRFIN_00024</a:t>
            </a:r>
          </a:p>
          <a:p>
            <a:pPr indent="-228600" lvl="0" marL="457200" rtl="0">
              <a:spcBef>
                <a:spcPts val="0"/>
              </a:spcBef>
            </a:pPr>
            <a:r>
              <a:rPr lang="en" u="sng">
                <a:solidFill>
                  <a:schemeClr val="hlink"/>
                </a:solidFill>
                <a:hlinkClick r:id="rId9"/>
              </a:rPr>
              <a:t>KPRCA_00011</a:t>
            </a:r>
            <a:r>
              <a:rPr lang="en"/>
              <a:t>:</a:t>
            </a:r>
            <a:r>
              <a:rPr lang="en" sz="1050" u="sng">
                <a:solidFill>
                  <a:srgbClr val="23527C"/>
                </a:solidFill>
                <a:highlight>
                  <a:srgbClr val="FFFFFF"/>
                </a:highlight>
                <a:hlinkClick r:id="rId10"/>
              </a:rPr>
              <a:t>KPRCA_00011</a:t>
            </a:r>
          </a:p>
          <a:p>
            <a:pPr indent="-228600" lvl="0" marL="457200" rtl="0">
              <a:spcBef>
                <a:spcPts val="0"/>
              </a:spcBef>
            </a:pPr>
            <a:r>
              <a:rPr lang="en" u="sng">
                <a:solidFill>
                  <a:schemeClr val="hlink"/>
                </a:solidFill>
                <a:hlinkClick r:id="rId11"/>
              </a:rPr>
              <a:t>NRFIN_00023</a:t>
            </a:r>
            <a:r>
              <a:rPr lang="en"/>
              <a:t>:</a:t>
            </a:r>
            <a:r>
              <a:rPr lang="en" sz="1050" u="sng">
                <a:solidFill>
                  <a:srgbClr val="23527C"/>
                </a:solidFill>
                <a:highlight>
                  <a:srgbClr val="FFFFFF"/>
                </a:highlight>
                <a:hlinkClick r:id="rId12"/>
              </a:rPr>
              <a:t>NRFIN_00023</a:t>
            </a:r>
            <a:r>
              <a:rPr lang="en"/>
              <a:t>	</a:t>
            </a:r>
          </a:p>
          <a:p>
            <a:pPr indent="-228600" lvl="0" marL="457200" rtl="0">
              <a:spcBef>
                <a:spcPts val="0"/>
              </a:spcBef>
            </a:pPr>
            <a:r>
              <a:rPr lang="en" u="sng">
                <a:solidFill>
                  <a:schemeClr val="hlink"/>
                </a:solidFill>
                <a:hlinkClick r:id="rId13"/>
              </a:rPr>
              <a:t>CROMU_00025</a:t>
            </a:r>
            <a:r>
              <a:rPr lang="en"/>
              <a:t>:</a:t>
            </a:r>
            <a:r>
              <a:rPr lang="en" sz="1050" u="sng">
                <a:solidFill>
                  <a:srgbClr val="23527C"/>
                </a:solidFill>
                <a:highlight>
                  <a:srgbClr val="FFFFFF"/>
                </a:highlight>
                <a:hlinkClick r:id="rId14"/>
              </a:rPr>
              <a:t>CROMU_00025</a:t>
            </a:r>
          </a:p>
          <a:p>
            <a:pPr indent="-228600" lvl="0" marL="457200" rtl="0">
              <a:spcBef>
                <a:spcPts val="0"/>
              </a:spcBef>
            </a:pPr>
            <a:r>
              <a:rPr lang="en" u="sng">
                <a:solidFill>
                  <a:schemeClr val="accent5"/>
                </a:solidFill>
                <a:hlinkClick r:id="rId15"/>
              </a:rPr>
              <a:t>CROMU_00044</a:t>
            </a:r>
            <a:r>
              <a:rPr lang="en"/>
              <a:t>: </a:t>
            </a:r>
            <a:r>
              <a:rPr lang="en" sz="1050" u="sng">
                <a:solidFill>
                  <a:srgbClr val="23527C"/>
                </a:solidFill>
                <a:hlinkClick r:id="rId16"/>
              </a:rPr>
              <a:t>CROMU_00044</a:t>
            </a:r>
          </a:p>
          <a:p>
            <a:pPr indent="-228600" lvl="0" marL="457200" rtl="0">
              <a:spcBef>
                <a:spcPts val="0"/>
              </a:spcBef>
            </a:pPr>
            <a:r>
              <a:rPr lang="en" u="sng">
                <a:solidFill>
                  <a:schemeClr val="accent5"/>
                </a:solidFill>
                <a:hlinkClick r:id="rId17"/>
              </a:rPr>
              <a:t>KPRCA_00100</a:t>
            </a:r>
            <a:r>
              <a:rPr lang="en"/>
              <a:t>: </a:t>
            </a:r>
            <a:r>
              <a:rPr lang="en" sz="1050" u="sng">
                <a:solidFill>
                  <a:srgbClr val="23527C"/>
                </a:solidFill>
                <a:highlight>
                  <a:srgbClr val="FFFFFF"/>
                </a:highlight>
                <a:hlinkClick r:id="rId18"/>
              </a:rPr>
              <a:t>KPRCA_00100</a:t>
            </a:r>
          </a:p>
          <a:p>
            <a:pPr indent="-228600" lvl="0" marL="457200" rtl="0">
              <a:spcBef>
                <a:spcPts val="0"/>
              </a:spcBef>
            </a:pPr>
            <a:r>
              <a:rPr lang="en" u="sng">
                <a:solidFill>
                  <a:schemeClr val="accent5"/>
                </a:solidFill>
                <a:hlinkClick r:id="rId19"/>
              </a:rPr>
              <a:t>NRFIN_00054</a:t>
            </a:r>
            <a:r>
              <a:rPr lang="en"/>
              <a:t>: </a:t>
            </a:r>
            <a:r>
              <a:rPr lang="en" sz="1050" u="sng">
                <a:solidFill>
                  <a:srgbClr val="23527C"/>
                </a:solidFill>
                <a:highlight>
                  <a:srgbClr val="FFFFFF"/>
                </a:highlight>
                <a:hlinkClick r:id="rId20"/>
              </a:rPr>
              <a:t>NRFIN_00054</a:t>
            </a:r>
          </a:p>
          <a:p>
            <a:pPr lvl="0" rtl="0">
              <a:spcBef>
                <a:spcPts val="0"/>
              </a:spcBef>
              <a:buNone/>
            </a:pPr>
            <a:r>
              <a:t/>
            </a:r>
            <a:endParaRPr/>
          </a:p>
          <a:p>
            <a:pPr lvl="0" rt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8625"/>
            <a:ext cx="8520600" cy="572700"/>
          </a:xfrm>
          <a:prstGeom prst="rect">
            <a:avLst/>
          </a:prstGeom>
        </p:spPr>
        <p:txBody>
          <a:bodyPr anchorCtr="0" anchor="t" bIns="91425" lIns="91425" rIns="91425" tIns="91425">
            <a:noAutofit/>
          </a:bodyPr>
          <a:lstStyle/>
          <a:p>
            <a:pPr lvl="0">
              <a:spcBef>
                <a:spcPts val="0"/>
              </a:spcBef>
              <a:buNone/>
            </a:pPr>
            <a:r>
              <a:rPr lang="en"/>
              <a:t>Fuzz result for UAF</a:t>
            </a:r>
          </a:p>
        </p:txBody>
      </p:sp>
      <p:graphicFrame>
        <p:nvGraphicFramePr>
          <p:cNvPr id="235" name="Shape 235"/>
          <p:cNvGraphicFramePr/>
          <p:nvPr/>
        </p:nvGraphicFramePr>
        <p:xfrm>
          <a:off x="77475" y="543875"/>
          <a:ext cx="3000000" cy="3000000"/>
        </p:xfrm>
        <a:graphic>
          <a:graphicData uri="http://schemas.openxmlformats.org/drawingml/2006/table">
            <a:tbl>
              <a:tblPr>
                <a:noFill/>
                <a:tableStyleId>{BE43088D-5596-4607-A29A-1BA2D267D213}</a:tableStyleId>
              </a:tblPr>
              <a:tblGrid>
                <a:gridCol w="692950"/>
                <a:gridCol w="692950"/>
                <a:gridCol w="692950"/>
                <a:gridCol w="692950"/>
                <a:gridCol w="692950"/>
                <a:gridCol w="692950"/>
                <a:gridCol w="692950"/>
                <a:gridCol w="692950"/>
                <a:gridCol w="692950"/>
                <a:gridCol w="692950"/>
                <a:gridCol w="692950"/>
                <a:gridCol w="692950"/>
                <a:gridCol w="692950"/>
              </a:tblGrid>
              <a:tr h="909650">
                <a:tc>
                  <a:txBody>
                    <a:bodyPr>
                      <a:noAutofit/>
                    </a:bodyPr>
                    <a:lstStyle/>
                    <a:p>
                      <a:pPr lvl="0" rtl="0">
                        <a:lnSpc>
                          <a:spcPct val="115000"/>
                        </a:lnSpc>
                        <a:spcBef>
                          <a:spcPts val="0"/>
                        </a:spcBef>
                        <a:buNone/>
                      </a:pPr>
                      <a:r>
                        <a:rPr b="1" lang="en" sz="1000"/>
                        <a:t>BINARY NAME</a:t>
                      </a:r>
                    </a:p>
                  </a:txBody>
                  <a:tcPr marT="19050" marB="19050" marR="28575" marL="28575" anchor="b"/>
                </a:tc>
                <a:tc>
                  <a:txBody>
                    <a:bodyPr>
                      <a:noAutofit/>
                    </a:bodyPr>
                    <a:lstStyle/>
                    <a:p>
                      <a:pPr lvl="0" rtl="0">
                        <a:lnSpc>
                          <a:spcPct val="115000"/>
                        </a:lnSpc>
                        <a:spcBef>
                          <a:spcPts val="0"/>
                        </a:spcBef>
                        <a:buNone/>
                      </a:pPr>
                      <a:r>
                        <a:rPr b="1" lang="en" sz="1000"/>
                        <a:t>VULNERABILITIES</a:t>
                      </a:r>
                    </a:p>
                  </a:txBody>
                  <a:tcPr marT="19050" marB="19050" marR="28575" marL="28575" anchor="b"/>
                </a:tc>
                <a:tc>
                  <a:txBody>
                    <a:bodyPr>
                      <a:noAutofit/>
                    </a:bodyPr>
                    <a:lstStyle/>
                    <a:p>
                      <a:pPr lvl="0" rtl="0">
                        <a:lnSpc>
                          <a:spcPct val="115000"/>
                        </a:lnSpc>
                        <a:spcBef>
                          <a:spcPts val="0"/>
                        </a:spcBef>
                        <a:buNone/>
                      </a:pPr>
                      <a:r>
                        <a:rPr b="1" lang="en" sz="1000"/>
                        <a:t>UNIQUE CRASHES</a:t>
                      </a:r>
                    </a:p>
                  </a:txBody>
                  <a:tcPr marT="19050" marB="19050" marR="28575" marL="28575" anchor="b"/>
                </a:tc>
                <a:tc>
                  <a:txBody>
                    <a:bodyPr>
                      <a:noAutofit/>
                    </a:bodyPr>
                    <a:lstStyle/>
                    <a:p>
                      <a:pPr lvl="0" rtl="0">
                        <a:lnSpc>
                          <a:spcPct val="115000"/>
                        </a:lnSpc>
                        <a:spcBef>
                          <a:spcPts val="0"/>
                        </a:spcBef>
                        <a:buNone/>
                      </a:pPr>
                      <a:r>
                        <a:rPr b="1" lang="en" sz="1000"/>
                        <a:t>DRILLER INVOKED</a:t>
                      </a:r>
                    </a:p>
                  </a:txBody>
                  <a:tcPr marT="19050" marB="19050" marR="28575" marL="28575" anchor="b"/>
                </a:tc>
                <a:tc>
                  <a:txBody>
                    <a:bodyPr>
                      <a:noAutofit/>
                    </a:bodyPr>
                    <a:lstStyle/>
                    <a:p>
                      <a:pPr lvl="0" rtl="0">
                        <a:lnSpc>
                          <a:spcPct val="115000"/>
                        </a:lnSpc>
                        <a:spcBef>
                          <a:spcPts val="0"/>
                        </a:spcBef>
                        <a:buNone/>
                      </a:pPr>
                      <a:r>
                        <a:rPr b="1" lang="en" sz="1000"/>
                        <a:t>TIME TO FIND 1ST CRASH</a:t>
                      </a:r>
                    </a:p>
                  </a:txBody>
                  <a:tcPr marT="19050" marB="19050" marR="28575" marL="28575" anchor="b"/>
                </a:tc>
                <a:tc>
                  <a:txBody>
                    <a:bodyPr>
                      <a:noAutofit/>
                    </a:bodyPr>
                    <a:lstStyle/>
                    <a:p>
                      <a:pPr lvl="0" rtl="0">
                        <a:lnSpc>
                          <a:spcPct val="115000"/>
                        </a:lnSpc>
                        <a:spcBef>
                          <a:spcPts val="0"/>
                        </a:spcBef>
                        <a:buNone/>
                      </a:pPr>
                      <a:r>
                        <a:rPr b="1" lang="en" sz="1000"/>
                        <a:t>PATHS FOUND</a:t>
                      </a:r>
                    </a:p>
                  </a:txBody>
                  <a:tcPr marT="19050" marB="19050" marR="28575" marL="28575" anchor="b"/>
                </a:tc>
                <a:tc>
                  <a:txBody>
                    <a:bodyPr>
                      <a:noAutofit/>
                    </a:bodyPr>
                    <a:lstStyle/>
                    <a:p>
                      <a:pPr lvl="0" rtl="0">
                        <a:lnSpc>
                          <a:spcPct val="115000"/>
                        </a:lnSpc>
                        <a:spcBef>
                          <a:spcPts val="0"/>
                        </a:spcBef>
                        <a:buNone/>
                      </a:pPr>
                      <a:r>
                        <a:rPr b="1" lang="en" sz="1000"/>
                        <a:t>BITMAP COVERAGE</a:t>
                      </a:r>
                    </a:p>
                  </a:txBody>
                  <a:tcPr marT="19050" marB="19050" marR="28575" marL="28575" anchor="b"/>
                </a:tc>
                <a:tc>
                  <a:txBody>
                    <a:bodyPr>
                      <a:noAutofit/>
                    </a:bodyPr>
                    <a:lstStyle/>
                    <a:p>
                      <a:pPr lvl="0" rtl="0">
                        <a:lnSpc>
                          <a:spcPct val="115000"/>
                        </a:lnSpc>
                        <a:spcBef>
                          <a:spcPts val="0"/>
                        </a:spcBef>
                        <a:buNone/>
                      </a:pPr>
                      <a:r>
                        <a:rPr b="1" lang="en" sz="1000"/>
                        <a:t>PATHS IMPORTED</a:t>
                      </a:r>
                    </a:p>
                  </a:txBody>
                  <a:tcPr marT="19050" marB="19050" marR="28575" marL="28575" anchor="b"/>
                </a:tc>
                <a:tc>
                  <a:txBody>
                    <a:bodyPr>
                      <a:noAutofit/>
                    </a:bodyPr>
                    <a:lstStyle/>
                    <a:p>
                      <a:pPr lvl="0" rtl="0">
                        <a:lnSpc>
                          <a:spcPct val="115000"/>
                        </a:lnSpc>
                        <a:spcBef>
                          <a:spcPts val="0"/>
                        </a:spcBef>
                        <a:buNone/>
                      </a:pPr>
                      <a:r>
                        <a:rPr b="1" lang="en" sz="1000"/>
                        <a:t>DRILLER SYNCED</a:t>
                      </a:r>
                    </a:p>
                  </a:txBody>
                  <a:tcPr marT="19050" marB="19050" marR="28575" marL="28575" anchor="b"/>
                </a:tc>
                <a:tc>
                  <a:txBody>
                    <a:bodyPr>
                      <a:noAutofit/>
                    </a:bodyPr>
                    <a:lstStyle/>
                    <a:p>
                      <a:pPr lvl="0" rtl="0">
                        <a:lnSpc>
                          <a:spcPct val="115000"/>
                        </a:lnSpc>
                        <a:spcBef>
                          <a:spcPts val="0"/>
                        </a:spcBef>
                        <a:buNone/>
                      </a:pPr>
                      <a:r>
                        <a:rPr b="1" lang="en" sz="1000"/>
                        <a:t>Size of largest crashing input</a:t>
                      </a:r>
                    </a:p>
                  </a:txBody>
                  <a:tcPr marT="19050" marB="19050" marR="28575" marL="28575" anchor="b"/>
                </a:tc>
                <a:tc>
                  <a:txBody>
                    <a:bodyPr>
                      <a:noAutofit/>
                    </a:bodyPr>
                    <a:lstStyle/>
                    <a:p>
                      <a:pPr lvl="0" rtl="0">
                        <a:lnSpc>
                          <a:spcPct val="115000"/>
                        </a:lnSpc>
                        <a:spcBef>
                          <a:spcPts val="0"/>
                        </a:spcBef>
                        <a:buNone/>
                      </a:pPr>
                      <a:r>
                        <a:rPr b="1" lang="en" sz="1000"/>
                        <a:t>No of seeds</a:t>
                      </a:r>
                    </a:p>
                  </a:txBody>
                  <a:tcPr marT="19050" marB="19050" marR="28575" marL="28575" anchor="b"/>
                </a:tc>
                <a:tc>
                  <a:txBody>
                    <a:bodyPr>
                      <a:noAutofit/>
                    </a:bodyPr>
                    <a:lstStyle/>
                    <a:p>
                      <a:pPr lvl="0" rtl="0">
                        <a:lnSpc>
                          <a:spcPct val="115000"/>
                        </a:lnSpc>
                        <a:spcBef>
                          <a:spcPts val="0"/>
                        </a:spcBef>
                        <a:buNone/>
                      </a:pPr>
                      <a:r>
                        <a:rPr b="1" lang="en" sz="1000"/>
                        <a:t>Size of dict file</a:t>
                      </a:r>
                    </a:p>
                  </a:txBody>
                  <a:tcPr marT="19050" marB="19050" marR="28575" marL="28575" anchor="b"/>
                </a:tc>
                <a:tc>
                  <a:txBody>
                    <a:bodyPr>
                      <a:noAutofit/>
                    </a:bodyPr>
                    <a:lstStyle/>
                    <a:p>
                      <a:pPr lvl="0" rtl="0">
                        <a:lnSpc>
                          <a:spcPct val="115000"/>
                        </a:lnSpc>
                        <a:spcBef>
                          <a:spcPts val="0"/>
                        </a:spcBef>
                        <a:buNone/>
                      </a:pPr>
                      <a:r>
                        <a:rPr b="1" lang="en" sz="1000"/>
                        <a:t>No of POV</a:t>
                      </a:r>
                    </a:p>
                  </a:txBody>
                  <a:tcPr marT="19050" marB="19050" marR="28575" marL="28575" anchor="b"/>
                </a:tc>
              </a:tr>
              <a:tr h="561300">
                <a:tc>
                  <a:txBody>
                    <a:bodyPr>
                      <a:noAutofit/>
                    </a:bodyPr>
                    <a:lstStyle/>
                    <a:p>
                      <a:pPr lvl="0" rtl="0">
                        <a:lnSpc>
                          <a:spcPct val="115000"/>
                        </a:lnSpc>
                        <a:spcBef>
                          <a:spcPts val="0"/>
                        </a:spcBef>
                        <a:buNone/>
                      </a:pPr>
                      <a:r>
                        <a:rPr lang="en" sz="1000" u="sng">
                          <a:solidFill>
                            <a:schemeClr val="hlink"/>
                          </a:solidFill>
                          <a:hlinkClick r:id="rId3"/>
                        </a:rPr>
                        <a:t>CROMU_00025</a:t>
                      </a:r>
                    </a:p>
                  </a:txBody>
                  <a:tcPr marT="19050" marB="19050" marR="28575" marL="28575" anchor="b"/>
                </a:tc>
                <a:tc>
                  <a:txBody>
                    <a:bodyPr>
                      <a:noAutofit/>
                    </a:bodyPr>
                    <a:lstStyle/>
                    <a:p>
                      <a:pPr lvl="0" rtl="0">
                        <a:lnSpc>
                          <a:spcPct val="115000"/>
                        </a:lnSpc>
                        <a:spcBef>
                          <a:spcPts val="0"/>
                        </a:spcBef>
                        <a:buNone/>
                      </a:pPr>
                      <a:r>
                        <a:rPr lang="en" sz="1000"/>
                        <a:t>2</a:t>
                      </a:r>
                    </a:p>
                  </a:txBody>
                  <a:tcPr marT="19050" marB="19050" marR="28575" marL="28575" anchor="b"/>
                </a:tc>
                <a:tc>
                  <a:txBody>
                    <a:bodyPr>
                      <a:noAutofit/>
                    </a:bodyPr>
                    <a:lstStyle/>
                    <a:p>
                      <a:pPr lvl="0" rtl="0" algn="r">
                        <a:lnSpc>
                          <a:spcPct val="115000"/>
                        </a:lnSpc>
                        <a:spcBef>
                          <a:spcPts val="0"/>
                        </a:spcBef>
                        <a:buNone/>
                      </a:pPr>
                      <a:r>
                        <a:rPr lang="en" sz="1000"/>
                        <a:t>1</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29 MINUTES</a:t>
                      </a:r>
                    </a:p>
                  </a:txBody>
                  <a:tcPr marT="19050" marB="19050" marR="28575" marL="28575" anchor="b"/>
                </a:tc>
                <a:tc>
                  <a:txBody>
                    <a:bodyPr>
                      <a:noAutofit/>
                    </a:bodyPr>
                    <a:lstStyle/>
                    <a:p>
                      <a:pPr lvl="0" rtl="0" algn="r">
                        <a:lnSpc>
                          <a:spcPct val="115000"/>
                        </a:lnSpc>
                        <a:spcBef>
                          <a:spcPts val="0"/>
                        </a:spcBef>
                        <a:buNone/>
                      </a:pPr>
                      <a:r>
                        <a:rPr lang="en" sz="1000"/>
                        <a:t>189</a:t>
                      </a:r>
                    </a:p>
                  </a:txBody>
                  <a:tcPr marT="19050" marB="19050" marR="28575" marL="28575" anchor="b"/>
                </a:tc>
                <a:tc>
                  <a:txBody>
                    <a:bodyPr>
                      <a:noAutofit/>
                    </a:bodyPr>
                    <a:lstStyle/>
                    <a:p>
                      <a:pPr lvl="0" rtl="0" algn="r">
                        <a:lnSpc>
                          <a:spcPct val="115000"/>
                        </a:lnSpc>
                        <a:spcBef>
                          <a:spcPts val="0"/>
                        </a:spcBef>
                        <a:buNone/>
                      </a:pPr>
                      <a:r>
                        <a:rPr lang="en" sz="1000"/>
                        <a:t>1.31%</a:t>
                      </a:r>
                    </a:p>
                  </a:txBody>
                  <a:tcPr marT="19050" marB="19050" marR="28575" marL="28575" anchor="b"/>
                </a:tc>
                <a:tc>
                  <a:txBody>
                    <a:bodyPr>
                      <a:noAutofit/>
                    </a:bodyPr>
                    <a:lstStyle/>
                    <a:p>
                      <a:pPr lvl="0" rtl="0" algn="r">
                        <a:lnSpc>
                          <a:spcPct val="115000"/>
                        </a:lnSpc>
                        <a:spcBef>
                          <a:spcPts val="0"/>
                        </a:spcBef>
                        <a:buNone/>
                      </a:pPr>
                      <a:r>
                        <a:rPr lang="en" sz="1000"/>
                        <a:t>0</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920 bytes</a:t>
                      </a:r>
                    </a:p>
                  </a:txBody>
                  <a:tcPr marT="19050" marB="19050" marR="28575" marL="28575" anchor="b"/>
                </a:tc>
                <a:tc>
                  <a:txBody>
                    <a:bodyPr>
                      <a:noAutofit/>
                    </a:bodyPr>
                    <a:lstStyle/>
                    <a:p>
                      <a:pPr lvl="0" rtl="0" algn="r">
                        <a:lnSpc>
                          <a:spcPct val="115000"/>
                        </a:lnSpc>
                        <a:spcBef>
                          <a:spcPts val="0"/>
                        </a:spcBef>
                        <a:buNone/>
                      </a:pPr>
                      <a:r>
                        <a:rPr lang="en" sz="1000"/>
                        <a:t>898</a:t>
                      </a:r>
                    </a:p>
                  </a:txBody>
                  <a:tcPr marT="19050" marB="19050" marR="28575" marL="28575" anchor="b"/>
                </a:tc>
                <a:tc>
                  <a:txBody>
                    <a:bodyPr>
                      <a:noAutofit/>
                    </a:bodyPr>
                    <a:lstStyle/>
                    <a:p>
                      <a:pPr lvl="0" rtl="0">
                        <a:lnSpc>
                          <a:spcPct val="115000"/>
                        </a:lnSpc>
                        <a:spcBef>
                          <a:spcPts val="0"/>
                        </a:spcBef>
                        <a:buNone/>
                      </a:pPr>
                      <a:r>
                        <a:rPr lang="en" sz="1000"/>
                        <a:t>6.9kB</a:t>
                      </a:r>
                    </a:p>
                  </a:txBody>
                  <a:tcPr marT="19050" marB="19050" marR="28575" marL="28575" anchor="b"/>
                </a:tc>
                <a:tc>
                  <a:txBody>
                    <a:bodyPr>
                      <a:noAutofit/>
                    </a:bodyPr>
                    <a:lstStyle/>
                    <a:p>
                      <a:pPr lvl="0" rtl="0" algn="r">
                        <a:lnSpc>
                          <a:spcPct val="115000"/>
                        </a:lnSpc>
                        <a:spcBef>
                          <a:spcPts val="0"/>
                        </a:spcBef>
                        <a:buNone/>
                      </a:pPr>
                      <a:r>
                        <a:rPr lang="en" sz="1000"/>
                        <a:t>2</a:t>
                      </a:r>
                    </a:p>
                  </a:txBody>
                  <a:tcPr marT="19050" marB="19050" marR="28575" marL="28575" anchor="b"/>
                </a:tc>
              </a:tr>
              <a:tr h="561300">
                <a:tc>
                  <a:txBody>
                    <a:bodyPr>
                      <a:noAutofit/>
                    </a:bodyPr>
                    <a:lstStyle/>
                    <a:p>
                      <a:pPr lvl="0" rtl="0">
                        <a:lnSpc>
                          <a:spcPct val="115000"/>
                        </a:lnSpc>
                        <a:spcBef>
                          <a:spcPts val="0"/>
                        </a:spcBef>
                        <a:buNone/>
                      </a:pPr>
                      <a:r>
                        <a:rPr lang="en" sz="1000" u="sng">
                          <a:solidFill>
                            <a:schemeClr val="hlink"/>
                          </a:solidFill>
                          <a:hlinkClick r:id="rId4"/>
                        </a:rPr>
                        <a:t>CROMU_00035</a:t>
                      </a:r>
                    </a:p>
                  </a:txBody>
                  <a:tcPr marT="19050" marB="19050" marR="28575" marL="28575" anchor="b"/>
                </a:tc>
                <a:tc>
                  <a:txBody>
                    <a:bodyPr>
                      <a:noAutofit/>
                    </a:bodyPr>
                    <a:lstStyle/>
                    <a:p>
                      <a:pPr lvl="0" rtl="0">
                        <a:lnSpc>
                          <a:spcPct val="115000"/>
                        </a:lnSpc>
                        <a:spcBef>
                          <a:spcPts val="0"/>
                        </a:spcBef>
                        <a:buNone/>
                      </a:pPr>
                      <a:r>
                        <a:rPr lang="en" sz="1000"/>
                        <a:t>2</a:t>
                      </a:r>
                    </a:p>
                  </a:txBody>
                  <a:tcPr marT="19050" marB="19050" marR="28575" marL="28575" anchor="b"/>
                </a:tc>
                <a:tc>
                  <a:txBody>
                    <a:bodyPr>
                      <a:noAutofit/>
                    </a:bodyPr>
                    <a:lstStyle/>
                    <a:p>
                      <a:pPr lvl="0" rtl="0" algn="r">
                        <a:lnSpc>
                          <a:spcPct val="115000"/>
                        </a:lnSpc>
                        <a:spcBef>
                          <a:spcPts val="0"/>
                        </a:spcBef>
                        <a:buNone/>
                      </a:pPr>
                      <a:r>
                        <a:rPr lang="en" sz="1000"/>
                        <a:t>28</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2 hours 9 minutes</a:t>
                      </a:r>
                    </a:p>
                  </a:txBody>
                  <a:tcPr marT="19050" marB="19050" marR="28575" marL="28575" anchor="b"/>
                </a:tc>
                <a:tc>
                  <a:txBody>
                    <a:bodyPr>
                      <a:noAutofit/>
                    </a:bodyPr>
                    <a:lstStyle/>
                    <a:p>
                      <a:pPr lvl="0" rtl="0" algn="r">
                        <a:lnSpc>
                          <a:spcPct val="115000"/>
                        </a:lnSpc>
                        <a:spcBef>
                          <a:spcPts val="0"/>
                        </a:spcBef>
                        <a:buNone/>
                      </a:pPr>
                      <a:r>
                        <a:rPr lang="en" sz="1000"/>
                        <a:t>551</a:t>
                      </a:r>
                    </a:p>
                  </a:txBody>
                  <a:tcPr marT="19050" marB="19050" marR="28575" marL="28575" anchor="b"/>
                </a:tc>
                <a:tc>
                  <a:txBody>
                    <a:bodyPr>
                      <a:noAutofit/>
                    </a:bodyPr>
                    <a:lstStyle/>
                    <a:p>
                      <a:pPr lvl="0" rtl="0" algn="r">
                        <a:lnSpc>
                          <a:spcPct val="115000"/>
                        </a:lnSpc>
                        <a:spcBef>
                          <a:spcPts val="0"/>
                        </a:spcBef>
                        <a:buNone/>
                      </a:pPr>
                      <a:r>
                        <a:rPr lang="en" sz="1000"/>
                        <a:t>0.97%</a:t>
                      </a:r>
                    </a:p>
                  </a:txBody>
                  <a:tcPr marT="19050" marB="19050" marR="28575" marL="28575" anchor="b"/>
                </a:tc>
                <a:tc>
                  <a:txBody>
                    <a:bodyPr>
                      <a:noAutofit/>
                    </a:bodyPr>
                    <a:lstStyle/>
                    <a:p>
                      <a:pPr lvl="0" rtl="0" algn="r">
                        <a:lnSpc>
                          <a:spcPct val="115000"/>
                        </a:lnSpc>
                        <a:spcBef>
                          <a:spcPts val="0"/>
                        </a:spcBef>
                        <a:buNone/>
                      </a:pPr>
                      <a:r>
                        <a:rPr lang="en" sz="1000"/>
                        <a:t>37</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304bytes</a:t>
                      </a:r>
                    </a:p>
                  </a:txBody>
                  <a:tcPr marT="19050" marB="19050" marR="28575" marL="28575" anchor="b"/>
                </a:tc>
                <a:tc>
                  <a:txBody>
                    <a:bodyPr>
                      <a:noAutofit/>
                    </a:bodyPr>
                    <a:lstStyle/>
                    <a:p>
                      <a:pPr lvl="0" rtl="0" algn="r">
                        <a:lnSpc>
                          <a:spcPct val="115000"/>
                        </a:lnSpc>
                        <a:spcBef>
                          <a:spcPts val="0"/>
                        </a:spcBef>
                        <a:buNone/>
                      </a:pPr>
                      <a:r>
                        <a:rPr lang="en" sz="1000"/>
                        <a:t>5</a:t>
                      </a:r>
                    </a:p>
                  </a:txBody>
                  <a:tcPr marT="19050" marB="19050" marR="28575" marL="28575" anchor="b"/>
                </a:tc>
                <a:tc>
                  <a:txBody>
                    <a:bodyPr>
                      <a:noAutofit/>
                    </a:bodyPr>
                    <a:lstStyle/>
                    <a:p>
                      <a:pPr lvl="0" rtl="0">
                        <a:lnSpc>
                          <a:spcPct val="115000"/>
                        </a:lnSpc>
                        <a:spcBef>
                          <a:spcPts val="0"/>
                        </a:spcBef>
                        <a:buNone/>
                      </a:pPr>
                      <a:r>
                        <a:rPr lang="en" sz="1000"/>
                        <a:t>11.8kB</a:t>
                      </a:r>
                    </a:p>
                  </a:txBody>
                  <a:tcPr marT="19050" marB="19050" marR="28575" marL="28575" anchor="b"/>
                </a:tc>
                <a:tc>
                  <a:txBody>
                    <a:bodyPr>
                      <a:noAutofit/>
                    </a:bodyPr>
                    <a:lstStyle/>
                    <a:p>
                      <a:pPr lvl="0" rtl="0" algn="r">
                        <a:lnSpc>
                          <a:spcPct val="115000"/>
                        </a:lnSpc>
                        <a:spcBef>
                          <a:spcPts val="0"/>
                        </a:spcBef>
                        <a:buNone/>
                      </a:pPr>
                      <a:r>
                        <a:rPr lang="en" sz="1000"/>
                        <a:t>2</a:t>
                      </a:r>
                    </a:p>
                  </a:txBody>
                  <a:tcPr marT="19050" marB="19050" marR="28575" marL="28575" anchor="b"/>
                </a:tc>
              </a:tr>
              <a:tr h="561300">
                <a:tc>
                  <a:txBody>
                    <a:bodyPr>
                      <a:noAutofit/>
                    </a:bodyPr>
                    <a:lstStyle/>
                    <a:p>
                      <a:pPr lvl="0" rtl="0">
                        <a:lnSpc>
                          <a:spcPct val="115000"/>
                        </a:lnSpc>
                        <a:spcBef>
                          <a:spcPts val="0"/>
                        </a:spcBef>
                        <a:buNone/>
                      </a:pPr>
                      <a:r>
                        <a:rPr lang="en" sz="1000" u="sng">
                          <a:solidFill>
                            <a:schemeClr val="hlink"/>
                          </a:solidFill>
                          <a:hlinkClick r:id="rId5"/>
                        </a:rPr>
                        <a:t>CROMU_00044</a:t>
                      </a:r>
                    </a:p>
                  </a:txBody>
                  <a:tcPr marT="19050" marB="19050" marR="28575" marL="28575" anchor="b"/>
                </a:tc>
                <a:tc>
                  <a:txBody>
                    <a:bodyPr>
                      <a:noAutofit/>
                    </a:bodyPr>
                    <a:lstStyle/>
                    <a:p>
                      <a:pPr lvl="0" rtl="0">
                        <a:lnSpc>
                          <a:spcPct val="115000"/>
                        </a:lnSpc>
                        <a:spcBef>
                          <a:spcPts val="0"/>
                        </a:spcBef>
                        <a:buNone/>
                      </a:pPr>
                      <a:r>
                        <a:rPr lang="en" sz="1000"/>
                        <a:t>1</a:t>
                      </a:r>
                    </a:p>
                  </a:txBody>
                  <a:tcPr marT="19050" marB="19050" marR="28575" marL="28575" anchor="b"/>
                </a:tc>
                <a:tc>
                  <a:txBody>
                    <a:bodyPr>
                      <a:noAutofit/>
                    </a:bodyPr>
                    <a:lstStyle/>
                    <a:p>
                      <a:pPr lvl="0" rtl="0" algn="r">
                        <a:lnSpc>
                          <a:spcPct val="115000"/>
                        </a:lnSpc>
                        <a:spcBef>
                          <a:spcPts val="0"/>
                        </a:spcBef>
                        <a:buNone/>
                      </a:pPr>
                      <a:r>
                        <a:rPr lang="en" sz="1000"/>
                        <a:t>15</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6 MINUTES</a:t>
                      </a:r>
                    </a:p>
                  </a:txBody>
                  <a:tcPr marT="19050" marB="19050" marR="28575" marL="28575" anchor="b"/>
                </a:tc>
                <a:tc>
                  <a:txBody>
                    <a:bodyPr>
                      <a:noAutofit/>
                    </a:bodyPr>
                    <a:lstStyle/>
                    <a:p>
                      <a:pPr lvl="0" rtl="0" algn="r">
                        <a:lnSpc>
                          <a:spcPct val="115000"/>
                        </a:lnSpc>
                        <a:spcBef>
                          <a:spcPts val="0"/>
                        </a:spcBef>
                        <a:buNone/>
                      </a:pPr>
                      <a:r>
                        <a:rPr lang="en" sz="1000"/>
                        <a:t>419</a:t>
                      </a:r>
                    </a:p>
                  </a:txBody>
                  <a:tcPr marT="19050" marB="19050" marR="28575" marL="28575" anchor="b"/>
                </a:tc>
                <a:tc>
                  <a:txBody>
                    <a:bodyPr>
                      <a:noAutofit/>
                    </a:bodyPr>
                    <a:lstStyle/>
                    <a:p>
                      <a:pPr lvl="0" rtl="0" algn="r">
                        <a:lnSpc>
                          <a:spcPct val="115000"/>
                        </a:lnSpc>
                        <a:spcBef>
                          <a:spcPts val="0"/>
                        </a:spcBef>
                        <a:buNone/>
                      </a:pPr>
                      <a:r>
                        <a:rPr lang="en" sz="1000"/>
                        <a:t>0.92%</a:t>
                      </a:r>
                    </a:p>
                  </a:txBody>
                  <a:tcPr marT="19050" marB="19050" marR="28575" marL="28575" anchor="b"/>
                </a:tc>
                <a:tc>
                  <a:txBody>
                    <a:bodyPr>
                      <a:noAutofit/>
                    </a:bodyPr>
                    <a:lstStyle/>
                    <a:p>
                      <a:pPr lvl="0" rtl="0" algn="r">
                        <a:lnSpc>
                          <a:spcPct val="115000"/>
                        </a:lnSpc>
                        <a:spcBef>
                          <a:spcPts val="0"/>
                        </a:spcBef>
                        <a:buNone/>
                      </a:pPr>
                      <a:r>
                        <a:rPr lang="en" sz="1000"/>
                        <a:t>124</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252 bytes</a:t>
                      </a:r>
                    </a:p>
                  </a:txBody>
                  <a:tcPr marT="19050" marB="19050" marR="28575" marL="28575" anchor="b"/>
                </a:tc>
                <a:tc>
                  <a:txBody>
                    <a:bodyPr>
                      <a:noAutofit/>
                    </a:bodyPr>
                    <a:lstStyle/>
                    <a:p>
                      <a:pPr lvl="0" rtl="0" algn="r">
                        <a:lnSpc>
                          <a:spcPct val="115000"/>
                        </a:lnSpc>
                        <a:spcBef>
                          <a:spcPts val="0"/>
                        </a:spcBef>
                        <a:buNone/>
                      </a:pPr>
                      <a:r>
                        <a:rPr lang="en" sz="1000"/>
                        <a:t>7</a:t>
                      </a:r>
                    </a:p>
                  </a:txBody>
                  <a:tcPr marT="19050" marB="19050" marR="28575" marL="28575" anchor="b"/>
                </a:tc>
                <a:tc>
                  <a:txBody>
                    <a:bodyPr>
                      <a:noAutofit/>
                    </a:bodyPr>
                    <a:lstStyle/>
                    <a:p>
                      <a:pPr lvl="0" rtl="0">
                        <a:lnSpc>
                          <a:spcPct val="115000"/>
                        </a:lnSpc>
                        <a:spcBef>
                          <a:spcPts val="0"/>
                        </a:spcBef>
                        <a:buNone/>
                      </a:pPr>
                      <a:r>
                        <a:rPr lang="en" sz="1000"/>
                        <a:t>7.4kB</a:t>
                      </a:r>
                    </a:p>
                  </a:txBody>
                  <a:tcPr marT="19050" marB="19050" marR="28575" marL="28575" anchor="b"/>
                </a:tc>
                <a:tc>
                  <a:txBody>
                    <a:bodyPr>
                      <a:noAutofit/>
                    </a:bodyPr>
                    <a:lstStyle/>
                    <a:p>
                      <a:pPr lvl="0" rtl="0" algn="r">
                        <a:lnSpc>
                          <a:spcPct val="115000"/>
                        </a:lnSpc>
                        <a:spcBef>
                          <a:spcPts val="0"/>
                        </a:spcBef>
                        <a:buNone/>
                      </a:pPr>
                      <a:r>
                        <a:rPr lang="en" sz="1000"/>
                        <a:t>1</a:t>
                      </a:r>
                    </a:p>
                  </a:txBody>
                  <a:tcPr marT="19050" marB="19050" marR="28575" marL="28575" anchor="b"/>
                </a:tc>
              </a:tr>
              <a:tr h="387100">
                <a:tc>
                  <a:txBody>
                    <a:bodyPr>
                      <a:noAutofit/>
                    </a:bodyPr>
                    <a:lstStyle/>
                    <a:p>
                      <a:pPr lvl="0" rtl="0">
                        <a:lnSpc>
                          <a:spcPct val="115000"/>
                        </a:lnSpc>
                        <a:spcBef>
                          <a:spcPts val="0"/>
                        </a:spcBef>
                        <a:buNone/>
                      </a:pPr>
                      <a:r>
                        <a:rPr lang="en" sz="1000" u="sng">
                          <a:solidFill>
                            <a:schemeClr val="hlink"/>
                          </a:solidFill>
                          <a:hlinkClick r:id="rId6"/>
                        </a:rPr>
                        <a:t>KPRCA_00011</a:t>
                      </a:r>
                    </a:p>
                  </a:txBody>
                  <a:tcPr marT="19050" marB="19050" marR="28575" marL="28575" anchor="b"/>
                </a:tc>
                <a:tc>
                  <a:txBody>
                    <a:bodyPr>
                      <a:noAutofit/>
                    </a:bodyPr>
                    <a:lstStyle/>
                    <a:p>
                      <a:pPr lvl="0" rtl="0">
                        <a:lnSpc>
                          <a:spcPct val="115000"/>
                        </a:lnSpc>
                        <a:spcBef>
                          <a:spcPts val="0"/>
                        </a:spcBef>
                        <a:buNone/>
                      </a:pPr>
                      <a:r>
                        <a:rPr lang="en" sz="1000"/>
                        <a:t>2</a:t>
                      </a:r>
                    </a:p>
                  </a:txBody>
                  <a:tcPr marT="19050" marB="19050" marR="28575" marL="28575" anchor="b"/>
                </a:tc>
                <a:tc>
                  <a:txBody>
                    <a:bodyPr>
                      <a:noAutofit/>
                    </a:bodyPr>
                    <a:lstStyle/>
                    <a:p>
                      <a:pPr lvl="0" rtl="0" algn="r">
                        <a:lnSpc>
                          <a:spcPct val="115000"/>
                        </a:lnSpc>
                        <a:spcBef>
                          <a:spcPts val="0"/>
                        </a:spcBef>
                        <a:buNone/>
                      </a:pPr>
                      <a:r>
                        <a:rPr lang="en" sz="1000"/>
                        <a:t>1</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8 minutes</a:t>
                      </a:r>
                    </a:p>
                  </a:txBody>
                  <a:tcPr marT="19050" marB="19050" marR="28575" marL="28575" anchor="b"/>
                </a:tc>
                <a:tc>
                  <a:txBody>
                    <a:bodyPr>
                      <a:noAutofit/>
                    </a:bodyPr>
                    <a:lstStyle/>
                    <a:p>
                      <a:pPr lvl="0" rtl="0" algn="r">
                        <a:lnSpc>
                          <a:spcPct val="115000"/>
                        </a:lnSpc>
                        <a:spcBef>
                          <a:spcPts val="0"/>
                        </a:spcBef>
                        <a:buNone/>
                      </a:pPr>
                      <a:r>
                        <a:rPr lang="en" sz="1000"/>
                        <a:t>105</a:t>
                      </a:r>
                    </a:p>
                  </a:txBody>
                  <a:tcPr marT="19050" marB="19050" marR="28575" marL="28575" anchor="b"/>
                </a:tc>
                <a:tc>
                  <a:txBody>
                    <a:bodyPr>
                      <a:noAutofit/>
                    </a:bodyPr>
                    <a:lstStyle/>
                    <a:p>
                      <a:pPr lvl="0" rtl="0" algn="r">
                        <a:lnSpc>
                          <a:spcPct val="115000"/>
                        </a:lnSpc>
                        <a:spcBef>
                          <a:spcPts val="0"/>
                        </a:spcBef>
                        <a:buNone/>
                      </a:pPr>
                      <a:r>
                        <a:rPr lang="en" sz="1000"/>
                        <a:t>0.34%</a:t>
                      </a:r>
                    </a:p>
                  </a:txBody>
                  <a:tcPr marT="19050" marB="19050" marR="28575" marL="28575" anchor="b"/>
                </a:tc>
                <a:tc>
                  <a:txBody>
                    <a:bodyPr>
                      <a:noAutofit/>
                    </a:bodyPr>
                    <a:lstStyle/>
                    <a:p>
                      <a:pPr lvl="0" rtl="0" algn="r">
                        <a:lnSpc>
                          <a:spcPct val="115000"/>
                        </a:lnSpc>
                        <a:spcBef>
                          <a:spcPts val="0"/>
                        </a:spcBef>
                        <a:buNone/>
                      </a:pPr>
                      <a:r>
                        <a:rPr lang="en" sz="1000"/>
                        <a:t>58</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172 bytes</a:t>
                      </a:r>
                    </a:p>
                  </a:txBody>
                  <a:tcPr marT="19050" marB="19050" marR="28575" marL="28575" anchor="b"/>
                </a:tc>
                <a:tc>
                  <a:txBody>
                    <a:bodyPr>
                      <a:noAutofit/>
                    </a:bodyPr>
                    <a:lstStyle/>
                    <a:p>
                      <a:pPr lvl="0" rtl="0" algn="r">
                        <a:lnSpc>
                          <a:spcPct val="115000"/>
                        </a:lnSpc>
                        <a:spcBef>
                          <a:spcPts val="0"/>
                        </a:spcBef>
                        <a:buNone/>
                      </a:pPr>
                      <a:r>
                        <a:rPr lang="en" sz="1000"/>
                        <a:t>1000</a:t>
                      </a:r>
                    </a:p>
                  </a:txBody>
                  <a:tcPr marT="19050" marB="19050" marR="28575" marL="28575" anchor="b"/>
                </a:tc>
                <a:tc>
                  <a:txBody>
                    <a:bodyPr>
                      <a:noAutofit/>
                    </a:bodyPr>
                    <a:lstStyle/>
                    <a:p>
                      <a:pPr lvl="0" rtl="0">
                        <a:lnSpc>
                          <a:spcPct val="115000"/>
                        </a:lnSpc>
                        <a:spcBef>
                          <a:spcPts val="0"/>
                        </a:spcBef>
                        <a:buNone/>
                      </a:pPr>
                      <a:r>
                        <a:rPr lang="en" sz="1000"/>
                        <a:t>14.5kB</a:t>
                      </a:r>
                    </a:p>
                  </a:txBody>
                  <a:tcPr marT="19050" marB="19050" marR="28575" marL="28575" anchor="b"/>
                </a:tc>
                <a:tc>
                  <a:txBody>
                    <a:bodyPr>
                      <a:noAutofit/>
                    </a:bodyPr>
                    <a:lstStyle/>
                    <a:p>
                      <a:pPr lvl="0" rtl="0" algn="r">
                        <a:lnSpc>
                          <a:spcPct val="115000"/>
                        </a:lnSpc>
                        <a:spcBef>
                          <a:spcPts val="0"/>
                        </a:spcBef>
                        <a:buNone/>
                      </a:pPr>
                      <a:r>
                        <a:rPr lang="en" sz="1000"/>
                        <a:t>1</a:t>
                      </a:r>
                    </a:p>
                  </a:txBody>
                  <a:tcPr marT="19050" marB="19050" marR="28575" marL="28575" anchor="b"/>
                </a:tc>
              </a:tr>
              <a:tr h="387100">
                <a:tc>
                  <a:txBody>
                    <a:bodyPr>
                      <a:noAutofit/>
                    </a:bodyPr>
                    <a:lstStyle/>
                    <a:p>
                      <a:pPr lvl="0" rtl="0">
                        <a:lnSpc>
                          <a:spcPct val="115000"/>
                        </a:lnSpc>
                        <a:spcBef>
                          <a:spcPts val="0"/>
                        </a:spcBef>
                        <a:buNone/>
                      </a:pPr>
                      <a:r>
                        <a:rPr lang="en" sz="1000" u="sng">
                          <a:solidFill>
                            <a:schemeClr val="hlink"/>
                          </a:solidFill>
                          <a:hlinkClick r:id="rId7"/>
                        </a:rPr>
                        <a:t>KPRCA_00054</a:t>
                      </a:r>
                    </a:p>
                  </a:txBody>
                  <a:tcPr marT="19050" marB="19050" marR="28575" marL="28575" anchor="b"/>
                </a:tc>
                <a:tc>
                  <a:txBody>
                    <a:bodyPr>
                      <a:noAutofit/>
                    </a:bodyPr>
                    <a:lstStyle/>
                    <a:p>
                      <a:pPr lvl="0" rtl="0">
                        <a:lnSpc>
                          <a:spcPct val="115000"/>
                        </a:lnSpc>
                        <a:spcBef>
                          <a:spcPts val="0"/>
                        </a:spcBef>
                        <a:buNone/>
                      </a:pPr>
                      <a:r>
                        <a:rPr lang="en" sz="1000"/>
                        <a:t>1</a:t>
                      </a:r>
                    </a:p>
                  </a:txBody>
                  <a:tcPr marT="19050" marB="19050" marR="28575" marL="28575" anchor="b"/>
                </a:tc>
                <a:tc>
                  <a:txBody>
                    <a:bodyPr>
                      <a:noAutofit/>
                    </a:bodyPr>
                    <a:lstStyle/>
                    <a:p>
                      <a:pPr lvl="0" rtl="0" algn="r">
                        <a:lnSpc>
                          <a:spcPct val="115000"/>
                        </a:lnSpc>
                        <a:spcBef>
                          <a:spcPts val="0"/>
                        </a:spcBef>
                        <a:buNone/>
                      </a:pPr>
                      <a:r>
                        <a:rPr lang="en" sz="1000"/>
                        <a:t>3</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19 Minutes</a:t>
                      </a:r>
                    </a:p>
                  </a:txBody>
                  <a:tcPr marT="19050" marB="19050" marR="28575" marL="28575" anchor="b"/>
                </a:tc>
                <a:tc>
                  <a:txBody>
                    <a:bodyPr>
                      <a:noAutofit/>
                    </a:bodyPr>
                    <a:lstStyle/>
                    <a:p>
                      <a:pPr lvl="0" rtl="0" algn="r">
                        <a:lnSpc>
                          <a:spcPct val="115000"/>
                        </a:lnSpc>
                        <a:spcBef>
                          <a:spcPts val="0"/>
                        </a:spcBef>
                        <a:buNone/>
                      </a:pPr>
                      <a:r>
                        <a:rPr lang="en" sz="1000"/>
                        <a:t>475</a:t>
                      </a:r>
                    </a:p>
                  </a:txBody>
                  <a:tcPr marT="19050" marB="19050" marR="28575" marL="28575" anchor="b"/>
                </a:tc>
                <a:tc>
                  <a:txBody>
                    <a:bodyPr>
                      <a:noAutofit/>
                    </a:bodyPr>
                    <a:lstStyle/>
                    <a:p>
                      <a:pPr lvl="0" rtl="0" algn="r">
                        <a:lnSpc>
                          <a:spcPct val="115000"/>
                        </a:lnSpc>
                        <a:spcBef>
                          <a:spcPts val="0"/>
                        </a:spcBef>
                        <a:buNone/>
                      </a:pPr>
                      <a:r>
                        <a:rPr lang="en" sz="1000"/>
                        <a:t>1.42%</a:t>
                      </a:r>
                    </a:p>
                  </a:txBody>
                  <a:tcPr marT="19050" marB="19050" marR="28575" marL="28575" anchor="b"/>
                </a:tc>
                <a:tc>
                  <a:txBody>
                    <a:bodyPr>
                      <a:noAutofit/>
                    </a:bodyPr>
                    <a:lstStyle/>
                    <a:p>
                      <a:pPr lvl="0" rtl="0" algn="r">
                        <a:lnSpc>
                          <a:spcPct val="115000"/>
                        </a:lnSpc>
                        <a:spcBef>
                          <a:spcPts val="0"/>
                        </a:spcBef>
                        <a:buNone/>
                      </a:pPr>
                      <a:r>
                        <a:rPr lang="en" sz="1000"/>
                        <a:t>163</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631bytes</a:t>
                      </a:r>
                    </a:p>
                  </a:txBody>
                  <a:tcPr marT="19050" marB="19050" marR="28575" marL="28575" anchor="b"/>
                </a:tc>
                <a:tc>
                  <a:txBody>
                    <a:bodyPr>
                      <a:noAutofit/>
                    </a:bodyPr>
                    <a:lstStyle/>
                    <a:p>
                      <a:pPr lvl="0" rtl="0" algn="r">
                        <a:lnSpc>
                          <a:spcPct val="115000"/>
                        </a:lnSpc>
                        <a:spcBef>
                          <a:spcPts val="0"/>
                        </a:spcBef>
                        <a:buNone/>
                      </a:pPr>
                      <a:r>
                        <a:rPr lang="en" sz="1000"/>
                        <a:t>999</a:t>
                      </a:r>
                    </a:p>
                  </a:txBody>
                  <a:tcPr marT="19050" marB="19050" marR="28575" marL="28575" anchor="b"/>
                </a:tc>
                <a:tc>
                  <a:txBody>
                    <a:bodyPr>
                      <a:noAutofit/>
                    </a:bodyPr>
                    <a:lstStyle/>
                    <a:p>
                      <a:pPr lvl="0" rtl="0">
                        <a:lnSpc>
                          <a:spcPct val="115000"/>
                        </a:lnSpc>
                        <a:spcBef>
                          <a:spcPts val="0"/>
                        </a:spcBef>
                        <a:buNone/>
                      </a:pPr>
                      <a:r>
                        <a:rPr lang="en" sz="1000"/>
                        <a:t>7.7kB</a:t>
                      </a:r>
                    </a:p>
                  </a:txBody>
                  <a:tcPr marT="19050" marB="19050" marR="28575" marL="28575" anchor="b"/>
                </a:tc>
                <a:tc>
                  <a:txBody>
                    <a:bodyPr>
                      <a:noAutofit/>
                    </a:bodyPr>
                    <a:lstStyle/>
                    <a:p>
                      <a:pPr lvl="0" rtl="0" algn="r">
                        <a:lnSpc>
                          <a:spcPct val="115000"/>
                        </a:lnSpc>
                        <a:spcBef>
                          <a:spcPts val="0"/>
                        </a:spcBef>
                        <a:buNone/>
                      </a:pPr>
                      <a:r>
                        <a:rPr lang="en" sz="1000"/>
                        <a:t>1</a:t>
                      </a:r>
                    </a:p>
                  </a:txBody>
                  <a:tcPr marT="19050" marB="19050" marR="28575" marL="28575" anchor="b"/>
                </a:tc>
              </a:tr>
              <a:tr h="387100">
                <a:tc>
                  <a:txBody>
                    <a:bodyPr>
                      <a:noAutofit/>
                    </a:bodyPr>
                    <a:lstStyle/>
                    <a:p>
                      <a:pPr lvl="0" rtl="0">
                        <a:lnSpc>
                          <a:spcPct val="115000"/>
                        </a:lnSpc>
                        <a:spcBef>
                          <a:spcPts val="0"/>
                        </a:spcBef>
                        <a:buNone/>
                      </a:pPr>
                      <a:r>
                        <a:rPr lang="en" sz="1000" u="sng">
                          <a:solidFill>
                            <a:schemeClr val="hlink"/>
                          </a:solidFill>
                          <a:hlinkClick r:id="rId8"/>
                        </a:rPr>
                        <a:t>NRFIN_00023</a:t>
                      </a:r>
                    </a:p>
                  </a:txBody>
                  <a:tcPr marT="19050" marB="19050" marR="28575" marL="28575" anchor="b"/>
                </a:tc>
                <a:tc>
                  <a:txBody>
                    <a:bodyPr>
                      <a:noAutofit/>
                    </a:bodyPr>
                    <a:lstStyle/>
                    <a:p>
                      <a:pPr lvl="0" rtl="0">
                        <a:lnSpc>
                          <a:spcPct val="115000"/>
                        </a:lnSpc>
                        <a:spcBef>
                          <a:spcPts val="0"/>
                        </a:spcBef>
                        <a:buNone/>
                      </a:pPr>
                      <a:r>
                        <a:rPr lang="en" sz="1000"/>
                        <a:t>6</a:t>
                      </a:r>
                    </a:p>
                  </a:txBody>
                  <a:tcPr marT="19050" marB="19050" marR="28575" marL="28575" anchor="b"/>
                </a:tc>
                <a:tc>
                  <a:txBody>
                    <a:bodyPr>
                      <a:noAutofit/>
                    </a:bodyPr>
                    <a:lstStyle/>
                    <a:p>
                      <a:pPr lvl="0" rtl="0" algn="r">
                        <a:lnSpc>
                          <a:spcPct val="115000"/>
                        </a:lnSpc>
                        <a:spcBef>
                          <a:spcPts val="0"/>
                        </a:spcBef>
                        <a:buNone/>
                      </a:pPr>
                      <a:r>
                        <a:rPr lang="en" sz="1000"/>
                        <a:t>6</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3 minutes</a:t>
                      </a:r>
                    </a:p>
                  </a:txBody>
                  <a:tcPr marT="19050" marB="19050" marR="28575" marL="28575" anchor="b"/>
                </a:tc>
                <a:tc>
                  <a:txBody>
                    <a:bodyPr>
                      <a:noAutofit/>
                    </a:bodyPr>
                    <a:lstStyle/>
                    <a:p>
                      <a:pPr lvl="0" rtl="0" algn="r">
                        <a:lnSpc>
                          <a:spcPct val="115000"/>
                        </a:lnSpc>
                        <a:spcBef>
                          <a:spcPts val="0"/>
                        </a:spcBef>
                        <a:buNone/>
                      </a:pPr>
                      <a:r>
                        <a:rPr lang="en" sz="1000"/>
                        <a:t>42</a:t>
                      </a:r>
                    </a:p>
                  </a:txBody>
                  <a:tcPr marT="19050" marB="19050" marR="28575" marL="28575" anchor="b"/>
                </a:tc>
                <a:tc>
                  <a:txBody>
                    <a:bodyPr>
                      <a:noAutofit/>
                    </a:bodyPr>
                    <a:lstStyle/>
                    <a:p>
                      <a:pPr lvl="0" rtl="0" algn="r">
                        <a:lnSpc>
                          <a:spcPct val="115000"/>
                        </a:lnSpc>
                        <a:spcBef>
                          <a:spcPts val="0"/>
                        </a:spcBef>
                        <a:buNone/>
                      </a:pPr>
                      <a:r>
                        <a:rPr lang="en" sz="1000"/>
                        <a:t>0.16%</a:t>
                      </a:r>
                    </a:p>
                  </a:txBody>
                  <a:tcPr marT="19050" marB="19050" marR="28575" marL="28575" anchor="b"/>
                </a:tc>
                <a:tc>
                  <a:txBody>
                    <a:bodyPr>
                      <a:noAutofit/>
                    </a:bodyPr>
                    <a:lstStyle/>
                    <a:p>
                      <a:pPr lvl="0" rtl="0" algn="r">
                        <a:lnSpc>
                          <a:spcPct val="115000"/>
                        </a:lnSpc>
                        <a:spcBef>
                          <a:spcPts val="0"/>
                        </a:spcBef>
                        <a:buNone/>
                      </a:pPr>
                      <a:r>
                        <a:rPr lang="en" sz="1000"/>
                        <a:t>3</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91bytes</a:t>
                      </a:r>
                    </a:p>
                  </a:txBody>
                  <a:tcPr marT="19050" marB="19050" marR="28575" marL="28575" anchor="b"/>
                </a:tc>
                <a:tc>
                  <a:txBody>
                    <a:bodyPr>
                      <a:noAutofit/>
                    </a:bodyPr>
                    <a:lstStyle/>
                    <a:p>
                      <a:pPr lvl="0" rtl="0" algn="r">
                        <a:lnSpc>
                          <a:spcPct val="115000"/>
                        </a:lnSpc>
                        <a:spcBef>
                          <a:spcPts val="0"/>
                        </a:spcBef>
                        <a:buNone/>
                      </a:pPr>
                      <a:r>
                        <a:rPr lang="en" sz="1000"/>
                        <a:t>1</a:t>
                      </a:r>
                    </a:p>
                  </a:txBody>
                  <a:tcPr marT="19050" marB="19050" marR="28575" marL="28575" anchor="b"/>
                </a:tc>
                <a:tc>
                  <a:txBody>
                    <a:bodyPr>
                      <a:noAutofit/>
                    </a:bodyPr>
                    <a:lstStyle/>
                    <a:p>
                      <a:pPr lvl="0" rtl="0">
                        <a:lnSpc>
                          <a:spcPct val="115000"/>
                        </a:lnSpc>
                        <a:spcBef>
                          <a:spcPts val="0"/>
                        </a:spcBef>
                        <a:buNone/>
                      </a:pPr>
                      <a:r>
                        <a:rPr lang="en" sz="1000"/>
                        <a:t>2.8kB</a:t>
                      </a:r>
                    </a:p>
                  </a:txBody>
                  <a:tcPr marT="19050" marB="19050" marR="28575" marL="28575" anchor="b"/>
                </a:tc>
                <a:tc>
                  <a:txBody>
                    <a:bodyPr>
                      <a:noAutofit/>
                    </a:bodyPr>
                    <a:lstStyle/>
                    <a:p>
                      <a:pPr lvl="0" rtl="0" algn="r">
                        <a:lnSpc>
                          <a:spcPct val="115000"/>
                        </a:lnSpc>
                        <a:spcBef>
                          <a:spcPts val="0"/>
                        </a:spcBef>
                        <a:buNone/>
                      </a:pPr>
                      <a:r>
                        <a:rPr lang="en" sz="1000"/>
                        <a:t>5</a:t>
                      </a:r>
                    </a:p>
                  </a:txBody>
                  <a:tcPr marT="19050" marB="19050" marR="28575" marL="28575" anchor="b"/>
                </a:tc>
              </a:tr>
              <a:tr h="387100">
                <a:tc>
                  <a:txBody>
                    <a:bodyPr>
                      <a:noAutofit/>
                    </a:bodyPr>
                    <a:lstStyle/>
                    <a:p>
                      <a:pPr lvl="0" rtl="0">
                        <a:lnSpc>
                          <a:spcPct val="115000"/>
                        </a:lnSpc>
                        <a:spcBef>
                          <a:spcPts val="0"/>
                        </a:spcBef>
                        <a:buNone/>
                      </a:pPr>
                      <a:r>
                        <a:rPr lang="en" sz="1000" u="sng">
                          <a:solidFill>
                            <a:schemeClr val="hlink"/>
                          </a:solidFill>
                          <a:hlinkClick r:id="rId9"/>
                        </a:rPr>
                        <a:t>NRFIN_00024</a:t>
                      </a:r>
                    </a:p>
                  </a:txBody>
                  <a:tcPr marT="19050" marB="19050" marR="28575" marL="28575" anchor="b"/>
                </a:tc>
                <a:tc>
                  <a:txBody>
                    <a:bodyPr>
                      <a:noAutofit/>
                    </a:bodyPr>
                    <a:lstStyle/>
                    <a:p>
                      <a:pPr lvl="0" rtl="0">
                        <a:lnSpc>
                          <a:spcPct val="115000"/>
                        </a:lnSpc>
                        <a:spcBef>
                          <a:spcPts val="0"/>
                        </a:spcBef>
                        <a:buNone/>
                      </a:pPr>
                      <a:r>
                        <a:rPr lang="en" sz="1000"/>
                        <a:t>4</a:t>
                      </a:r>
                    </a:p>
                  </a:txBody>
                  <a:tcPr marT="19050" marB="19050" marR="28575" marL="28575" anchor="b"/>
                </a:tc>
                <a:tc>
                  <a:txBody>
                    <a:bodyPr>
                      <a:noAutofit/>
                    </a:bodyPr>
                    <a:lstStyle/>
                    <a:p>
                      <a:pPr lvl="0" rtl="0" algn="r">
                        <a:lnSpc>
                          <a:spcPct val="115000"/>
                        </a:lnSpc>
                        <a:spcBef>
                          <a:spcPts val="0"/>
                        </a:spcBef>
                        <a:buNone/>
                      </a:pPr>
                      <a:r>
                        <a:rPr lang="en" sz="1000"/>
                        <a:t>1</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25 Min</a:t>
                      </a:r>
                    </a:p>
                  </a:txBody>
                  <a:tcPr marT="19050" marB="19050" marR="28575" marL="28575" anchor="b"/>
                </a:tc>
                <a:tc>
                  <a:txBody>
                    <a:bodyPr>
                      <a:noAutofit/>
                    </a:bodyPr>
                    <a:lstStyle/>
                    <a:p>
                      <a:pPr lvl="0" rtl="0" algn="r">
                        <a:lnSpc>
                          <a:spcPct val="115000"/>
                        </a:lnSpc>
                        <a:spcBef>
                          <a:spcPts val="0"/>
                        </a:spcBef>
                        <a:buNone/>
                      </a:pPr>
                      <a:r>
                        <a:rPr lang="en" sz="1000"/>
                        <a:t>91</a:t>
                      </a:r>
                    </a:p>
                  </a:txBody>
                  <a:tcPr marT="19050" marB="19050" marR="28575" marL="28575" anchor="b"/>
                </a:tc>
                <a:tc>
                  <a:txBody>
                    <a:bodyPr>
                      <a:noAutofit/>
                    </a:bodyPr>
                    <a:lstStyle/>
                    <a:p>
                      <a:pPr lvl="0" rtl="0" algn="r">
                        <a:lnSpc>
                          <a:spcPct val="115000"/>
                        </a:lnSpc>
                        <a:spcBef>
                          <a:spcPts val="0"/>
                        </a:spcBef>
                        <a:buNone/>
                      </a:pPr>
                      <a:r>
                        <a:rPr lang="en" sz="1000"/>
                        <a:t>0.25%</a:t>
                      </a:r>
                    </a:p>
                  </a:txBody>
                  <a:tcPr marT="19050" marB="19050" marR="28575" marL="28575" anchor="b"/>
                </a:tc>
                <a:tc>
                  <a:txBody>
                    <a:bodyPr>
                      <a:noAutofit/>
                    </a:bodyPr>
                    <a:lstStyle/>
                    <a:p>
                      <a:pPr lvl="0" rtl="0" algn="r">
                        <a:lnSpc>
                          <a:spcPct val="115000"/>
                        </a:lnSpc>
                        <a:spcBef>
                          <a:spcPts val="0"/>
                        </a:spcBef>
                        <a:buNone/>
                      </a:pPr>
                      <a:r>
                        <a:rPr lang="en" sz="1000"/>
                        <a:t>3</a:t>
                      </a:r>
                    </a:p>
                  </a:txBody>
                  <a:tcPr marT="19050" marB="19050" marR="28575" marL="28575" anchor="b"/>
                </a:tc>
                <a:tc>
                  <a:txBody>
                    <a:bodyPr>
                      <a:noAutofit/>
                    </a:bodyPr>
                    <a:lstStyle/>
                    <a:p>
                      <a:pPr lvl="0" rtl="0">
                        <a:lnSpc>
                          <a:spcPct val="115000"/>
                        </a:lnSpc>
                        <a:spcBef>
                          <a:spcPts val="0"/>
                        </a:spcBef>
                        <a:buNone/>
                      </a:pPr>
                      <a:r>
                        <a:rPr lang="en" sz="1000"/>
                        <a:t>No</a:t>
                      </a:r>
                    </a:p>
                  </a:txBody>
                  <a:tcPr marT="19050" marB="19050" marR="28575" marL="28575" anchor="b"/>
                </a:tc>
                <a:tc>
                  <a:txBody>
                    <a:bodyPr>
                      <a:noAutofit/>
                    </a:bodyPr>
                    <a:lstStyle/>
                    <a:p>
                      <a:pPr lvl="0" rtl="0">
                        <a:lnSpc>
                          <a:spcPct val="115000"/>
                        </a:lnSpc>
                        <a:spcBef>
                          <a:spcPts val="0"/>
                        </a:spcBef>
                        <a:buNone/>
                      </a:pPr>
                      <a:r>
                        <a:rPr lang="en" sz="1000"/>
                        <a:t>250bytes</a:t>
                      </a:r>
                    </a:p>
                  </a:txBody>
                  <a:tcPr marT="19050" marB="19050" marR="28575" marL="28575" anchor="b"/>
                </a:tc>
                <a:tc>
                  <a:txBody>
                    <a:bodyPr>
                      <a:noAutofit/>
                    </a:bodyPr>
                    <a:lstStyle/>
                    <a:p>
                      <a:pPr lvl="0" rtl="0" algn="r">
                        <a:lnSpc>
                          <a:spcPct val="115000"/>
                        </a:lnSpc>
                        <a:spcBef>
                          <a:spcPts val="0"/>
                        </a:spcBef>
                        <a:buNone/>
                      </a:pPr>
                      <a:r>
                        <a:rPr lang="en" sz="1000"/>
                        <a:t>998</a:t>
                      </a:r>
                    </a:p>
                  </a:txBody>
                  <a:tcPr marT="19050" marB="19050" marR="28575" marL="28575" anchor="b"/>
                </a:tc>
                <a:tc>
                  <a:txBody>
                    <a:bodyPr>
                      <a:noAutofit/>
                    </a:bodyPr>
                    <a:lstStyle/>
                    <a:p>
                      <a:pPr lvl="0" rtl="0">
                        <a:lnSpc>
                          <a:spcPct val="115000"/>
                        </a:lnSpc>
                        <a:spcBef>
                          <a:spcPts val="0"/>
                        </a:spcBef>
                        <a:buNone/>
                      </a:pPr>
                      <a:r>
                        <a:rPr lang="en" sz="1000"/>
                        <a:t>3.1kB</a:t>
                      </a:r>
                    </a:p>
                  </a:txBody>
                  <a:tcPr marT="19050" marB="19050" marR="28575" marL="28575" anchor="b"/>
                </a:tc>
                <a:tc>
                  <a:txBody>
                    <a:bodyPr>
                      <a:noAutofit/>
                    </a:bodyPr>
                    <a:lstStyle/>
                    <a:p>
                      <a:pPr lvl="0" rtl="0" algn="r">
                        <a:lnSpc>
                          <a:spcPct val="115000"/>
                        </a:lnSpc>
                        <a:spcBef>
                          <a:spcPts val="0"/>
                        </a:spcBef>
                        <a:buNone/>
                      </a:pPr>
                      <a:r>
                        <a:rPr lang="en" sz="1000"/>
                        <a:t>3</a:t>
                      </a:r>
                    </a:p>
                  </a:txBody>
                  <a:tcPr marT="19050" marB="19050" marR="28575" marL="28575" anchor="b"/>
                </a:tc>
              </a:tr>
              <a:tr h="387100">
                <a:tc>
                  <a:txBody>
                    <a:bodyPr>
                      <a:noAutofit/>
                    </a:bodyPr>
                    <a:lstStyle/>
                    <a:p>
                      <a:pPr lvl="0" rtl="0">
                        <a:lnSpc>
                          <a:spcPct val="115000"/>
                        </a:lnSpc>
                        <a:spcBef>
                          <a:spcPts val="0"/>
                        </a:spcBef>
                        <a:buNone/>
                      </a:pPr>
                      <a:r>
                        <a:rPr lang="en" sz="1000" u="sng">
                          <a:solidFill>
                            <a:schemeClr val="hlink"/>
                          </a:solidFill>
                          <a:hlinkClick r:id="rId10"/>
                        </a:rPr>
                        <a:t>NRFIN_00054</a:t>
                      </a:r>
                    </a:p>
                  </a:txBody>
                  <a:tcPr marT="19050" marB="19050" marR="28575" marL="28575" anchor="b"/>
                </a:tc>
                <a:tc>
                  <a:txBody>
                    <a:bodyPr>
                      <a:noAutofit/>
                    </a:bodyPr>
                    <a:lstStyle/>
                    <a:p>
                      <a:pPr lvl="0" rtl="0">
                        <a:lnSpc>
                          <a:spcPct val="115000"/>
                        </a:lnSpc>
                        <a:spcBef>
                          <a:spcPts val="0"/>
                        </a:spcBef>
                        <a:buNone/>
                      </a:pPr>
                      <a:r>
                        <a:rPr lang="en" sz="1000"/>
                        <a:t>6</a:t>
                      </a: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r>
              <a:tr h="329100">
                <a:tc>
                  <a:txBody>
                    <a:bodyPr>
                      <a:noAutofit/>
                    </a:bodyPr>
                    <a:lstStyle/>
                    <a:p>
                      <a:pPr lvl="0" rtl="0">
                        <a:lnSpc>
                          <a:spcPct val="115000"/>
                        </a:lnSpc>
                        <a:spcBef>
                          <a:spcPts val="0"/>
                        </a:spcBef>
                        <a:buNone/>
                      </a:pPr>
                      <a:r>
                        <a:rPr lang="en" sz="1000" u="sng">
                          <a:solidFill>
                            <a:schemeClr val="hlink"/>
                          </a:solidFill>
                          <a:hlinkClick r:id="rId11"/>
                        </a:rPr>
                        <a:t>KPRCA_00100</a:t>
                      </a:r>
                    </a:p>
                  </a:txBody>
                  <a:tcPr marT="19050" marB="19050" marR="28575" marL="28575" anchor="b"/>
                </a:tc>
                <a:tc>
                  <a:txBody>
                    <a:bodyPr>
                      <a:noAutofit/>
                    </a:bodyPr>
                    <a:lstStyle/>
                    <a:p>
                      <a:pPr lvl="0" rtl="0">
                        <a:lnSpc>
                          <a:spcPct val="115000"/>
                        </a:lnSpc>
                        <a:spcBef>
                          <a:spcPts val="0"/>
                        </a:spcBef>
                        <a:buNone/>
                      </a:pPr>
                      <a:r>
                        <a:rPr lang="en" sz="1000"/>
                        <a:t>2</a:t>
                      </a: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c>
                  <a:txBody>
                    <a:bodyPr>
                      <a:noAutofit/>
                    </a:bodyPr>
                    <a:lstStyle/>
                    <a:p>
                      <a:pPr lvl="0" rtl="0">
                        <a:spcBef>
                          <a:spcPts val="0"/>
                        </a:spcBef>
                        <a:buNone/>
                      </a:pPr>
                      <a:r>
                        <a:t/>
                      </a:r>
                      <a:endParaRPr/>
                    </a:p>
                  </a:txBody>
                  <a:tcPr marT="19050" marB="19050" marR="28575" marL="28575" anchor="b"/>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253675" y="174350"/>
            <a:ext cx="8520600" cy="572700"/>
          </a:xfrm>
          <a:prstGeom prst="rect">
            <a:avLst/>
          </a:prstGeom>
        </p:spPr>
        <p:txBody>
          <a:bodyPr anchorCtr="0" anchor="t" bIns="91425" lIns="91425" rIns="91425" tIns="91425">
            <a:noAutofit/>
          </a:bodyPr>
          <a:lstStyle/>
          <a:p>
            <a:pPr lvl="0">
              <a:spcBef>
                <a:spcPts val="0"/>
              </a:spcBef>
              <a:buNone/>
            </a:pPr>
            <a:r>
              <a:rPr lang="en"/>
              <a:t>Whether fuzz detect UAF and Scores for each team</a:t>
            </a:r>
          </a:p>
        </p:txBody>
      </p:sp>
      <p:graphicFrame>
        <p:nvGraphicFramePr>
          <p:cNvPr id="241" name="Shape 241"/>
          <p:cNvGraphicFramePr/>
          <p:nvPr/>
        </p:nvGraphicFramePr>
        <p:xfrm>
          <a:off x="96775" y="879675"/>
          <a:ext cx="3000000" cy="3000000"/>
        </p:xfrm>
        <a:graphic>
          <a:graphicData uri="http://schemas.openxmlformats.org/drawingml/2006/table">
            <a:tbl>
              <a:tblPr>
                <a:noFill/>
                <a:tableStyleId>{BE43088D-5596-4607-A29A-1BA2D267D213}</a:tableStyleId>
              </a:tblPr>
              <a:tblGrid>
                <a:gridCol w="691450"/>
                <a:gridCol w="691450"/>
                <a:gridCol w="691450"/>
                <a:gridCol w="691450"/>
                <a:gridCol w="691450"/>
                <a:gridCol w="691450"/>
                <a:gridCol w="691450"/>
                <a:gridCol w="691450"/>
                <a:gridCol w="691450"/>
                <a:gridCol w="691450"/>
                <a:gridCol w="691450"/>
                <a:gridCol w="691450"/>
                <a:gridCol w="691450"/>
              </a:tblGrid>
              <a:tr h="556900">
                <a:tc>
                  <a:txBody>
                    <a:bodyPr>
                      <a:noAutofit/>
                    </a:bodyPr>
                    <a:lstStyle/>
                    <a:p>
                      <a:pPr lvl="0" rtl="0">
                        <a:lnSpc>
                          <a:spcPct val="115000"/>
                        </a:lnSpc>
                        <a:spcBef>
                          <a:spcPts val="0"/>
                        </a:spcBef>
                        <a:buNone/>
                      </a:pPr>
                      <a:r>
                        <a:rPr b="1" lang="en" sz="1000"/>
                        <a:t>BINARY NAME</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b="1" lang="en" sz="1000"/>
                        <a:t>VULNERABILITIES</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b="1" lang="en" sz="1000"/>
                        <a:t>UNIQUE CRASHES</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b="1" lang="en" sz="1000"/>
                        <a:t>UAF</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a:spcBef>
                          <a:spcPts val="0"/>
                        </a:spcBef>
                        <a:buNone/>
                      </a:pPr>
                      <a:r>
                        <a:rPr b="1" lang="en" sz="1000"/>
                        <a:t>Shellphish</a:t>
                      </a:r>
                    </a:p>
                  </a:txBody>
                  <a:tcPr marT="91425" marB="91425" marR="91425" marL="91425"/>
                </a:tc>
                <a:tc>
                  <a:txBody>
                    <a:bodyPr>
                      <a:noAutofit/>
                    </a:bodyPr>
                    <a:lstStyle/>
                    <a:p>
                      <a:pPr lvl="0">
                        <a:spcBef>
                          <a:spcPts val="0"/>
                        </a:spcBef>
                        <a:buNone/>
                      </a:pPr>
                      <a:r>
                        <a:rPr b="1" lang="en" sz="1000"/>
                        <a:t>ForAllSecure</a:t>
                      </a:r>
                    </a:p>
                  </a:txBody>
                  <a:tcPr marT="91425" marB="91425" marR="91425" marL="91425"/>
                </a:tc>
                <a:tc>
                  <a:txBody>
                    <a:bodyPr>
                      <a:noAutofit/>
                    </a:bodyPr>
                    <a:lstStyle/>
                    <a:p>
                      <a:pPr lvl="0">
                        <a:spcBef>
                          <a:spcPts val="0"/>
                        </a:spcBef>
                        <a:buNone/>
                      </a:pPr>
                      <a:r>
                        <a:rPr b="1" lang="en" sz="1000"/>
                        <a:t>CodeJitsu</a:t>
                      </a:r>
                    </a:p>
                  </a:txBody>
                  <a:tcPr marT="91425" marB="91425" marR="91425" marL="91425"/>
                </a:tc>
                <a:tc>
                  <a:txBody>
                    <a:bodyPr>
                      <a:noAutofit/>
                    </a:bodyPr>
                    <a:lstStyle/>
                    <a:p>
                      <a:pPr lvl="0">
                        <a:spcBef>
                          <a:spcPts val="0"/>
                        </a:spcBef>
                        <a:buNone/>
                      </a:pPr>
                      <a:r>
                        <a:rPr b="1" lang="en" sz="1000"/>
                        <a:t>TECHx</a:t>
                      </a:r>
                    </a:p>
                  </a:txBody>
                  <a:tcPr marT="91425" marB="91425" marR="91425" marL="91425"/>
                </a:tc>
                <a:tc>
                  <a:txBody>
                    <a:bodyPr>
                      <a:noAutofit/>
                    </a:bodyPr>
                    <a:lstStyle/>
                    <a:p>
                      <a:pPr lvl="0">
                        <a:spcBef>
                          <a:spcPts val="0"/>
                        </a:spcBef>
                        <a:buNone/>
                      </a:pPr>
                      <a:r>
                        <a:rPr b="1" lang="en" sz="1000"/>
                        <a:t>TrailofBits</a:t>
                      </a:r>
                    </a:p>
                  </a:txBody>
                  <a:tcPr marT="91425" marB="91425" marR="91425" marL="91425"/>
                </a:tc>
                <a:tc>
                  <a:txBody>
                    <a:bodyPr>
                      <a:noAutofit/>
                    </a:bodyPr>
                    <a:lstStyle/>
                    <a:p>
                      <a:pPr lvl="0">
                        <a:spcBef>
                          <a:spcPts val="0"/>
                        </a:spcBef>
                        <a:buNone/>
                      </a:pPr>
                      <a:r>
                        <a:rPr b="1" lang="en" sz="1000"/>
                        <a:t>Disekt</a:t>
                      </a:r>
                    </a:p>
                  </a:txBody>
                  <a:tcPr marT="91425" marB="91425" marR="91425" marL="91425"/>
                </a:tc>
                <a:tc>
                  <a:txBody>
                    <a:bodyPr>
                      <a:noAutofit/>
                    </a:bodyPr>
                    <a:lstStyle/>
                    <a:p>
                      <a:pPr lvl="0">
                        <a:spcBef>
                          <a:spcPts val="0"/>
                        </a:spcBef>
                        <a:buNone/>
                      </a:pPr>
                      <a:r>
                        <a:rPr b="1" lang="en" sz="1000"/>
                        <a:t>CSDS</a:t>
                      </a:r>
                    </a:p>
                  </a:txBody>
                  <a:tcPr marT="91425" marB="91425" marR="91425" marL="91425"/>
                </a:tc>
                <a:tc>
                  <a:txBody>
                    <a:bodyPr>
                      <a:noAutofit/>
                    </a:bodyPr>
                    <a:lstStyle/>
                    <a:p>
                      <a:pPr lvl="0">
                        <a:spcBef>
                          <a:spcPts val="0"/>
                        </a:spcBef>
                        <a:buNone/>
                      </a:pPr>
                      <a:r>
                        <a:rPr b="1" lang="en" sz="1000"/>
                        <a:t>FuzzBOMB</a:t>
                      </a:r>
                    </a:p>
                  </a:txBody>
                  <a:tcPr marT="91425" marB="91425" marR="91425" marL="91425"/>
                </a:tc>
                <a:tc>
                  <a:txBody>
                    <a:bodyPr>
                      <a:noAutofit/>
                    </a:bodyPr>
                    <a:lstStyle/>
                    <a:p>
                      <a:pPr lvl="0" rtl="0">
                        <a:spcBef>
                          <a:spcPts val="0"/>
                        </a:spcBef>
                        <a:buNone/>
                      </a:pPr>
                      <a:r>
                        <a:rPr b="1" lang="en" sz="1000"/>
                        <a:t>DeepRed</a:t>
                      </a:r>
                    </a:p>
                  </a:txBody>
                  <a:tcPr marT="91425" marB="91425" marR="91425" marL="91425"/>
                </a:tc>
              </a:tr>
              <a:tr h="407500">
                <a:tc>
                  <a:txBody>
                    <a:bodyPr>
                      <a:noAutofit/>
                    </a:bodyPr>
                    <a:lstStyle/>
                    <a:p>
                      <a:pPr lvl="0" rtl="0">
                        <a:lnSpc>
                          <a:spcPct val="115000"/>
                        </a:lnSpc>
                        <a:spcBef>
                          <a:spcPts val="0"/>
                        </a:spcBef>
                        <a:buNone/>
                      </a:pPr>
                      <a:r>
                        <a:rPr lang="en" sz="1000" u="sng">
                          <a:solidFill>
                            <a:schemeClr val="hlink"/>
                          </a:solidFill>
                          <a:hlinkClick r:id="rId3"/>
                        </a:rPr>
                        <a:t>CROMU_00025</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lang="en" sz="1000"/>
                        <a:t>2</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r">
                        <a:lnSpc>
                          <a:spcPct val="115000"/>
                        </a:lnSpc>
                        <a:spcBef>
                          <a:spcPts val="0"/>
                        </a:spcBef>
                        <a:buNone/>
                      </a:pPr>
                      <a:r>
                        <a:rPr lang="en" sz="1000"/>
                        <a:t>1</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 sz="1000"/>
                        <a:t>No</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3.5</a:t>
                      </a:r>
                    </a:p>
                  </a:txBody>
                  <a:tcPr marT="91425" marB="91425" marR="91425" marL="91425"/>
                </a:tc>
                <a:tc>
                  <a:txBody>
                    <a:bodyPr>
                      <a:noAutofit/>
                    </a:bodyPr>
                    <a:lstStyle/>
                    <a:p>
                      <a:pPr lvl="0">
                        <a:spcBef>
                          <a:spcPts val="0"/>
                        </a:spcBef>
                        <a:buNone/>
                      </a:pPr>
                      <a:r>
                        <a:rPr lang="en" sz="1000"/>
                        <a:t>1.0</a:t>
                      </a:r>
                    </a:p>
                  </a:txBody>
                  <a:tcPr marT="91425" marB="91425" marR="91425" marL="91425"/>
                </a:tc>
                <a:tc>
                  <a:txBody>
                    <a:bodyPr>
                      <a:noAutofit/>
                    </a:bodyPr>
                    <a:lstStyle/>
                    <a:p>
                      <a:pPr lvl="0">
                        <a:spcBef>
                          <a:spcPts val="0"/>
                        </a:spcBef>
                        <a:buNone/>
                      </a:pPr>
                      <a:r>
                        <a:rPr lang="en" sz="1000"/>
                        <a:t>0.95</a:t>
                      </a:r>
                    </a:p>
                  </a:txBody>
                  <a:tcPr marT="91425" marB="91425" marR="91425" marL="91425"/>
                </a:tc>
                <a:tc>
                  <a:txBody>
                    <a:bodyPr>
                      <a:noAutofit/>
                    </a:bodyPr>
                    <a:lstStyle/>
                    <a:p>
                      <a:pPr lvl="0">
                        <a:spcBef>
                          <a:spcPts val="0"/>
                        </a:spcBef>
                        <a:buNone/>
                      </a:pPr>
                      <a:r>
                        <a:rPr lang="en" sz="1000"/>
                        <a:t>0.18</a:t>
                      </a:r>
                    </a:p>
                  </a:txBody>
                  <a:tcPr marT="91425" marB="91425" marR="91425" marL="91425"/>
                </a:tc>
                <a:tc>
                  <a:txBody>
                    <a:bodyPr>
                      <a:noAutofit/>
                    </a:bodyPr>
                    <a:lstStyle/>
                    <a:p>
                      <a:pPr lvl="0">
                        <a:spcBef>
                          <a:spcPts val="0"/>
                        </a:spcBef>
                        <a:buNone/>
                      </a:pPr>
                      <a:r>
                        <a:rPr lang="en" sz="1000"/>
                        <a:t>0.31</a:t>
                      </a:r>
                    </a:p>
                  </a:txBody>
                  <a:tcPr marT="91425" marB="91425" marR="91425" marL="91425"/>
                </a:tc>
                <a:tc>
                  <a:txBody>
                    <a:bodyPr>
                      <a:noAutofit/>
                    </a:bodyPr>
                    <a:lstStyle/>
                    <a:p>
                      <a:pPr lvl="0">
                        <a:spcBef>
                          <a:spcPts val="0"/>
                        </a:spcBef>
                        <a:buNone/>
                      </a:pPr>
                      <a:r>
                        <a:rPr lang="en" sz="1000"/>
                        <a:t>1.27</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rtl="0">
                        <a:spcBef>
                          <a:spcPts val="0"/>
                        </a:spcBef>
                        <a:buNone/>
                      </a:pPr>
                      <a:r>
                        <a:rPr lang="en" sz="1000"/>
                        <a:t>0.04</a:t>
                      </a:r>
                    </a:p>
                  </a:txBody>
                  <a:tcPr marT="91425" marB="91425" marR="91425" marL="91425"/>
                </a:tc>
              </a:tr>
              <a:tr h="407500">
                <a:tc>
                  <a:txBody>
                    <a:bodyPr>
                      <a:noAutofit/>
                    </a:bodyPr>
                    <a:lstStyle/>
                    <a:p>
                      <a:pPr lvl="0" rtl="0">
                        <a:lnSpc>
                          <a:spcPct val="115000"/>
                        </a:lnSpc>
                        <a:spcBef>
                          <a:spcPts val="0"/>
                        </a:spcBef>
                        <a:buNone/>
                      </a:pPr>
                      <a:r>
                        <a:rPr lang="en" sz="1000" u="sng">
                          <a:solidFill>
                            <a:schemeClr val="hlink"/>
                          </a:solidFill>
                          <a:hlinkClick r:id="rId4"/>
                        </a:rPr>
                        <a:t>CROMU_00035</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lang="en" sz="1000"/>
                        <a:t>2</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r">
                        <a:lnSpc>
                          <a:spcPct val="115000"/>
                        </a:lnSpc>
                        <a:spcBef>
                          <a:spcPts val="0"/>
                        </a:spcBef>
                        <a:buNone/>
                      </a:pPr>
                      <a:r>
                        <a:rPr lang="en" sz="1000"/>
                        <a:t>28</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t/>
                      </a:r>
                      <a:endParaRPr sz="1000"/>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a:spcBef>
                          <a:spcPts val="0"/>
                        </a:spcBef>
                        <a:buNone/>
                      </a:pPr>
                      <a:r>
                        <a:rPr lang="en" sz="1000"/>
                        <a:t>1.68</a:t>
                      </a:r>
                    </a:p>
                  </a:txBody>
                  <a:tcPr marT="91425" marB="91425" marR="91425" marL="91425"/>
                </a:tc>
                <a:tc>
                  <a:txBody>
                    <a:bodyPr>
                      <a:noAutofit/>
                    </a:bodyPr>
                    <a:lstStyle/>
                    <a:p>
                      <a:pPr lvl="0">
                        <a:spcBef>
                          <a:spcPts val="0"/>
                        </a:spcBef>
                        <a:buNone/>
                      </a:pPr>
                      <a:r>
                        <a:rPr lang="en" sz="1000"/>
                        <a:t>0.85</a:t>
                      </a:r>
                    </a:p>
                  </a:txBody>
                  <a:tcPr marT="91425" marB="91425" marR="91425" marL="91425"/>
                </a:tc>
                <a:tc>
                  <a:txBody>
                    <a:bodyPr>
                      <a:noAutofit/>
                    </a:bodyPr>
                    <a:lstStyle/>
                    <a:p>
                      <a:pPr lvl="0">
                        <a:spcBef>
                          <a:spcPts val="0"/>
                        </a:spcBef>
                        <a:buNone/>
                      </a:pPr>
                      <a:r>
                        <a:rPr lang="en" sz="1000"/>
                        <a:t>0.55</a:t>
                      </a:r>
                    </a:p>
                  </a:txBody>
                  <a:tcPr marT="91425" marB="91425" marR="91425" marL="91425"/>
                </a:tc>
                <a:tc>
                  <a:txBody>
                    <a:bodyPr>
                      <a:noAutofit/>
                    </a:bodyPr>
                    <a:lstStyle/>
                    <a:p>
                      <a:pPr lvl="0">
                        <a:spcBef>
                          <a:spcPts val="0"/>
                        </a:spcBef>
                        <a:buNone/>
                      </a:pPr>
                      <a:r>
                        <a:rPr lang="en" sz="1000"/>
                        <a:t>0.3</a:t>
                      </a:r>
                    </a:p>
                  </a:txBody>
                  <a:tcPr marT="91425" marB="91425" marR="91425" marL="91425"/>
                </a:tc>
                <a:tc>
                  <a:txBody>
                    <a:bodyPr>
                      <a:noAutofit/>
                    </a:bodyPr>
                    <a:lstStyle/>
                    <a:p>
                      <a:pPr lvl="0">
                        <a:spcBef>
                          <a:spcPts val="0"/>
                        </a:spcBef>
                        <a:buNone/>
                      </a:pPr>
                      <a:r>
                        <a:rPr lang="en" sz="1000"/>
                        <a:t>0.15</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rtl="0">
                        <a:spcBef>
                          <a:spcPts val="0"/>
                        </a:spcBef>
                        <a:buNone/>
                      </a:pPr>
                      <a:r>
                        <a:t/>
                      </a:r>
                      <a:endParaRPr sz="1000"/>
                    </a:p>
                  </a:txBody>
                  <a:tcPr marT="91425" marB="91425" marR="91425" marL="91425"/>
                </a:tc>
              </a:tr>
              <a:tr h="407500">
                <a:tc>
                  <a:txBody>
                    <a:bodyPr>
                      <a:noAutofit/>
                    </a:bodyPr>
                    <a:lstStyle/>
                    <a:p>
                      <a:pPr lvl="0" rtl="0">
                        <a:lnSpc>
                          <a:spcPct val="115000"/>
                        </a:lnSpc>
                        <a:spcBef>
                          <a:spcPts val="0"/>
                        </a:spcBef>
                        <a:buNone/>
                      </a:pPr>
                      <a:r>
                        <a:rPr lang="en" sz="1000" u="sng">
                          <a:solidFill>
                            <a:schemeClr val="hlink"/>
                          </a:solidFill>
                          <a:hlinkClick r:id="rId5"/>
                        </a:rPr>
                        <a:t>CROMU_00044</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lang="en" sz="1000"/>
                        <a:t>1</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r">
                        <a:lnSpc>
                          <a:spcPct val="115000"/>
                        </a:lnSpc>
                        <a:spcBef>
                          <a:spcPts val="0"/>
                        </a:spcBef>
                        <a:buNone/>
                      </a:pPr>
                      <a:r>
                        <a:rPr lang="en" sz="1000"/>
                        <a:t>15</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 sz="1000"/>
                        <a:t>Yes</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4.0</a:t>
                      </a:r>
                    </a:p>
                  </a:txBody>
                  <a:tcPr marT="91425" marB="91425" marR="91425" marL="91425"/>
                </a:tc>
                <a:tc>
                  <a:txBody>
                    <a:bodyPr>
                      <a:noAutofit/>
                    </a:bodyPr>
                    <a:lstStyle/>
                    <a:p>
                      <a:pPr lvl="0">
                        <a:spcBef>
                          <a:spcPts val="0"/>
                        </a:spcBef>
                        <a:buNone/>
                      </a:pPr>
                      <a:r>
                        <a:rPr lang="en" sz="1000"/>
                        <a:t>1.04</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1.75</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rtl="0">
                        <a:spcBef>
                          <a:spcPts val="0"/>
                        </a:spcBef>
                        <a:buNone/>
                      </a:pPr>
                      <a:r>
                        <a:t/>
                      </a:r>
                      <a:endParaRPr sz="1000"/>
                    </a:p>
                  </a:txBody>
                  <a:tcPr marT="91425" marB="91425" marR="91425" marL="91425"/>
                </a:tc>
              </a:tr>
              <a:tr h="407500">
                <a:tc>
                  <a:txBody>
                    <a:bodyPr>
                      <a:noAutofit/>
                    </a:bodyPr>
                    <a:lstStyle/>
                    <a:p>
                      <a:pPr lvl="0" rtl="0">
                        <a:lnSpc>
                          <a:spcPct val="115000"/>
                        </a:lnSpc>
                        <a:spcBef>
                          <a:spcPts val="0"/>
                        </a:spcBef>
                        <a:buNone/>
                      </a:pPr>
                      <a:r>
                        <a:rPr lang="en" sz="1000" u="sng">
                          <a:solidFill>
                            <a:schemeClr val="hlink"/>
                          </a:solidFill>
                          <a:hlinkClick r:id="rId6"/>
                        </a:rPr>
                        <a:t>KPRCA_00011</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lang="en" sz="1000"/>
                        <a:t>2</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r">
                        <a:lnSpc>
                          <a:spcPct val="115000"/>
                        </a:lnSpc>
                        <a:spcBef>
                          <a:spcPts val="0"/>
                        </a:spcBef>
                        <a:buNone/>
                      </a:pPr>
                      <a:r>
                        <a:rPr lang="en" sz="1000"/>
                        <a:t>1</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 sz="1000"/>
                        <a:t>No</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0.54</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rtl="0">
                        <a:spcBef>
                          <a:spcPts val="0"/>
                        </a:spcBef>
                        <a:buNone/>
                      </a:pPr>
                      <a:r>
                        <a:rPr lang="en" sz="1000"/>
                        <a:t>2.0</a:t>
                      </a:r>
                    </a:p>
                  </a:txBody>
                  <a:tcPr marT="91425" marB="91425" marR="91425" marL="91425"/>
                </a:tc>
              </a:tr>
              <a:tr h="407500">
                <a:tc>
                  <a:txBody>
                    <a:bodyPr>
                      <a:noAutofit/>
                    </a:bodyPr>
                    <a:lstStyle/>
                    <a:p>
                      <a:pPr lvl="0" rtl="0">
                        <a:lnSpc>
                          <a:spcPct val="115000"/>
                        </a:lnSpc>
                        <a:spcBef>
                          <a:spcPts val="0"/>
                        </a:spcBef>
                        <a:buNone/>
                      </a:pPr>
                      <a:r>
                        <a:rPr lang="en" sz="1000" u="sng">
                          <a:solidFill>
                            <a:schemeClr val="hlink"/>
                          </a:solidFill>
                          <a:hlinkClick r:id="rId7"/>
                        </a:rPr>
                        <a:t>KPRCA_00054</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lang="en" sz="1000"/>
                        <a:t>1</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r">
                        <a:lnSpc>
                          <a:spcPct val="115000"/>
                        </a:lnSpc>
                        <a:spcBef>
                          <a:spcPts val="0"/>
                        </a:spcBef>
                        <a:buNone/>
                      </a:pPr>
                      <a:r>
                        <a:rPr lang="en" sz="1000"/>
                        <a:t>3</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 sz="1000"/>
                        <a:t>Yes</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a:spcBef>
                          <a:spcPts val="0"/>
                        </a:spcBef>
                        <a:buNone/>
                      </a:pPr>
                      <a:r>
                        <a:rPr lang="en" sz="1000"/>
                        <a:t>3.55</a:t>
                      </a:r>
                    </a:p>
                  </a:txBody>
                  <a:tcPr marT="91425" marB="91425" marR="91425" marL="91425"/>
                </a:tc>
                <a:tc>
                  <a:txBody>
                    <a:bodyPr>
                      <a:noAutofit/>
                    </a:bodyPr>
                    <a:lstStyle/>
                    <a:p>
                      <a:pPr lvl="0">
                        <a:spcBef>
                          <a:spcPts val="0"/>
                        </a:spcBef>
                        <a:buNone/>
                      </a:pPr>
                      <a:r>
                        <a:rPr lang="en" sz="1000"/>
                        <a:t>4.0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3.05</a:t>
                      </a:r>
                    </a:p>
                  </a:txBody>
                  <a:tcPr marT="91425" marB="91425" marR="91425" marL="91425"/>
                </a:tc>
                <a:tc>
                  <a:txBody>
                    <a:bodyPr>
                      <a:noAutofit/>
                    </a:bodyPr>
                    <a:lstStyle/>
                    <a:p>
                      <a:pPr lvl="0">
                        <a:spcBef>
                          <a:spcPts val="0"/>
                        </a:spcBef>
                        <a:buNone/>
                      </a:pPr>
                      <a:r>
                        <a:rPr lang="en" sz="1000"/>
                        <a:t>0.66</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rtl="0">
                        <a:spcBef>
                          <a:spcPts val="0"/>
                        </a:spcBef>
                        <a:buNone/>
                      </a:pPr>
                      <a:r>
                        <a:t/>
                      </a:r>
                      <a:endParaRPr sz="1000"/>
                    </a:p>
                  </a:txBody>
                  <a:tcPr marT="91425" marB="91425" marR="91425" marL="91425"/>
                </a:tc>
              </a:tr>
              <a:tr h="407500">
                <a:tc>
                  <a:txBody>
                    <a:bodyPr>
                      <a:noAutofit/>
                    </a:bodyPr>
                    <a:lstStyle/>
                    <a:p>
                      <a:pPr lvl="0" rtl="0">
                        <a:lnSpc>
                          <a:spcPct val="115000"/>
                        </a:lnSpc>
                        <a:spcBef>
                          <a:spcPts val="0"/>
                        </a:spcBef>
                        <a:buNone/>
                      </a:pPr>
                      <a:r>
                        <a:rPr lang="en" sz="1000" u="sng">
                          <a:solidFill>
                            <a:schemeClr val="hlink"/>
                          </a:solidFill>
                          <a:hlinkClick r:id="rId8"/>
                        </a:rPr>
                        <a:t>NRFIN_00023</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lang="en" sz="1000"/>
                        <a:t>6</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r">
                        <a:lnSpc>
                          <a:spcPct val="115000"/>
                        </a:lnSpc>
                        <a:spcBef>
                          <a:spcPts val="0"/>
                        </a:spcBef>
                        <a:buNone/>
                      </a:pPr>
                      <a:r>
                        <a:rPr lang="en" sz="1000"/>
                        <a:t>6</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 sz="1000"/>
                        <a:t>No</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2.8</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2.2</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2.01</a:t>
                      </a:r>
                    </a:p>
                  </a:txBody>
                  <a:tcPr marT="91425" marB="91425" marR="91425" marL="91425"/>
                </a:tc>
                <a:tc>
                  <a:txBody>
                    <a:bodyPr>
                      <a:noAutofit/>
                    </a:bodyPr>
                    <a:lstStyle/>
                    <a:p>
                      <a:pPr lvl="0" rtl="0">
                        <a:spcBef>
                          <a:spcPts val="0"/>
                        </a:spcBef>
                        <a:buNone/>
                      </a:pPr>
                      <a:r>
                        <a:rPr lang="en" sz="1000"/>
                        <a:t>0</a:t>
                      </a:r>
                    </a:p>
                  </a:txBody>
                  <a:tcPr marT="91425" marB="91425" marR="91425" marL="91425"/>
                </a:tc>
              </a:tr>
              <a:tr h="407500">
                <a:tc>
                  <a:txBody>
                    <a:bodyPr>
                      <a:noAutofit/>
                    </a:bodyPr>
                    <a:lstStyle/>
                    <a:p>
                      <a:pPr lvl="0" rtl="0">
                        <a:lnSpc>
                          <a:spcPct val="115000"/>
                        </a:lnSpc>
                        <a:spcBef>
                          <a:spcPts val="0"/>
                        </a:spcBef>
                        <a:buNone/>
                      </a:pPr>
                      <a:r>
                        <a:rPr lang="en" sz="1000" u="sng">
                          <a:solidFill>
                            <a:schemeClr val="hlink"/>
                          </a:solidFill>
                          <a:hlinkClick r:id="rId9"/>
                        </a:rPr>
                        <a:t>NRFIN_00024</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lang="en" sz="1000"/>
                        <a:t>4</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r">
                        <a:lnSpc>
                          <a:spcPct val="115000"/>
                        </a:lnSpc>
                        <a:spcBef>
                          <a:spcPts val="0"/>
                        </a:spcBef>
                        <a:buNone/>
                      </a:pPr>
                      <a:r>
                        <a:rPr lang="en" sz="1000"/>
                        <a:t>1</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 sz="1000"/>
                        <a:t>Yes</a:t>
                      </a: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2.33</a:t>
                      </a:r>
                    </a:p>
                  </a:txBody>
                  <a:tcPr marT="91425" marB="91425" marR="91425" marL="91425"/>
                </a:tc>
                <a:tc>
                  <a:txBody>
                    <a:bodyPr>
                      <a:noAutofit/>
                    </a:bodyPr>
                    <a:lstStyle/>
                    <a:p>
                      <a:pPr lvl="0">
                        <a:spcBef>
                          <a:spcPts val="0"/>
                        </a:spcBef>
                        <a:buNone/>
                      </a:pPr>
                      <a:r>
                        <a:rPr lang="en" sz="1000"/>
                        <a:t>1.99</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a:spcBef>
                          <a:spcPts val="0"/>
                        </a:spcBef>
                        <a:buNone/>
                      </a:pPr>
                      <a:r>
                        <a:rPr lang="en" sz="1000"/>
                        <a:t>0.61</a:t>
                      </a:r>
                    </a:p>
                  </a:txBody>
                  <a:tcPr marT="91425" marB="91425" marR="91425" marL="91425"/>
                </a:tc>
                <a:tc>
                  <a:txBody>
                    <a:bodyPr>
                      <a:noAutofit/>
                    </a:bodyPr>
                    <a:lstStyle/>
                    <a:p>
                      <a:pPr lvl="0">
                        <a:spcBef>
                          <a:spcPts val="0"/>
                        </a:spcBef>
                        <a:buNone/>
                      </a:pPr>
                      <a:r>
                        <a:rPr lang="en" sz="1000"/>
                        <a:t>0.19</a:t>
                      </a:r>
                    </a:p>
                  </a:txBody>
                  <a:tcPr marT="91425" marB="91425" marR="91425" marL="91425"/>
                </a:tc>
                <a:tc>
                  <a:txBody>
                    <a:bodyPr>
                      <a:noAutofit/>
                    </a:bodyPr>
                    <a:lstStyle/>
                    <a:p>
                      <a:pPr lvl="0">
                        <a:spcBef>
                          <a:spcPts val="0"/>
                        </a:spcBef>
                        <a:buNone/>
                      </a:pPr>
                      <a:r>
                        <a:rPr lang="en" sz="1000"/>
                        <a:t>1.65</a:t>
                      </a:r>
                    </a:p>
                  </a:txBody>
                  <a:tcPr marT="91425" marB="91425" marR="91425" marL="91425"/>
                </a:tc>
                <a:tc>
                  <a:txBody>
                    <a:bodyPr>
                      <a:noAutofit/>
                    </a:bodyPr>
                    <a:lstStyle/>
                    <a:p>
                      <a:pPr lvl="0">
                        <a:spcBef>
                          <a:spcPts val="0"/>
                        </a:spcBef>
                        <a:buNone/>
                      </a:pPr>
                      <a:r>
                        <a:rPr lang="en" sz="1000"/>
                        <a:t>0</a:t>
                      </a:r>
                    </a:p>
                  </a:txBody>
                  <a:tcPr marT="91425" marB="91425" marR="91425" marL="91425"/>
                </a:tc>
                <a:tc>
                  <a:txBody>
                    <a:bodyPr>
                      <a:noAutofit/>
                    </a:bodyPr>
                    <a:lstStyle/>
                    <a:p>
                      <a:pPr lvl="0" rtl="0">
                        <a:spcBef>
                          <a:spcPts val="0"/>
                        </a:spcBef>
                        <a:buNone/>
                      </a:pPr>
                      <a:r>
                        <a:rPr lang="en" sz="1000"/>
                        <a:t>0.11</a:t>
                      </a:r>
                    </a:p>
                  </a:txBody>
                  <a:tcPr marT="91425" marB="91425" marR="91425" marL="91425"/>
                </a:tc>
              </a:tr>
              <a:tr h="407500">
                <a:tc>
                  <a:txBody>
                    <a:bodyPr>
                      <a:noAutofit/>
                    </a:bodyPr>
                    <a:lstStyle/>
                    <a:p>
                      <a:pPr lvl="0" rtl="0">
                        <a:lnSpc>
                          <a:spcPct val="115000"/>
                        </a:lnSpc>
                        <a:spcBef>
                          <a:spcPts val="0"/>
                        </a:spcBef>
                        <a:buNone/>
                      </a:pPr>
                      <a:r>
                        <a:rPr lang="en" sz="1000" u="sng">
                          <a:solidFill>
                            <a:schemeClr val="hlink"/>
                          </a:solidFill>
                          <a:hlinkClick r:id="rId10"/>
                        </a:rPr>
                        <a:t>NRFIN_00054</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lang="en" sz="1000"/>
                        <a:t>6</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t/>
                      </a:r>
                      <a:endParaRPr sz="1000"/>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rtl="0">
                        <a:spcBef>
                          <a:spcPts val="0"/>
                        </a:spcBef>
                        <a:buNone/>
                      </a:pPr>
                      <a:r>
                        <a:t/>
                      </a:r>
                      <a:endParaRPr sz="1000"/>
                    </a:p>
                  </a:txBody>
                  <a:tcPr marT="91425" marB="91425" marR="91425" marL="91425"/>
                </a:tc>
              </a:tr>
              <a:tr h="407500">
                <a:tc>
                  <a:txBody>
                    <a:bodyPr>
                      <a:noAutofit/>
                    </a:bodyPr>
                    <a:lstStyle/>
                    <a:p>
                      <a:pPr lvl="0" rtl="0">
                        <a:lnSpc>
                          <a:spcPct val="115000"/>
                        </a:lnSpc>
                        <a:spcBef>
                          <a:spcPts val="0"/>
                        </a:spcBef>
                        <a:buNone/>
                      </a:pPr>
                      <a:r>
                        <a:rPr lang="en" sz="1000" u="sng">
                          <a:solidFill>
                            <a:schemeClr val="hlink"/>
                          </a:solidFill>
                          <a:hlinkClick r:id="rId11"/>
                        </a:rPr>
                        <a:t>KPRCA_00100</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nSpc>
                          <a:spcPct val="115000"/>
                        </a:lnSpc>
                        <a:spcBef>
                          <a:spcPts val="0"/>
                        </a:spcBef>
                        <a:buNone/>
                      </a:pPr>
                      <a:r>
                        <a:rPr lang="en" sz="1000"/>
                        <a:t>2</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t/>
                      </a:r>
                      <a:endParaRP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t/>
                      </a:r>
                      <a:endParaRPr sz="1000"/>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rtl="0">
                        <a:spcBef>
                          <a:spcPts val="0"/>
                        </a:spcBef>
                        <a:buNone/>
                      </a:pPr>
                      <a:r>
                        <a:t/>
                      </a:r>
                      <a:endParaRPr sz="10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Related Work</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Dynamic analysis (most papers and defense papers)</a:t>
            </a:r>
          </a:p>
          <a:p>
            <a:pPr indent="-228600" lvl="1" marL="914400" rtl="0">
              <a:spcBef>
                <a:spcPts val="0"/>
              </a:spcBef>
            </a:pPr>
            <a:r>
              <a:rPr lang="en"/>
              <a:t>Pointer invalidation</a:t>
            </a:r>
          </a:p>
          <a:p>
            <a:pPr indent="-228600" lvl="1" marL="914400" rtl="0">
              <a:spcBef>
                <a:spcPts val="0"/>
              </a:spcBef>
            </a:pPr>
            <a:r>
              <a:rPr lang="en"/>
              <a:t>Pointer dereference checking</a:t>
            </a:r>
          </a:p>
          <a:p>
            <a:pPr indent="-228600" lvl="1" marL="914400" rtl="0">
              <a:spcBef>
                <a:spcPts val="0"/>
              </a:spcBef>
            </a:pPr>
            <a:r>
              <a:rPr lang="en"/>
              <a:t>Secure memory allocators</a:t>
            </a:r>
          </a:p>
          <a:p>
            <a:pPr indent="-228600" lvl="1" marL="914400" rtl="0">
              <a:spcBef>
                <a:spcPts val="0"/>
              </a:spcBef>
            </a:pPr>
            <a:r>
              <a:rPr lang="en"/>
              <a:t>Taint tracking</a:t>
            </a:r>
          </a:p>
          <a:p>
            <a:pPr indent="-228600" lvl="0" marL="457200" rtl="0">
              <a:spcBef>
                <a:spcPts val="0"/>
              </a:spcBef>
            </a:pPr>
            <a:r>
              <a:rPr lang="en"/>
              <a:t>Static analysis (exploring)</a:t>
            </a:r>
          </a:p>
          <a:p>
            <a:pPr indent="-228600" lvl="0" marL="457200" rtl="0">
              <a:spcBef>
                <a:spcPts val="0"/>
              </a:spcBef>
            </a:pPr>
            <a:r>
              <a:rPr lang="en"/>
              <a:t>Static analysis and Dynamic analysis (exploring)</a:t>
            </a:r>
          </a:p>
          <a:p>
            <a:pPr lvl="0" rtl="0">
              <a:spcBef>
                <a:spcPts val="0"/>
              </a:spcBef>
              <a:buNone/>
            </a:pPr>
            <a:r>
              <a:t/>
            </a:r>
            <a:endParaRPr/>
          </a:p>
          <a:p>
            <a:pPr indent="-228600" lvl="0" marL="457200" rtl="0">
              <a:spcBef>
                <a:spcPts val="0"/>
              </a:spcBef>
            </a:pPr>
            <a:r>
              <a:rPr b="1" lang="en"/>
              <a:t>Source code or Binary only</a:t>
            </a:r>
          </a:p>
          <a:p>
            <a:pPr indent="0" lvl="0" marL="45720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u="sng">
                <a:solidFill>
                  <a:schemeClr val="accent5"/>
                </a:solidFill>
                <a:hlinkClick r:id="rId3"/>
              </a:rPr>
              <a:t>CROMU_00025</a:t>
            </a:r>
            <a:r>
              <a:rPr lang="en" sz="1800">
                <a:solidFill>
                  <a:schemeClr val="dk2"/>
                </a:solidFill>
              </a:rPr>
              <a:t>:</a:t>
            </a:r>
            <a:r>
              <a:rPr lang="en" sz="1050" u="sng">
                <a:solidFill>
                  <a:srgbClr val="23527C"/>
                </a:solidFill>
                <a:hlinkClick r:id="rId4"/>
              </a:rPr>
              <a:t>CROMU_00025</a:t>
            </a:r>
            <a:r>
              <a:rPr lang="en"/>
              <a:t> (2:1)</a:t>
            </a:r>
          </a:p>
        </p:txBody>
      </p:sp>
      <p:sp>
        <p:nvSpPr>
          <p:cNvPr id="247" name="Shape 247"/>
          <p:cNvSpPr txBox="1"/>
          <p:nvPr>
            <p:ph idx="1" type="body"/>
          </p:nvPr>
        </p:nvSpPr>
        <p:spPr>
          <a:xfrm>
            <a:off x="311700" y="1113800"/>
            <a:ext cx="3836100" cy="3832500"/>
          </a:xfrm>
          <a:prstGeom prst="rect">
            <a:avLst/>
          </a:prstGeom>
        </p:spPr>
        <p:txBody>
          <a:bodyPr anchorCtr="0" anchor="t" bIns="91425" lIns="91425" rIns="91425" tIns="91425">
            <a:noAutofit/>
          </a:bodyPr>
          <a:lstStyle/>
          <a:p>
            <a:pPr lvl="0">
              <a:spcBef>
                <a:spcPts val="0"/>
              </a:spcBef>
              <a:buClr>
                <a:schemeClr val="dk1"/>
              </a:buClr>
              <a:buSzPct val="110000"/>
              <a:buFont typeface="Arial"/>
              <a:buNone/>
            </a:pPr>
            <a:r>
              <a:rPr b="1" lang="en" sz="1000">
                <a:solidFill>
                  <a:srgbClr val="000080"/>
                </a:solidFill>
                <a:latin typeface="Verdana"/>
                <a:ea typeface="Verdana"/>
                <a:cs typeface="Verdana"/>
                <a:sym typeface="Verdana"/>
              </a:rPr>
              <a:t>case</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6</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pixel</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&gt;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61</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deallocate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image_length</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8080"/>
                </a:solidFill>
                <a:latin typeface="Verdana"/>
                <a:ea typeface="Verdana"/>
                <a:cs typeface="Verdana"/>
                <a:sym typeface="Verdana"/>
              </a:rPr>
              <a:t>1</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0000FF"/>
                </a:solidFill>
                <a:latin typeface="Verdana"/>
                <a:ea typeface="Verdana"/>
                <a:cs typeface="Verdana"/>
                <a:sym typeface="Verdana"/>
              </a:rPr>
              <a:t>/// Bug</a:t>
            </a:r>
            <a:br>
              <a:rPr i="1" lang="en" sz="1000">
                <a:solidFill>
                  <a:srgbClr val="0000FF"/>
                </a:solidFill>
                <a:latin typeface="Verdana"/>
                <a:ea typeface="Verdana"/>
                <a:cs typeface="Verdana"/>
                <a:sym typeface="Verdana"/>
              </a:rPr>
            </a:br>
            <a:r>
              <a:rPr b="1" lang="en" sz="1000">
                <a:solidFill>
                  <a:srgbClr val="008000"/>
                </a:solidFill>
                <a:latin typeface="Verdana"/>
                <a:ea typeface="Verdana"/>
                <a:cs typeface="Verdana"/>
                <a:sym typeface="Verdana"/>
              </a:rPr>
              <a:t>#ifdef</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PATCHED</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image_length</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0</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#endif</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return</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image_length</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index</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&gt;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image_length</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1</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index</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&lt;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0</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deallocate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image_length</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8080"/>
                </a:solidFill>
                <a:latin typeface="Verdana"/>
                <a:ea typeface="Verdana"/>
                <a:cs typeface="Verdana"/>
                <a:sym typeface="Verdana"/>
              </a:rPr>
              <a:t>1</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image_length</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0</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return</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image_length</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tid</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image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index</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six</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pixel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break</a:t>
            </a:r>
            <a:r>
              <a:rPr b="1" lang="en" sz="1000">
                <a:solidFill>
                  <a:schemeClr val="dk1"/>
                </a:solidFill>
                <a:latin typeface="Verdana"/>
                <a:ea typeface="Verdana"/>
                <a:cs typeface="Verdana"/>
                <a:sym typeface="Verdana"/>
              </a:rPr>
              <a:t>;</a:t>
            </a:r>
          </a:p>
          <a:p>
            <a:pPr lvl="0">
              <a:spcBef>
                <a:spcPts val="0"/>
              </a:spcBef>
              <a:buNone/>
            </a:pPr>
            <a:r>
              <a:t/>
            </a:r>
            <a:endParaRPr/>
          </a:p>
        </p:txBody>
      </p:sp>
      <p:sp>
        <p:nvSpPr>
          <p:cNvPr id="248" name="Shape 248"/>
          <p:cNvSpPr txBox="1"/>
          <p:nvPr>
            <p:ph idx="1" type="body"/>
          </p:nvPr>
        </p:nvSpPr>
        <p:spPr>
          <a:xfrm>
            <a:off x="4718150" y="1113800"/>
            <a:ext cx="3836100" cy="3832500"/>
          </a:xfrm>
          <a:prstGeom prst="rect">
            <a:avLst/>
          </a:prstGeom>
        </p:spPr>
        <p:txBody>
          <a:bodyPr anchorCtr="0" anchor="t" bIns="91425" lIns="91425" rIns="91425" tIns="91425">
            <a:noAutofit/>
          </a:bodyPr>
          <a:lstStyle/>
          <a:p>
            <a:pPr lvl="0">
              <a:spcBef>
                <a:spcPts val="0"/>
              </a:spcBef>
              <a:buNone/>
            </a:pPr>
            <a:r>
              <a:rPr lang="en" sz="1050">
                <a:solidFill>
                  <a:srgbClr val="333333"/>
                </a:solidFill>
                <a:highlight>
                  <a:srgbClr val="FFFFFF"/>
                </a:highlight>
              </a:rPr>
              <a:t>The second bug is in the TBIR image type. It is a failure to clear certain values after a parsing error and buffer deallocation. This ultimately results in a use after free situation.</a:t>
            </a:r>
          </a:p>
          <a:p>
            <a:pPr lvl="0">
              <a:spcBef>
                <a:spcPts val="0"/>
              </a:spcBef>
              <a:buNone/>
            </a:pPr>
            <a:r>
              <a:t/>
            </a:r>
            <a:endParaRPr sz="1050">
              <a:solidFill>
                <a:srgbClr val="333333"/>
              </a:solidFill>
              <a:highlight>
                <a:srgbClr val="FFFFFF"/>
              </a:highlight>
            </a:endParaRPr>
          </a:p>
          <a:p>
            <a:pPr lvl="0">
              <a:spcBef>
                <a:spcPts val="0"/>
              </a:spcBef>
              <a:buNone/>
            </a:pPr>
            <a:r>
              <a:rPr b="1" lang="en" sz="1050">
                <a:solidFill>
                  <a:srgbClr val="333333"/>
                </a:solidFill>
                <a:highlight>
                  <a:srgbClr val="FFFFFF"/>
                </a:highlight>
              </a:rPr>
              <a:t>deallocate() -&gt; munmap()</a:t>
            </a:r>
          </a:p>
          <a:p>
            <a:pPr lvl="0">
              <a:spcBef>
                <a:spcPts val="0"/>
              </a:spcBef>
              <a:buNone/>
            </a:pPr>
            <a:r>
              <a:rPr b="1" lang="en" sz="1050">
                <a:solidFill>
                  <a:srgbClr val="FF0000"/>
                </a:solidFill>
                <a:highlight>
                  <a:srgbClr val="FFFFFF"/>
                </a:highlight>
              </a:rPr>
              <a:t>LOOP related</a:t>
            </a:r>
          </a:p>
          <a:p>
            <a:pPr lvl="0">
              <a:spcBef>
                <a:spcPts val="0"/>
              </a:spcBef>
              <a:buNone/>
            </a:pPr>
            <a:r>
              <a:t/>
            </a:r>
            <a:endParaRPr sz="1050">
              <a:solidFill>
                <a:srgbClr val="333333"/>
              </a:solidFill>
              <a:highlight>
                <a:srgbClr val="FFFFFF"/>
              </a:highlight>
            </a:endParaRPr>
          </a:p>
          <a:p>
            <a:pPr indent="-69850" lvl="0" marL="76200" rtl="0">
              <a:spcBef>
                <a:spcPts val="0"/>
              </a:spcBef>
              <a:spcAft>
                <a:spcPts val="0"/>
              </a:spcAft>
              <a:buClr>
                <a:schemeClr val="dk1"/>
              </a:buClr>
              <a:buSzPct val="100000"/>
              <a:buFont typeface="Arial"/>
              <a:buNone/>
            </a:pPr>
            <a:r>
              <a:rPr lang="en" sz="1050">
                <a:solidFill>
                  <a:srgbClr val="333333"/>
                </a:solidFill>
                <a:highlight>
                  <a:srgbClr val="FFFFFF"/>
                </a:highlight>
              </a:rPr>
              <a:t>The munmap() system call deletes the mappings for the specified address range, and causes further references to addresses within the range to generate invalid memory references.  The region is also automatically unmapped when the process is terminated.  On the other hand, closing the file descriptor does not unmap the region.</a:t>
            </a:r>
          </a:p>
          <a:p>
            <a:pPr lvl="0" rtl="0">
              <a:spcBef>
                <a:spcPts val="0"/>
              </a:spcBef>
              <a:buNone/>
            </a:pPr>
            <a:r>
              <a:t/>
            </a:r>
            <a:endParaRPr sz="1050">
              <a:solidFill>
                <a:srgbClr val="333333"/>
              </a:solidFill>
              <a:highlight>
                <a:srgbClr val="FFFFFF"/>
              </a:highlight>
            </a:endParaRPr>
          </a:p>
          <a:p>
            <a:pPr lvl="0" rt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Continue..</a:t>
            </a:r>
          </a:p>
        </p:txBody>
      </p:sp>
      <p:sp>
        <p:nvSpPr>
          <p:cNvPr id="254" name="Shape 254"/>
          <p:cNvSpPr txBox="1"/>
          <p:nvPr>
            <p:ph idx="1" type="body"/>
          </p:nvPr>
        </p:nvSpPr>
        <p:spPr>
          <a:xfrm>
            <a:off x="360325" y="1152475"/>
            <a:ext cx="5134500" cy="34164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t/>
            </a:r>
            <a:endParaRPr sz="1100"/>
          </a:p>
          <a:p>
            <a:pPr lvl="0">
              <a:spcBef>
                <a:spcPts val="0"/>
              </a:spcBef>
              <a:buNone/>
            </a:pPr>
            <a:r>
              <a:t/>
            </a:r>
            <a:endParaRPr sz="1100"/>
          </a:p>
        </p:txBody>
      </p:sp>
      <p:pic>
        <p:nvPicPr>
          <p:cNvPr id="255" name="Shape 255"/>
          <p:cNvPicPr preferRelativeResize="0"/>
          <p:nvPr/>
        </p:nvPicPr>
        <p:blipFill>
          <a:blip r:embed="rId3">
            <a:alphaModFix/>
          </a:blip>
          <a:stretch>
            <a:fillRect/>
          </a:stretch>
        </p:blipFill>
        <p:spPr>
          <a:xfrm>
            <a:off x="6227225" y="0"/>
            <a:ext cx="2760898" cy="5143500"/>
          </a:xfrm>
          <a:prstGeom prst="rect">
            <a:avLst/>
          </a:prstGeom>
          <a:noFill/>
          <a:ln>
            <a:noFill/>
          </a:ln>
        </p:spPr>
      </p:pic>
      <p:sp>
        <p:nvSpPr>
          <p:cNvPr id="256" name="Shape 256"/>
          <p:cNvSpPr/>
          <p:nvPr/>
        </p:nvSpPr>
        <p:spPr>
          <a:xfrm>
            <a:off x="6062300" y="1008875"/>
            <a:ext cx="2873400" cy="693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6062300" y="3034925"/>
            <a:ext cx="2873400" cy="6936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258" name="Shape 258"/>
          <p:cNvPicPr preferRelativeResize="0"/>
          <p:nvPr/>
        </p:nvPicPr>
        <p:blipFill>
          <a:blip r:embed="rId4">
            <a:alphaModFix/>
          </a:blip>
          <a:stretch>
            <a:fillRect/>
          </a:stretch>
        </p:blipFill>
        <p:spPr>
          <a:xfrm>
            <a:off x="690037" y="1422725"/>
            <a:ext cx="3800475" cy="1162050"/>
          </a:xfrm>
          <a:prstGeom prst="rect">
            <a:avLst/>
          </a:prstGeom>
          <a:noFill/>
          <a:ln>
            <a:noFill/>
          </a:ln>
        </p:spPr>
      </p:pic>
      <p:pic>
        <p:nvPicPr>
          <p:cNvPr id="259" name="Shape 259"/>
          <p:cNvPicPr preferRelativeResize="0"/>
          <p:nvPr/>
        </p:nvPicPr>
        <p:blipFill>
          <a:blip r:embed="rId5">
            <a:alphaModFix/>
          </a:blip>
          <a:stretch>
            <a:fillRect/>
          </a:stretch>
        </p:blipFill>
        <p:spPr>
          <a:xfrm>
            <a:off x="728137" y="2989762"/>
            <a:ext cx="3724275" cy="1343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u="sng">
                <a:solidFill>
                  <a:schemeClr val="accent5"/>
                </a:solidFill>
                <a:hlinkClick r:id="rId3"/>
              </a:rPr>
              <a:t>CROMU_00035</a:t>
            </a:r>
            <a:r>
              <a:rPr lang="en" sz="1800">
                <a:solidFill>
                  <a:schemeClr val="dk2"/>
                </a:solidFill>
              </a:rPr>
              <a:t> : </a:t>
            </a:r>
            <a:r>
              <a:rPr lang="en" sz="1050" u="sng">
                <a:solidFill>
                  <a:srgbClr val="23527C"/>
                </a:solidFill>
                <a:hlinkClick r:id="rId4"/>
              </a:rPr>
              <a:t>CROMU_00035</a:t>
            </a:r>
            <a:r>
              <a:rPr lang="en" sz="1800">
                <a:solidFill>
                  <a:schemeClr val="dk2"/>
                </a:solidFill>
              </a:rPr>
              <a:t> (2:28)</a:t>
            </a:r>
          </a:p>
          <a:p>
            <a:pPr lvl="0">
              <a:spcBef>
                <a:spcPts val="0"/>
              </a:spcBef>
              <a:buNone/>
            </a:pPr>
            <a:r>
              <a:t/>
            </a:r>
            <a:endParaRPr/>
          </a:p>
        </p:txBody>
      </p:sp>
      <p:sp>
        <p:nvSpPr>
          <p:cNvPr id="265" name="Shape 265"/>
          <p:cNvSpPr txBox="1"/>
          <p:nvPr>
            <p:ph idx="1" type="body"/>
          </p:nvPr>
        </p:nvSpPr>
        <p:spPr>
          <a:xfrm>
            <a:off x="311700" y="1152475"/>
            <a:ext cx="4399500" cy="4610700"/>
          </a:xfrm>
          <a:prstGeom prst="rect">
            <a:avLst/>
          </a:prstGeom>
        </p:spPr>
        <p:txBody>
          <a:bodyPr anchorCtr="0" anchor="t" bIns="91425" lIns="91425" rIns="91425" tIns="91425">
            <a:noAutofit/>
          </a:bodyPr>
          <a:lstStyle/>
          <a:p>
            <a:pPr lvl="0">
              <a:spcBef>
                <a:spcPts val="0"/>
              </a:spcBef>
              <a:buNone/>
            </a:pPr>
            <a:r>
              <a:rPr lang="en" sz="1000">
                <a:solidFill>
                  <a:schemeClr val="dk1"/>
                </a:solidFill>
                <a:latin typeface="Verdana"/>
                <a:ea typeface="Verdana"/>
                <a:cs typeface="Verdana"/>
                <a:sym typeface="Verdana"/>
              </a:rPr>
              <a:t>pPerms </a:t>
            </a:r>
            <a:r>
              <a:rPr lang="en" sz="1000">
                <a:solidFill>
                  <a:srgbClr val="800000"/>
                </a:solidFill>
                <a:latin typeface="Verdana"/>
                <a:ea typeface="Verdana"/>
                <a:cs typeface="Verdana"/>
                <a:sym typeface="Verdana"/>
              </a:rPr>
              <a:t>delete_perms</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pNode </a:t>
            </a:r>
            <a:r>
              <a:rPr lang="en" sz="1000">
                <a:solidFill>
                  <a:srgbClr val="003366"/>
                </a:solidFill>
                <a:latin typeface="Verdana"/>
                <a:ea typeface="Verdana"/>
                <a:cs typeface="Verdana"/>
                <a:sym typeface="Verdana"/>
              </a:rPr>
              <a:t>node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pPerms </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a:t>
            </a:r>
            <a:r>
              <a:rPr i="1" lang="en" sz="1000">
                <a:solidFill>
                  <a:srgbClr val="0000FF"/>
                </a:solidFill>
                <a:latin typeface="Verdana"/>
                <a:ea typeface="Verdana"/>
                <a:cs typeface="Verdana"/>
                <a:sym typeface="Verdana"/>
              </a:rPr>
              <a:t>//returns next perm or null if no next</a:t>
            </a:r>
            <a:br>
              <a:rPr i="1" lang="en" sz="1000">
                <a:solidFill>
                  <a:srgbClr val="0000FF"/>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temp</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return</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pPerms </a:t>
            </a:r>
            <a:r>
              <a:rPr lang="en" sz="1000">
                <a:solidFill>
                  <a:srgbClr val="003366"/>
                </a:solidFill>
                <a:latin typeface="Verdana"/>
                <a:ea typeface="Verdana"/>
                <a:cs typeface="Verdana"/>
                <a:sym typeface="Verdana"/>
              </a:rPr>
              <a:t>retval</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prev</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prev</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#ifdef</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PATCHED</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prev</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i="1" lang="en" sz="1000">
                <a:solidFill>
                  <a:srgbClr val="0000FF"/>
                </a:solidFill>
                <a:latin typeface="Verdana"/>
                <a:ea typeface="Verdana"/>
                <a:cs typeface="Verdana"/>
                <a:sym typeface="Verdana"/>
              </a:rPr>
              <a:t>//first perm in list</a:t>
            </a:r>
            <a:br>
              <a:rPr i="1" lang="en" sz="1000">
                <a:solidFill>
                  <a:srgbClr val="0000FF"/>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node</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perms</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#endif</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prev</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prev</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#ifndef</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PATCHED</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prev</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node</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perms</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#endif</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free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temp</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return</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retval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b="1" lang="en" sz="1000">
                <a:solidFill>
                  <a:schemeClr val="dk1"/>
                </a:solidFill>
                <a:latin typeface="Verdana"/>
                <a:ea typeface="Verdana"/>
                <a:cs typeface="Verdana"/>
                <a:sym typeface="Verdana"/>
              </a:rPr>
              <a:t>}</a:t>
            </a:r>
          </a:p>
          <a:p>
            <a:pPr lvl="0">
              <a:spcBef>
                <a:spcPts val="0"/>
              </a:spcBef>
              <a:buClr>
                <a:schemeClr val="dk1"/>
              </a:buClr>
              <a:buSzPct val="110000"/>
              <a:buFont typeface="Arial"/>
              <a:buNone/>
            </a:pPr>
            <a:r>
              <a:t/>
            </a:r>
            <a:endParaRPr b="1" sz="1000">
              <a:solidFill>
                <a:srgbClr val="000080"/>
              </a:solidFill>
              <a:latin typeface="Verdana"/>
              <a:ea typeface="Verdana"/>
              <a:cs typeface="Verdana"/>
              <a:sym typeface="Verdana"/>
            </a:endParaRPr>
          </a:p>
          <a:p>
            <a:pPr lvl="0">
              <a:spcBef>
                <a:spcPts val="0"/>
              </a:spcBef>
              <a:buNone/>
            </a:pPr>
            <a:r>
              <a:t/>
            </a:r>
            <a:endParaRPr/>
          </a:p>
        </p:txBody>
      </p:sp>
      <p:sp>
        <p:nvSpPr>
          <p:cNvPr id="266" name="Shape 266"/>
          <p:cNvSpPr txBox="1"/>
          <p:nvPr>
            <p:ph idx="1" type="body"/>
          </p:nvPr>
        </p:nvSpPr>
        <p:spPr>
          <a:xfrm>
            <a:off x="5103175" y="1152475"/>
            <a:ext cx="3561600" cy="3416400"/>
          </a:xfrm>
          <a:prstGeom prst="rect">
            <a:avLst/>
          </a:prstGeom>
        </p:spPr>
        <p:txBody>
          <a:bodyPr anchorCtr="0" anchor="t" bIns="91425" lIns="91425" rIns="91425" tIns="91425">
            <a:noAutofit/>
          </a:bodyPr>
          <a:lstStyle/>
          <a:p>
            <a:pPr lvl="0" rtl="0">
              <a:spcBef>
                <a:spcPts val="0"/>
              </a:spcBef>
              <a:buNone/>
            </a:pPr>
            <a:r>
              <a:rPr lang="en" sz="1050">
                <a:solidFill>
                  <a:srgbClr val="333333"/>
                </a:solidFill>
                <a:highlight>
                  <a:srgbClr val="FFFFFF"/>
                </a:highlight>
              </a:rPr>
              <a:t>deleting the only permission on a file results in a use after free, due to failing to update the perm link in Node_s</a:t>
            </a:r>
          </a:p>
          <a:p>
            <a:pPr lvl="0" rt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u="sng">
                <a:solidFill>
                  <a:schemeClr val="accent5"/>
                </a:solidFill>
                <a:hlinkClick r:id="rId3"/>
              </a:rPr>
              <a:t>CROMU_00044</a:t>
            </a:r>
            <a:r>
              <a:rPr lang="en" sz="1800">
                <a:solidFill>
                  <a:schemeClr val="dk2"/>
                </a:solidFill>
              </a:rPr>
              <a:t>: </a:t>
            </a:r>
            <a:r>
              <a:rPr lang="en" sz="1050" u="sng">
                <a:solidFill>
                  <a:srgbClr val="23527C"/>
                </a:solidFill>
                <a:hlinkClick r:id="rId4"/>
              </a:rPr>
              <a:t>CROMU_00044</a:t>
            </a:r>
            <a:r>
              <a:rPr lang="en"/>
              <a:t> (1:15)</a:t>
            </a:r>
          </a:p>
        </p:txBody>
      </p:sp>
      <p:sp>
        <p:nvSpPr>
          <p:cNvPr id="272" name="Shape 272"/>
          <p:cNvSpPr txBox="1"/>
          <p:nvPr>
            <p:ph idx="1" type="body"/>
          </p:nvPr>
        </p:nvSpPr>
        <p:spPr>
          <a:xfrm>
            <a:off x="311700" y="1152475"/>
            <a:ext cx="4084200" cy="3416400"/>
          </a:xfrm>
          <a:prstGeom prst="rect">
            <a:avLst/>
          </a:prstGeom>
        </p:spPr>
        <p:txBody>
          <a:bodyPr anchorCtr="0" anchor="t" bIns="91425" lIns="91425" rIns="91425" tIns="91425">
            <a:noAutofit/>
          </a:bodyPr>
          <a:lstStyle/>
          <a:p>
            <a:pPr lvl="0">
              <a:spcBef>
                <a:spcPts val="0"/>
              </a:spcBef>
              <a:buClr>
                <a:schemeClr val="dk1"/>
              </a:buClr>
              <a:buSzPct val="110000"/>
              <a:buFont typeface="Arial"/>
              <a:buNone/>
            </a:pPr>
            <a:r>
              <a:rPr b="1" lang="en" sz="1000">
                <a:solidFill>
                  <a:srgbClr val="000080"/>
                </a:solidFill>
                <a:latin typeface="Verdana"/>
                <a:ea typeface="Verdana"/>
                <a:cs typeface="Verdana"/>
                <a:sym typeface="Verdana"/>
              </a:rPr>
              <a:t>bool</a:t>
            </a:r>
            <a:r>
              <a:rPr lang="en" sz="1000">
                <a:solidFill>
                  <a:schemeClr val="dk1"/>
                </a:solidFill>
                <a:latin typeface="Verdana"/>
                <a:ea typeface="Verdana"/>
                <a:cs typeface="Verdana"/>
                <a:sym typeface="Verdana"/>
              </a:rPr>
              <a:t> CUserEntry</a:t>
            </a:r>
            <a:r>
              <a:rPr b="1" lang="en" sz="1000">
                <a:solidFill>
                  <a:schemeClr val="dk1"/>
                </a:solidFill>
                <a:latin typeface="Verdana"/>
                <a:ea typeface="Verdana"/>
                <a:cs typeface="Verdana"/>
                <a:sym typeface="Verdana"/>
              </a:rPr>
              <a:t>::</a:t>
            </a:r>
            <a:r>
              <a:rPr i="1" lang="en" sz="1000">
                <a:solidFill>
                  <a:srgbClr val="800000"/>
                </a:solidFill>
                <a:latin typeface="Verdana"/>
                <a:ea typeface="Verdana"/>
                <a:cs typeface="Verdana"/>
                <a:sym typeface="Verdana"/>
              </a:rPr>
              <a:t>DeleteMessage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CUserMessage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pCur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pCur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return</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b="1" lang="en" sz="1000">
                <a:solidFill>
                  <a:srgbClr val="000080"/>
                </a:solidFill>
                <a:latin typeface="Verdana"/>
                <a:ea typeface="Verdana"/>
                <a:cs typeface="Verdana"/>
                <a:sym typeface="Verdana"/>
              </a:rPr>
              <a:t>false</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PATCHED</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003366"/>
                </a:solidFill>
                <a:latin typeface="Verdana"/>
                <a:ea typeface="Verdana"/>
                <a:cs typeface="Verdana"/>
                <a:sym typeface="Verdana"/>
              </a:rPr>
              <a:t>m_pLastUnreadMessage</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pCur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003366"/>
                </a:solidFill>
                <a:latin typeface="Verdana"/>
                <a:ea typeface="Verdana"/>
                <a:cs typeface="Verdana"/>
                <a:sym typeface="Verdana"/>
              </a:rPr>
              <a:t>m_pLastUnreadMessage</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CUserMessage </a:t>
            </a:r>
            <a:r>
              <a:rPr b="1" lang="en" sz="1000">
                <a:solidFill>
                  <a:schemeClr val="dk1"/>
                </a:solidFill>
                <a:latin typeface="Verdana"/>
                <a:ea typeface="Verdana"/>
                <a:cs typeface="Verdana"/>
                <a:sym typeface="Verdana"/>
              </a:rPr>
              <a:t>*)</a:t>
            </a:r>
            <a:r>
              <a:rPr i="1" lang="en" sz="1000">
                <a:solidFill>
                  <a:srgbClr val="003366"/>
                </a:solidFill>
                <a:latin typeface="Verdana"/>
                <a:ea typeface="Verdana"/>
                <a:cs typeface="Verdana"/>
                <a:sym typeface="Verdana"/>
              </a:rPr>
              <a:t>m_oMessageQueue</a:t>
            </a:r>
            <a:r>
              <a:rPr b="1" lang="en" sz="1000">
                <a:solidFill>
                  <a:schemeClr val="dk1"/>
                </a:solidFill>
                <a:latin typeface="Verdana"/>
                <a:ea typeface="Verdana"/>
                <a:cs typeface="Verdana"/>
                <a:sym typeface="Verdana"/>
              </a:rPr>
              <a:t>.</a:t>
            </a:r>
            <a:r>
              <a:rPr i="1" lang="en" sz="1000">
                <a:solidFill>
                  <a:srgbClr val="800000"/>
                </a:solidFill>
                <a:latin typeface="Verdana"/>
                <a:ea typeface="Verdana"/>
                <a:cs typeface="Verdana"/>
                <a:sym typeface="Verdana"/>
              </a:rPr>
              <a:t>GetPrev</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pCur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003366"/>
                </a:solidFill>
                <a:latin typeface="Verdana"/>
                <a:ea typeface="Verdana"/>
                <a:cs typeface="Verdana"/>
                <a:sym typeface="Verdana"/>
              </a:rPr>
              <a:t>m_oMessageQueue</a:t>
            </a:r>
            <a:r>
              <a:rPr b="1" lang="en" sz="1000">
                <a:solidFill>
                  <a:schemeClr val="dk1"/>
                </a:solidFill>
                <a:latin typeface="Verdana"/>
                <a:ea typeface="Verdana"/>
                <a:cs typeface="Verdana"/>
                <a:sym typeface="Verdana"/>
              </a:rPr>
              <a:t>.</a:t>
            </a:r>
            <a:r>
              <a:rPr i="1" lang="en" sz="1000">
                <a:solidFill>
                  <a:srgbClr val="800000"/>
                </a:solidFill>
                <a:latin typeface="Verdana"/>
                <a:ea typeface="Verdana"/>
                <a:cs typeface="Verdana"/>
                <a:sym typeface="Verdana"/>
              </a:rPr>
              <a:t>DeleteItem</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pCur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#else</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0000FF"/>
                </a:solidFill>
                <a:latin typeface="Verdana"/>
                <a:ea typeface="Verdana"/>
                <a:cs typeface="Verdana"/>
                <a:sym typeface="Verdana"/>
              </a:rPr>
              <a:t>// BUG:: Update the last unread message if we need to</a:t>
            </a:r>
            <a:br>
              <a:rPr i="1" lang="en" sz="1000">
                <a:solidFill>
                  <a:srgbClr val="0000FF"/>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003366"/>
                </a:solidFill>
                <a:latin typeface="Verdana"/>
                <a:ea typeface="Verdana"/>
                <a:cs typeface="Verdana"/>
                <a:sym typeface="Verdana"/>
              </a:rPr>
              <a:t>m_oMessageQueue</a:t>
            </a:r>
            <a:r>
              <a:rPr b="1" lang="en" sz="1000">
                <a:solidFill>
                  <a:schemeClr val="dk1"/>
                </a:solidFill>
                <a:latin typeface="Verdana"/>
                <a:ea typeface="Verdana"/>
                <a:cs typeface="Verdana"/>
                <a:sym typeface="Verdana"/>
              </a:rPr>
              <a:t>.</a:t>
            </a:r>
            <a:r>
              <a:rPr i="1" lang="en" sz="1000">
                <a:solidFill>
                  <a:srgbClr val="800000"/>
                </a:solidFill>
                <a:latin typeface="Verdana"/>
                <a:ea typeface="Verdana"/>
                <a:cs typeface="Verdana"/>
                <a:sym typeface="Verdana"/>
              </a:rPr>
              <a:t>DeleteItem</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pCur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#endif</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return</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b="1" lang="en" sz="1000">
                <a:solidFill>
                  <a:srgbClr val="000080"/>
                </a:solidFill>
                <a:latin typeface="Verdana"/>
                <a:ea typeface="Verdana"/>
                <a:cs typeface="Verdana"/>
                <a:sym typeface="Verdana"/>
              </a:rPr>
              <a:t>true</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chemeClr val="dk1"/>
                </a:solidFill>
                <a:latin typeface="Verdana"/>
                <a:ea typeface="Verdana"/>
                <a:cs typeface="Verdana"/>
                <a:sym typeface="Verdana"/>
              </a:rPr>
              <a:t>}</a:t>
            </a:r>
          </a:p>
          <a:p>
            <a:pPr lvl="0">
              <a:spcBef>
                <a:spcPts val="0"/>
              </a:spcBef>
              <a:buNone/>
            </a:pPr>
            <a:r>
              <a:t/>
            </a:r>
            <a:endParaRPr/>
          </a:p>
        </p:txBody>
      </p:sp>
      <p:sp>
        <p:nvSpPr>
          <p:cNvPr id="273" name="Shape 273"/>
          <p:cNvSpPr txBox="1"/>
          <p:nvPr>
            <p:ph idx="1" type="body"/>
          </p:nvPr>
        </p:nvSpPr>
        <p:spPr>
          <a:xfrm>
            <a:off x="4885525" y="1152475"/>
            <a:ext cx="4084200" cy="3416400"/>
          </a:xfrm>
          <a:prstGeom prst="rect">
            <a:avLst/>
          </a:prstGeom>
        </p:spPr>
        <p:txBody>
          <a:bodyPr anchorCtr="0" anchor="t" bIns="91425" lIns="91425" rIns="91425" tIns="91425">
            <a:noAutofit/>
          </a:bodyPr>
          <a:lstStyle/>
          <a:p>
            <a:pPr lvl="0">
              <a:spcBef>
                <a:spcPts val="0"/>
              </a:spcBef>
              <a:buNone/>
            </a:pPr>
            <a:r>
              <a:rPr lang="en" sz="1050">
                <a:solidFill>
                  <a:srgbClr val="333333"/>
                </a:solidFill>
                <a:highlight>
                  <a:srgbClr val="FFFFFF"/>
                </a:highlight>
              </a:rPr>
              <a:t>There is one vulnerability in this service. It is due to the method in which unread messages are tracked per user. An unread message pointer points to the last unread message in the linked list of user messages. When a message is deleted by a user (but not read -- as this will clear the unread message pointer) and that message that is chosen to be deleted is the one the unread message is pointing to the unread message pointer will now point to deleted data. Hence a use after free event can occur. When a user then goes to read a message the program will attempt to display the oldest unread message (which points to deleted data) and a use after free will occur.</a:t>
            </a:r>
          </a:p>
          <a:p>
            <a:pPr lvl="0">
              <a:spcBef>
                <a:spcPts val="0"/>
              </a:spcBef>
              <a:buNone/>
            </a:pPr>
            <a:r>
              <a:rPr b="1" i="1" lang="en" sz="1000">
                <a:solidFill>
                  <a:srgbClr val="003366"/>
                </a:solidFill>
                <a:latin typeface="Verdana"/>
                <a:ea typeface="Verdana"/>
                <a:cs typeface="Verdana"/>
                <a:sym typeface="Verdana"/>
              </a:rPr>
              <a:t>m_pLastUnreadMessage</a:t>
            </a:r>
          </a:p>
          <a:p>
            <a:pPr lvl="0" rtl="0">
              <a:spcBef>
                <a:spcPts val="0"/>
              </a:spcBef>
              <a:buNone/>
            </a:pPr>
            <a:r>
              <a:rPr b="1" i="1" lang="en" sz="1000">
                <a:solidFill>
                  <a:srgbClr val="FF0000"/>
                </a:solidFill>
                <a:latin typeface="Verdana"/>
                <a:ea typeface="Verdana"/>
                <a:cs typeface="Verdana"/>
                <a:sym typeface="Verdana"/>
              </a:rPr>
              <a:t>non crash can incur UAF</a:t>
            </a:r>
          </a:p>
          <a:p>
            <a:pPr lvl="0" rtl="0">
              <a:spcBef>
                <a:spcPts val="0"/>
              </a:spcBef>
              <a:buNone/>
            </a:pPr>
            <a:r>
              <a:t/>
            </a:r>
            <a:endParaRPr/>
          </a:p>
        </p:txBody>
      </p:sp>
      <p:pic>
        <p:nvPicPr>
          <p:cNvPr id="274" name="Shape 274"/>
          <p:cNvPicPr preferRelativeResize="0"/>
          <p:nvPr/>
        </p:nvPicPr>
        <p:blipFill>
          <a:blip r:embed="rId5">
            <a:alphaModFix/>
          </a:blip>
          <a:stretch>
            <a:fillRect/>
          </a:stretch>
        </p:blipFill>
        <p:spPr>
          <a:xfrm>
            <a:off x="-82975" y="4492674"/>
            <a:ext cx="9309949" cy="892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u="sng">
                <a:solidFill>
                  <a:schemeClr val="accent5"/>
                </a:solidFill>
                <a:hlinkClick r:id="rId3"/>
              </a:rPr>
              <a:t>KPRCA_00011</a:t>
            </a:r>
            <a:r>
              <a:rPr lang="en" sz="1800">
                <a:solidFill>
                  <a:schemeClr val="dk2"/>
                </a:solidFill>
              </a:rPr>
              <a:t>:</a:t>
            </a:r>
            <a:r>
              <a:rPr lang="en" sz="1050" u="sng">
                <a:solidFill>
                  <a:srgbClr val="23527C"/>
                </a:solidFill>
                <a:hlinkClick r:id="rId4"/>
              </a:rPr>
              <a:t>KPRCA_00011</a:t>
            </a:r>
            <a:r>
              <a:rPr lang="en"/>
              <a:t>  (2:1)</a:t>
            </a:r>
          </a:p>
        </p:txBody>
      </p:sp>
      <p:sp>
        <p:nvSpPr>
          <p:cNvPr id="280" name="Shape 280"/>
          <p:cNvSpPr txBox="1"/>
          <p:nvPr>
            <p:ph idx="1" type="body"/>
          </p:nvPr>
        </p:nvSpPr>
        <p:spPr>
          <a:xfrm>
            <a:off x="311700" y="1152475"/>
            <a:ext cx="3984900" cy="3416400"/>
          </a:xfrm>
          <a:prstGeom prst="rect">
            <a:avLst/>
          </a:prstGeom>
        </p:spPr>
        <p:txBody>
          <a:bodyPr anchorCtr="0" anchor="t" bIns="91425" lIns="91425" rIns="91425" tIns="91425">
            <a:noAutofit/>
          </a:bodyPr>
          <a:lstStyle/>
          <a:p>
            <a:pPr lvl="0">
              <a:spcBef>
                <a:spcPts val="0"/>
              </a:spcBef>
              <a:buClr>
                <a:schemeClr val="dk1"/>
              </a:buClr>
              <a:buSzPct val="110000"/>
              <a:buFont typeface="Arial"/>
              <a:buNone/>
            </a:pPr>
            <a:r>
              <a:rPr lang="en" sz="1000">
                <a:solidFill>
                  <a:srgbClr val="003366"/>
                </a:solidFill>
                <a:latin typeface="Verdana"/>
                <a:ea typeface="Verdana"/>
                <a:cs typeface="Verdana"/>
                <a:sym typeface="Verdana"/>
              </a:rPr>
              <a:t>node</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movie_find_by_id</a:t>
            </a:r>
            <a:r>
              <a:rPr b="1" lang="en" sz="1000">
                <a:solidFill>
                  <a:schemeClr val="dk1"/>
                </a:solidFill>
                <a:latin typeface="Verdana"/>
                <a:ea typeface="Verdana"/>
                <a:cs typeface="Verdana"/>
                <a:sym typeface="Verdana"/>
              </a:rPr>
              <a:t>(</a:t>
            </a:r>
            <a:r>
              <a:rPr b="1" lang="en" sz="1000">
                <a:solidFill>
                  <a:srgbClr val="003366"/>
                </a:solidFill>
                <a:latin typeface="Verdana"/>
                <a:ea typeface="Verdana"/>
                <a:cs typeface="Verdana"/>
                <a:sym typeface="Verdana"/>
              </a:rPr>
              <a:t>movies_full</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movie_id</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movie_t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movie</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node</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movie</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PATCHED</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800000"/>
                </a:solidFill>
                <a:latin typeface="Verdana"/>
                <a:ea typeface="Verdana"/>
                <a:cs typeface="Verdana"/>
                <a:sym typeface="Verdana"/>
              </a:rPr>
              <a:t>movie_delete</a:t>
            </a:r>
            <a:r>
              <a:rPr b="1" lang="en" sz="1000">
                <a:solidFill>
                  <a:schemeClr val="dk1"/>
                </a:solidFill>
                <a:latin typeface="Verdana"/>
                <a:ea typeface="Verdana"/>
                <a:cs typeface="Verdana"/>
                <a:sym typeface="Verdana"/>
              </a:rPr>
              <a:t>(&amp;</a:t>
            </a:r>
            <a:r>
              <a:rPr b="1" lang="en" sz="1000">
                <a:solidFill>
                  <a:srgbClr val="003366"/>
                </a:solidFill>
                <a:latin typeface="Verdana"/>
                <a:ea typeface="Verdana"/>
                <a:cs typeface="Verdana"/>
                <a:sym typeface="Verdana"/>
              </a:rPr>
              <a:t>movies_full</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movie_id</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0</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movie_delete</a:t>
            </a:r>
            <a:r>
              <a:rPr b="1" lang="en" sz="1000">
                <a:solidFill>
                  <a:schemeClr val="dk1"/>
                </a:solidFill>
                <a:latin typeface="Verdana"/>
                <a:ea typeface="Verdana"/>
                <a:cs typeface="Verdana"/>
                <a:sym typeface="Verdana"/>
              </a:rPr>
              <a:t>(&amp;</a:t>
            </a:r>
            <a:r>
              <a:rPr b="1" lang="en" sz="1000">
                <a:solidFill>
                  <a:srgbClr val="003366"/>
                </a:solidFill>
                <a:latin typeface="Verdana"/>
                <a:ea typeface="Verdana"/>
                <a:cs typeface="Verdana"/>
                <a:sym typeface="Verdana"/>
              </a:rPr>
              <a:t>movies_rented</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movie_id</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0</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#else</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800000"/>
                </a:solidFill>
                <a:latin typeface="Verdana"/>
                <a:ea typeface="Verdana"/>
                <a:cs typeface="Verdana"/>
                <a:sym typeface="Verdana"/>
              </a:rPr>
              <a:t>movie_delete</a:t>
            </a:r>
            <a:r>
              <a:rPr b="1" lang="en" sz="1000">
                <a:solidFill>
                  <a:schemeClr val="dk1"/>
                </a:solidFill>
                <a:latin typeface="Verdana"/>
                <a:ea typeface="Verdana"/>
                <a:cs typeface="Verdana"/>
                <a:sym typeface="Verdana"/>
              </a:rPr>
              <a:t>(&amp;</a:t>
            </a:r>
            <a:r>
              <a:rPr b="1" lang="en" sz="1000">
                <a:solidFill>
                  <a:srgbClr val="003366"/>
                </a:solidFill>
                <a:latin typeface="Verdana"/>
                <a:ea typeface="Verdana"/>
                <a:cs typeface="Verdana"/>
                <a:sym typeface="Verdana"/>
              </a:rPr>
              <a:t>movies_full</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movie_id</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0</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#endif</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printf</a:t>
            </a:r>
            <a:r>
              <a:rPr b="1" lang="en" sz="1000">
                <a:solidFill>
                  <a:schemeClr val="dk1"/>
                </a:solidFill>
                <a:latin typeface="Verdana"/>
                <a:ea typeface="Verdana"/>
                <a:cs typeface="Verdana"/>
                <a:sym typeface="Verdana"/>
              </a:rPr>
              <a:t>(</a:t>
            </a:r>
            <a:r>
              <a:rPr lang="en" sz="1000">
                <a:solidFill>
                  <a:srgbClr val="CC0000"/>
                </a:solidFill>
                <a:latin typeface="Verdana"/>
                <a:ea typeface="Verdana"/>
                <a:cs typeface="Verdana"/>
                <a:sym typeface="Verdana"/>
              </a:rPr>
              <a:t>"[ERROR] Failed to remove.\n"</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else</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3366"/>
                </a:solidFill>
                <a:latin typeface="Verdana"/>
                <a:ea typeface="Verdana"/>
                <a:cs typeface="Verdana"/>
                <a:sym typeface="Verdana"/>
              </a:rPr>
              <a:t>g_num_movies</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free_movie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movie</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printf</a:t>
            </a:r>
            <a:r>
              <a:rPr b="1" lang="en" sz="1000">
                <a:solidFill>
                  <a:schemeClr val="dk1"/>
                </a:solidFill>
                <a:latin typeface="Verdana"/>
                <a:ea typeface="Verdana"/>
                <a:cs typeface="Verdana"/>
                <a:sym typeface="Verdana"/>
              </a:rPr>
              <a:t>(</a:t>
            </a:r>
            <a:r>
              <a:rPr lang="en" sz="1000">
                <a:solidFill>
                  <a:srgbClr val="CC0000"/>
                </a:solidFill>
                <a:latin typeface="Verdana"/>
                <a:ea typeface="Verdana"/>
                <a:cs typeface="Verdana"/>
                <a:sym typeface="Verdana"/>
              </a:rPr>
              <a:t>"Successfully removed the movie!\n"</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p>
          <a:p>
            <a:pPr lvl="0">
              <a:spcBef>
                <a:spcPts val="0"/>
              </a:spcBef>
              <a:buNone/>
            </a:pPr>
            <a:r>
              <a:t/>
            </a:r>
            <a:endParaRPr/>
          </a:p>
        </p:txBody>
      </p:sp>
      <p:sp>
        <p:nvSpPr>
          <p:cNvPr id="281" name="Shape 281"/>
          <p:cNvSpPr txBox="1"/>
          <p:nvPr>
            <p:ph idx="1" type="body"/>
          </p:nvPr>
        </p:nvSpPr>
        <p:spPr>
          <a:xfrm>
            <a:off x="5040100" y="1152475"/>
            <a:ext cx="3984900" cy="3416400"/>
          </a:xfrm>
          <a:prstGeom prst="rect">
            <a:avLst/>
          </a:prstGeom>
        </p:spPr>
        <p:txBody>
          <a:bodyPr anchorCtr="0" anchor="t" bIns="91425" lIns="91425" rIns="91425" tIns="91425">
            <a:noAutofit/>
          </a:bodyPr>
          <a:lstStyle/>
          <a:p>
            <a:pPr lvl="0" rtl="0">
              <a:spcBef>
                <a:spcPts val="0"/>
              </a:spcBef>
              <a:spcAft>
                <a:spcPts val="800"/>
              </a:spcAft>
              <a:buNone/>
            </a:pPr>
            <a:r>
              <a:rPr lang="en" sz="1050">
                <a:solidFill>
                  <a:srgbClr val="333333"/>
                </a:solidFill>
                <a:highlight>
                  <a:srgbClr val="FFFFFF"/>
                </a:highlight>
              </a:rPr>
              <a:t>The second bug is a UAF bug with the movie lists, where the rental list holds a stale pointer to the free'd movie entry.</a:t>
            </a:r>
          </a:p>
          <a:p>
            <a:pPr lvl="0" rtl="0">
              <a:spcBef>
                <a:spcPts val="0"/>
              </a:spcBef>
              <a:spcAft>
                <a:spcPts val="800"/>
              </a:spcAft>
              <a:buNone/>
            </a:pPr>
            <a:r>
              <a:rPr lang="en" sz="1050">
                <a:solidFill>
                  <a:srgbClr val="333333"/>
                </a:solidFill>
                <a:highlight>
                  <a:srgbClr val="FFFFFF"/>
                </a:highlight>
              </a:rPr>
              <a:t>Specifically, in main.c:445, when the movie is removed (in admin menu), it is removed only from the full list, not the rented list. Then, by allocating memory of size equivalent of the movie object, it is possible to control the contents of the stale movie pointer, which has a function pointer in it. By setting the function pointer, EIP control is possible.</a:t>
            </a:r>
          </a:p>
          <a:p>
            <a:pPr lvl="0" rtl="0">
              <a:spcBef>
                <a:spcPts val="0"/>
              </a:spcBef>
              <a:spcAft>
                <a:spcPts val="800"/>
              </a:spcAft>
              <a:buNone/>
            </a:pPr>
            <a:r>
              <a:t/>
            </a:r>
            <a:endParaRPr sz="1050">
              <a:solidFill>
                <a:srgbClr val="333333"/>
              </a:solidFill>
              <a:highlight>
                <a:srgbClr val="FFFFFF"/>
              </a:highlight>
            </a:endParaRPr>
          </a:p>
          <a:p>
            <a:pPr lvl="0" rtl="0">
              <a:spcBef>
                <a:spcPts val="0"/>
              </a:spcBef>
              <a:spcAft>
                <a:spcPts val="800"/>
              </a:spcAft>
              <a:buNone/>
            </a:pPr>
            <a:r>
              <a:rPr lang="en" sz="1050">
                <a:solidFill>
                  <a:srgbClr val="333333"/>
                </a:solidFill>
                <a:highlight>
                  <a:srgbClr val="FFFFFF"/>
                </a:highlight>
              </a:rPr>
              <a:t>Found Buffer Overflow</a:t>
            </a:r>
          </a:p>
          <a:p>
            <a:pPr lvl="0" rtl="0">
              <a:spcBef>
                <a:spcPts val="0"/>
              </a:spcBef>
              <a:spcAft>
                <a:spcPts val="800"/>
              </a:spcAft>
              <a:buNone/>
            </a:pPr>
            <a:r>
              <a:rPr b="1" lang="en" sz="1050">
                <a:solidFill>
                  <a:srgbClr val="FF0000"/>
                </a:solidFill>
                <a:highlight>
                  <a:srgbClr val="FFFFFF"/>
                </a:highlight>
              </a:rPr>
              <a:t>not found</a:t>
            </a:r>
          </a:p>
          <a:p>
            <a:pPr lvl="0" rtl="0">
              <a:spcBef>
                <a:spcPts val="0"/>
              </a:spcBef>
              <a:buNone/>
            </a:pPr>
            <a:r>
              <a:t/>
            </a:r>
            <a:endParaRPr sz="1000">
              <a:solidFill>
                <a:srgbClr val="003366"/>
              </a:solidFill>
              <a:latin typeface="Verdana"/>
              <a:ea typeface="Verdana"/>
              <a:cs typeface="Verdana"/>
              <a:sym typeface="Verdana"/>
            </a:endParaRPr>
          </a:p>
          <a:p>
            <a:pPr lvl="0" rt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u="sng">
                <a:solidFill>
                  <a:schemeClr val="accent5"/>
                </a:solidFill>
                <a:hlinkClick r:id="rId3"/>
              </a:rPr>
              <a:t>KPRCA_00054</a:t>
            </a:r>
            <a:r>
              <a:rPr lang="en" sz="1800">
                <a:solidFill>
                  <a:schemeClr val="dk2"/>
                </a:solidFill>
              </a:rPr>
              <a:t> : </a:t>
            </a:r>
            <a:r>
              <a:rPr lang="en" sz="1050" u="sng">
                <a:solidFill>
                  <a:srgbClr val="23527C"/>
                </a:solidFill>
                <a:hlinkClick r:id="rId4"/>
              </a:rPr>
              <a:t>KPRCA_00054</a:t>
            </a:r>
            <a:r>
              <a:rPr lang="en"/>
              <a:t> (1:3)</a:t>
            </a:r>
          </a:p>
        </p:txBody>
      </p:sp>
      <p:sp>
        <p:nvSpPr>
          <p:cNvPr id="287" name="Shape 287"/>
          <p:cNvSpPr txBox="1"/>
          <p:nvPr>
            <p:ph idx="1" type="body"/>
          </p:nvPr>
        </p:nvSpPr>
        <p:spPr>
          <a:xfrm>
            <a:off x="311700" y="1152475"/>
            <a:ext cx="4399500" cy="39909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b="1" lang="en" sz="1000">
                <a:solidFill>
                  <a:srgbClr val="000080"/>
                </a:solidFill>
                <a:latin typeface="Verdana"/>
                <a:ea typeface="Verdana"/>
                <a:cs typeface="Verdana"/>
                <a:sym typeface="Verdana"/>
              </a:rPr>
              <a:t>for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i</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0</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i</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&lt;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files</a:t>
            </a:r>
            <a:r>
              <a:rPr b="1" lang="en" sz="1000">
                <a:solidFill>
                  <a:schemeClr val="dk1"/>
                </a:solidFill>
                <a:latin typeface="Verdana"/>
                <a:ea typeface="Verdana"/>
                <a:cs typeface="Verdana"/>
                <a:sym typeface="Verdana"/>
              </a:rPr>
              <a:t>-&gt;</a:t>
            </a:r>
            <a:r>
              <a:rPr i="1" lang="en" sz="1000">
                <a:solidFill>
                  <a:srgbClr val="800000"/>
                </a:solidFill>
                <a:latin typeface="Verdana"/>
                <a:ea typeface="Verdana"/>
                <a:cs typeface="Verdana"/>
                <a:sym typeface="Verdana"/>
              </a:rPr>
              <a:t>length</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i</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File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file</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files</a:t>
            </a:r>
            <a:r>
              <a:rPr b="1" lang="en" sz="1000">
                <a:solidFill>
                  <a:schemeClr val="dk1"/>
                </a:solidFill>
                <a:latin typeface="Verdana"/>
                <a:ea typeface="Verdana"/>
                <a:cs typeface="Verdana"/>
                <a:sym typeface="Verdana"/>
              </a:rPr>
              <a:t>-&gt;</a:t>
            </a:r>
            <a:r>
              <a:rPr i="1" lang="en" sz="1000">
                <a:solidFill>
                  <a:srgbClr val="800000"/>
                </a:solidFill>
                <a:latin typeface="Verdana"/>
                <a:ea typeface="Verdana"/>
                <a:cs typeface="Verdana"/>
                <a:sym typeface="Verdana"/>
              </a:rPr>
              <a:t>get</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i</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800000"/>
                </a:solidFill>
                <a:latin typeface="Verdana"/>
                <a:ea typeface="Verdana"/>
                <a:cs typeface="Verdana"/>
                <a:sym typeface="Verdana"/>
              </a:rPr>
              <a:t>strcmp</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file</a:t>
            </a:r>
            <a:r>
              <a:rPr b="1" lang="en" sz="1000">
                <a:solidFill>
                  <a:schemeClr val="dk1"/>
                </a:solidFill>
                <a:latin typeface="Verdana"/>
                <a:ea typeface="Verdana"/>
                <a:cs typeface="Verdana"/>
                <a:sym typeface="Verdana"/>
              </a:rPr>
              <a:t>-&gt;</a:t>
            </a:r>
            <a:r>
              <a:rPr i="1" lang="en" sz="1000">
                <a:solidFill>
                  <a:srgbClr val="800000"/>
                </a:solidFill>
                <a:latin typeface="Verdana"/>
                <a:ea typeface="Verdana"/>
                <a:cs typeface="Verdana"/>
                <a:sym typeface="Verdana"/>
              </a:rPr>
              <a:t>GetName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name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0</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file</a:t>
            </a:r>
            <a:r>
              <a:rPr b="1" lang="en" sz="1000">
                <a:solidFill>
                  <a:schemeClr val="dk1"/>
                </a:solidFill>
                <a:latin typeface="Verdana"/>
                <a:ea typeface="Verdana"/>
                <a:cs typeface="Verdana"/>
                <a:sym typeface="Verdana"/>
              </a:rPr>
              <a:t>-&gt;</a:t>
            </a:r>
            <a:r>
              <a:rPr i="1" lang="en" sz="1000">
                <a:solidFill>
                  <a:srgbClr val="800000"/>
                </a:solidFill>
                <a:latin typeface="Verdana"/>
                <a:ea typeface="Verdana"/>
                <a:cs typeface="Verdana"/>
                <a:sym typeface="Verdana"/>
              </a:rPr>
              <a:t>GetType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File</a:t>
            </a:r>
            <a:r>
              <a:rPr b="1" lang="en" sz="1000">
                <a:solidFill>
                  <a:schemeClr val="dk1"/>
                </a:solidFill>
                <a:latin typeface="Verdana"/>
                <a:ea typeface="Verdana"/>
                <a:cs typeface="Verdana"/>
                <a:sym typeface="Verdana"/>
              </a:rPr>
              <a:t>::</a:t>
            </a:r>
            <a:r>
              <a:rPr lang="en" sz="1000">
                <a:solidFill>
                  <a:srgbClr val="0080FF"/>
                </a:solidFill>
                <a:latin typeface="Verdana"/>
                <a:ea typeface="Verdana"/>
                <a:cs typeface="Verdana"/>
                <a:sym typeface="Verdana"/>
              </a:rPr>
              <a:t>FT_REG</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PATCHED</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int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j</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for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j</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0</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j</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&lt;</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MAX_NUM_OPENED_FILES</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j</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file</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003366"/>
                </a:solidFill>
                <a:latin typeface="Verdana"/>
                <a:ea typeface="Verdana"/>
                <a:cs typeface="Verdana"/>
                <a:sym typeface="Verdana"/>
              </a:rPr>
              <a:t>openedFiles</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j</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800000"/>
                </a:solidFill>
                <a:latin typeface="Verdana"/>
                <a:ea typeface="Verdana"/>
                <a:cs typeface="Verdana"/>
                <a:sym typeface="Verdana"/>
              </a:rPr>
              <a:t>CloseFile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j</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break</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#endif</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files</a:t>
            </a:r>
            <a:r>
              <a:rPr b="1" lang="en" sz="1000">
                <a:solidFill>
                  <a:schemeClr val="dk1"/>
                </a:solidFill>
                <a:latin typeface="Verdana"/>
                <a:ea typeface="Verdana"/>
                <a:cs typeface="Verdana"/>
                <a:sym typeface="Verdana"/>
              </a:rPr>
              <a:t>-&gt;</a:t>
            </a:r>
            <a:r>
              <a:rPr i="1" lang="en" sz="1000">
                <a:solidFill>
                  <a:srgbClr val="800000"/>
                </a:solidFill>
                <a:latin typeface="Verdana"/>
                <a:ea typeface="Verdana"/>
                <a:cs typeface="Verdana"/>
                <a:sym typeface="Verdana"/>
              </a:rPr>
              <a:t>remove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file</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delete</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file</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003366"/>
                </a:solidFill>
                <a:latin typeface="Verdana"/>
                <a:ea typeface="Verdana"/>
                <a:cs typeface="Verdana"/>
                <a:sym typeface="Verdana"/>
              </a:rPr>
              <a:t>numFiles</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return</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0</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p>
          <a:p>
            <a:pPr lvl="0" rtl="0">
              <a:spcBef>
                <a:spcPts val="0"/>
              </a:spcBef>
              <a:buNone/>
            </a:pPr>
            <a:r>
              <a:t/>
            </a:r>
            <a:endParaRPr/>
          </a:p>
        </p:txBody>
      </p:sp>
      <p:sp>
        <p:nvSpPr>
          <p:cNvPr id="288" name="Shape 288"/>
          <p:cNvSpPr txBox="1"/>
          <p:nvPr>
            <p:ph idx="1" type="body"/>
          </p:nvPr>
        </p:nvSpPr>
        <p:spPr>
          <a:xfrm>
            <a:off x="4711200" y="1223825"/>
            <a:ext cx="4399500" cy="3000900"/>
          </a:xfrm>
          <a:prstGeom prst="rect">
            <a:avLst/>
          </a:prstGeom>
        </p:spPr>
        <p:txBody>
          <a:bodyPr anchorCtr="0" anchor="t" bIns="91425" lIns="91425" rIns="91425" tIns="91425">
            <a:noAutofit/>
          </a:bodyPr>
          <a:lstStyle/>
          <a:p>
            <a:pPr indent="-295275" lvl="0" marL="457200" rtl="0">
              <a:spcBef>
                <a:spcPts val="0"/>
              </a:spcBef>
              <a:spcAft>
                <a:spcPts val="800"/>
              </a:spcAft>
              <a:buClr>
                <a:srgbClr val="333333"/>
              </a:buClr>
              <a:buSzPct val="95454"/>
            </a:pPr>
            <a:r>
              <a:rPr lang="en" sz="1050">
                <a:solidFill>
                  <a:srgbClr val="333333"/>
                </a:solidFill>
                <a:highlight>
                  <a:srgbClr val="FFFFFF"/>
                </a:highlight>
              </a:rPr>
              <a:t>When deleting a file, the file object pointer is not removed from the list that keeps track of currently opened files.</a:t>
            </a:r>
          </a:p>
          <a:p>
            <a:pPr indent="-295275" lvl="0" marL="457200" rtl="0">
              <a:spcBef>
                <a:spcPts val="0"/>
              </a:spcBef>
              <a:spcAft>
                <a:spcPts val="800"/>
              </a:spcAft>
              <a:buClr>
                <a:srgbClr val="333333"/>
              </a:buClr>
              <a:buSzPct val="95454"/>
            </a:pPr>
            <a:r>
              <a:rPr lang="en" sz="1050">
                <a:solidFill>
                  <a:srgbClr val="333333"/>
                </a:solidFill>
                <a:highlight>
                  <a:srgbClr val="FFFFFF"/>
                </a:highlight>
              </a:rPr>
              <a:t>This yields a dangling pointer when a file is deleted while it's opened.</a:t>
            </a:r>
          </a:p>
          <a:p>
            <a:pPr indent="-295275" lvl="0" marL="457200" rtl="0">
              <a:spcBef>
                <a:spcPts val="0"/>
              </a:spcBef>
              <a:spcAft>
                <a:spcPts val="800"/>
              </a:spcAft>
              <a:buClr>
                <a:srgbClr val="333333"/>
              </a:buClr>
              <a:buSzPct val="95454"/>
            </a:pPr>
            <a:r>
              <a:rPr lang="en" sz="1050">
                <a:solidFill>
                  <a:srgbClr val="333333"/>
                </a:solidFill>
                <a:highlight>
                  <a:srgbClr val="FFFFFF"/>
                </a:highlight>
              </a:rPr>
              <a:t>By allocating similar-sized buffer by writing into another file, it is possible to take over the memory for the dangling pointer -- allowing Use-After-Free condition.</a:t>
            </a:r>
          </a:p>
          <a:p>
            <a:pPr indent="-295275" lvl="0" marL="457200" rtl="0">
              <a:spcBef>
                <a:spcPts val="0"/>
              </a:spcBef>
              <a:spcAft>
                <a:spcPts val="800"/>
              </a:spcAft>
              <a:buClr>
                <a:srgbClr val="333333"/>
              </a:buClr>
              <a:buSzPct val="95454"/>
            </a:pPr>
            <a:r>
              <a:rPr lang="en" sz="1050">
                <a:solidFill>
                  <a:srgbClr val="333333"/>
                </a:solidFill>
                <a:highlight>
                  <a:srgbClr val="FFFFFF"/>
                </a:highlight>
              </a:rPr>
              <a:t>Arbitrary code execution can be achieved by triggering a virtual function in the file object after carefully setting up the payload.</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u="sng">
                <a:solidFill>
                  <a:schemeClr val="accent5"/>
                </a:solidFill>
                <a:hlinkClick r:id="rId3"/>
              </a:rPr>
              <a:t>NRFIN_00023</a:t>
            </a:r>
            <a:r>
              <a:rPr lang="en" sz="1800">
                <a:solidFill>
                  <a:schemeClr val="dk2"/>
                </a:solidFill>
              </a:rPr>
              <a:t>:</a:t>
            </a:r>
            <a:r>
              <a:rPr lang="en" sz="1050" u="sng">
                <a:solidFill>
                  <a:srgbClr val="23527C"/>
                </a:solidFill>
                <a:hlinkClick r:id="rId4"/>
              </a:rPr>
              <a:t>NRFIN_00023</a:t>
            </a:r>
            <a:r>
              <a:rPr lang="en"/>
              <a:t> (6:6)</a:t>
            </a:r>
          </a:p>
        </p:txBody>
      </p:sp>
      <p:sp>
        <p:nvSpPr>
          <p:cNvPr id="294" name="Shape 294"/>
          <p:cNvSpPr txBox="1"/>
          <p:nvPr>
            <p:ph idx="1" type="body"/>
          </p:nvPr>
        </p:nvSpPr>
        <p:spPr>
          <a:xfrm>
            <a:off x="311700" y="1152475"/>
            <a:ext cx="4246200" cy="4068600"/>
          </a:xfrm>
          <a:prstGeom prst="rect">
            <a:avLst/>
          </a:prstGeom>
        </p:spPr>
        <p:txBody>
          <a:bodyPr anchorCtr="0" anchor="t" bIns="91425" lIns="91425" rIns="91425" tIns="91425">
            <a:noAutofit/>
          </a:bodyPr>
          <a:lstStyle/>
          <a:p>
            <a:pPr lvl="0">
              <a:spcBef>
                <a:spcPts val="0"/>
              </a:spcBef>
              <a:buClr>
                <a:schemeClr val="dk1"/>
              </a:buClr>
              <a:buSzPct val="110000"/>
              <a:buFont typeface="Arial"/>
              <a:buNone/>
            </a:pPr>
            <a:r>
              <a:rPr b="1" lang="en" sz="1000">
                <a:solidFill>
                  <a:srgbClr val="000080"/>
                </a:solidFill>
                <a:latin typeface="Verdana"/>
                <a:ea typeface="Verdana"/>
                <a:cs typeface="Verdana"/>
                <a:sym typeface="Verdana"/>
              </a:rPr>
              <a:t>static</a:t>
            </a: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void</a:t>
            </a:r>
            <a:br>
              <a:rPr lang="en" sz="1000">
                <a:solidFill>
                  <a:schemeClr val="dk1"/>
                </a:solidFill>
                <a:latin typeface="Verdana"/>
                <a:ea typeface="Verdana"/>
                <a:cs typeface="Verdana"/>
                <a:sym typeface="Verdana"/>
              </a:rPr>
            </a:br>
            <a:r>
              <a:rPr lang="en" sz="1000">
                <a:solidFill>
                  <a:srgbClr val="800000"/>
                </a:solidFill>
                <a:latin typeface="Verdana"/>
                <a:ea typeface="Verdana"/>
                <a:cs typeface="Verdana"/>
                <a:sym typeface="Verdana"/>
              </a:rPr>
              <a:t>remove_stock</a:t>
            </a:r>
            <a:r>
              <a:rPr b="1" lang="en" sz="1000">
                <a:solidFill>
                  <a:schemeClr val="dk1"/>
                </a:solidFill>
                <a:latin typeface="Verdana"/>
                <a:ea typeface="Verdana"/>
                <a:cs typeface="Verdana"/>
                <a:sym typeface="Verdana"/>
              </a:rPr>
              <a:t>(</a:t>
            </a:r>
            <a:r>
              <a:rPr b="1" lang="en" sz="1000">
                <a:solidFill>
                  <a:srgbClr val="000080"/>
                </a:solidFill>
                <a:latin typeface="Verdana"/>
                <a:ea typeface="Verdana"/>
                <a:cs typeface="Verdana"/>
                <a:sym typeface="Verdana"/>
              </a:rPr>
              <a:t>struct</a:t>
            </a:r>
            <a:r>
              <a:rPr lang="en" sz="1000">
                <a:solidFill>
                  <a:schemeClr val="dk1"/>
                </a:solidFill>
                <a:latin typeface="Verdana"/>
                <a:ea typeface="Verdana"/>
                <a:cs typeface="Verdana"/>
                <a:sym typeface="Verdana"/>
              </a:rPr>
              <a:t> stock_state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state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struct</a:t>
            </a:r>
            <a:r>
              <a:rPr lang="en" sz="1000">
                <a:solidFill>
                  <a:schemeClr val="dk1"/>
                </a:solidFill>
                <a:latin typeface="Verdana"/>
                <a:ea typeface="Verdana"/>
                <a:cs typeface="Verdana"/>
                <a:sym typeface="Verdana"/>
              </a:rPr>
              <a:t> stock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stock</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stock_list_t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bucket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i="1" lang="en" sz="1000">
                <a:solidFill>
                  <a:srgbClr val="0000FF"/>
                </a:solidFill>
                <a:latin typeface="Verdana"/>
                <a:ea typeface="Verdana"/>
                <a:cs typeface="Verdana"/>
                <a:sym typeface="Verdana"/>
              </a:rPr>
              <a:t>// Type confusion</a:t>
            </a:r>
            <a:br>
              <a:rPr i="1" lang="en" sz="1000">
                <a:solidFill>
                  <a:srgbClr val="0000FF"/>
                </a:solidFill>
                <a:latin typeface="Verdana"/>
                <a:ea typeface="Verdana"/>
                <a:cs typeface="Verdana"/>
                <a:sym typeface="Verdana"/>
              </a:rPr>
            </a:br>
            <a:r>
              <a:rPr b="1" lang="en" sz="1000">
                <a:solidFill>
                  <a:srgbClr val="008000"/>
                </a:solidFill>
                <a:latin typeface="Verdana"/>
                <a:ea typeface="Verdana"/>
                <a:cs typeface="Verdana"/>
                <a:sym typeface="Verdana"/>
              </a:rPr>
              <a:t>#ifdef</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PATCHED</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stock</a:t>
            </a:r>
            <a:r>
              <a:rPr b="1" lang="en" sz="1000">
                <a:solidFill>
                  <a:schemeClr val="dk1"/>
                </a:solidFill>
                <a:latin typeface="Verdana"/>
                <a:ea typeface="Verdana"/>
                <a:cs typeface="Verdana"/>
                <a:sym typeface="Verdana"/>
              </a:rPr>
              <a:t>-&gt;</a:t>
            </a:r>
            <a:r>
              <a:rPr lang="en" sz="1000">
                <a:solidFill>
                  <a:schemeClr val="dk1"/>
                </a:solidFill>
                <a:latin typeface="Verdana"/>
                <a:ea typeface="Verdana"/>
                <a:cs typeface="Verdana"/>
                <a:sym typeface="Verdana"/>
              </a:rPr>
              <a:t>obj_type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STOCK</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return</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#endif</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bucket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get_bucket</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state</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stock</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name</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i="1" lang="en" sz="1000">
                <a:solidFill>
                  <a:srgbClr val="0000FF"/>
                </a:solidFill>
                <a:latin typeface="Verdana"/>
                <a:ea typeface="Verdana"/>
                <a:cs typeface="Verdana"/>
                <a:sym typeface="Verdana"/>
              </a:rPr>
              <a:t>// Use after free</a:t>
            </a:r>
            <a:br>
              <a:rPr i="1" lang="en" sz="1000">
                <a:solidFill>
                  <a:srgbClr val="0000FF"/>
                </a:solidFill>
                <a:latin typeface="Verdana"/>
                <a:ea typeface="Verdana"/>
                <a:cs typeface="Verdana"/>
                <a:sym typeface="Verdana"/>
              </a:rPr>
            </a:br>
            <a:r>
              <a:rPr b="1" lang="en" sz="1000">
                <a:solidFill>
                  <a:srgbClr val="008000"/>
                </a:solidFill>
                <a:latin typeface="Verdana"/>
                <a:ea typeface="Verdana"/>
                <a:cs typeface="Verdana"/>
                <a:sym typeface="Verdana"/>
              </a:rPr>
              <a:t>#ifdef</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PATCHED</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state</a:t>
            </a:r>
            <a:r>
              <a:rPr b="1" lang="en" sz="1000">
                <a:solidFill>
                  <a:schemeClr val="dk1"/>
                </a:solidFill>
                <a:latin typeface="Verdana"/>
                <a:ea typeface="Verdana"/>
                <a:cs typeface="Verdana"/>
                <a:sym typeface="Verdana"/>
              </a:rPr>
              <a:t>-&gt;</a:t>
            </a:r>
            <a:r>
              <a:rPr lang="en" sz="1000">
                <a:solidFill>
                  <a:schemeClr val="dk1"/>
                </a:solidFill>
                <a:latin typeface="Verdana"/>
                <a:ea typeface="Verdana"/>
                <a:cs typeface="Verdana"/>
                <a:sym typeface="Verdana"/>
              </a:rPr>
              <a:t>stock_freed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8080"/>
                </a:solidFill>
                <a:latin typeface="Verdana"/>
                <a:ea typeface="Verdana"/>
                <a:cs typeface="Verdana"/>
                <a:sym typeface="Verdana"/>
              </a:rPr>
              <a:t>1</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LIST_REMOVE</a:t>
            </a:r>
            <a:r>
              <a:rPr b="1" lang="en" sz="1000">
                <a:solidFill>
                  <a:schemeClr val="dk1"/>
                </a:solidFill>
                <a:latin typeface="Verdana"/>
                <a:ea typeface="Verdana"/>
                <a:cs typeface="Verdana"/>
                <a:sym typeface="Verdana"/>
              </a:rPr>
              <a:t>(&amp;</a:t>
            </a:r>
            <a:r>
              <a:rPr lang="en" sz="1000">
                <a:solidFill>
                  <a:srgbClr val="003366"/>
                </a:solidFill>
                <a:latin typeface="Verdana"/>
                <a:ea typeface="Verdana"/>
                <a:cs typeface="Verdana"/>
                <a:sym typeface="Verdana"/>
              </a:rPr>
              <a:t>state</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stocks_list</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003366"/>
                </a:solidFill>
                <a:latin typeface="Verdana"/>
                <a:ea typeface="Verdana"/>
                <a:cs typeface="Verdana"/>
                <a:sym typeface="Verdana"/>
              </a:rPr>
              <a:t>global_list</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stock</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rgbClr val="008000"/>
                </a:solidFill>
                <a:latin typeface="Verdana"/>
                <a:ea typeface="Verdana"/>
                <a:cs typeface="Verdana"/>
                <a:sym typeface="Verdana"/>
              </a:rPr>
              <a:t>#endif</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LIST_REMOVE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bucket</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003366"/>
                </a:solidFill>
                <a:latin typeface="Verdana"/>
                <a:ea typeface="Verdana"/>
                <a:cs typeface="Verdana"/>
                <a:sym typeface="Verdana"/>
              </a:rPr>
              <a:t>bucket_list</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stock</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pool_free</a:t>
            </a:r>
            <a:r>
              <a:rPr b="1" lang="en" sz="1000">
                <a:solidFill>
                  <a:schemeClr val="dk1"/>
                </a:solidFill>
                <a:latin typeface="Verdana"/>
                <a:ea typeface="Verdana"/>
                <a:cs typeface="Verdana"/>
                <a:sym typeface="Verdana"/>
              </a:rPr>
              <a:t>(&amp;</a:t>
            </a:r>
            <a:r>
              <a:rPr lang="en" sz="1000">
                <a:solidFill>
                  <a:srgbClr val="003366"/>
                </a:solidFill>
                <a:latin typeface="Verdana"/>
                <a:ea typeface="Verdana"/>
                <a:cs typeface="Verdana"/>
                <a:sym typeface="Verdana"/>
              </a:rPr>
              <a:t>state</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stock_pool</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stock</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b="1" lang="en" sz="1000">
                <a:solidFill>
                  <a:schemeClr val="dk1"/>
                </a:solidFill>
                <a:latin typeface="Verdana"/>
                <a:ea typeface="Verdana"/>
                <a:cs typeface="Verdana"/>
                <a:sym typeface="Verdana"/>
              </a:rPr>
              <a:t>}</a:t>
            </a:r>
          </a:p>
          <a:p>
            <a:pPr lvl="0">
              <a:spcBef>
                <a:spcPts val="0"/>
              </a:spcBef>
              <a:buNone/>
            </a:pPr>
            <a:r>
              <a:t/>
            </a:r>
            <a:endParaRPr/>
          </a:p>
        </p:txBody>
      </p:sp>
      <p:sp>
        <p:nvSpPr>
          <p:cNvPr id="295" name="Shape 295"/>
          <p:cNvSpPr txBox="1"/>
          <p:nvPr>
            <p:ph idx="1" type="body"/>
          </p:nvPr>
        </p:nvSpPr>
        <p:spPr>
          <a:xfrm>
            <a:off x="4841925" y="1223800"/>
            <a:ext cx="4246200" cy="4068600"/>
          </a:xfrm>
          <a:prstGeom prst="rect">
            <a:avLst/>
          </a:prstGeom>
        </p:spPr>
        <p:txBody>
          <a:bodyPr anchorCtr="0" anchor="t" bIns="91425" lIns="91425" rIns="91425" tIns="91425">
            <a:noAutofit/>
          </a:bodyPr>
          <a:lstStyle/>
          <a:p>
            <a:pPr lvl="0" rtl="0">
              <a:spcBef>
                <a:spcPts val="0"/>
              </a:spcBef>
              <a:buNone/>
            </a:pPr>
            <a:r>
              <a:t/>
            </a:r>
            <a:endParaRPr b="1" sz="1000">
              <a:solidFill>
                <a:schemeClr val="dk1"/>
              </a:solidFill>
              <a:latin typeface="Verdana"/>
              <a:ea typeface="Verdana"/>
              <a:cs typeface="Verdana"/>
              <a:sym typeface="Verdana"/>
            </a:endParaRPr>
          </a:p>
          <a:p>
            <a:pPr lvl="0" rtl="0">
              <a:spcBef>
                <a:spcPts val="0"/>
              </a:spcBef>
              <a:buNone/>
            </a:pPr>
            <a:r>
              <a:rPr lang="en" sz="1050">
                <a:solidFill>
                  <a:srgbClr val="333333"/>
                </a:solidFill>
                <a:highlight>
                  <a:srgbClr val="FFFFFF"/>
                </a:highlight>
              </a:rPr>
              <a:t>The system uses heap allocated variables after freeing them. The implemented fix ensures that all references to heap-allocated chunks are removed prior to freeing a chunk. See src/stock.c:88-92. Patching requires ensuring that all aliases of a heap-allocated chunk are removed when the chunk is freed, in order to ensure that dangling pointers aren't left into the freed chunk.</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u="sng">
                <a:solidFill>
                  <a:schemeClr val="accent5"/>
                </a:solidFill>
                <a:hlinkClick r:id="rId3"/>
              </a:rPr>
              <a:t>NRFIN_00024</a:t>
            </a:r>
            <a:r>
              <a:rPr lang="en" sz="1050">
                <a:solidFill>
                  <a:srgbClr val="333333"/>
                </a:solidFill>
              </a:rPr>
              <a:t> : </a:t>
            </a:r>
            <a:r>
              <a:rPr lang="en" sz="1050" u="sng">
                <a:solidFill>
                  <a:srgbClr val="23527C"/>
                </a:solidFill>
                <a:hlinkClick r:id="rId4"/>
              </a:rPr>
              <a:t>NRFIN_00024</a:t>
            </a:r>
            <a:r>
              <a:rPr lang="en"/>
              <a:t> (4:1)</a:t>
            </a:r>
          </a:p>
        </p:txBody>
      </p:sp>
      <p:sp>
        <p:nvSpPr>
          <p:cNvPr id="301" name="Shape 301"/>
          <p:cNvSpPr txBox="1"/>
          <p:nvPr>
            <p:ph idx="1" type="body"/>
          </p:nvPr>
        </p:nvSpPr>
        <p:spPr>
          <a:xfrm>
            <a:off x="311700" y="1152475"/>
            <a:ext cx="4084200" cy="3416400"/>
          </a:xfrm>
          <a:prstGeom prst="rect">
            <a:avLst/>
          </a:prstGeom>
        </p:spPr>
        <p:txBody>
          <a:bodyPr anchorCtr="0" anchor="t" bIns="91425" lIns="91425" rIns="91425" tIns="91425">
            <a:noAutofit/>
          </a:bodyPr>
          <a:lstStyle/>
          <a:p>
            <a:pPr lvl="0">
              <a:spcBef>
                <a:spcPts val="0"/>
              </a:spcBef>
              <a:buClr>
                <a:schemeClr val="dk1"/>
              </a:buClr>
              <a:buSzPct val="110000"/>
              <a:buFont typeface="Arial"/>
              <a:buNone/>
            </a:pPr>
            <a:r>
              <a:rPr b="1" lang="en" sz="1000">
                <a:solidFill>
                  <a:srgbClr val="000080"/>
                </a:solidFill>
                <a:latin typeface="Verdana"/>
                <a:ea typeface="Verdana"/>
                <a:cs typeface="Verdana"/>
                <a:sym typeface="Verdana"/>
              </a:rPr>
              <a:t>void</a:t>
            </a: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delete_session</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uint32_t </a:t>
            </a:r>
            <a:r>
              <a:rPr lang="en" sz="1000">
                <a:solidFill>
                  <a:srgbClr val="003366"/>
                </a:solidFill>
                <a:latin typeface="Verdana"/>
                <a:ea typeface="Verdana"/>
                <a:cs typeface="Verdana"/>
                <a:sym typeface="Verdana"/>
              </a:rPr>
              <a:t>sid</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0000FF"/>
                </a:solidFill>
                <a:latin typeface="Verdana"/>
                <a:ea typeface="Verdana"/>
                <a:cs typeface="Verdana"/>
                <a:sym typeface="Verdana"/>
              </a:rPr>
              <a:t>/*</a:t>
            </a:r>
            <a:br>
              <a:rPr i="1" lang="en" sz="1000">
                <a:solidFill>
                  <a:srgbClr val="0000FF"/>
                </a:solidFill>
                <a:latin typeface="Verdana"/>
                <a:ea typeface="Verdana"/>
                <a:cs typeface="Verdana"/>
                <a:sym typeface="Verdana"/>
              </a:rPr>
            </a:br>
            <a:r>
              <a:rPr i="1" lang="en" sz="1000">
                <a:solidFill>
                  <a:srgbClr val="0000FF"/>
                </a:solidFill>
                <a:latin typeface="Verdana"/>
                <a:ea typeface="Verdana"/>
                <a:cs typeface="Verdana"/>
                <a:sym typeface="Verdana"/>
              </a:rPr>
              <a:t>     * Our vulnerable function. If unpatched, we leave a dangling pointer in head.</a:t>
            </a:r>
            <a:br>
              <a:rPr i="1" lang="en" sz="1000">
                <a:solidFill>
                  <a:srgbClr val="0000FF"/>
                </a:solidFill>
                <a:latin typeface="Verdana"/>
                <a:ea typeface="Verdana"/>
                <a:cs typeface="Verdana"/>
                <a:sym typeface="Verdana"/>
              </a:rPr>
            </a:br>
            <a:r>
              <a:rPr i="1" lang="en" sz="1000">
                <a:solidFill>
                  <a:srgbClr val="0000FF"/>
                </a:solidFill>
                <a:latin typeface="Verdana"/>
                <a:ea typeface="Verdana"/>
                <a:cs typeface="Verdana"/>
                <a:sym typeface="Verdana"/>
              </a:rPr>
              <a:t>     */</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lms_sess_t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cur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003366"/>
                </a:solidFill>
                <a:latin typeface="Verdana"/>
                <a:ea typeface="Verdana"/>
                <a:cs typeface="Verdana"/>
                <a:sym typeface="Verdana"/>
              </a:rPr>
              <a:t>head</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lms_msg_list_t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list</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listnext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lms_sess_t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last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NULL</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while</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cur</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cur</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sid</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sid</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8000"/>
                </a:solidFill>
                <a:latin typeface="Verdana"/>
                <a:ea typeface="Verdana"/>
                <a:cs typeface="Verdana"/>
                <a:sym typeface="Verdana"/>
              </a:rPr>
              <a:t>#ifdef</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PATCHED</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cur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rgbClr val="003366"/>
                </a:solidFill>
                <a:latin typeface="Verdana"/>
                <a:ea typeface="Verdana"/>
                <a:cs typeface="Verdana"/>
                <a:sym typeface="Verdana"/>
              </a:rPr>
              <a:t>head</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3366"/>
                </a:solidFill>
                <a:latin typeface="Verdana"/>
                <a:ea typeface="Verdana"/>
                <a:cs typeface="Verdana"/>
                <a:sym typeface="Verdana"/>
              </a:rPr>
              <a:t>head</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cur</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8000"/>
                </a:solidFill>
                <a:latin typeface="Verdana"/>
                <a:ea typeface="Verdana"/>
                <a:cs typeface="Verdana"/>
                <a:sym typeface="Verdana"/>
              </a:rPr>
              <a:t>#endif</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0000FF"/>
                </a:solidFill>
                <a:latin typeface="Verdana"/>
                <a:ea typeface="Verdana"/>
                <a:cs typeface="Verdana"/>
                <a:sym typeface="Verdana"/>
              </a:rPr>
              <a:t>//remove from list</a:t>
            </a:r>
            <a:br>
              <a:rPr i="1" lang="en" sz="1000">
                <a:solidFill>
                  <a:srgbClr val="0000FF"/>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if</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last</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last</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cur</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0000FF"/>
                </a:solidFill>
                <a:latin typeface="Verdana"/>
                <a:ea typeface="Verdana"/>
                <a:cs typeface="Verdana"/>
                <a:sym typeface="Verdana"/>
              </a:rPr>
              <a:t>//free all our messages and the list</a:t>
            </a:r>
            <a:br>
              <a:rPr i="1" lang="en" sz="1000">
                <a:solidFill>
                  <a:srgbClr val="0000FF"/>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listnext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cur</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head</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while</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list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listnext</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listnext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list</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free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list</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msg</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data</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free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list</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msg</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free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list</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i="1" lang="en" sz="1000">
                <a:solidFill>
                  <a:srgbClr val="0000FF"/>
                </a:solidFill>
                <a:latin typeface="Verdana"/>
                <a:ea typeface="Verdana"/>
                <a:cs typeface="Verdana"/>
                <a:sym typeface="Verdana"/>
              </a:rPr>
              <a:t>//free the session</a:t>
            </a:r>
            <a:br>
              <a:rPr i="1" lang="en" sz="1000">
                <a:solidFill>
                  <a:srgbClr val="0000FF"/>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free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cur</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received</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800000"/>
                </a:solidFill>
                <a:latin typeface="Verdana"/>
                <a:ea typeface="Verdana"/>
                <a:cs typeface="Verdana"/>
                <a:sym typeface="Verdana"/>
              </a:rPr>
              <a:t>free</a:t>
            </a:r>
            <a:r>
              <a:rPr b="1" lang="en" sz="1000">
                <a:solidFill>
                  <a:schemeClr val="dk1"/>
                </a:solidFill>
                <a:latin typeface="Verdana"/>
                <a:ea typeface="Verdana"/>
                <a:cs typeface="Verdana"/>
                <a:sym typeface="Verdana"/>
              </a:rPr>
              <a:t>(</a:t>
            </a:r>
            <a:r>
              <a:rPr lang="en" sz="1000">
                <a:solidFill>
                  <a:srgbClr val="003366"/>
                </a:solidFill>
                <a:latin typeface="Verdana"/>
                <a:ea typeface="Verdana"/>
                <a:cs typeface="Verdana"/>
                <a:sym typeface="Verdana"/>
              </a:rPr>
              <a:t>cur</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3366"/>
                </a:solidFill>
                <a:latin typeface="Verdana"/>
                <a:ea typeface="Verdana"/>
                <a:cs typeface="Verdana"/>
                <a:sym typeface="Verdana"/>
              </a:rPr>
              <a:t>outstanding</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0080"/>
                </a:solidFill>
                <a:latin typeface="Verdana"/>
                <a:ea typeface="Verdana"/>
                <a:cs typeface="Verdana"/>
                <a:sym typeface="Verdana"/>
              </a:rPr>
              <a:t>return</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8000"/>
                </a:solidFill>
                <a:latin typeface="Verdana"/>
                <a:ea typeface="Verdana"/>
                <a:cs typeface="Verdana"/>
                <a:sym typeface="Verdana"/>
              </a:rPr>
              <a:t>#ifdef</a:t>
            </a:r>
            <a:r>
              <a:rPr lang="en" sz="1000">
                <a:solidFill>
                  <a:schemeClr val="dk1"/>
                </a:solidFill>
                <a:latin typeface="Verdana"/>
                <a:ea typeface="Verdana"/>
                <a:cs typeface="Verdana"/>
                <a:sym typeface="Verdana"/>
              </a:rPr>
              <a:t> </a:t>
            </a:r>
            <a:r>
              <a:rPr b="1" lang="en" sz="1000">
                <a:solidFill>
                  <a:srgbClr val="800080"/>
                </a:solidFill>
                <a:latin typeface="Verdana"/>
                <a:ea typeface="Verdana"/>
                <a:cs typeface="Verdana"/>
                <a:sym typeface="Verdana"/>
              </a:rPr>
              <a:t>PATCHED</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last</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cur</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rgbClr val="008000"/>
                </a:solidFill>
                <a:latin typeface="Verdana"/>
                <a:ea typeface="Verdana"/>
                <a:cs typeface="Verdana"/>
                <a:sym typeface="Verdana"/>
              </a:rPr>
              <a:t>#endif</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cur</a:t>
            </a: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r>
              <a:rPr lang="en" sz="1000">
                <a:solidFill>
                  <a:srgbClr val="003366"/>
                </a:solidFill>
                <a:latin typeface="Verdana"/>
                <a:ea typeface="Verdana"/>
                <a:cs typeface="Verdana"/>
                <a:sym typeface="Verdana"/>
              </a:rPr>
              <a:t>cur</a:t>
            </a:r>
            <a:r>
              <a:rPr b="1" lang="en" sz="1000">
                <a:solidFill>
                  <a:schemeClr val="dk1"/>
                </a:solidFill>
                <a:latin typeface="Verdana"/>
                <a:ea typeface="Verdana"/>
                <a:cs typeface="Verdana"/>
                <a:sym typeface="Verdana"/>
              </a:rPr>
              <a:t>-&gt;</a:t>
            </a:r>
            <a:r>
              <a:rPr i="1" lang="en" sz="1000">
                <a:solidFill>
                  <a:srgbClr val="003366"/>
                </a:solidFill>
                <a:latin typeface="Verdana"/>
                <a:ea typeface="Verdana"/>
                <a:cs typeface="Verdana"/>
                <a:sym typeface="Verdana"/>
              </a:rPr>
              <a:t>next</a:t>
            </a:r>
            <a:r>
              <a:rPr b="1" lang="en" sz="1000">
                <a:solidFill>
                  <a:schemeClr val="dk1"/>
                </a:solidFill>
                <a:latin typeface="Verdana"/>
                <a:ea typeface="Verdana"/>
                <a:cs typeface="Verdana"/>
                <a:sym typeface="Verdana"/>
              </a:rPr>
              <a:t>;</a:t>
            </a:r>
            <a:br>
              <a:rPr lang="en" sz="1000">
                <a:solidFill>
                  <a:schemeClr val="dk1"/>
                </a:solidFill>
                <a:latin typeface="Verdana"/>
                <a:ea typeface="Verdana"/>
                <a:cs typeface="Verdana"/>
                <a:sym typeface="Verdana"/>
              </a:rPr>
            </a:br>
            <a:r>
              <a:rPr lang="en" sz="1000">
                <a:solidFill>
                  <a:schemeClr val="dk1"/>
                </a:solidFill>
                <a:latin typeface="Verdana"/>
                <a:ea typeface="Verdana"/>
                <a:cs typeface="Verdana"/>
                <a:sym typeface="Verdana"/>
              </a:rPr>
              <a:t>    </a:t>
            </a:r>
            <a:r>
              <a:rPr b="1" lang="en" sz="1000">
                <a:solidFill>
                  <a:schemeClr val="dk1"/>
                </a:solidFill>
                <a:latin typeface="Verdana"/>
                <a:ea typeface="Verdana"/>
                <a:cs typeface="Verdana"/>
                <a:sym typeface="Verdana"/>
              </a:rPr>
              <a:t>}</a:t>
            </a:r>
            <a:r>
              <a:rPr lang="en" sz="1000">
                <a:solidFill>
                  <a:schemeClr val="dk1"/>
                </a:solidFill>
                <a:latin typeface="Verdana"/>
                <a:ea typeface="Verdana"/>
                <a:cs typeface="Verdana"/>
                <a:sym typeface="Verdana"/>
              </a:rPr>
              <a:t>   </a:t>
            </a:r>
            <a:br>
              <a:rPr lang="en" sz="1000">
                <a:solidFill>
                  <a:schemeClr val="dk1"/>
                </a:solidFill>
                <a:latin typeface="Verdana"/>
                <a:ea typeface="Verdana"/>
                <a:cs typeface="Verdana"/>
                <a:sym typeface="Verdana"/>
              </a:rPr>
            </a:br>
            <a:r>
              <a:rPr b="1" lang="en" sz="1000">
                <a:solidFill>
                  <a:schemeClr val="dk1"/>
                </a:solidFill>
                <a:latin typeface="Verdana"/>
                <a:ea typeface="Verdana"/>
                <a:cs typeface="Verdana"/>
                <a:sym typeface="Verdana"/>
              </a:rPr>
              <a:t>}</a:t>
            </a:r>
          </a:p>
          <a:p>
            <a:pPr lvl="0">
              <a:spcBef>
                <a:spcPts val="0"/>
              </a:spcBef>
              <a:buNone/>
            </a:pPr>
            <a:r>
              <a:t/>
            </a:r>
            <a:endParaRPr/>
          </a:p>
        </p:txBody>
      </p:sp>
      <p:sp>
        <p:nvSpPr>
          <p:cNvPr id="302" name="Shape 302"/>
          <p:cNvSpPr txBox="1"/>
          <p:nvPr>
            <p:ph idx="1" type="body"/>
          </p:nvPr>
        </p:nvSpPr>
        <p:spPr>
          <a:xfrm>
            <a:off x="4869625" y="1152475"/>
            <a:ext cx="4084200" cy="3416400"/>
          </a:xfrm>
          <a:prstGeom prst="rect">
            <a:avLst/>
          </a:prstGeom>
        </p:spPr>
        <p:txBody>
          <a:bodyPr anchorCtr="0" anchor="t" bIns="91425" lIns="91425" rIns="91425" tIns="91425">
            <a:noAutofit/>
          </a:bodyPr>
          <a:lstStyle/>
          <a:p>
            <a:pPr lvl="0" rtl="0">
              <a:spcBef>
                <a:spcPts val="0"/>
              </a:spcBef>
              <a:buNone/>
            </a:pPr>
            <a:r>
              <a:rPr lang="en" sz="1050">
                <a:solidFill>
                  <a:srgbClr val="333333"/>
                </a:solidFill>
                <a:highlight>
                  <a:srgbClr val="FFFFFF"/>
                </a:highlight>
              </a:rPr>
              <a:t>Two seperate dangling pointer vulnerabilities exists in the delete_session function, leading to a use after free situation in later packet processing. By adding two or more sessions, causing the first to complete, then forcing an appropriately sized allocation to occupy the same memory, it is possible trigger this condition and cause a segfault.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Combine Static analysis and Dynamic analysis</a:t>
            </a:r>
          </a:p>
        </p:txBody>
      </p:sp>
      <p:sp>
        <p:nvSpPr>
          <p:cNvPr id="308" name="Shape 3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Static analysis</a:t>
            </a:r>
          </a:p>
          <a:p>
            <a:pPr indent="-228600" lvl="1" marL="914400" rtl="0">
              <a:spcBef>
                <a:spcPts val="0"/>
              </a:spcBef>
            </a:pPr>
            <a:r>
              <a:rPr lang="en"/>
              <a:t>Collect the potential paths which may generate UAF</a:t>
            </a:r>
          </a:p>
          <a:p>
            <a:pPr indent="-228600" lvl="2" marL="1371600" rtl="0">
              <a:spcBef>
                <a:spcPts val="0"/>
              </a:spcBef>
            </a:pPr>
            <a:r>
              <a:rPr lang="en"/>
              <a:t>how to use data structure knowledge?</a:t>
            </a:r>
          </a:p>
          <a:p>
            <a:pPr indent="-228600" lvl="0" marL="457200" rtl="0">
              <a:spcBef>
                <a:spcPts val="0"/>
              </a:spcBef>
            </a:pPr>
            <a:r>
              <a:rPr lang="en"/>
              <a:t>Dynamic analysis</a:t>
            </a:r>
          </a:p>
          <a:p>
            <a:pPr indent="-228600" lvl="1" marL="914400" rtl="0">
              <a:spcBef>
                <a:spcPts val="0"/>
              </a:spcBef>
            </a:pPr>
            <a:r>
              <a:rPr lang="en"/>
              <a:t>Generate inputs to reach dangling pointer for potential UAF</a:t>
            </a:r>
          </a:p>
          <a:p>
            <a:pPr indent="-228600" lvl="1" marL="914400" rtl="0">
              <a:spcBef>
                <a:spcPts val="0"/>
              </a:spcBef>
            </a:pPr>
            <a:r>
              <a:rPr lang="en"/>
              <a:t>Combine modified heap allocation functions and dangling pointers to generate the attacks.</a:t>
            </a:r>
          </a:p>
          <a:p>
            <a:pPr indent="-228600" lvl="2" marL="1371600" rtl="0">
              <a:spcBef>
                <a:spcPts val="0"/>
              </a:spcBef>
            </a:pPr>
            <a:r>
              <a:rPr lang="en"/>
              <a:t>how to use data structure knowledge?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New Detection </a:t>
            </a:r>
          </a:p>
        </p:txBody>
      </p:sp>
      <p:sp>
        <p:nvSpPr>
          <p:cNvPr id="314" name="Shape 3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Combine static and dynamic analysis</a:t>
            </a:r>
          </a:p>
          <a:p>
            <a:pPr indent="-228600" lvl="1" marL="914400" rtl="0">
              <a:spcBef>
                <a:spcPts val="0"/>
              </a:spcBef>
            </a:pPr>
            <a:r>
              <a:rPr lang="en"/>
              <a:t>CFG/DFG</a:t>
            </a:r>
          </a:p>
          <a:p>
            <a:pPr indent="-228600" lvl="0" marL="457200" rtl="0">
              <a:spcBef>
                <a:spcPts val="0"/>
              </a:spcBef>
            </a:pPr>
            <a:r>
              <a:rPr lang="en"/>
              <a:t>Large stripped binary code</a:t>
            </a:r>
          </a:p>
          <a:p>
            <a:pPr indent="-228600" lvl="0" marL="457200" rtl="0">
              <a:spcBef>
                <a:spcPts val="0"/>
              </a:spcBef>
            </a:pPr>
            <a:r>
              <a:rPr lang="en"/>
              <a:t>Reachability</a:t>
            </a:r>
          </a:p>
          <a:p>
            <a:pPr indent="-228600" lvl="1" marL="914400" rtl="0">
              <a:spcBef>
                <a:spcPts val="0"/>
              </a:spcBef>
            </a:pPr>
            <a:r>
              <a:rPr lang="en"/>
              <a:t>from the free point to use point (satisfied)</a:t>
            </a:r>
          </a:p>
          <a:p>
            <a:pPr indent="-228600" lvl="2" marL="1371600" rtl="0">
              <a:spcBef>
                <a:spcPts val="0"/>
              </a:spcBef>
            </a:pPr>
            <a:r>
              <a:rPr lang="en"/>
              <a:t>between free point and use point, it may include hundreds or thousand line instruction, it is not possible to use CFG/DFG to compute one path</a:t>
            </a:r>
          </a:p>
          <a:p>
            <a:pPr indent="-228600" lvl="1" marL="914400" rtl="0">
              <a:spcBef>
                <a:spcPts val="0"/>
              </a:spcBef>
            </a:pPr>
            <a:r>
              <a:rPr lang="en"/>
              <a:t>fuzz</a:t>
            </a:r>
          </a:p>
          <a:p>
            <a:pPr indent="-228600" lvl="1" marL="914400" rtl="0">
              <a:spcBef>
                <a:spcPts val="0"/>
              </a:spcBef>
            </a:pPr>
            <a:r>
              <a:rPr lang="en"/>
              <a:t>concolic symbolic execution</a:t>
            </a:r>
          </a:p>
          <a:p>
            <a:pPr indent="-228600" lvl="1" marL="914400" rtl="0">
              <a:spcBef>
                <a:spcPts val="0"/>
              </a:spcBef>
            </a:pPr>
            <a:r>
              <a:rPr lang="en"/>
              <a:t>backward force </a:t>
            </a:r>
            <a:r>
              <a:rPr b="1" lang="en"/>
              <a:t>function-level / instruction-level </a:t>
            </a:r>
            <a:r>
              <a:rPr lang="en"/>
              <a:t>execution</a:t>
            </a:r>
          </a:p>
          <a:p>
            <a:pPr indent="-228600" lvl="2" marL="1371600" rtl="0">
              <a:spcBef>
                <a:spcPts val="0"/>
              </a:spcBef>
            </a:pPr>
            <a:r>
              <a:rPr lang="en"/>
              <a:t>how to find all possible paths for UAF</a:t>
            </a:r>
          </a:p>
          <a:p>
            <a:pPr indent="-228600" lvl="3" marL="1828800" rtl="0">
              <a:spcBef>
                <a:spcPts val="0"/>
              </a:spcBef>
            </a:pPr>
            <a:r>
              <a:rPr lang="en"/>
              <a:t>FUZZ/CONCOLIC</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Attack Point</a:t>
            </a:r>
          </a:p>
        </p:txBody>
      </p:sp>
      <p:sp>
        <p:nvSpPr>
          <p:cNvPr id="74" name="Shape 74"/>
          <p:cNvSpPr txBox="1"/>
          <p:nvPr>
            <p:ph idx="1" type="body"/>
          </p:nvPr>
        </p:nvSpPr>
        <p:spPr>
          <a:xfrm>
            <a:off x="253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a:p>
          <a:p>
            <a:pPr lvl="0" rtl="0">
              <a:spcBef>
                <a:spcPts val="0"/>
              </a:spcBef>
              <a:buNone/>
            </a:pPr>
            <a:r>
              <a:t/>
            </a:r>
            <a:endParaRPr/>
          </a:p>
        </p:txBody>
      </p:sp>
      <p:sp>
        <p:nvSpPr>
          <p:cNvPr id="75" name="Shape 75"/>
          <p:cNvSpPr/>
          <p:nvPr/>
        </p:nvSpPr>
        <p:spPr>
          <a:xfrm>
            <a:off x="404900" y="2136675"/>
            <a:ext cx="1063500" cy="502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Allocation</a:t>
            </a:r>
          </a:p>
        </p:txBody>
      </p:sp>
      <p:sp>
        <p:nvSpPr>
          <p:cNvPr id="76" name="Shape 76"/>
          <p:cNvSpPr/>
          <p:nvPr/>
        </p:nvSpPr>
        <p:spPr>
          <a:xfrm>
            <a:off x="1891525" y="2136675"/>
            <a:ext cx="1208400" cy="502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Propagation</a:t>
            </a:r>
          </a:p>
        </p:txBody>
      </p:sp>
      <p:sp>
        <p:nvSpPr>
          <p:cNvPr id="77" name="Shape 77"/>
          <p:cNvSpPr/>
          <p:nvPr/>
        </p:nvSpPr>
        <p:spPr>
          <a:xfrm>
            <a:off x="3581175" y="2136675"/>
            <a:ext cx="1063500" cy="502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Free</a:t>
            </a:r>
          </a:p>
        </p:txBody>
      </p:sp>
      <p:sp>
        <p:nvSpPr>
          <p:cNvPr id="78" name="Shape 78"/>
          <p:cNvSpPr/>
          <p:nvPr/>
        </p:nvSpPr>
        <p:spPr>
          <a:xfrm>
            <a:off x="5125800" y="2136675"/>
            <a:ext cx="1063500" cy="502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New Allocation</a:t>
            </a:r>
          </a:p>
        </p:txBody>
      </p:sp>
      <p:sp>
        <p:nvSpPr>
          <p:cNvPr id="79" name="Shape 79"/>
          <p:cNvSpPr/>
          <p:nvPr/>
        </p:nvSpPr>
        <p:spPr>
          <a:xfrm>
            <a:off x="6612425" y="2136675"/>
            <a:ext cx="1063500" cy="502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Use</a:t>
            </a:r>
          </a:p>
        </p:txBody>
      </p:sp>
      <p:cxnSp>
        <p:nvCxnSpPr>
          <p:cNvPr id="80" name="Shape 80"/>
          <p:cNvCxnSpPr>
            <a:stCxn id="75" idx="3"/>
            <a:endCxn id="76" idx="1"/>
          </p:cNvCxnSpPr>
          <p:nvPr/>
        </p:nvCxnSpPr>
        <p:spPr>
          <a:xfrm>
            <a:off x="1468400" y="2388075"/>
            <a:ext cx="423000" cy="0"/>
          </a:xfrm>
          <a:prstGeom prst="straightConnector1">
            <a:avLst/>
          </a:prstGeom>
          <a:noFill/>
          <a:ln cap="flat" cmpd="sng" w="9525">
            <a:solidFill>
              <a:schemeClr val="dk2"/>
            </a:solidFill>
            <a:prstDash val="solid"/>
            <a:round/>
            <a:headEnd len="lg" w="lg" type="none"/>
            <a:tailEnd len="lg" w="lg" type="triangle"/>
          </a:ln>
        </p:spPr>
      </p:cxnSp>
      <p:cxnSp>
        <p:nvCxnSpPr>
          <p:cNvPr id="81" name="Shape 81"/>
          <p:cNvCxnSpPr>
            <a:stCxn id="76" idx="3"/>
            <a:endCxn id="77" idx="1"/>
          </p:cNvCxnSpPr>
          <p:nvPr/>
        </p:nvCxnSpPr>
        <p:spPr>
          <a:xfrm>
            <a:off x="3099925" y="2388075"/>
            <a:ext cx="481200" cy="0"/>
          </a:xfrm>
          <a:prstGeom prst="straightConnector1">
            <a:avLst/>
          </a:prstGeom>
          <a:noFill/>
          <a:ln cap="flat" cmpd="sng" w="9525">
            <a:solidFill>
              <a:schemeClr val="dk2"/>
            </a:solidFill>
            <a:prstDash val="solid"/>
            <a:round/>
            <a:headEnd len="lg" w="lg" type="none"/>
            <a:tailEnd len="lg" w="lg" type="triangle"/>
          </a:ln>
        </p:spPr>
      </p:cxnSp>
      <p:cxnSp>
        <p:nvCxnSpPr>
          <p:cNvPr id="82" name="Shape 82"/>
          <p:cNvCxnSpPr>
            <a:stCxn id="77" idx="3"/>
            <a:endCxn id="78" idx="1"/>
          </p:cNvCxnSpPr>
          <p:nvPr/>
        </p:nvCxnSpPr>
        <p:spPr>
          <a:xfrm>
            <a:off x="4644675" y="2388075"/>
            <a:ext cx="481200" cy="0"/>
          </a:xfrm>
          <a:prstGeom prst="straightConnector1">
            <a:avLst/>
          </a:prstGeom>
          <a:noFill/>
          <a:ln cap="flat" cmpd="sng" w="9525">
            <a:solidFill>
              <a:schemeClr val="dk2"/>
            </a:solidFill>
            <a:prstDash val="solid"/>
            <a:round/>
            <a:headEnd len="lg" w="lg" type="none"/>
            <a:tailEnd len="lg" w="lg" type="triangle"/>
          </a:ln>
        </p:spPr>
      </p:cxnSp>
      <p:cxnSp>
        <p:nvCxnSpPr>
          <p:cNvPr id="83" name="Shape 83"/>
          <p:cNvCxnSpPr>
            <a:stCxn id="78" idx="3"/>
            <a:endCxn id="79" idx="1"/>
          </p:cNvCxnSpPr>
          <p:nvPr/>
        </p:nvCxnSpPr>
        <p:spPr>
          <a:xfrm>
            <a:off x="6189300" y="2388075"/>
            <a:ext cx="423000" cy="0"/>
          </a:xfrm>
          <a:prstGeom prst="straightConnector1">
            <a:avLst/>
          </a:prstGeom>
          <a:noFill/>
          <a:ln cap="flat" cmpd="sng" w="9525">
            <a:solidFill>
              <a:schemeClr val="dk2"/>
            </a:solidFill>
            <a:prstDash val="solid"/>
            <a:round/>
            <a:headEnd len="lg" w="lg" type="none"/>
            <a:tailEnd len="lg" w="lg" type="triangle"/>
          </a:ln>
        </p:spPr>
      </p:cxnSp>
      <p:sp>
        <p:nvSpPr>
          <p:cNvPr id="84" name="Shape 84"/>
          <p:cNvSpPr/>
          <p:nvPr/>
        </p:nvSpPr>
        <p:spPr>
          <a:xfrm>
            <a:off x="3461225" y="647750"/>
            <a:ext cx="1247100" cy="928200"/>
          </a:xfrm>
          <a:prstGeom prst="roundRect">
            <a:avLst>
              <a:gd fmla="val 16667" name="adj"/>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100"/>
              <a:t>FreeSentry</a:t>
            </a:r>
          </a:p>
          <a:p>
            <a:pPr lvl="0">
              <a:spcBef>
                <a:spcPts val="0"/>
              </a:spcBef>
              <a:buNone/>
            </a:pPr>
            <a:r>
              <a:rPr lang="en" sz="1100"/>
              <a:t>DangNull</a:t>
            </a:r>
          </a:p>
          <a:p>
            <a:pPr lvl="0">
              <a:spcBef>
                <a:spcPts val="0"/>
              </a:spcBef>
              <a:buNone/>
            </a:pPr>
            <a:r>
              <a:rPr lang="en" sz="1100"/>
              <a:t>DangSan</a:t>
            </a:r>
          </a:p>
        </p:txBody>
      </p:sp>
      <p:cxnSp>
        <p:nvCxnSpPr>
          <p:cNvPr id="85" name="Shape 85"/>
          <p:cNvCxnSpPr>
            <a:stCxn id="84" idx="2"/>
            <a:endCxn id="77" idx="0"/>
          </p:cNvCxnSpPr>
          <p:nvPr/>
        </p:nvCxnSpPr>
        <p:spPr>
          <a:xfrm>
            <a:off x="4084775" y="1575950"/>
            <a:ext cx="28200" cy="560700"/>
          </a:xfrm>
          <a:prstGeom prst="straightConnector1">
            <a:avLst/>
          </a:prstGeom>
          <a:noFill/>
          <a:ln cap="flat" cmpd="sng" w="9525">
            <a:solidFill>
              <a:schemeClr val="dk2"/>
            </a:solidFill>
            <a:prstDash val="solid"/>
            <a:round/>
            <a:headEnd len="lg" w="lg" type="none"/>
            <a:tailEnd len="lg" w="lg" type="triangle"/>
          </a:ln>
        </p:spPr>
      </p:cxnSp>
      <p:sp>
        <p:nvSpPr>
          <p:cNvPr id="86" name="Shape 86"/>
          <p:cNvSpPr/>
          <p:nvPr/>
        </p:nvSpPr>
        <p:spPr>
          <a:xfrm>
            <a:off x="5046825" y="3306525"/>
            <a:ext cx="1421100" cy="1022700"/>
          </a:xfrm>
          <a:prstGeom prst="roundRect">
            <a:avLst>
              <a:gd fmla="val 16667" name="adj"/>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100"/>
              <a:t>DieHard</a:t>
            </a:r>
          </a:p>
          <a:p>
            <a:pPr lvl="0">
              <a:spcBef>
                <a:spcPts val="0"/>
              </a:spcBef>
              <a:buNone/>
            </a:pPr>
            <a:r>
              <a:rPr lang="en" sz="1100"/>
              <a:t>Dieharder</a:t>
            </a:r>
          </a:p>
          <a:p>
            <a:pPr lvl="0">
              <a:spcBef>
                <a:spcPts val="0"/>
              </a:spcBef>
              <a:buNone/>
            </a:pPr>
            <a:r>
              <a:rPr lang="en" sz="1100"/>
              <a:t>Cling</a:t>
            </a:r>
          </a:p>
          <a:p>
            <a:pPr lvl="0">
              <a:spcBef>
                <a:spcPts val="0"/>
              </a:spcBef>
              <a:buNone/>
            </a:pPr>
            <a:r>
              <a:rPr lang="en" sz="1100"/>
              <a:t>AddressSantizier</a:t>
            </a:r>
          </a:p>
          <a:p>
            <a:pPr lvl="0" rtl="0">
              <a:spcBef>
                <a:spcPts val="0"/>
              </a:spcBef>
              <a:buNone/>
            </a:pPr>
            <a:r>
              <a:t/>
            </a:r>
            <a:endParaRPr sz="1100"/>
          </a:p>
        </p:txBody>
      </p:sp>
      <p:cxnSp>
        <p:nvCxnSpPr>
          <p:cNvPr id="87" name="Shape 87"/>
          <p:cNvCxnSpPr>
            <a:stCxn id="86" idx="0"/>
            <a:endCxn id="78" idx="2"/>
          </p:cNvCxnSpPr>
          <p:nvPr/>
        </p:nvCxnSpPr>
        <p:spPr>
          <a:xfrm rot="10800000">
            <a:off x="5657475" y="2639625"/>
            <a:ext cx="99900" cy="666900"/>
          </a:xfrm>
          <a:prstGeom prst="straightConnector1">
            <a:avLst/>
          </a:prstGeom>
          <a:noFill/>
          <a:ln cap="flat" cmpd="sng" w="9525">
            <a:solidFill>
              <a:schemeClr val="dk2"/>
            </a:solidFill>
            <a:prstDash val="solid"/>
            <a:round/>
            <a:headEnd len="lg" w="lg" type="none"/>
            <a:tailEnd len="lg" w="lg" type="triangle"/>
          </a:ln>
        </p:spPr>
      </p:cxnSp>
      <p:sp>
        <p:nvSpPr>
          <p:cNvPr id="88" name="Shape 88"/>
          <p:cNvSpPr/>
          <p:nvPr/>
        </p:nvSpPr>
        <p:spPr>
          <a:xfrm>
            <a:off x="6467925" y="647750"/>
            <a:ext cx="1247100" cy="928200"/>
          </a:xfrm>
          <a:prstGeom prst="roundRect">
            <a:avLst>
              <a:gd fmla="val 16667" name="adj"/>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CETS</a:t>
            </a:r>
          </a:p>
        </p:txBody>
      </p:sp>
      <p:cxnSp>
        <p:nvCxnSpPr>
          <p:cNvPr id="89" name="Shape 89"/>
          <p:cNvCxnSpPr>
            <a:stCxn id="88" idx="2"/>
            <a:endCxn id="79" idx="0"/>
          </p:cNvCxnSpPr>
          <p:nvPr/>
        </p:nvCxnSpPr>
        <p:spPr>
          <a:xfrm>
            <a:off x="7091475" y="1575950"/>
            <a:ext cx="52800" cy="560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Browser</a:t>
            </a:r>
          </a:p>
        </p:txBody>
      </p:sp>
      <p:sp>
        <p:nvSpPr>
          <p:cNvPr id="320" name="Shape 3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Firefox Explore</a:t>
            </a:r>
          </a:p>
          <a:p>
            <a:pPr indent="-228600" lvl="1" marL="914400" rtl="0">
              <a:spcBef>
                <a:spcPts val="0"/>
              </a:spcBef>
            </a:pPr>
            <a:r>
              <a:rPr lang="en" u="sng">
                <a:solidFill>
                  <a:schemeClr val="hlink"/>
                </a:solidFill>
                <a:hlinkClick r:id="rId3"/>
              </a:rPr>
              <a:t>https://www.exploit-db.com/exploits/41042/</a:t>
            </a:r>
          </a:p>
          <a:p>
            <a:pPr indent="-228600" lvl="0" marL="457200" rtl="0">
              <a:spcBef>
                <a:spcPts val="0"/>
              </a:spcBef>
            </a:pPr>
            <a:r>
              <a:rPr lang="en"/>
              <a:t>Edge explore</a:t>
            </a:r>
          </a:p>
          <a:p>
            <a:pPr indent="-228600" lvl="1" marL="914400" rtl="0">
              <a:spcBef>
                <a:spcPts val="0"/>
              </a:spcBef>
            </a:pPr>
            <a:r>
              <a:rPr lang="en" u="sng">
                <a:solidFill>
                  <a:schemeClr val="hlink"/>
                </a:solidFill>
                <a:hlinkClick r:id="rId4"/>
              </a:rPr>
              <a:t>https://blog.quarkslab.com/exploiting-ms16-145-ms-edge-typedarraysort-use-after-free-cve-2016-7288.html</a:t>
            </a:r>
            <a:r>
              <a:rPr lang="en"/>
              <a:t>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LLVM alias analysis</a:t>
            </a:r>
          </a:p>
        </p:txBody>
      </p:sp>
      <p:sp>
        <p:nvSpPr>
          <p:cNvPr id="326" name="Shape 326"/>
          <p:cNvSpPr txBox="1"/>
          <p:nvPr>
            <p:ph idx="1" type="body"/>
          </p:nvPr>
        </p:nvSpPr>
        <p:spPr>
          <a:xfrm>
            <a:off x="311700" y="1134450"/>
            <a:ext cx="8520600" cy="3416400"/>
          </a:xfrm>
          <a:prstGeom prst="rect">
            <a:avLst/>
          </a:prstGeom>
        </p:spPr>
        <p:txBody>
          <a:bodyPr anchorCtr="0" anchor="t" bIns="91425" lIns="91425" rIns="91425" tIns="91425">
            <a:noAutofit/>
          </a:bodyPr>
          <a:lstStyle/>
          <a:p>
            <a:pPr lvl="0" rtl="0">
              <a:spcBef>
                <a:spcPts val="0"/>
              </a:spcBef>
              <a:spcAft>
                <a:spcPts val="0"/>
              </a:spcAft>
              <a:buClr>
                <a:schemeClr val="dk1"/>
              </a:buClr>
              <a:buSzPct val="110000"/>
              <a:buFont typeface="Arial"/>
              <a:buNone/>
            </a:pPr>
            <a:r>
              <a:rPr lang="en" sz="1000">
                <a:solidFill>
                  <a:srgbClr val="222222"/>
                </a:solidFill>
                <a:highlight>
                  <a:srgbClr val="FFFFFF"/>
                </a:highlight>
              </a:rPr>
              <a:t>$clang++ -emit-llvm -S uaf.cpp -o uaf.ll</a:t>
            </a:r>
          </a:p>
          <a:p>
            <a:pPr lvl="0" rtl="0">
              <a:spcBef>
                <a:spcPts val="0"/>
              </a:spcBef>
              <a:spcAft>
                <a:spcPts val="0"/>
              </a:spcAft>
              <a:buClr>
                <a:schemeClr val="dk1"/>
              </a:buClr>
              <a:buSzPct val="110000"/>
              <a:buFont typeface="Arial"/>
              <a:buNone/>
            </a:pPr>
            <a:r>
              <a:rPr lang="en" sz="1000">
                <a:solidFill>
                  <a:srgbClr val="222222"/>
                </a:solidFill>
                <a:highlight>
                  <a:srgbClr val="FFFFFF"/>
                </a:highlight>
              </a:rPr>
              <a:t>$opt -globalsmodref-aa -basicaa -scev-aa  -print-alias-sets uaf.ll</a:t>
            </a:r>
          </a:p>
          <a:p>
            <a:pPr lvl="0" rtl="0">
              <a:spcBef>
                <a:spcPts val="0"/>
              </a:spcBef>
              <a:spcAft>
                <a:spcPts val="0"/>
              </a:spcAft>
              <a:buClr>
                <a:schemeClr val="dk1"/>
              </a:buClr>
              <a:buSzPct val="110000"/>
              <a:buFont typeface="Arial"/>
              <a:buNone/>
            </a:pPr>
            <a:r>
              <a:t/>
            </a:r>
            <a:endParaRPr sz="1000">
              <a:solidFill>
                <a:srgbClr val="222222"/>
              </a:solidFill>
              <a:highlight>
                <a:srgbClr val="FFFFFF"/>
              </a:highlight>
            </a:endParaRPr>
          </a:p>
          <a:p>
            <a:pPr lvl="0" rtl="0">
              <a:spcBef>
                <a:spcPts val="0"/>
              </a:spcBef>
              <a:spcAft>
                <a:spcPts val="0"/>
              </a:spcAft>
              <a:buClr>
                <a:schemeClr val="dk1"/>
              </a:buClr>
              <a:buSzPct val="110000"/>
              <a:buFont typeface="Arial"/>
              <a:buNone/>
            </a:pPr>
            <a:r>
              <a:t/>
            </a:r>
            <a:endParaRPr sz="1000">
              <a:solidFill>
                <a:srgbClr val="222222"/>
              </a:solidFill>
              <a:highlight>
                <a:srgbClr val="FFFFFF"/>
              </a:highlight>
            </a:endParaRPr>
          </a:p>
          <a:p>
            <a:pPr lvl="0" rtl="0">
              <a:spcBef>
                <a:spcPts val="0"/>
              </a:spcBef>
              <a:spcAft>
                <a:spcPts val="0"/>
              </a:spcAft>
              <a:buClr>
                <a:schemeClr val="dk1"/>
              </a:buClr>
              <a:buSzPct val="100000"/>
              <a:buFont typeface="Arial"/>
              <a:buNone/>
            </a:pPr>
            <a:r>
              <a:rPr lang="en" sz="1100">
                <a:solidFill>
                  <a:srgbClr val="1F497D"/>
                </a:solidFill>
                <a:highlight>
                  <a:srgbClr val="FFFFFF"/>
                </a:highlight>
                <a:latin typeface="Calibri"/>
                <a:ea typeface="Calibri"/>
                <a:cs typeface="Calibri"/>
                <a:sym typeface="Calibri"/>
              </a:rPr>
              <a:t>opt -basicaa -aa-eval -print-all-alias-modref-info &lt; hello.bc</a:t>
            </a:r>
          </a:p>
          <a:p>
            <a:pPr lvl="0" rtl="0">
              <a:spcBef>
                <a:spcPts val="0"/>
              </a:spcBef>
              <a:spcAft>
                <a:spcPts val="0"/>
              </a:spcAft>
              <a:buClr>
                <a:schemeClr val="dk1"/>
              </a:buClr>
              <a:buSzPct val="110000"/>
              <a:buFont typeface="Arial"/>
              <a:buNone/>
            </a:pPr>
            <a:r>
              <a:rPr lang="en" sz="1000">
                <a:solidFill>
                  <a:srgbClr val="222222"/>
                </a:solidFill>
                <a:highlight>
                  <a:srgbClr val="FFFFFF"/>
                </a:highlight>
              </a:rPr>
              <a:t>opt -basicaa -print-alias-sets -disable-output hello.bc </a:t>
            </a:r>
          </a:p>
          <a:p>
            <a:pPr lvl="0" rtl="0">
              <a:spcBef>
                <a:spcPts val="0"/>
              </a:spcBef>
              <a:spcAft>
                <a:spcPts val="0"/>
              </a:spcAft>
              <a:buClr>
                <a:schemeClr val="dk1"/>
              </a:buClr>
              <a:buSzPct val="110000"/>
              <a:buFont typeface="Arial"/>
              <a:buNone/>
            </a:pPr>
            <a:r>
              <a:t/>
            </a:r>
            <a:endParaRPr sz="1000">
              <a:solidFill>
                <a:srgbClr val="222222"/>
              </a:solidFill>
              <a:highlight>
                <a:srgbClr val="FFFFFF"/>
              </a:highlight>
            </a:endParaRPr>
          </a:p>
          <a:p>
            <a:pPr lvl="0" rtl="0">
              <a:spcBef>
                <a:spcPts val="0"/>
              </a:spcBef>
              <a:spcAft>
                <a:spcPts val="0"/>
              </a:spcAft>
              <a:buClr>
                <a:schemeClr val="dk1"/>
              </a:buClr>
              <a:buSzPct val="100000"/>
              <a:buFont typeface="Arial"/>
              <a:buNone/>
            </a:pPr>
            <a:r>
              <a:rPr lang="en" sz="1050">
                <a:solidFill>
                  <a:schemeClr val="dk1"/>
                </a:solidFill>
                <a:highlight>
                  <a:srgbClr val="FFFFFF"/>
                </a:highlight>
                <a:latin typeface="Verdana"/>
                <a:ea typeface="Verdana"/>
                <a:cs typeface="Verdana"/>
                <a:sym typeface="Verdana"/>
              </a:rPr>
              <a:t>Like all </a:t>
            </a:r>
            <a:r>
              <a:rPr lang="en" sz="1050">
                <a:solidFill>
                  <a:schemeClr val="dk1"/>
                </a:solidFill>
                <a:highlight>
                  <a:srgbClr val="FFFFFF"/>
                </a:highlight>
                <a:latin typeface="Consolas"/>
                <a:ea typeface="Consolas"/>
                <a:cs typeface="Consolas"/>
                <a:sym typeface="Consolas"/>
              </a:rPr>
              <a:t>AliasAnalysis</a:t>
            </a:r>
            <a:r>
              <a:rPr lang="en" sz="1050">
                <a:solidFill>
                  <a:schemeClr val="dk1"/>
                </a:solidFill>
                <a:highlight>
                  <a:srgbClr val="FFFFFF"/>
                </a:highlight>
                <a:latin typeface="Verdana"/>
                <a:ea typeface="Verdana"/>
                <a:cs typeface="Verdana"/>
                <a:sym typeface="Verdana"/>
              </a:rPr>
              <a:t> interfaces, the </a:t>
            </a:r>
            <a:r>
              <a:rPr lang="en" sz="1050">
                <a:solidFill>
                  <a:schemeClr val="dk1"/>
                </a:solidFill>
                <a:highlight>
                  <a:srgbClr val="FFFFFF"/>
                </a:highlight>
                <a:latin typeface="Consolas"/>
                <a:ea typeface="Consolas"/>
                <a:cs typeface="Consolas"/>
                <a:sym typeface="Consolas"/>
              </a:rPr>
              <a:t>alias</a:t>
            </a:r>
            <a:r>
              <a:rPr lang="en" sz="1050">
                <a:solidFill>
                  <a:schemeClr val="dk1"/>
                </a:solidFill>
                <a:highlight>
                  <a:srgbClr val="FFFFFF"/>
                </a:highlight>
                <a:latin typeface="Verdana"/>
                <a:ea typeface="Verdana"/>
                <a:cs typeface="Verdana"/>
                <a:sym typeface="Verdana"/>
              </a:rPr>
              <a:t> method requires that either the two pointer values be defined within the same function, or at least one of the values is a </a:t>
            </a:r>
            <a:r>
              <a:rPr lang="en" sz="1050" u="sng">
                <a:solidFill>
                  <a:srgbClr val="CA7900"/>
                </a:solidFill>
                <a:highlight>
                  <a:srgbClr val="FFFFFF"/>
                </a:highlight>
                <a:latin typeface="Verdana"/>
                <a:ea typeface="Verdana"/>
                <a:cs typeface="Verdana"/>
                <a:sym typeface="Verdana"/>
                <a:hlinkClick r:id="rId3"/>
              </a:rPr>
              <a:t>constant</a:t>
            </a:r>
            <a:r>
              <a:rPr lang="en" sz="1050">
                <a:solidFill>
                  <a:schemeClr val="dk1"/>
                </a:solidFill>
                <a:highlight>
                  <a:srgbClr val="FFFFFF"/>
                </a:highlight>
                <a:latin typeface="Verdana"/>
                <a:ea typeface="Verdana"/>
                <a:cs typeface="Verdana"/>
                <a:sym typeface="Verdana"/>
              </a:rPr>
              <a:t>.</a:t>
            </a:r>
          </a:p>
          <a:p>
            <a:pPr lvl="0" rtl="0">
              <a:spcBef>
                <a:spcPts val="0"/>
              </a:spcBef>
              <a:spcAft>
                <a:spcPts val="0"/>
              </a:spcAft>
              <a:buClr>
                <a:schemeClr val="dk1"/>
              </a:buClr>
              <a:buSzPct val="100000"/>
              <a:buFont typeface="Arial"/>
              <a:buNone/>
            </a:pPr>
            <a:r>
              <a:t/>
            </a:r>
            <a:endParaRPr sz="1050">
              <a:solidFill>
                <a:schemeClr val="dk1"/>
              </a:solidFill>
              <a:highlight>
                <a:srgbClr val="FFFFFF"/>
              </a:highlight>
              <a:latin typeface="Verdana"/>
              <a:ea typeface="Verdana"/>
              <a:cs typeface="Verdana"/>
              <a:sym typeface="Verdana"/>
            </a:endParaRPr>
          </a:p>
          <a:p>
            <a:pPr lvl="0" rtl="0">
              <a:spcBef>
                <a:spcPts val="0"/>
              </a:spcBef>
              <a:spcAft>
                <a:spcPts val="0"/>
              </a:spcAft>
              <a:buClr>
                <a:schemeClr val="dk1"/>
              </a:buClr>
              <a:buSzPct val="100000"/>
              <a:buFont typeface="Arial"/>
              <a:buNone/>
            </a:pPr>
            <a:r>
              <a:t/>
            </a:r>
            <a:endParaRPr sz="1050">
              <a:solidFill>
                <a:schemeClr val="dk1"/>
              </a:solidFill>
              <a:highlight>
                <a:srgbClr val="FFFFFF"/>
              </a:highlight>
              <a:latin typeface="Verdana"/>
              <a:ea typeface="Verdana"/>
              <a:cs typeface="Verdana"/>
              <a:sym typeface="Verdana"/>
            </a:endParaRPr>
          </a:p>
          <a:p>
            <a:pPr lvl="0" rtl="0">
              <a:spcBef>
                <a:spcPts val="0"/>
              </a:spcBef>
              <a:spcAft>
                <a:spcPts val="0"/>
              </a:spcAft>
              <a:buClr>
                <a:schemeClr val="dk1"/>
              </a:buClr>
              <a:buSzPct val="100000"/>
              <a:buFont typeface="Arial"/>
              <a:buNone/>
            </a:pPr>
            <a:r>
              <a:rPr lang="en" sz="1050" u="sng">
                <a:solidFill>
                  <a:schemeClr val="hlink"/>
                </a:solidFill>
                <a:highlight>
                  <a:srgbClr val="FFFFFF"/>
                </a:highlight>
                <a:latin typeface="Verdana"/>
                <a:ea typeface="Verdana"/>
                <a:cs typeface="Verdana"/>
                <a:sym typeface="Verdana"/>
                <a:hlinkClick r:id="rId4"/>
              </a:rPr>
              <a:t>http://phrack.org/issues/64/8.html</a:t>
            </a:r>
            <a:r>
              <a:rPr lang="en" sz="1050">
                <a:solidFill>
                  <a:schemeClr val="dk1"/>
                </a:solidFill>
                <a:highlight>
                  <a:srgbClr val="FFFFFF"/>
                </a:highlight>
                <a:latin typeface="Verdana"/>
                <a:ea typeface="Verdana"/>
                <a:cs typeface="Verdana"/>
                <a:sym typeface="Verdana"/>
              </a:rPr>
              <a:t> </a:t>
            </a:r>
          </a:p>
          <a:p>
            <a:pPr lvl="0" rtl="0">
              <a:spcBef>
                <a:spcPts val="0"/>
              </a:spcBef>
              <a:spcAft>
                <a:spcPts val="0"/>
              </a:spcAft>
              <a:buClr>
                <a:schemeClr val="dk1"/>
              </a:buClr>
              <a:buSzPct val="100000"/>
              <a:buFont typeface="Arial"/>
              <a:buNone/>
            </a:pPr>
            <a:r>
              <a:t/>
            </a:r>
            <a:endParaRPr sz="1050">
              <a:solidFill>
                <a:schemeClr val="dk1"/>
              </a:solidFill>
              <a:highlight>
                <a:srgbClr val="FFFFFF"/>
              </a:highlight>
              <a:latin typeface="Verdana"/>
              <a:ea typeface="Verdana"/>
              <a:cs typeface="Verdana"/>
              <a:sym typeface="Verdana"/>
            </a:endParaRPr>
          </a:p>
          <a:p>
            <a:pPr lvl="0" rtl="0">
              <a:spcBef>
                <a:spcPts val="0"/>
              </a:spcBef>
              <a:spcAft>
                <a:spcPts val="0"/>
              </a:spcAft>
              <a:buClr>
                <a:schemeClr val="dk1"/>
              </a:buClr>
              <a:buSzPct val="100000"/>
              <a:buFont typeface="Arial"/>
              <a:buNone/>
            </a:pPr>
            <a:r>
              <a:rPr lang="en" sz="1050">
                <a:solidFill>
                  <a:schemeClr val="dk1"/>
                </a:solidFill>
                <a:highlight>
                  <a:srgbClr val="FFFFFF"/>
                </a:highlight>
                <a:latin typeface="Verdana"/>
                <a:ea typeface="Verdana"/>
                <a:cs typeface="Verdana"/>
                <a:sym typeface="Verdana"/>
              </a:rPr>
              <a:t>IR: </a:t>
            </a:r>
            <a:r>
              <a:rPr lang="en" sz="1050" u="sng">
                <a:solidFill>
                  <a:schemeClr val="hlink"/>
                </a:solidFill>
                <a:highlight>
                  <a:srgbClr val="FFFFFF"/>
                </a:highlight>
                <a:latin typeface="Verdana"/>
                <a:ea typeface="Verdana"/>
                <a:cs typeface="Verdana"/>
                <a:sym typeface="Verdana"/>
                <a:hlinkClick r:id="rId5"/>
              </a:rPr>
              <a:t>https://github.com/google/binnavi/wiki/Replacing-IDA-as-Disassembler-Frontend</a:t>
            </a:r>
            <a:r>
              <a:rPr lang="en" sz="1050">
                <a:solidFill>
                  <a:schemeClr val="dk1"/>
                </a:solidFill>
                <a:highlight>
                  <a:srgbClr val="FFFFFF"/>
                </a:highlight>
                <a:latin typeface="Verdana"/>
                <a:ea typeface="Verdana"/>
                <a:cs typeface="Verdana"/>
                <a:sym typeface="Verdana"/>
              </a:rPr>
              <a:t> </a:t>
            </a: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Delay </a:t>
            </a:r>
            <a:r>
              <a:rPr lang="en"/>
              <a:t>Free</a:t>
            </a:r>
          </a:p>
        </p:txBody>
      </p:sp>
      <p:sp>
        <p:nvSpPr>
          <p:cNvPr id="332" name="Shape 3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Delay Free</a:t>
            </a:r>
          </a:p>
          <a:p>
            <a:pPr indent="-228600" lvl="1" marL="914400" rtl="0">
              <a:spcBef>
                <a:spcPts val="0"/>
              </a:spcBef>
            </a:pPr>
            <a:r>
              <a:rPr b="1" lang="en"/>
              <a:t>stack</a:t>
            </a:r>
          </a:p>
          <a:p>
            <a:pPr indent="-228600" lvl="1" marL="914400" rtl="0">
              <a:spcBef>
                <a:spcPts val="0"/>
              </a:spcBef>
            </a:pPr>
            <a:r>
              <a:rPr b="1" lang="en"/>
              <a:t>register</a:t>
            </a:r>
          </a:p>
          <a:p>
            <a:pPr indent="-228600" lvl="1" marL="914400" rtl="0">
              <a:spcBef>
                <a:spcPts val="0"/>
              </a:spcBef>
            </a:pPr>
            <a:r>
              <a:rPr b="1" lang="en"/>
              <a:t>heap</a:t>
            </a:r>
          </a:p>
          <a:p>
            <a:pPr indent="-228600" lvl="1" marL="914400" rtl="0">
              <a:spcBef>
                <a:spcPts val="0"/>
              </a:spcBef>
            </a:pPr>
            <a:r>
              <a:rPr lang="en"/>
              <a:t>value-based analysis</a:t>
            </a:r>
          </a:p>
          <a:p>
            <a:pPr indent="-228600" lvl="2" marL="1371600" rtl="0">
              <a:spcBef>
                <a:spcPts val="0"/>
              </a:spcBef>
            </a:pPr>
            <a:r>
              <a:rPr lang="en"/>
              <a:t>scanning the memory to figure out the pointer or memory address</a:t>
            </a:r>
          </a:p>
          <a:p>
            <a:pPr indent="-228600" lvl="2" marL="1371600" rtl="0">
              <a:spcBef>
                <a:spcPts val="0"/>
              </a:spcBef>
            </a:pPr>
            <a:r>
              <a:rPr lang="en"/>
              <a:t>word or double word</a:t>
            </a:r>
          </a:p>
          <a:p>
            <a:pPr indent="-228600" lvl="1" marL="914400" rtl="0">
              <a:spcBef>
                <a:spcPts val="0"/>
              </a:spcBef>
            </a:pPr>
            <a:r>
              <a:rPr lang="en"/>
              <a:t>avoid pointer similar integer or float point value</a:t>
            </a:r>
          </a:p>
          <a:p>
            <a:pPr indent="-228600" lvl="1" marL="914400" rtl="0">
              <a:spcBef>
                <a:spcPts val="0"/>
              </a:spcBef>
            </a:pPr>
            <a:r>
              <a:rPr lang="en"/>
              <a:t>How to know the data type information for each location</a:t>
            </a:r>
          </a:p>
          <a:p>
            <a:pPr indent="-304800" lvl="2" marL="1371600" rtl="0">
              <a:spcBef>
                <a:spcPts val="0"/>
              </a:spcBef>
              <a:buSzPct val="100000"/>
            </a:pPr>
            <a:r>
              <a:rPr lang="en" sz="1200" u="sng">
                <a:solidFill>
                  <a:schemeClr val="hlink"/>
                </a:solidFill>
                <a:hlinkClick r:id="rId3"/>
              </a:rPr>
              <a:t>https://github.com/trolldbois/python-haystack-reverse</a:t>
            </a:r>
            <a:r>
              <a:rPr lang="en" sz="1200">
                <a:solidFill>
                  <a:schemeClr val="dk1"/>
                </a:solidFill>
              </a:rPr>
              <a:t> </a:t>
            </a:r>
          </a:p>
          <a:p>
            <a:pPr indent="-228600" lvl="0" marL="457200">
              <a:spcBef>
                <a:spcPts val="0"/>
              </a:spcBef>
            </a:pPr>
            <a:r>
              <a:rPr lang="en"/>
              <a:t>How to use binary static analysis to improve the delay free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Pointer invalidation</a:t>
            </a:r>
          </a:p>
        </p:txBody>
      </p:sp>
      <p:sp>
        <p:nvSpPr>
          <p:cNvPr id="95" name="Shape 95"/>
          <p:cNvSpPr txBox="1"/>
          <p:nvPr>
            <p:ph idx="1" type="body"/>
          </p:nvPr>
        </p:nvSpPr>
        <p:spPr>
          <a:xfrm>
            <a:off x="311700" y="1152475"/>
            <a:ext cx="8520600" cy="3894300"/>
          </a:xfrm>
          <a:prstGeom prst="rect">
            <a:avLst/>
          </a:prstGeom>
        </p:spPr>
        <p:txBody>
          <a:bodyPr anchorCtr="0" anchor="t" bIns="91425" lIns="91425" rIns="91425" tIns="91425">
            <a:noAutofit/>
          </a:bodyPr>
          <a:lstStyle/>
          <a:p>
            <a:pPr lvl="0">
              <a:spcBef>
                <a:spcPts val="0"/>
              </a:spcBef>
              <a:buNone/>
            </a:pPr>
            <a:r>
              <a:rPr lang="en"/>
              <a:t>Keep track of pointers to each object and invalidate them once an object is freed.</a:t>
            </a:r>
          </a:p>
          <a:p>
            <a:pPr indent="-317500" lvl="0" marL="457200" rtl="0">
              <a:spcBef>
                <a:spcPts val="0"/>
              </a:spcBef>
              <a:buSzPct val="100000"/>
            </a:pPr>
            <a:r>
              <a:rPr lang="en" sz="1400" u="sng">
                <a:solidFill>
                  <a:schemeClr val="accent5"/>
                </a:solidFill>
                <a:hlinkClick r:id="rId3"/>
              </a:rPr>
              <a:t>FreeSentry: Protecting Against Use-After-Free Vulnerabilities Due to Dangling Pointers</a:t>
            </a:r>
            <a:r>
              <a:rPr lang="en" sz="1400"/>
              <a:t> (NDSS 15)</a:t>
            </a:r>
          </a:p>
          <a:p>
            <a:pPr indent="-317500" lvl="1" marL="914400" rtl="0">
              <a:spcBef>
                <a:spcPts val="0"/>
              </a:spcBef>
              <a:buSzPct val="100000"/>
            </a:pPr>
            <a:r>
              <a:rPr lang="en"/>
              <a:t>Can track all pointers, but cannot support multithreaded programs</a:t>
            </a:r>
          </a:p>
          <a:p>
            <a:pPr indent="-228600" lvl="1" marL="914400" rtl="0">
              <a:spcBef>
                <a:spcPts val="0"/>
              </a:spcBef>
            </a:pPr>
            <a:r>
              <a:rPr lang="en"/>
              <a:t>source code requirement （compile time)</a:t>
            </a:r>
          </a:p>
          <a:p>
            <a:pPr indent="-228600" lvl="1" marL="914400" rtl="0">
              <a:spcBef>
                <a:spcPts val="0"/>
              </a:spcBef>
            </a:pPr>
            <a:r>
              <a:rPr lang="en"/>
              <a:t>Source code transformation and insert runtime code to track pointers and invalidate when free</a:t>
            </a:r>
          </a:p>
          <a:p>
            <a:pPr indent="-228600" lvl="1" marL="914400" rtl="0">
              <a:spcBef>
                <a:spcPts val="0"/>
              </a:spcBef>
            </a:pPr>
            <a:r>
              <a:rPr lang="en"/>
              <a:t>25% (CPU Bench, Apache and OpenssH)</a:t>
            </a:r>
          </a:p>
          <a:p>
            <a:pPr indent="-317500" lvl="0" marL="457200" rtl="0">
              <a:spcBef>
                <a:spcPts val="0"/>
              </a:spcBef>
              <a:buSzPct val="100000"/>
            </a:pPr>
            <a:r>
              <a:rPr lang="en" sz="1400" u="sng">
                <a:solidFill>
                  <a:schemeClr val="accent5"/>
                </a:solidFill>
                <a:hlinkClick r:id="rId4"/>
              </a:rPr>
              <a:t>Preventing Use-after-free with Dangling Pointers Nullification </a:t>
            </a:r>
            <a:r>
              <a:rPr lang="en" sz="1400"/>
              <a:t>(NDSS 15)</a:t>
            </a:r>
          </a:p>
          <a:p>
            <a:pPr indent="-317500" lvl="1" marL="914400" rtl="0">
              <a:spcBef>
                <a:spcPts val="0"/>
              </a:spcBef>
              <a:buSzPct val="100000"/>
            </a:pPr>
            <a:r>
              <a:rPr lang="en"/>
              <a:t>Automatically trace the point-to relations between pointers and memory objects</a:t>
            </a:r>
          </a:p>
          <a:p>
            <a:pPr indent="-317500" lvl="1" marL="914400" rtl="0">
              <a:spcBef>
                <a:spcPts val="0"/>
              </a:spcBef>
              <a:buSzPct val="100000"/>
            </a:pPr>
            <a:r>
              <a:rPr lang="en"/>
              <a:t>Only in the heap,  stack-located pointers are unlikely to be exploitable (short lifetime)</a:t>
            </a:r>
          </a:p>
          <a:p>
            <a:pPr indent="-228600" lvl="1" marL="914400" rtl="0">
              <a:spcBef>
                <a:spcPts val="0"/>
              </a:spcBef>
            </a:pPr>
            <a:r>
              <a:rPr lang="en"/>
              <a:t>source code requirement, overhead 80% (SPEC CPU), range information, lock</a:t>
            </a:r>
          </a:p>
          <a:p>
            <a:pPr indent="-317500" lvl="0" marL="457200" rtl="0">
              <a:spcBef>
                <a:spcPts val="0"/>
              </a:spcBef>
              <a:buSzPct val="100000"/>
            </a:pPr>
            <a:r>
              <a:rPr lang="en" sz="1400" u="sng">
                <a:solidFill>
                  <a:schemeClr val="hlink"/>
                </a:solidFill>
                <a:highlight>
                  <a:srgbClr val="FFFFFF"/>
                </a:highlight>
                <a:hlinkClick r:id="rId5"/>
              </a:rPr>
              <a:t>DangSan: Scalable Use-after-free Detection</a:t>
            </a:r>
            <a:r>
              <a:rPr lang="en" sz="1400"/>
              <a:t> (EuroSys 17)</a:t>
            </a:r>
          </a:p>
          <a:p>
            <a:pPr indent="-317500" lvl="1" marL="914400" rtl="0">
              <a:spcBef>
                <a:spcPts val="0"/>
              </a:spcBef>
              <a:buSzPct val="100000"/>
            </a:pPr>
            <a:r>
              <a:rPr lang="en"/>
              <a:t>Track all pointers, support multithreaded programs, and focus on concurrency efficiently.</a:t>
            </a:r>
          </a:p>
          <a:p>
            <a:pPr indent="-228600" lvl="1" marL="914400" rtl="0">
              <a:spcBef>
                <a:spcPts val="0"/>
              </a:spcBef>
            </a:pPr>
            <a:r>
              <a:rPr lang="en"/>
              <a:t>source code requirement</a:t>
            </a:r>
          </a:p>
          <a:p>
            <a:pPr indent="-228600" lvl="1" marL="914400">
              <a:spcBef>
                <a:spcPts val="0"/>
              </a:spcBef>
            </a:pPr>
            <a:r>
              <a:rPr lang="en"/>
              <a:t>22% (CPU Bench)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Page Permission</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Change the free page permission to avoid dangling pointer</a:t>
            </a:r>
          </a:p>
          <a:p>
            <a:pPr indent="-228600" lvl="0" marL="457200" rtl="0">
              <a:spcBef>
                <a:spcPts val="0"/>
              </a:spcBef>
            </a:pPr>
            <a:r>
              <a:rPr lang="en" u="sng">
                <a:solidFill>
                  <a:schemeClr val="hlink"/>
                </a:solidFill>
                <a:hlinkClick r:id="rId3"/>
              </a:rPr>
              <a:t>Efficiently Detecting All Dangling Pointer Uses in Production Servers</a:t>
            </a:r>
            <a:r>
              <a:rPr lang="en"/>
              <a:t> (DSN 06)</a:t>
            </a:r>
          </a:p>
          <a:p>
            <a:pPr indent="-228600" lvl="1" marL="914400" rtl="0">
              <a:spcBef>
                <a:spcPts val="0"/>
              </a:spcBef>
            </a:pPr>
            <a:r>
              <a:rPr lang="en"/>
              <a:t>source code</a:t>
            </a:r>
          </a:p>
          <a:p>
            <a:pPr indent="-228600" lvl="1" marL="914400" rtl="0">
              <a:spcBef>
                <a:spcPts val="0"/>
              </a:spcBef>
            </a:pPr>
            <a:r>
              <a:rPr lang="en"/>
              <a:t>create shadow page which occure the whole page</a:t>
            </a:r>
          </a:p>
          <a:p>
            <a:pPr indent="-228600" lvl="1" marL="914400" rtl="0">
              <a:spcBef>
                <a:spcPts val="0"/>
              </a:spcBef>
            </a:pPr>
            <a:r>
              <a:rPr lang="en"/>
              <a:t>change the page permission of shadow page</a:t>
            </a:r>
          </a:p>
          <a:p>
            <a:pPr indent="-228600" lvl="0" marL="457200">
              <a:spcBef>
                <a:spcPts val="0"/>
              </a:spcBef>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a:t>
            </a:r>
          </a:p>
        </p:txBody>
      </p:sp>
      <p:sp>
        <p:nvSpPr>
          <p:cNvPr id="107" name="Shape 107"/>
          <p:cNvSpPr txBox="1"/>
          <p:nvPr>
            <p:ph idx="1" type="body"/>
          </p:nvPr>
        </p:nvSpPr>
        <p:spPr>
          <a:xfrm>
            <a:off x="311700" y="1152475"/>
            <a:ext cx="8520600" cy="31533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sz="1400"/>
              <a:t>DangNull/FreeSentry do not work correctly with encrypted pointers (e.g., PointGuard [20]) or with typecasting from non-pointer types. CETS has false positives when casting from a non-pointer to pointer, as it will initialize the key and lock address to invalid values. Additionally, DangNull does not allow pointer arithmetic on freed pointers. For example, suppose we allocate a string p on the heap, search for a character, then free the string:</a:t>
            </a:r>
          </a:p>
          <a:p>
            <a:pPr lvl="0">
              <a:spcBef>
                <a:spcPts val="0"/>
              </a:spcBef>
              <a:buNone/>
            </a:pPr>
            <a:r>
              <a:rPr lang="en" sz="1000"/>
              <a:t>char* p = strdup("Oscar"); // Memory from malloc</a:t>
            </a:r>
          </a:p>
          <a:p>
            <a:pPr lvl="0">
              <a:spcBef>
                <a:spcPts val="0"/>
              </a:spcBef>
              <a:buClr>
                <a:schemeClr val="dk1"/>
              </a:buClr>
              <a:buSzPct val="110000"/>
              <a:buFont typeface="Arial"/>
              <a:buNone/>
            </a:pPr>
            <a:r>
              <a:rPr lang="en" sz="1000"/>
              <a:t>char* q = strchr(p, ’a’); // Find the first ’a’</a:t>
            </a:r>
          </a:p>
          <a:p>
            <a:pPr lvl="0">
              <a:spcBef>
                <a:spcPts val="0"/>
              </a:spcBef>
              <a:buClr>
                <a:schemeClr val="dk1"/>
              </a:buClr>
              <a:buSzPct val="110000"/>
              <a:buFont typeface="Arial"/>
              <a:buNone/>
            </a:pPr>
            <a:r>
              <a:rPr lang="en" sz="1000"/>
              <a:t>free(p);</a:t>
            </a:r>
          </a:p>
          <a:p>
            <a:pPr lvl="0">
              <a:spcBef>
                <a:spcPts val="0"/>
              </a:spcBef>
              <a:buClr>
                <a:schemeClr val="dk1"/>
              </a:buClr>
              <a:buSzPct val="78571"/>
              <a:buFont typeface="Arial"/>
              <a:buNone/>
            </a:pPr>
            <a:r>
              <a:rPr lang="en" sz="1400"/>
              <a:t>Computing the index of “a” (q - p == 3) fails with DangNull, since p and q were nullified. It does work with FreeSentry, since FreeSentry only changes the top bits, and with Oscar.</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Pointer </a:t>
            </a:r>
            <a:r>
              <a:rPr lang="en"/>
              <a:t>dereference checking</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Perform checking when pointers are dereferenced rather than invalidating them when they are deallocated.</a:t>
            </a:r>
          </a:p>
          <a:p>
            <a:pPr indent="-317500" lvl="0" marL="457200" rtl="0">
              <a:spcBef>
                <a:spcPts val="0"/>
              </a:spcBef>
              <a:buSzPct val="100000"/>
            </a:pPr>
            <a:r>
              <a:rPr lang="en" sz="1400" u="sng">
                <a:solidFill>
                  <a:schemeClr val="hlink"/>
                </a:solidFill>
                <a:hlinkClick r:id="rId3"/>
              </a:rPr>
              <a:t>CETS: Compiler-enforced temporal safety for C</a:t>
            </a:r>
            <a:r>
              <a:rPr lang="en" sz="1400"/>
              <a:t> (ISMM 10)</a:t>
            </a:r>
          </a:p>
          <a:p>
            <a:pPr indent="-317500" lvl="1" marL="914400" rtl="0">
              <a:spcBef>
                <a:spcPts val="0"/>
              </a:spcBef>
              <a:buSzPct val="100000"/>
            </a:pPr>
            <a:r>
              <a:rPr lang="en"/>
              <a:t>Attach a label to each allocation and perform a check when dereferenced.</a:t>
            </a:r>
          </a:p>
          <a:p>
            <a:pPr indent="-228600" lvl="1" marL="914400" rtl="0">
              <a:spcBef>
                <a:spcPts val="0"/>
              </a:spcBef>
            </a:pPr>
            <a:r>
              <a:rPr lang="en"/>
              <a:t>each allocation (key + lock location), deallocation ( NULL for lock location)</a:t>
            </a:r>
          </a:p>
          <a:p>
            <a:pPr indent="-228600" lvl="1" marL="914400" rtl="0">
              <a:spcBef>
                <a:spcPts val="0"/>
              </a:spcBef>
            </a:pPr>
            <a:r>
              <a:rPr lang="en"/>
              <a:t>Cover the case that pointers are temporarily converted into integers.</a:t>
            </a:r>
          </a:p>
          <a:p>
            <a:pPr indent="-228600" lvl="1" marL="914400" rtl="0">
              <a:spcBef>
                <a:spcPts val="0"/>
              </a:spcBef>
            </a:pPr>
            <a:r>
              <a:rPr lang="en"/>
              <a:t>Higher run-time overhead (48% CPU Bench)</a:t>
            </a:r>
          </a:p>
          <a:p>
            <a:pPr indent="-228600" lvl="1" marL="914400" rtl="0">
              <a:spcBef>
                <a:spcPts val="0"/>
              </a:spcBef>
            </a:pPr>
            <a:r>
              <a:rPr lang="en"/>
              <a:t>Source code requirement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Secure memory allocators</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Prevent allocated objects from ending up at the same address as previously freed objects.</a:t>
            </a:r>
          </a:p>
          <a:p>
            <a:pPr indent="-228600" lvl="0" marL="457200" rtl="0">
              <a:spcBef>
                <a:spcPts val="0"/>
              </a:spcBef>
            </a:pPr>
            <a:r>
              <a:rPr lang="en" u="sng">
                <a:solidFill>
                  <a:schemeClr val="hlink"/>
                </a:solidFill>
                <a:hlinkClick r:id="rId3"/>
              </a:rPr>
              <a:t>DieHard: Probabilistic memory safety for unsafe language</a:t>
            </a:r>
            <a:r>
              <a:rPr lang="en"/>
              <a:t> (PLDI 06)</a:t>
            </a:r>
          </a:p>
          <a:p>
            <a:pPr indent="-228600" lvl="1" marL="914400" rtl="0">
              <a:spcBef>
                <a:spcPts val="0"/>
              </a:spcBef>
            </a:pPr>
            <a:r>
              <a:rPr lang="en"/>
              <a:t>binary only</a:t>
            </a:r>
          </a:p>
          <a:p>
            <a:pPr indent="-228600" lvl="0" marL="457200" rtl="0">
              <a:spcBef>
                <a:spcPts val="0"/>
              </a:spcBef>
            </a:pPr>
            <a:r>
              <a:rPr lang="en" u="sng">
                <a:solidFill>
                  <a:schemeClr val="hlink"/>
                </a:solidFill>
                <a:hlinkClick r:id="rId4"/>
              </a:rPr>
              <a:t>DieHarder: Securing the heap</a:t>
            </a:r>
            <a:r>
              <a:rPr lang="en"/>
              <a:t> (CCS 10)</a:t>
            </a:r>
          </a:p>
          <a:p>
            <a:pPr indent="-228600" lvl="1" marL="914400" rtl="0">
              <a:spcBef>
                <a:spcPts val="0"/>
              </a:spcBef>
            </a:pPr>
            <a:r>
              <a:rPr lang="en"/>
              <a:t>binary only</a:t>
            </a:r>
          </a:p>
          <a:p>
            <a:pPr indent="-228600" lvl="0" marL="457200" rtl="0">
              <a:spcBef>
                <a:spcPts val="0"/>
              </a:spcBef>
            </a:pPr>
            <a:r>
              <a:rPr lang="en" u="sng">
                <a:solidFill>
                  <a:schemeClr val="hlink"/>
                </a:solidFill>
                <a:hlinkClick r:id="rId5"/>
              </a:rPr>
              <a:t>Cling: A memory allocator to mitigate dangling pointers</a:t>
            </a:r>
            <a:r>
              <a:rPr lang="en"/>
              <a:t> (Usenix Sec 10)</a:t>
            </a:r>
          </a:p>
          <a:p>
            <a:pPr indent="-228600" lvl="1" marL="914400" rtl="0">
              <a:spcBef>
                <a:spcPts val="0"/>
              </a:spcBef>
            </a:pPr>
            <a:r>
              <a:rPr lang="en"/>
              <a:t>Source code</a:t>
            </a:r>
          </a:p>
          <a:p>
            <a:pPr indent="-228600" lvl="1" marL="914400" rtl="0">
              <a:spcBef>
                <a:spcPts val="0"/>
              </a:spcBef>
            </a:pPr>
            <a:r>
              <a:rPr lang="en"/>
              <a:t>It only allows address space reuse for freed objects among objects of the same type.</a:t>
            </a:r>
          </a:p>
          <a:p>
            <a:pPr indent="-228600" lvl="1" marL="914400" rtl="0">
              <a:spcBef>
                <a:spcPts val="0"/>
              </a:spcBef>
            </a:pPr>
            <a:r>
              <a:rPr lang="en"/>
              <a:t>No stack</a:t>
            </a:r>
          </a:p>
          <a:p>
            <a:pPr indent="-228600" lvl="0" marL="457200" rtl="0">
              <a:spcBef>
                <a:spcPts val="0"/>
              </a:spcBef>
            </a:pPr>
            <a:r>
              <a:rPr lang="en" u="sng">
                <a:solidFill>
                  <a:schemeClr val="hlink"/>
                </a:solidFill>
                <a:hlinkClick r:id="rId6"/>
              </a:rPr>
              <a:t>AddressSanitizer: A fast address sanity checker</a:t>
            </a:r>
            <a:r>
              <a:rPr lang="en"/>
              <a:t> (Usenix ATC 12)</a:t>
            </a:r>
          </a:p>
          <a:p>
            <a:pPr indent="-228600" lvl="1" marL="914400" rtl="0">
              <a:spcBef>
                <a:spcPts val="0"/>
              </a:spcBef>
            </a:pPr>
            <a:r>
              <a:rPr lang="en"/>
              <a:t>Allow the attacker to force the reuse of a freed memory region</a:t>
            </a:r>
          </a:p>
          <a:p>
            <a:pPr indent="-228600" lvl="1" marL="914400">
              <a:spcBef>
                <a:spcPts val="0"/>
              </a:spcBef>
            </a:pPr>
            <a:r>
              <a:rPr lang="en"/>
              <a:t>Source code requirement</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