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rw.cdl.uni-saarland.de/~grund/papers/cgo08-liveness.pdf" TargetMode="External"/><Relationship Id="rId3" Type="http://schemas.openxmlformats.org/officeDocument/2006/relationships/hyperlink" Target="https://hal.inria.fr/inria-00558509v1/documen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Fast Liveness Checking for SSA-Form Programs: </a:t>
            </a:r>
            <a:r>
              <a:rPr lang="en" u="sng">
                <a:solidFill>
                  <a:schemeClr val="hlink"/>
                </a:solidFill>
                <a:hlinkClick r:id="rId2"/>
              </a:rPr>
              <a:t>http://www.rw.cdl.uni-saarland.de/~grund/papers/cgo08-liveness.pdf</a:t>
            </a:r>
            <a:r>
              <a:rPr lang="en"/>
              <a:t> </a:t>
            </a:r>
          </a:p>
          <a:p>
            <a:pPr lvl="0">
              <a:spcBef>
                <a:spcPts val="0"/>
              </a:spcBef>
              <a:buNone/>
            </a:pPr>
            <a:r>
              <a:rPr lang="en"/>
              <a:t>Computing Liveness Sets for SSA-Form Programs:</a:t>
            </a:r>
            <a:r>
              <a:rPr lang="en" u="sng">
                <a:solidFill>
                  <a:schemeClr val="hlink"/>
                </a:solidFill>
                <a:hlinkClick r:id="rId3"/>
              </a:rPr>
              <a:t>https://hal.inria.fr/inria-00558509v1/document</a:t>
            </a:r>
            <a:r>
              <a:rPr lang="en"/>
              <a:t> </a:t>
            </a:r>
          </a:p>
          <a:p>
            <a:pPr lvl="0">
              <a:spcBef>
                <a:spcPts val="0"/>
              </a:spcBef>
              <a:buNone/>
            </a:pPr>
            <a:r>
              <a:rPr lang="en"/>
              <a:t>http://blog.csdn.net/dashuniuniu/article/details/50723930</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vusec/dangsan" TargetMode="External"/><Relationship Id="rId4" Type="http://schemas.openxmlformats.org/officeDocument/2006/relationships/hyperlink" Target="https://github.com/Cisco-Talos/freesentry" TargetMode="External"/><Relationship Id="rId5" Type="http://schemas.openxmlformats.org/officeDocument/2006/relationships/hyperlink" Target="http://www.miasm.re/blog/2017/02/03/data_flow_analysis_depgraph.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cs.cmu.edu/afs/cs/academic/class/15745-s08/www/assignments/1/P1.pdf" TargetMode="External"/><Relationship Id="rId4" Type="http://schemas.openxmlformats.org/officeDocument/2006/relationships/hyperlink" Target="http://www.cs.colostate.edu/~mstrout/CS553/slides/lecture03.pdf" TargetMode="External"/><Relationship Id="rId5" Type="http://schemas.openxmlformats.org/officeDocument/2006/relationships/hyperlink" Target="https://www.cse.iitb.ac.in/~uday/soft-copies/livepta.pdf" TargetMode="External"/><Relationship Id="rId6" Type="http://schemas.openxmlformats.org/officeDocument/2006/relationships/hyperlink" Target="http://hirzels.com/martin/papers/ecoop01-gc-liveness.pdf" TargetMode="External"/><Relationship Id="rId7"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csee.umbc.edu/~chang/cs313.s02/stack.shtml" TargetMode="External"/><Relationship Id="rId4" Type="http://schemas.openxmlformats.org/officeDocument/2006/relationships/hyperlink" Target="https://github.com/vusec/dangsan" TargetMode="External"/><Relationship Id="rId5" Type="http://schemas.openxmlformats.org/officeDocument/2006/relationships/hyperlink" Target="https://github.com/Cisco-Talos/freesentry" TargetMode="External"/><Relationship Id="rId6" Type="http://schemas.openxmlformats.org/officeDocument/2006/relationships/hyperlink" Target="http://seclab.cs.sunysb.edu/seclab/pubs/asiaccs13.pdf" TargetMode="External"/><Relationship Id="rId7" Type="http://schemas.openxmlformats.org/officeDocument/2006/relationships/hyperlink" Target="https://clang.llvm.org/docs/SafeStack.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machiry.github.io/blog/2017/05/31/static-taint-tracking" TargetMode="External"/><Relationship Id="rId4" Type="http://schemas.openxmlformats.org/officeDocument/2006/relationships/hyperlink" Target="https://github.com/franchiotta/taintchecker/tree/master/examples" TargetMode="External"/><Relationship Id="rId5" Type="http://schemas.openxmlformats.org/officeDocument/2006/relationships/hyperlink" Target="https://blog.trailofbits.com/2014/04/27/using-static-analysis-and-clang-to-find-heartblee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fort-knox.org/files/freesentry.pdf" TargetMode="External"/><Relationship Id="rId4" Type="http://schemas.openxmlformats.org/officeDocument/2006/relationships/hyperlink" Target="http://wenke.gtisc.gatech.edu/papers/dangnull.pdf" TargetMode="External"/><Relationship Id="rId5" Type="http://schemas.openxmlformats.org/officeDocument/2006/relationships/hyperlink" Target="http://www.cs.vu.nl/~giuffrida/papers/dangsan_eurosys17.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www.cs.vu.nl/~giuffrida/papers/dangsan_eurosys17.pdf" TargetMode="External"/><Relationship Id="rId4" Type="http://schemas.openxmlformats.org/officeDocument/2006/relationships/image" Target="../media/image7.png"/><Relationship Id="rId5"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www.cs.vu.nl/~giuffrida/papers/dangsan_eurosys17.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llvm.org/pubs/2006-DSN-DanglingPointers.pdf" TargetMode="External"/><Relationship Id="rId4" Type="http://schemas.openxmlformats.org/officeDocument/2006/relationships/hyperlink" Target="https://static.googleusercontent.com/media/research.google.com/en//pubs/archive/46217.pdf" TargetMode="External"/><Relationship Id="rId5" Type="http://schemas.openxmlformats.org/officeDocument/2006/relationships/image" Target="../media/image10.png"/><Relationship Id="rId6"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www.cis.upenn.edu/acg/papers/ismm10_cets.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eople.cs.umass.edu/~emery/pubs/fp014-berger.pdf" TargetMode="External"/><Relationship Id="rId4" Type="http://schemas.openxmlformats.org/officeDocument/2006/relationships/hyperlink" Target="https://people.cs.umass.edu/~emery/pubs/ccs03-novark.pdf" TargetMode="External"/><Relationship Id="rId5" Type="http://schemas.openxmlformats.org/officeDocument/2006/relationships/hyperlink" Target="https://www.usenix.org/legacy/event/sec10/tech/full_papers/Akritidis.pdf" TargetMode="External"/><Relationship Id="rId6" Type="http://schemas.openxmlformats.org/officeDocument/2006/relationships/hyperlink" Target="https://www.usenix.org/system/files/conference/atc12/atc12-final39.pd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dfs.semanticscholar.org/0ff9/371fd3888576a66f44e956f9c10316d12219.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binsec.gforge.inria.fr/pdf/JCVHT-verimag.pdf" TargetMode="External"/><Relationship Id="rId4" Type="http://schemas.openxmlformats.org/officeDocument/2006/relationships/hyperlink" Target="https://www.cise.ufl.edu/~traynor/papers/uaf15.pdf" TargetMode="External"/><Relationship Id="rId5" Type="http://schemas.openxmlformats.org/officeDocument/2006/relationships/hyperlink" Target="https://www.internetsociety.org/static-detection-c-vtable-escape-vulnerabilities-binary-cod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dl.acm.org/citation.cfm?id=3015137&amp;dl=ACM&amp;coll=DL" TargetMode="External"/><Relationship Id="rId4" Type="http://schemas.openxmlformats.org/officeDocument/2006/relationships/hyperlink" Target="http://dl.acm.org/citation.cfm?id=2662394&amp;dl=ACM&amp;coll=DL&amp;CFID=947339567&amp;CFTOKEN=19142190" TargetMode="External"/><Relationship Id="rId5" Type="http://schemas.openxmlformats.org/officeDocument/2006/relationships/hyperlink" Target="http://dl.acm.org/citation.cfm?id=2662394&amp;dl=ACM&amp;coll=DL&amp;CFID=947339567&amp;CFTOKEN=1914219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www.hboehm.info/gc/gcdescr.html" TargetMode="External"/><Relationship Id="rId4" Type="http://schemas.openxmlformats.org/officeDocument/2006/relationships/hyperlink" Target="http://www.hboehm.info/gc/" TargetMode="External"/><Relationship Id="rId5" Type="http://schemas.openxmlformats.org/officeDocument/2006/relationships/hyperlink" Target="https://llvm.org/docs/GarbageCollection.html#id3" TargetMode="External"/><Relationship Id="rId6" Type="http://schemas.openxmlformats.org/officeDocument/2006/relationships/hyperlink" Target="http://www.informit.com/articles/article.aspx?p=1745749" TargetMode="External"/><Relationship Id="rId7" Type="http://schemas.openxmlformats.org/officeDocument/2006/relationships/hyperlink" Target="https://www.cs.utah.edu/~regehr/papers/ismm15-rafkind.pdf" TargetMode="External"/><Relationship Id="rId8" Type="http://schemas.openxmlformats.org/officeDocument/2006/relationships/hyperlink" Target="https://pdfs.semanticscholar.org/e668/87ed652c39995a8f62f96b96f23c6d7b3ebd.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blackhat.com/docs/us-15/materials/us-15-Gorenc-Abusing-Silent-Mitigations-Understanding-Weaknesses-Within-Internet-Explorers-Isolated-Heap-And-MemoryProtection.pdf" TargetMode="External"/><Relationship Id="rId4" Type="http://schemas.openxmlformats.org/officeDocument/2006/relationships/hyperlink" Target="https://googleprojectzero.blogspot.com/2015/06/dude-wheres-my-heap.html" TargetMode="External"/><Relationship Id="rId5" Type="http://schemas.openxmlformats.org/officeDocument/2006/relationships/hyperlink" Target="https://www.usenix.org/conference/12th-usenix-security-symposium/pointguard%E2%84%A2-protecting-pointers-buffer-overflo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usenix.org/legacy/events/sec03/tech/full_papers/cowan/cowan.pdf" TargetMode="External"/><Relationship Id="rId4" Type="http://schemas.openxmlformats.org/officeDocument/2006/relationships/image" Target="../media/image8.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releases.llvm.org/3.6.1/docs/GarbageCollection.html#gcroo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Delayed Free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Pengfei Sun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Pointer Alias Analysis</a:t>
            </a:r>
          </a:p>
        </p:txBody>
      </p:sp>
      <p:sp>
        <p:nvSpPr>
          <p:cNvPr id="140" name="Shape 1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Firefox LLVM alias analysis:</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Alias Analysis Evaluator Report =====</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873632 Total Alias Queries Performed</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72016 no alias responses (8.2%)</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a:t>
            </a:r>
            <a:r>
              <a:rPr b="1" lang="en" sz="950">
                <a:solidFill>
                  <a:srgbClr val="222222"/>
                </a:solidFill>
                <a:highlight>
                  <a:srgbClr val="FFFFFF"/>
                </a:highlight>
              </a:rPr>
              <a:t>772906 may alias responses (88.4%)</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23392 partial alias responses (2.6%)</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5318 must alias responses (0.6%)</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Alias Analysis Evaluator Pointer Alias Summary: 8%/88%/2%/0%</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3670340 Total ModRef Queries Performed</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3562360 no mod/ref responses (97.0%)</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4175 mod responses (0.1%)</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8592 ref responses (0.2%)</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95213 mod &amp; ref responses (2.5%)</a:t>
            </a:r>
          </a:p>
          <a:p>
            <a:pPr lvl="0" rtl="0">
              <a:spcBef>
                <a:spcPts val="0"/>
              </a:spcBef>
              <a:spcAft>
                <a:spcPts val="0"/>
              </a:spcAft>
              <a:buClr>
                <a:schemeClr val="dk1"/>
              </a:buClr>
              <a:buSzPct val="110000"/>
              <a:buFont typeface="Arial"/>
              <a:buNone/>
            </a:pPr>
            <a:r>
              <a:rPr lang="en" sz="950">
                <a:solidFill>
                  <a:srgbClr val="222222"/>
                </a:solidFill>
                <a:highlight>
                  <a:srgbClr val="FFFFFF"/>
                </a:highlight>
              </a:rPr>
              <a:t>  Alias Analysis Evaluator Mod/Ref Summary: 97%/0%/0%/2%</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Idea (old)</a:t>
            </a: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Binary</a:t>
            </a:r>
          </a:p>
          <a:p>
            <a:pPr indent="-228600" lvl="1" marL="914400" rtl="0">
              <a:spcBef>
                <a:spcPts val="0"/>
              </a:spcBef>
            </a:pPr>
            <a:r>
              <a:rPr lang="en"/>
              <a:t>Binary analysis to extract type or other information</a:t>
            </a:r>
          </a:p>
          <a:p>
            <a:pPr indent="-228600" lvl="2" marL="1371600" rtl="0">
              <a:spcBef>
                <a:spcPts val="0"/>
              </a:spcBef>
            </a:pPr>
            <a:r>
              <a:rPr lang="en"/>
              <a:t>intraprocedural analysis</a:t>
            </a:r>
          </a:p>
          <a:p>
            <a:pPr indent="-228600" lvl="1" marL="914400" rtl="0">
              <a:spcBef>
                <a:spcPts val="0"/>
              </a:spcBef>
            </a:pPr>
            <a:r>
              <a:rPr lang="en"/>
              <a:t>How to use the type information for each execution point</a:t>
            </a:r>
          </a:p>
          <a:p>
            <a:pPr indent="-228600" lvl="0" marL="457200" rtl="0">
              <a:spcBef>
                <a:spcPts val="0"/>
              </a:spcBef>
            </a:pPr>
            <a:r>
              <a:rPr lang="en"/>
              <a:t>Source </a:t>
            </a:r>
            <a:r>
              <a:rPr lang="en"/>
              <a:t>code</a:t>
            </a:r>
          </a:p>
          <a:p>
            <a:pPr indent="-228600" lvl="1" marL="914400" rtl="0">
              <a:spcBef>
                <a:spcPts val="0"/>
              </a:spcBef>
            </a:pPr>
            <a:r>
              <a:rPr lang="en"/>
              <a:t>gdb similar</a:t>
            </a:r>
          </a:p>
          <a:p>
            <a:pPr indent="-228600" lvl="1" marL="914400">
              <a:spcBef>
                <a:spcPts val="0"/>
              </a:spcBef>
            </a:pPr>
            <a:r>
              <a:rPr lang="en"/>
              <a:t>Lee instrument store pointer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Idea (basic)</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Type information (pointer or non-pointer)</a:t>
            </a:r>
          </a:p>
          <a:p>
            <a:pPr indent="-228600" lvl="1" marL="914400" rtl="0">
              <a:spcBef>
                <a:spcPts val="0"/>
              </a:spcBef>
            </a:pPr>
            <a:r>
              <a:rPr lang="en"/>
              <a:t>Source code (based on previous work pointer tracking)</a:t>
            </a:r>
          </a:p>
          <a:p>
            <a:pPr indent="-228600" lvl="2" marL="1371600" rtl="0">
              <a:spcBef>
                <a:spcPts val="0"/>
              </a:spcBef>
            </a:pPr>
            <a:r>
              <a:rPr lang="en" u="sng">
                <a:solidFill>
                  <a:schemeClr val="accent5"/>
                </a:solidFill>
                <a:hlinkClick r:id="rId3"/>
              </a:rPr>
              <a:t>Dangsan</a:t>
            </a:r>
          </a:p>
          <a:p>
            <a:pPr indent="-228600" lvl="2" marL="1371600" rtl="0">
              <a:spcBef>
                <a:spcPts val="0"/>
              </a:spcBef>
            </a:pPr>
            <a:r>
              <a:rPr lang="en" u="sng">
                <a:solidFill>
                  <a:schemeClr val="accent5"/>
                </a:solidFill>
                <a:hlinkClick r:id="rId4"/>
              </a:rPr>
              <a:t>FreeSentry</a:t>
            </a:r>
          </a:p>
          <a:p>
            <a:pPr indent="-228600" lvl="1" marL="914400" rtl="0">
              <a:spcBef>
                <a:spcPts val="0"/>
              </a:spcBef>
            </a:pPr>
            <a:r>
              <a:rPr lang="en"/>
              <a:t>Binary</a:t>
            </a:r>
          </a:p>
          <a:p>
            <a:pPr indent="-228600" lvl="2" marL="1371600" rtl="0">
              <a:spcBef>
                <a:spcPts val="0"/>
              </a:spcBef>
            </a:pPr>
            <a:r>
              <a:rPr lang="en"/>
              <a:t>Static analysis</a:t>
            </a:r>
          </a:p>
          <a:p>
            <a:pPr indent="-228600" lvl="0" marL="457200" rtl="0">
              <a:spcBef>
                <a:spcPts val="0"/>
              </a:spcBef>
            </a:pPr>
            <a:r>
              <a:rPr lang="en"/>
              <a:t>Pointer in runtime</a:t>
            </a:r>
          </a:p>
          <a:p>
            <a:pPr indent="-228600" lvl="1" marL="914400" rtl="0">
              <a:spcBef>
                <a:spcPts val="0"/>
              </a:spcBef>
            </a:pPr>
            <a:r>
              <a:rPr lang="en"/>
              <a:t>shadow memory (instrumentation)</a:t>
            </a:r>
          </a:p>
          <a:p>
            <a:pPr indent="-228600" lvl="2" marL="1371600" rtl="0">
              <a:spcBef>
                <a:spcPts val="0"/>
              </a:spcBef>
            </a:pPr>
            <a:r>
              <a:rPr lang="en"/>
              <a:t>map the whole memory space of process</a:t>
            </a:r>
          </a:p>
          <a:p>
            <a:pPr indent="-228600" lvl="2" marL="1371600" rtl="0">
              <a:spcBef>
                <a:spcPts val="0"/>
              </a:spcBef>
            </a:pPr>
            <a:r>
              <a:rPr lang="en"/>
              <a:t>memory address + first one bit (1 or 0)</a:t>
            </a:r>
          </a:p>
          <a:p>
            <a:pPr indent="-228600" lvl="0" marL="457200" rtl="0">
              <a:spcBef>
                <a:spcPts val="0"/>
              </a:spcBef>
            </a:pPr>
            <a:r>
              <a:rPr lang="en"/>
              <a:t>Liveness analysis</a:t>
            </a:r>
          </a:p>
          <a:p>
            <a:pPr indent="-228600" lvl="1" marL="914400" rtl="0">
              <a:spcBef>
                <a:spcPts val="0"/>
              </a:spcBef>
            </a:pPr>
            <a:r>
              <a:rPr lang="en"/>
              <a:t>LLVM plugin</a:t>
            </a:r>
          </a:p>
          <a:p>
            <a:pPr indent="-228600" lvl="1" marL="914400" rtl="0">
              <a:spcBef>
                <a:spcPts val="0"/>
              </a:spcBef>
            </a:pPr>
            <a:r>
              <a:rPr lang="en" u="sng">
                <a:solidFill>
                  <a:schemeClr val="hlink"/>
                </a:solidFill>
                <a:hlinkClick r:id="rId5"/>
              </a:rPr>
              <a:t>Data flow analysis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Idea (2)</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Liveness and then pointer type</a:t>
            </a:r>
          </a:p>
          <a:p>
            <a:pPr indent="-228600" lvl="0" marL="457200" rtl="0">
              <a:spcBef>
                <a:spcPts val="0"/>
              </a:spcBef>
            </a:pPr>
            <a:r>
              <a:rPr lang="en"/>
              <a:t>Static analysis</a:t>
            </a:r>
          </a:p>
          <a:p>
            <a:pPr indent="-228600" lvl="1" marL="914400" rtl="0">
              <a:spcBef>
                <a:spcPts val="0"/>
              </a:spcBef>
            </a:pPr>
            <a:r>
              <a:rPr lang="en"/>
              <a:t>find all liveness information and pointer type</a:t>
            </a:r>
          </a:p>
          <a:p>
            <a:pPr indent="-228600" lvl="1" marL="914400" rtl="0">
              <a:spcBef>
                <a:spcPts val="0"/>
              </a:spcBef>
            </a:pPr>
            <a:r>
              <a:rPr lang="en"/>
              <a:t>instrumentation</a:t>
            </a:r>
          </a:p>
          <a:p>
            <a:pPr indent="-228600" lvl="0" marL="457200" rtl="0">
              <a:spcBef>
                <a:spcPts val="0"/>
              </a:spcBef>
            </a:pPr>
            <a:r>
              <a:rPr lang="en"/>
              <a:t>Runtime</a:t>
            </a:r>
          </a:p>
          <a:p>
            <a:pPr indent="-228600" lvl="1" marL="914400" rtl="0">
              <a:spcBef>
                <a:spcPts val="0"/>
              </a:spcBef>
            </a:pPr>
            <a:r>
              <a:rPr lang="en"/>
              <a:t>keep one liveness set</a:t>
            </a:r>
          </a:p>
          <a:p>
            <a:pPr lvl="0" rtl="0">
              <a:spcBef>
                <a:spcPts val="0"/>
              </a:spcBef>
              <a:buNone/>
            </a:pPr>
            <a:r>
              <a:rPr lang="en"/>
              <a:t>Think about source code and binary code</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LLVM IR</a:t>
            </a:r>
          </a:p>
        </p:txBody>
      </p:sp>
      <p:pic>
        <p:nvPicPr>
          <p:cNvPr id="164" name="Shape 164"/>
          <p:cNvPicPr preferRelativeResize="0"/>
          <p:nvPr/>
        </p:nvPicPr>
        <p:blipFill>
          <a:blip r:embed="rId3">
            <a:alphaModFix/>
          </a:blip>
          <a:stretch>
            <a:fillRect/>
          </a:stretch>
        </p:blipFill>
        <p:spPr>
          <a:xfrm>
            <a:off x="180175" y="1846025"/>
            <a:ext cx="1999400" cy="1733699"/>
          </a:xfrm>
          <a:prstGeom prst="rect">
            <a:avLst/>
          </a:prstGeom>
          <a:noFill/>
          <a:ln>
            <a:noFill/>
          </a:ln>
        </p:spPr>
      </p:pic>
      <p:pic>
        <p:nvPicPr>
          <p:cNvPr id="165" name="Shape 165"/>
          <p:cNvPicPr preferRelativeResize="0"/>
          <p:nvPr/>
        </p:nvPicPr>
        <p:blipFill>
          <a:blip r:embed="rId4">
            <a:alphaModFix/>
          </a:blip>
          <a:stretch>
            <a:fillRect/>
          </a:stretch>
        </p:blipFill>
        <p:spPr>
          <a:xfrm>
            <a:off x="2623450" y="1017725"/>
            <a:ext cx="6476223" cy="37407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Liveness analysis</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Liveness pass</a:t>
            </a:r>
          </a:p>
          <a:p>
            <a:pPr indent="-228600" lvl="0" marL="457200" rtl="0">
              <a:spcBef>
                <a:spcPts val="0"/>
              </a:spcBef>
            </a:pPr>
            <a:r>
              <a:rPr lang="en" u="sng">
                <a:solidFill>
                  <a:schemeClr val="hlink"/>
                </a:solidFill>
                <a:hlinkClick r:id="rId4"/>
              </a:rPr>
              <a:t>Liveness def</a:t>
            </a:r>
          </a:p>
          <a:p>
            <a:pPr indent="-228600" lvl="0" marL="457200" rtl="0">
              <a:spcBef>
                <a:spcPts val="0"/>
              </a:spcBef>
            </a:pPr>
            <a:r>
              <a:rPr lang="en" u="sng">
                <a:solidFill>
                  <a:schemeClr val="hlink"/>
                </a:solidFill>
                <a:hlinkClick r:id="rId5"/>
              </a:rPr>
              <a:t>Liveness pointer</a:t>
            </a:r>
          </a:p>
          <a:p>
            <a:pPr indent="-228600" lvl="0" marL="457200" rtl="0">
              <a:spcBef>
                <a:spcPts val="0"/>
              </a:spcBef>
            </a:pPr>
            <a:r>
              <a:rPr lang="en" u="sng">
                <a:solidFill>
                  <a:schemeClr val="hlink"/>
                </a:solidFill>
                <a:hlinkClick r:id="rId6"/>
              </a:rPr>
              <a:t>Liveness for GC</a:t>
            </a:r>
          </a:p>
          <a:p>
            <a:pPr lvl="0">
              <a:spcBef>
                <a:spcPts val="0"/>
              </a:spcBef>
              <a:buNone/>
            </a:pPr>
            <a:r>
              <a:t/>
            </a:r>
            <a:endParaRPr/>
          </a:p>
        </p:txBody>
      </p:sp>
      <p:pic>
        <p:nvPicPr>
          <p:cNvPr id="172" name="Shape 172"/>
          <p:cNvPicPr preferRelativeResize="0"/>
          <p:nvPr/>
        </p:nvPicPr>
        <p:blipFill>
          <a:blip r:embed="rId7">
            <a:alphaModFix/>
          </a:blip>
          <a:stretch>
            <a:fillRect/>
          </a:stretch>
        </p:blipFill>
        <p:spPr>
          <a:xfrm>
            <a:off x="3054753" y="964387"/>
            <a:ext cx="5444349" cy="3792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Liveness example</a:t>
            </a:r>
          </a:p>
        </p:txBody>
      </p:sp>
      <p:sp>
        <p:nvSpPr>
          <p:cNvPr id="178" name="Shape 1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79" name="Shape 179"/>
          <p:cNvPicPr preferRelativeResize="0"/>
          <p:nvPr/>
        </p:nvPicPr>
        <p:blipFill>
          <a:blip r:embed="rId3">
            <a:alphaModFix/>
          </a:blip>
          <a:stretch>
            <a:fillRect/>
          </a:stretch>
        </p:blipFill>
        <p:spPr>
          <a:xfrm>
            <a:off x="1117232" y="1152475"/>
            <a:ext cx="6774693"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Liveness Example</a:t>
            </a:r>
          </a:p>
        </p:txBody>
      </p:sp>
      <p:sp>
        <p:nvSpPr>
          <p:cNvPr id="185" name="Shape 1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86" name="Shape 186"/>
          <p:cNvPicPr preferRelativeResize="0"/>
          <p:nvPr/>
        </p:nvPicPr>
        <p:blipFill>
          <a:blip r:embed="rId3">
            <a:alphaModFix/>
          </a:blip>
          <a:stretch>
            <a:fillRect/>
          </a:stretch>
        </p:blipFill>
        <p:spPr>
          <a:xfrm>
            <a:off x="2589006" y="1152474"/>
            <a:ext cx="4602392"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ToDo question?</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Why we cannot find all pointers type in binary code?</a:t>
            </a:r>
          </a:p>
          <a:p>
            <a:pPr indent="-228600" lvl="0" marL="457200" rtl="0">
              <a:spcBef>
                <a:spcPts val="0"/>
              </a:spcBef>
            </a:pPr>
            <a:r>
              <a:rPr lang="en"/>
              <a:t>How we can use the pointers type information in runtime?</a:t>
            </a:r>
          </a:p>
          <a:p>
            <a:pPr indent="-228600" lvl="0" marL="457200" rtl="0">
              <a:spcBef>
                <a:spcPts val="0"/>
              </a:spcBef>
            </a:pPr>
            <a:r>
              <a:rPr lang="en"/>
              <a:t>Stack layout analysis</a:t>
            </a:r>
          </a:p>
          <a:p>
            <a:pPr indent="-228600" lvl="1" marL="914400" rtl="0">
              <a:spcBef>
                <a:spcPts val="0"/>
              </a:spcBef>
            </a:pPr>
            <a:r>
              <a:rPr lang="en" sz="1800" u="sng">
                <a:solidFill>
                  <a:schemeClr val="hlink"/>
                </a:solidFill>
                <a:hlinkClick r:id="rId3"/>
              </a:rPr>
              <a:t>https://www.csee.umbc.edu/~chang/cs313.s02/stack.shtml</a:t>
            </a:r>
            <a:r>
              <a:rPr lang="en" sz="1800"/>
              <a:t> </a:t>
            </a:r>
          </a:p>
          <a:p>
            <a:pPr indent="-342900" lvl="0" marL="457200" rtl="0">
              <a:spcBef>
                <a:spcPts val="0"/>
              </a:spcBef>
              <a:buSzPct val="100000"/>
            </a:pPr>
            <a:r>
              <a:rPr lang="en"/>
              <a:t>Previous work:</a:t>
            </a:r>
          </a:p>
          <a:p>
            <a:pPr indent="-228600" lvl="1" marL="914400" rtl="0">
              <a:spcBef>
                <a:spcPts val="0"/>
              </a:spcBef>
            </a:pPr>
            <a:r>
              <a:rPr lang="en" u="sng">
                <a:solidFill>
                  <a:schemeClr val="hlink"/>
                </a:solidFill>
                <a:hlinkClick r:id="rId4"/>
              </a:rPr>
              <a:t>Dangsan</a:t>
            </a:r>
          </a:p>
          <a:p>
            <a:pPr indent="-228600" lvl="1" marL="914400" rtl="0">
              <a:spcBef>
                <a:spcPts val="0"/>
              </a:spcBef>
            </a:pPr>
            <a:r>
              <a:rPr lang="en" u="sng">
                <a:solidFill>
                  <a:schemeClr val="hlink"/>
                </a:solidFill>
                <a:hlinkClick r:id="rId5"/>
              </a:rPr>
              <a:t>FreeSentry</a:t>
            </a:r>
          </a:p>
          <a:p>
            <a:pPr indent="-228600" lvl="0" marL="457200" rtl="0">
              <a:spcBef>
                <a:spcPts val="0"/>
              </a:spcBef>
            </a:pPr>
            <a:r>
              <a:rPr lang="en"/>
              <a:t>Pointer:</a:t>
            </a:r>
          </a:p>
          <a:p>
            <a:pPr indent="-228600" lvl="1" marL="914400" rtl="0">
              <a:spcBef>
                <a:spcPts val="0"/>
              </a:spcBef>
            </a:pPr>
            <a:r>
              <a:rPr lang="en" u="sng">
                <a:solidFill>
                  <a:schemeClr val="hlink"/>
                </a:solidFill>
                <a:hlinkClick r:id="rId6"/>
              </a:rPr>
              <a:t>function pointer</a:t>
            </a:r>
          </a:p>
          <a:p>
            <a:pPr indent="-228600" lvl="1" marL="914400" rtl="0">
              <a:spcBef>
                <a:spcPts val="0"/>
              </a:spcBef>
            </a:pPr>
            <a:r>
              <a:rPr lang="en" u="sng">
                <a:solidFill>
                  <a:schemeClr val="hlink"/>
                </a:solidFill>
                <a:hlinkClick r:id="rId7"/>
              </a:rPr>
              <a:t>saftestack</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Binary code (New Idea)</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Binary code to IR</a:t>
            </a:r>
          </a:p>
          <a:p>
            <a:pPr indent="-228600" lvl="1" marL="914400" rtl="0">
              <a:spcBef>
                <a:spcPts val="0"/>
              </a:spcBef>
            </a:pPr>
            <a:r>
              <a:rPr lang="en"/>
              <a:t>liveness analysis </a:t>
            </a:r>
          </a:p>
          <a:p>
            <a:pPr indent="-228600" lvl="1" marL="914400" rtl="0">
              <a:spcBef>
                <a:spcPts val="0"/>
              </a:spcBef>
            </a:pPr>
            <a:r>
              <a:rPr lang="en"/>
              <a:t>how is used in future</a:t>
            </a:r>
          </a:p>
          <a:p>
            <a:pPr indent="-228600" lvl="2" marL="1371600" rtl="0">
              <a:spcBef>
                <a:spcPts val="0"/>
              </a:spcBef>
            </a:pPr>
            <a:r>
              <a:rPr lang="en"/>
              <a:t>whether dereference</a:t>
            </a:r>
          </a:p>
          <a:p>
            <a:pPr indent="-228600" lvl="1" marL="914400" rtl="0">
              <a:spcBef>
                <a:spcPts val="0"/>
              </a:spcBef>
            </a:pPr>
            <a:r>
              <a:rPr lang="en"/>
              <a:t>Problem:</a:t>
            </a:r>
          </a:p>
          <a:p>
            <a:pPr indent="-228600" lvl="2" marL="1371600" rtl="0">
              <a:spcBef>
                <a:spcPts val="0"/>
              </a:spcBef>
            </a:pPr>
            <a:r>
              <a:rPr lang="en"/>
              <a:t>linked list, next data structure</a:t>
            </a:r>
          </a:p>
          <a:p>
            <a:pPr indent="-228600" lvl="0" marL="457200" rtl="0">
              <a:spcBef>
                <a:spcPts val="0"/>
              </a:spcBef>
            </a:pPr>
            <a:r>
              <a:rPr lang="en"/>
              <a:t>Instrument </a:t>
            </a:r>
          </a:p>
          <a:p>
            <a:pPr indent="-228600" lvl="1" marL="914400" rtl="0">
              <a:spcBef>
                <a:spcPts val="0"/>
              </a:spcBef>
            </a:pPr>
            <a:r>
              <a:rPr lang="en"/>
              <a:t>call</a:t>
            </a:r>
          </a:p>
          <a:p>
            <a:pPr indent="-228600" lvl="1" marL="914400" rtl="0">
              <a:spcBef>
                <a:spcPts val="0"/>
              </a:spcBef>
            </a:pPr>
            <a:r>
              <a:rPr lang="en"/>
              <a:t>free</a:t>
            </a:r>
          </a:p>
          <a:p>
            <a:pPr indent="-228600" lvl="1" marL="914400">
              <a:spcBef>
                <a:spcPts val="0"/>
              </a:spcBef>
            </a:pPr>
            <a:r>
              <a:rPr lang="en"/>
              <a:t>for heap content, how to record them?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Use-After-Free Exploit</a:t>
            </a:r>
          </a:p>
        </p:txBody>
      </p:sp>
      <p:sp>
        <p:nvSpPr>
          <p:cNvPr id="61" name="Shape 61"/>
          <p:cNvSpPr/>
          <p:nvPr/>
        </p:nvSpPr>
        <p:spPr>
          <a:xfrm>
            <a:off x="1714500" y="1385700"/>
            <a:ext cx="1902300" cy="622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Step 1: Allocate</a:t>
            </a:r>
          </a:p>
          <a:p>
            <a:pPr lvl="0">
              <a:spcBef>
                <a:spcPts val="0"/>
              </a:spcBef>
              <a:buNone/>
            </a:pPr>
            <a:r>
              <a:rPr lang="en" sz="1200"/>
              <a:t>a = new A();</a:t>
            </a:r>
          </a:p>
          <a:p>
            <a:pPr lvl="0">
              <a:spcBef>
                <a:spcPts val="0"/>
              </a:spcBef>
              <a:buNone/>
            </a:pPr>
            <a:r>
              <a:t/>
            </a:r>
            <a:endParaRPr sz="1200"/>
          </a:p>
        </p:txBody>
      </p:sp>
      <p:sp>
        <p:nvSpPr>
          <p:cNvPr id="62" name="Shape 62"/>
          <p:cNvSpPr/>
          <p:nvPr/>
        </p:nvSpPr>
        <p:spPr>
          <a:xfrm>
            <a:off x="5429250" y="1385700"/>
            <a:ext cx="2184600" cy="622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Heap block of object A</a:t>
            </a:r>
          </a:p>
          <a:p>
            <a:pPr lvl="0" rtl="0">
              <a:spcBef>
                <a:spcPts val="0"/>
              </a:spcBef>
              <a:buNone/>
            </a:pPr>
            <a:r>
              <a:t/>
            </a:r>
            <a:endParaRPr sz="1200"/>
          </a:p>
        </p:txBody>
      </p:sp>
      <p:sp>
        <p:nvSpPr>
          <p:cNvPr id="63" name="Shape 63"/>
          <p:cNvSpPr/>
          <p:nvPr/>
        </p:nvSpPr>
        <p:spPr>
          <a:xfrm>
            <a:off x="1714500" y="4276125"/>
            <a:ext cx="1902300" cy="622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1200"/>
          </a:p>
          <a:p>
            <a:pPr lvl="0" rtl="0">
              <a:spcBef>
                <a:spcPts val="0"/>
              </a:spcBef>
              <a:buNone/>
            </a:pPr>
            <a:r>
              <a:rPr lang="en" sz="1200"/>
              <a:t>Step 4: Use</a:t>
            </a:r>
          </a:p>
          <a:p>
            <a:pPr lvl="0" rtl="0">
              <a:spcBef>
                <a:spcPts val="0"/>
              </a:spcBef>
              <a:buNone/>
            </a:pPr>
            <a:r>
              <a:rPr lang="en" sz="1200"/>
              <a:t>Use the reference to dereference object A  </a:t>
            </a:r>
          </a:p>
          <a:p>
            <a:pPr lvl="0" rtl="0">
              <a:spcBef>
                <a:spcPts val="0"/>
              </a:spcBef>
              <a:buNone/>
            </a:pPr>
            <a:r>
              <a:t/>
            </a:r>
            <a:endParaRPr sz="1200"/>
          </a:p>
        </p:txBody>
      </p:sp>
      <p:sp>
        <p:nvSpPr>
          <p:cNvPr id="64" name="Shape 64"/>
          <p:cNvSpPr/>
          <p:nvPr/>
        </p:nvSpPr>
        <p:spPr>
          <a:xfrm>
            <a:off x="5429250" y="4276125"/>
            <a:ext cx="2184600" cy="622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Accessed as object A with attacker controlled data</a:t>
            </a:r>
          </a:p>
          <a:p>
            <a:pPr lvl="0" rtl="0">
              <a:spcBef>
                <a:spcPts val="0"/>
              </a:spcBef>
              <a:buNone/>
            </a:pPr>
            <a:r>
              <a:t/>
            </a:r>
            <a:endParaRPr sz="1200"/>
          </a:p>
        </p:txBody>
      </p:sp>
      <p:sp>
        <p:nvSpPr>
          <p:cNvPr id="65" name="Shape 65"/>
          <p:cNvSpPr/>
          <p:nvPr/>
        </p:nvSpPr>
        <p:spPr>
          <a:xfrm>
            <a:off x="1714500" y="2335675"/>
            <a:ext cx="1902300" cy="622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1200"/>
          </a:p>
          <a:p>
            <a:pPr lvl="0" rtl="0">
              <a:spcBef>
                <a:spcPts val="0"/>
              </a:spcBef>
              <a:buNone/>
            </a:pPr>
            <a:r>
              <a:rPr lang="en" sz="1200"/>
              <a:t>Step 2: Free</a:t>
            </a:r>
          </a:p>
          <a:p>
            <a:pPr lvl="0" rtl="0">
              <a:spcBef>
                <a:spcPts val="0"/>
              </a:spcBef>
              <a:buNone/>
            </a:pPr>
            <a:r>
              <a:rPr lang="en" sz="1200"/>
              <a:t>Object A free, there is still reference to A</a:t>
            </a:r>
          </a:p>
          <a:p>
            <a:pPr lvl="0" rtl="0">
              <a:spcBef>
                <a:spcPts val="0"/>
              </a:spcBef>
              <a:buNone/>
            </a:pPr>
            <a:r>
              <a:t/>
            </a:r>
            <a:endParaRPr sz="1200"/>
          </a:p>
        </p:txBody>
      </p:sp>
      <p:sp>
        <p:nvSpPr>
          <p:cNvPr id="66" name="Shape 66"/>
          <p:cNvSpPr/>
          <p:nvPr/>
        </p:nvSpPr>
        <p:spPr>
          <a:xfrm>
            <a:off x="5429250" y="2335675"/>
            <a:ext cx="2184600" cy="622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Heap block of object A</a:t>
            </a:r>
          </a:p>
          <a:p>
            <a:pPr indent="457200" lvl="0" marL="457200" rtl="0">
              <a:spcBef>
                <a:spcPts val="0"/>
              </a:spcBef>
              <a:buNone/>
            </a:pPr>
            <a:r>
              <a:rPr lang="en" sz="1200"/>
              <a:t>Freed</a:t>
            </a:r>
          </a:p>
          <a:p>
            <a:pPr lvl="0" rtl="0">
              <a:spcBef>
                <a:spcPts val="0"/>
              </a:spcBef>
              <a:buNone/>
            </a:pPr>
            <a:r>
              <a:t/>
            </a:r>
            <a:endParaRPr sz="1200"/>
          </a:p>
        </p:txBody>
      </p:sp>
      <p:sp>
        <p:nvSpPr>
          <p:cNvPr id="67" name="Shape 67"/>
          <p:cNvSpPr/>
          <p:nvPr/>
        </p:nvSpPr>
        <p:spPr>
          <a:xfrm>
            <a:off x="1714500" y="3314600"/>
            <a:ext cx="1902300" cy="622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1200"/>
          </a:p>
          <a:p>
            <a:pPr lvl="0" rtl="0">
              <a:spcBef>
                <a:spcPts val="0"/>
              </a:spcBef>
              <a:buNone/>
            </a:pPr>
            <a:r>
              <a:rPr lang="en" sz="1200"/>
              <a:t>Step 3: Control</a:t>
            </a:r>
          </a:p>
          <a:p>
            <a:pPr lvl="0" rtl="0">
              <a:spcBef>
                <a:spcPts val="0"/>
              </a:spcBef>
              <a:buNone/>
            </a:pPr>
            <a:r>
              <a:rPr lang="en" sz="1200"/>
              <a:t>Allocate proper object to control memory of A</a:t>
            </a:r>
          </a:p>
          <a:p>
            <a:pPr lvl="0" rtl="0">
              <a:spcBef>
                <a:spcPts val="0"/>
              </a:spcBef>
              <a:buNone/>
            </a:pPr>
            <a:r>
              <a:t/>
            </a:r>
            <a:endParaRPr sz="1200"/>
          </a:p>
        </p:txBody>
      </p:sp>
      <p:sp>
        <p:nvSpPr>
          <p:cNvPr id="68" name="Shape 68"/>
          <p:cNvSpPr/>
          <p:nvPr/>
        </p:nvSpPr>
        <p:spPr>
          <a:xfrm>
            <a:off x="5429250" y="3314600"/>
            <a:ext cx="2184600" cy="622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Feel the heap block with attacker controlled data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Defense: Delayed Free</a:t>
            </a:r>
          </a:p>
        </p:txBody>
      </p:sp>
      <p:sp>
        <p:nvSpPr>
          <p:cNvPr id="204" name="Shape 204"/>
          <p:cNvSpPr/>
          <p:nvPr/>
        </p:nvSpPr>
        <p:spPr>
          <a:xfrm>
            <a:off x="3494200" y="984625"/>
            <a:ext cx="1929000" cy="9450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Examine total size of blocks placed on free wait list since last scanning</a:t>
            </a:r>
          </a:p>
        </p:txBody>
      </p:sp>
      <p:sp>
        <p:nvSpPr>
          <p:cNvPr id="205" name="Shape 205"/>
          <p:cNvSpPr/>
          <p:nvPr/>
        </p:nvSpPr>
        <p:spPr>
          <a:xfrm>
            <a:off x="3774574" y="2210225"/>
            <a:ext cx="1368250" cy="787425"/>
          </a:xfrm>
          <a:prstGeom prst="flowChartDecision">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&gt;= n?</a:t>
            </a:r>
          </a:p>
        </p:txBody>
      </p:sp>
      <p:sp>
        <p:nvSpPr>
          <p:cNvPr id="206" name="Shape 206"/>
          <p:cNvSpPr/>
          <p:nvPr/>
        </p:nvSpPr>
        <p:spPr>
          <a:xfrm>
            <a:off x="3494200" y="3452325"/>
            <a:ext cx="1929000" cy="572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FF0000"/>
                </a:solidFill>
              </a:rPr>
              <a:t>Scanning (Policy)</a:t>
            </a:r>
          </a:p>
        </p:txBody>
      </p:sp>
      <p:sp>
        <p:nvSpPr>
          <p:cNvPr id="207" name="Shape 207"/>
          <p:cNvSpPr/>
          <p:nvPr/>
        </p:nvSpPr>
        <p:spPr>
          <a:xfrm>
            <a:off x="3494200" y="4321050"/>
            <a:ext cx="1929000" cy="65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Add block X to waiting list</a:t>
            </a:r>
          </a:p>
        </p:txBody>
      </p:sp>
      <p:cxnSp>
        <p:nvCxnSpPr>
          <p:cNvPr id="208" name="Shape 208"/>
          <p:cNvCxnSpPr>
            <a:stCxn id="205" idx="3"/>
            <a:endCxn id="207" idx="3"/>
          </p:cNvCxnSpPr>
          <p:nvPr/>
        </p:nvCxnSpPr>
        <p:spPr>
          <a:xfrm>
            <a:off x="5142824" y="2603937"/>
            <a:ext cx="280500" cy="2046900"/>
          </a:xfrm>
          <a:prstGeom prst="bentConnector3">
            <a:avLst>
              <a:gd fmla="val 254430" name="adj1"/>
            </a:avLst>
          </a:prstGeom>
          <a:noFill/>
          <a:ln cap="flat" cmpd="sng" w="9525">
            <a:solidFill>
              <a:schemeClr val="dk2"/>
            </a:solidFill>
            <a:prstDash val="solid"/>
            <a:round/>
            <a:headEnd len="lg" w="lg" type="none"/>
            <a:tailEnd len="lg" w="lg" type="triangle"/>
          </a:ln>
        </p:spPr>
      </p:cxnSp>
      <p:cxnSp>
        <p:nvCxnSpPr>
          <p:cNvPr id="209" name="Shape 209"/>
          <p:cNvCxnSpPr>
            <a:stCxn id="204" idx="2"/>
            <a:endCxn id="205" idx="0"/>
          </p:cNvCxnSpPr>
          <p:nvPr/>
        </p:nvCxnSpPr>
        <p:spPr>
          <a:xfrm>
            <a:off x="4458700" y="1929625"/>
            <a:ext cx="0" cy="280500"/>
          </a:xfrm>
          <a:prstGeom prst="straightConnector1">
            <a:avLst/>
          </a:prstGeom>
          <a:noFill/>
          <a:ln cap="flat" cmpd="sng" w="9525">
            <a:solidFill>
              <a:schemeClr val="dk2"/>
            </a:solidFill>
            <a:prstDash val="solid"/>
            <a:round/>
            <a:headEnd len="lg" w="lg" type="none"/>
            <a:tailEnd len="lg" w="lg" type="triangle"/>
          </a:ln>
        </p:spPr>
      </p:cxnSp>
      <p:cxnSp>
        <p:nvCxnSpPr>
          <p:cNvPr id="210" name="Shape 210"/>
          <p:cNvCxnSpPr>
            <a:stCxn id="205" idx="2"/>
            <a:endCxn id="206" idx="0"/>
          </p:cNvCxnSpPr>
          <p:nvPr/>
        </p:nvCxnSpPr>
        <p:spPr>
          <a:xfrm>
            <a:off x="4458699" y="2997650"/>
            <a:ext cx="0" cy="454800"/>
          </a:xfrm>
          <a:prstGeom prst="straightConnector1">
            <a:avLst/>
          </a:prstGeom>
          <a:noFill/>
          <a:ln cap="flat" cmpd="sng" w="9525">
            <a:solidFill>
              <a:schemeClr val="dk2"/>
            </a:solidFill>
            <a:prstDash val="solid"/>
            <a:round/>
            <a:headEnd len="lg" w="lg" type="none"/>
            <a:tailEnd len="lg" w="lg" type="triangle"/>
          </a:ln>
        </p:spPr>
      </p:cxnSp>
      <p:cxnSp>
        <p:nvCxnSpPr>
          <p:cNvPr id="211" name="Shape 211"/>
          <p:cNvCxnSpPr>
            <a:stCxn id="206" idx="2"/>
            <a:endCxn id="207" idx="0"/>
          </p:cNvCxnSpPr>
          <p:nvPr/>
        </p:nvCxnSpPr>
        <p:spPr>
          <a:xfrm>
            <a:off x="4458700" y="4025025"/>
            <a:ext cx="0" cy="296100"/>
          </a:xfrm>
          <a:prstGeom prst="straightConnector1">
            <a:avLst/>
          </a:prstGeom>
          <a:noFill/>
          <a:ln cap="flat" cmpd="sng" w="9525">
            <a:solidFill>
              <a:schemeClr val="dk2"/>
            </a:solidFill>
            <a:prstDash val="solid"/>
            <a:round/>
            <a:headEnd len="lg" w="lg" type="none"/>
            <a:tailEnd len="lg" w="lg" type="triangle"/>
          </a:ln>
        </p:spPr>
      </p:cxnSp>
      <p:sp>
        <p:nvSpPr>
          <p:cNvPr id="212" name="Shape 212"/>
          <p:cNvSpPr txBox="1"/>
          <p:nvPr/>
        </p:nvSpPr>
        <p:spPr>
          <a:xfrm>
            <a:off x="5954225" y="3511275"/>
            <a:ext cx="536700" cy="454800"/>
          </a:xfrm>
          <a:prstGeom prst="rect">
            <a:avLst/>
          </a:prstGeom>
          <a:noFill/>
          <a:ln>
            <a:noFill/>
          </a:ln>
        </p:spPr>
        <p:txBody>
          <a:bodyPr anchorCtr="0" anchor="t" bIns="91425" lIns="91425" rIns="91425" tIns="91425">
            <a:noAutofit/>
          </a:bodyPr>
          <a:lstStyle/>
          <a:p>
            <a:pPr lvl="0" rtl="0">
              <a:spcBef>
                <a:spcPts val="0"/>
              </a:spcBef>
              <a:buNone/>
            </a:pPr>
            <a:r>
              <a:rPr lang="en" sz="900"/>
              <a:t>No</a:t>
            </a:r>
          </a:p>
        </p:txBody>
      </p:sp>
      <p:sp>
        <p:nvSpPr>
          <p:cNvPr id="213" name="Shape 213"/>
          <p:cNvSpPr txBox="1"/>
          <p:nvPr/>
        </p:nvSpPr>
        <p:spPr>
          <a:xfrm>
            <a:off x="3935725" y="3111875"/>
            <a:ext cx="433500" cy="226200"/>
          </a:xfrm>
          <a:prstGeom prst="rect">
            <a:avLst/>
          </a:prstGeom>
          <a:noFill/>
          <a:ln>
            <a:noFill/>
          </a:ln>
        </p:spPr>
        <p:txBody>
          <a:bodyPr anchorCtr="0" anchor="t" bIns="91425" lIns="91425" rIns="91425" tIns="91425">
            <a:noAutofit/>
          </a:bodyPr>
          <a:lstStyle/>
          <a:p>
            <a:pPr lvl="0" rtl="0">
              <a:spcBef>
                <a:spcPts val="0"/>
              </a:spcBef>
              <a:buNone/>
            </a:pPr>
            <a:r>
              <a:rPr lang="en" sz="900"/>
              <a:t>Yes</a:t>
            </a:r>
          </a:p>
        </p:txBody>
      </p:sp>
      <p:sp>
        <p:nvSpPr>
          <p:cNvPr id="214" name="Shape 214"/>
          <p:cNvSpPr/>
          <p:nvPr/>
        </p:nvSpPr>
        <p:spPr>
          <a:xfrm>
            <a:off x="1468325" y="1149775"/>
            <a:ext cx="1414200" cy="614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Free Request</a:t>
            </a:r>
          </a:p>
        </p:txBody>
      </p:sp>
      <p:cxnSp>
        <p:nvCxnSpPr>
          <p:cNvPr id="215" name="Shape 215"/>
          <p:cNvCxnSpPr>
            <a:stCxn id="214" idx="3"/>
            <a:endCxn id="204" idx="1"/>
          </p:cNvCxnSpPr>
          <p:nvPr/>
        </p:nvCxnSpPr>
        <p:spPr>
          <a:xfrm>
            <a:off x="2882525" y="1457125"/>
            <a:ext cx="6117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Scanning policy</a:t>
            </a: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Collecting Live pointers (static analysis)</a:t>
            </a:r>
          </a:p>
          <a:p>
            <a:pPr indent="-228600" lvl="1" marL="914400" rtl="0">
              <a:spcBef>
                <a:spcPts val="0"/>
              </a:spcBef>
            </a:pPr>
            <a:r>
              <a:rPr lang="en"/>
              <a:t>traditional compiler liveness analysis</a:t>
            </a:r>
          </a:p>
          <a:p>
            <a:pPr indent="-228600" lvl="1" marL="914400" rtl="0">
              <a:spcBef>
                <a:spcPts val="0"/>
              </a:spcBef>
            </a:pPr>
            <a:r>
              <a:rPr lang="en"/>
              <a:t>live pointer expression which from data structure with pointer field</a:t>
            </a:r>
          </a:p>
          <a:p>
            <a:pPr indent="-228600" lvl="0" marL="457200" rtl="0">
              <a:spcBef>
                <a:spcPts val="0"/>
              </a:spcBef>
            </a:pPr>
            <a:r>
              <a:rPr lang="en"/>
              <a:t>Instrument all live pointers and live pointer expression (dynamic analysis)</a:t>
            </a:r>
          </a:p>
          <a:p>
            <a:pPr indent="-228600" lvl="1" marL="914400" rtl="0">
              <a:spcBef>
                <a:spcPts val="0"/>
              </a:spcBef>
            </a:pPr>
            <a:r>
              <a:rPr lang="en"/>
              <a:t>Call</a:t>
            </a:r>
          </a:p>
          <a:p>
            <a:pPr indent="-228600" lvl="1" marL="914400" rtl="0">
              <a:spcBef>
                <a:spcPts val="0"/>
              </a:spcBef>
            </a:pPr>
            <a:r>
              <a:rPr lang="en"/>
              <a:t>Return</a:t>
            </a:r>
          </a:p>
          <a:p>
            <a:pPr indent="-228600" lvl="1" marL="914400">
              <a:spcBef>
                <a:spcPts val="0"/>
              </a:spcBef>
            </a:pPr>
            <a:r>
              <a:rPr lang="en"/>
              <a:t>Free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Static analysis to add instrumented code</a:t>
            </a:r>
          </a:p>
        </p:txBody>
      </p:sp>
      <p:sp>
        <p:nvSpPr>
          <p:cNvPr id="227" name="Shape 2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b="1" lang="en" sz="1100">
                <a:solidFill>
                  <a:schemeClr val="dk1"/>
                </a:solidFill>
              </a:rPr>
              <a:t>free(d);</a:t>
            </a:r>
          </a:p>
          <a:p>
            <a:pPr lvl="0">
              <a:spcBef>
                <a:spcPts val="0"/>
              </a:spcBef>
              <a:buClr>
                <a:schemeClr val="dk1"/>
              </a:buClr>
              <a:buSzPct val="100000"/>
              <a:buFont typeface="Arial"/>
              <a:buNone/>
            </a:pPr>
            <a:r>
              <a:rPr i="1" lang="en" sz="1100">
                <a:solidFill>
                  <a:schemeClr val="dk1"/>
                </a:solidFill>
              </a:rPr>
              <a:t>collect_live_pointer(&amp;a);</a:t>
            </a:r>
          </a:p>
          <a:p>
            <a:pPr lvl="0">
              <a:spcBef>
                <a:spcPts val="0"/>
              </a:spcBef>
              <a:buClr>
                <a:schemeClr val="dk1"/>
              </a:buClr>
              <a:buSzPct val="100000"/>
              <a:buFont typeface="Arial"/>
              <a:buNone/>
            </a:pPr>
            <a:r>
              <a:rPr i="1" lang="en" sz="1100">
                <a:solidFill>
                  <a:schemeClr val="dk1"/>
                </a:solidFill>
              </a:rPr>
              <a:t>collect_live_pointer(&amp;b);</a:t>
            </a:r>
          </a:p>
          <a:p>
            <a:pPr lvl="0">
              <a:spcBef>
                <a:spcPts val="0"/>
              </a:spcBef>
              <a:buClr>
                <a:schemeClr val="dk1"/>
              </a:buClr>
              <a:buSzPct val="100000"/>
              <a:buFont typeface="Arial"/>
              <a:buNone/>
            </a:pPr>
            <a:r>
              <a:rPr i="1" lang="en" sz="1100">
                <a:solidFill>
                  <a:schemeClr val="dk1"/>
                </a:solidFill>
              </a:rPr>
              <a:t>collect_live_pointer(&amp;(*(*(*c+ 0x20)+ 0x8)));</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Source Code</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rtl="0">
              <a:spcBef>
                <a:spcPts val="0"/>
              </a:spcBef>
              <a:spcAft>
                <a:spcPts val="0"/>
              </a:spcAft>
              <a:buNone/>
            </a:pPr>
            <a:r>
              <a:rPr lang="en"/>
              <a:t>free(temp-&gt;next);  // Free memory</a:t>
            </a:r>
          </a:p>
          <a:p>
            <a:pPr indent="-69850" lvl="0" marL="0" rtl="0">
              <a:spcBef>
                <a:spcPts val="0"/>
              </a:spcBef>
              <a:spcAft>
                <a:spcPts val="0"/>
              </a:spcAft>
              <a:buClr>
                <a:schemeClr val="dk1"/>
              </a:buClr>
              <a:buSzPct val="61111"/>
              <a:buFont typeface="Arial"/>
              <a:buNone/>
            </a:pPr>
            <a:r>
              <a:rPr lang="en"/>
              <a:t>printf("\nafter free: %p\n", temp-&gt;next);</a:t>
            </a: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LLVM liveness analysis</a:t>
            </a:r>
          </a:p>
        </p:txBody>
      </p:sp>
      <p:sp>
        <p:nvSpPr>
          <p:cNvPr id="239" name="Shape 2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100000"/>
              <a:buFont typeface="Arial"/>
              <a:buNone/>
            </a:pPr>
            <a:r>
              <a:rPr b="1" lang="en" sz="1100"/>
              <a:t>; %temp, </a:t>
            </a:r>
          </a:p>
          <a:p>
            <a:pPr lvl="0">
              <a:lnSpc>
                <a:spcPct val="100000"/>
              </a:lnSpc>
              <a:spcBef>
                <a:spcPts val="0"/>
              </a:spcBef>
              <a:spcAft>
                <a:spcPts val="0"/>
              </a:spcAft>
              <a:buClr>
                <a:schemeClr val="dk1"/>
              </a:buClr>
              <a:buSzPct val="100000"/>
              <a:buFont typeface="Arial"/>
              <a:buNone/>
            </a:pPr>
            <a:r>
              <a:rPr lang="en" sz="1100"/>
              <a:t>  %54 = load %struct.Node** %temp, align 8</a:t>
            </a:r>
          </a:p>
          <a:p>
            <a:pPr lvl="0">
              <a:lnSpc>
                <a:spcPct val="100000"/>
              </a:lnSpc>
              <a:spcBef>
                <a:spcPts val="0"/>
              </a:spcBef>
              <a:spcAft>
                <a:spcPts val="0"/>
              </a:spcAft>
              <a:buClr>
                <a:schemeClr val="dk1"/>
              </a:buClr>
              <a:buSzPct val="100000"/>
              <a:buFont typeface="Arial"/>
              <a:buNone/>
            </a:pPr>
            <a:r>
              <a:rPr b="1" lang="en" sz="1100"/>
              <a:t>; %temp, %54, </a:t>
            </a:r>
          </a:p>
          <a:p>
            <a:pPr lvl="0">
              <a:lnSpc>
                <a:spcPct val="100000"/>
              </a:lnSpc>
              <a:spcBef>
                <a:spcPts val="0"/>
              </a:spcBef>
              <a:spcAft>
                <a:spcPts val="0"/>
              </a:spcAft>
              <a:buClr>
                <a:schemeClr val="dk1"/>
              </a:buClr>
              <a:buSzPct val="100000"/>
              <a:buFont typeface="Arial"/>
              <a:buNone/>
            </a:pPr>
            <a:r>
              <a:rPr lang="en" sz="1100"/>
              <a:t>  %55 = getelementptr inbounds %struct.Node* %54, i32 0, i32 1</a:t>
            </a:r>
          </a:p>
          <a:p>
            <a:pPr lvl="0">
              <a:lnSpc>
                <a:spcPct val="100000"/>
              </a:lnSpc>
              <a:spcBef>
                <a:spcPts val="0"/>
              </a:spcBef>
              <a:spcAft>
                <a:spcPts val="0"/>
              </a:spcAft>
              <a:buClr>
                <a:schemeClr val="dk1"/>
              </a:buClr>
              <a:buSzPct val="100000"/>
              <a:buFont typeface="Arial"/>
              <a:buNone/>
            </a:pPr>
            <a:r>
              <a:rPr b="1" lang="en" sz="1100"/>
              <a:t>; %temp, %55, </a:t>
            </a:r>
          </a:p>
          <a:p>
            <a:pPr lvl="0">
              <a:lnSpc>
                <a:spcPct val="100000"/>
              </a:lnSpc>
              <a:spcBef>
                <a:spcPts val="0"/>
              </a:spcBef>
              <a:spcAft>
                <a:spcPts val="0"/>
              </a:spcAft>
              <a:buClr>
                <a:schemeClr val="dk1"/>
              </a:buClr>
              <a:buSzPct val="100000"/>
              <a:buFont typeface="Arial"/>
              <a:buNone/>
            </a:pPr>
            <a:r>
              <a:rPr lang="en" sz="1100"/>
              <a:t>  %56 = load %struct.Node** %55, align 8</a:t>
            </a:r>
          </a:p>
          <a:p>
            <a:pPr lvl="0">
              <a:lnSpc>
                <a:spcPct val="100000"/>
              </a:lnSpc>
              <a:spcBef>
                <a:spcPts val="0"/>
              </a:spcBef>
              <a:spcAft>
                <a:spcPts val="0"/>
              </a:spcAft>
              <a:buClr>
                <a:schemeClr val="dk1"/>
              </a:buClr>
              <a:buSzPct val="100000"/>
              <a:buFont typeface="Arial"/>
              <a:buNone/>
            </a:pPr>
            <a:r>
              <a:rPr b="1" lang="en" sz="1100"/>
              <a:t>; %temp, %56, </a:t>
            </a:r>
          </a:p>
          <a:p>
            <a:pPr lvl="0">
              <a:lnSpc>
                <a:spcPct val="100000"/>
              </a:lnSpc>
              <a:spcBef>
                <a:spcPts val="0"/>
              </a:spcBef>
              <a:spcAft>
                <a:spcPts val="0"/>
              </a:spcAft>
              <a:buClr>
                <a:schemeClr val="dk1"/>
              </a:buClr>
              <a:buSzPct val="100000"/>
              <a:buFont typeface="Arial"/>
              <a:buNone/>
            </a:pPr>
            <a:r>
              <a:rPr lang="en" sz="1100"/>
              <a:t>  %57 = bitcast %struct.Node* %56 to i8*</a:t>
            </a:r>
          </a:p>
          <a:p>
            <a:pPr lvl="0">
              <a:lnSpc>
                <a:spcPct val="100000"/>
              </a:lnSpc>
              <a:spcBef>
                <a:spcPts val="0"/>
              </a:spcBef>
              <a:spcAft>
                <a:spcPts val="0"/>
              </a:spcAft>
              <a:buClr>
                <a:schemeClr val="dk1"/>
              </a:buClr>
              <a:buSzPct val="100000"/>
              <a:buFont typeface="Arial"/>
              <a:buNone/>
            </a:pPr>
            <a:r>
              <a:rPr b="1" lang="en" sz="1100"/>
              <a:t>; %temp, %57, </a:t>
            </a:r>
          </a:p>
          <a:p>
            <a:pPr lvl="0">
              <a:lnSpc>
                <a:spcPct val="100000"/>
              </a:lnSpc>
              <a:spcBef>
                <a:spcPts val="0"/>
              </a:spcBef>
              <a:spcAft>
                <a:spcPts val="0"/>
              </a:spcAft>
              <a:buClr>
                <a:schemeClr val="dk1"/>
              </a:buClr>
              <a:buSzPct val="100000"/>
              <a:buFont typeface="Arial"/>
              <a:buNone/>
            </a:pPr>
            <a:r>
              <a:rPr lang="en" sz="1100"/>
              <a:t>  call void @free(i8* %57) #3</a:t>
            </a:r>
          </a:p>
          <a:p>
            <a:pPr lvl="0">
              <a:lnSpc>
                <a:spcPct val="100000"/>
              </a:lnSpc>
              <a:spcBef>
                <a:spcPts val="0"/>
              </a:spcBef>
              <a:spcAft>
                <a:spcPts val="0"/>
              </a:spcAft>
              <a:buClr>
                <a:schemeClr val="dk1"/>
              </a:buClr>
              <a:buSzPct val="100000"/>
              <a:buFont typeface="Arial"/>
              <a:buNone/>
            </a:pPr>
            <a:r>
              <a:rPr b="1" lang="en" sz="1100"/>
              <a:t>; %temp, </a:t>
            </a:r>
          </a:p>
          <a:p>
            <a:pPr lvl="0">
              <a:lnSpc>
                <a:spcPct val="100000"/>
              </a:lnSpc>
              <a:spcBef>
                <a:spcPts val="0"/>
              </a:spcBef>
              <a:spcAft>
                <a:spcPts val="0"/>
              </a:spcAft>
              <a:buClr>
                <a:schemeClr val="dk1"/>
              </a:buClr>
              <a:buSzPct val="100000"/>
              <a:buFont typeface="Arial"/>
              <a:buNone/>
            </a:pPr>
            <a:r>
              <a:rPr lang="en" sz="1100"/>
              <a:t>  %58 = load %struct.Node** %temp, align 8</a:t>
            </a:r>
          </a:p>
          <a:p>
            <a:pPr lvl="0">
              <a:lnSpc>
                <a:spcPct val="100000"/>
              </a:lnSpc>
              <a:spcBef>
                <a:spcPts val="0"/>
              </a:spcBef>
              <a:spcAft>
                <a:spcPts val="0"/>
              </a:spcAft>
              <a:buClr>
                <a:schemeClr val="dk1"/>
              </a:buClr>
              <a:buSzPct val="100000"/>
              <a:buFont typeface="Arial"/>
              <a:buNone/>
            </a:pPr>
            <a:r>
              <a:rPr b="1" lang="en" sz="1100"/>
              <a:t>; %58, </a:t>
            </a:r>
          </a:p>
          <a:p>
            <a:pPr lvl="0">
              <a:lnSpc>
                <a:spcPct val="100000"/>
              </a:lnSpc>
              <a:spcBef>
                <a:spcPts val="0"/>
              </a:spcBef>
              <a:spcAft>
                <a:spcPts val="0"/>
              </a:spcAft>
              <a:buClr>
                <a:schemeClr val="dk1"/>
              </a:buClr>
              <a:buSzPct val="100000"/>
              <a:buFont typeface="Arial"/>
              <a:buNone/>
            </a:pPr>
            <a:r>
              <a:rPr lang="en" sz="1100"/>
              <a:t>  %59 = getelementptr inbounds %struct.Node* %58, i32 0, i32 1</a:t>
            </a:r>
          </a:p>
          <a:p>
            <a:pPr lvl="0">
              <a:lnSpc>
                <a:spcPct val="100000"/>
              </a:lnSpc>
              <a:spcBef>
                <a:spcPts val="0"/>
              </a:spcBef>
              <a:spcAft>
                <a:spcPts val="0"/>
              </a:spcAft>
              <a:buClr>
                <a:schemeClr val="dk1"/>
              </a:buClr>
              <a:buSzPct val="100000"/>
              <a:buFont typeface="Arial"/>
              <a:buNone/>
            </a:pPr>
            <a:r>
              <a:rPr b="1" lang="en" sz="1100"/>
              <a:t>; %59, </a:t>
            </a:r>
          </a:p>
          <a:p>
            <a:pPr lvl="0">
              <a:lnSpc>
                <a:spcPct val="100000"/>
              </a:lnSpc>
              <a:spcBef>
                <a:spcPts val="0"/>
              </a:spcBef>
              <a:spcAft>
                <a:spcPts val="0"/>
              </a:spcAft>
              <a:buClr>
                <a:schemeClr val="dk1"/>
              </a:buClr>
              <a:buSzPct val="100000"/>
              <a:buFont typeface="Arial"/>
              <a:buNone/>
            </a:pPr>
            <a:r>
              <a:rPr lang="en" sz="1100"/>
              <a:t>  %60 = load %struct.Node** %59, align 8</a:t>
            </a:r>
          </a:p>
          <a:p>
            <a:pPr lvl="0">
              <a:lnSpc>
                <a:spcPct val="100000"/>
              </a:lnSpc>
              <a:spcBef>
                <a:spcPts val="0"/>
              </a:spcBef>
              <a:spcAft>
                <a:spcPts val="0"/>
              </a:spcAft>
              <a:buClr>
                <a:schemeClr val="dk1"/>
              </a:buClr>
              <a:buSzPct val="100000"/>
              <a:buFont typeface="Arial"/>
              <a:buNone/>
            </a:pPr>
            <a:r>
              <a:rPr b="1" lang="en" sz="1100"/>
              <a:t>; %60, </a:t>
            </a:r>
          </a:p>
          <a:p>
            <a:pPr lvl="0">
              <a:lnSpc>
                <a:spcPct val="100000"/>
              </a:lnSpc>
              <a:spcBef>
                <a:spcPts val="0"/>
              </a:spcBef>
              <a:spcAft>
                <a:spcPts val="0"/>
              </a:spcAft>
              <a:buClr>
                <a:schemeClr val="dk1"/>
              </a:buClr>
              <a:buSzPct val="100000"/>
              <a:buFont typeface="Arial"/>
              <a:buNone/>
            </a:pPr>
            <a:r>
              <a:rPr lang="en" sz="1100"/>
              <a:t>  %61 = call i32 (i8*, ...)* @printf(i8* getelementptr inbounds ([17 x i8]* @.str1, i32 0, i32 0), %struct.Node* %60)</a:t>
            </a:r>
          </a:p>
          <a:p>
            <a:pPr lvl="0">
              <a:lnSpc>
                <a:spcPct val="100000"/>
              </a:lnSpc>
              <a:spcBef>
                <a:spcPts val="0"/>
              </a:spcBef>
              <a:spcAft>
                <a:spcPts val="0"/>
              </a:spcAft>
              <a:buNone/>
            </a:pPr>
            <a:r>
              <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Assembly code</a:t>
            </a:r>
          </a:p>
        </p:txBody>
      </p:sp>
      <p:sp>
        <p:nvSpPr>
          <p:cNvPr id="245" name="Shape 2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Clr>
                <a:schemeClr val="dk1"/>
              </a:buClr>
              <a:buSzPct val="78571"/>
              <a:buFont typeface="Arial"/>
              <a:buNone/>
            </a:pPr>
            <a:r>
              <a:rPr lang="en" sz="1400"/>
              <a:t>.text:000000000040074B                 mov     rax, [rbp+temp]</a:t>
            </a:r>
          </a:p>
          <a:p>
            <a:pPr lvl="0">
              <a:spcBef>
                <a:spcPts val="0"/>
              </a:spcBef>
              <a:spcAft>
                <a:spcPts val="0"/>
              </a:spcAft>
              <a:buClr>
                <a:schemeClr val="dk1"/>
              </a:buClr>
              <a:buSzPct val="78571"/>
              <a:buFont typeface="Arial"/>
              <a:buNone/>
            </a:pPr>
            <a:r>
              <a:rPr lang="en" sz="1400"/>
              <a:t>.text:000000000040074F                 mov     rax, [rax+8]</a:t>
            </a:r>
          </a:p>
          <a:p>
            <a:pPr lvl="0">
              <a:spcBef>
                <a:spcPts val="0"/>
              </a:spcBef>
              <a:spcAft>
                <a:spcPts val="0"/>
              </a:spcAft>
              <a:buClr>
                <a:schemeClr val="dk1"/>
              </a:buClr>
              <a:buSzPct val="78571"/>
              <a:buFont typeface="Arial"/>
              <a:buNone/>
            </a:pPr>
            <a:r>
              <a:rPr lang="en" sz="1400"/>
              <a:t>.text:0000000000400753                 mov     rdi, rax        ; ptr</a:t>
            </a:r>
          </a:p>
          <a:p>
            <a:pPr lvl="0">
              <a:spcBef>
                <a:spcPts val="0"/>
              </a:spcBef>
              <a:spcAft>
                <a:spcPts val="0"/>
              </a:spcAft>
              <a:buClr>
                <a:schemeClr val="dk1"/>
              </a:buClr>
              <a:buSzPct val="78571"/>
              <a:buFont typeface="Arial"/>
              <a:buNone/>
            </a:pPr>
            <a:r>
              <a:rPr lang="en" sz="1400"/>
              <a:t>.text:0000000000400756                 call    _free</a:t>
            </a:r>
          </a:p>
          <a:p>
            <a:pPr lvl="0">
              <a:spcBef>
                <a:spcPts val="0"/>
              </a:spcBef>
              <a:spcAft>
                <a:spcPts val="0"/>
              </a:spcAft>
              <a:buClr>
                <a:schemeClr val="dk1"/>
              </a:buClr>
              <a:buSzPct val="78571"/>
              <a:buFont typeface="Arial"/>
              <a:buNone/>
            </a:pPr>
            <a:r>
              <a:rPr lang="en" sz="1400"/>
              <a:t>.text:000000000040075B                 mov     rax, [rbp+temp]</a:t>
            </a:r>
          </a:p>
          <a:p>
            <a:pPr lvl="0">
              <a:spcBef>
                <a:spcPts val="0"/>
              </a:spcBef>
              <a:spcAft>
                <a:spcPts val="0"/>
              </a:spcAft>
              <a:buClr>
                <a:schemeClr val="dk1"/>
              </a:buClr>
              <a:buSzPct val="78571"/>
              <a:buFont typeface="Arial"/>
              <a:buNone/>
            </a:pPr>
            <a:r>
              <a:rPr lang="en" sz="1400"/>
              <a:t>.text:000000000040075F                 mov     rax, [rax+8]</a:t>
            </a:r>
          </a:p>
          <a:p>
            <a:pPr lvl="0">
              <a:spcBef>
                <a:spcPts val="0"/>
              </a:spcBef>
              <a:spcAft>
                <a:spcPts val="0"/>
              </a:spcAft>
              <a:buClr>
                <a:schemeClr val="dk1"/>
              </a:buClr>
              <a:buSzPct val="78571"/>
              <a:buFont typeface="Arial"/>
              <a:buNone/>
            </a:pPr>
            <a:r>
              <a:rPr lang="en" sz="1400"/>
              <a:t>.text:0000000000400763                 mov     rsi, rax</a:t>
            </a:r>
          </a:p>
          <a:p>
            <a:pPr lvl="0">
              <a:spcBef>
                <a:spcPts val="0"/>
              </a:spcBef>
              <a:spcAft>
                <a:spcPts val="0"/>
              </a:spcAft>
              <a:buClr>
                <a:schemeClr val="dk1"/>
              </a:buClr>
              <a:buSzPct val="78571"/>
              <a:buFont typeface="Arial"/>
              <a:buNone/>
            </a:pPr>
            <a:r>
              <a:rPr lang="en" sz="1400"/>
              <a:t>.text:0000000000400766                 mov     edi, offset aAfterFreeP ; "\nafter free: %p\n"</a:t>
            </a:r>
          </a:p>
          <a:p>
            <a:pPr lvl="0">
              <a:spcBef>
                <a:spcPts val="0"/>
              </a:spcBef>
              <a:spcAft>
                <a:spcPts val="0"/>
              </a:spcAft>
              <a:buClr>
                <a:schemeClr val="dk1"/>
              </a:buClr>
              <a:buSzPct val="78571"/>
              <a:buFont typeface="Arial"/>
              <a:buNone/>
            </a:pPr>
            <a:r>
              <a:rPr lang="en" sz="1400"/>
              <a:t>.text:000000000040076B                 mov     eax, 0</a:t>
            </a:r>
          </a:p>
          <a:p>
            <a:pPr lvl="0">
              <a:spcBef>
                <a:spcPts val="0"/>
              </a:spcBef>
              <a:spcAft>
                <a:spcPts val="0"/>
              </a:spcAft>
              <a:buClr>
                <a:schemeClr val="dk1"/>
              </a:buClr>
              <a:buSzPct val="78571"/>
              <a:buFont typeface="Arial"/>
              <a:buNone/>
            </a:pPr>
            <a:r>
              <a:rPr lang="en" sz="1400"/>
              <a:t>.text:0000000000400770                 call    _printf</a:t>
            </a:r>
          </a:p>
          <a:p>
            <a:pPr lvl="0">
              <a:spcBef>
                <a:spcPts val="0"/>
              </a:spcBef>
              <a:spcAft>
                <a:spcPts val="0"/>
              </a:spcAft>
              <a:buNone/>
            </a:pPr>
            <a:r>
              <a:t/>
            </a:r>
            <a:endParaRPr sz="1400"/>
          </a:p>
        </p:txBody>
      </p:sp>
      <p:sp>
        <p:nvSpPr>
          <p:cNvPr id="246" name="Shape 246"/>
          <p:cNvSpPr/>
          <p:nvPr/>
        </p:nvSpPr>
        <p:spPr>
          <a:xfrm>
            <a:off x="324275" y="1198050"/>
            <a:ext cx="5224500" cy="801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a:off x="324275" y="2188650"/>
            <a:ext cx="5224500" cy="801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Live pointer expression</a:t>
            </a:r>
          </a:p>
        </p:txBody>
      </p:sp>
      <p:sp>
        <p:nvSpPr>
          <p:cNvPr id="253" name="Shape 2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Live pointer expression</a:t>
            </a:r>
          </a:p>
          <a:p>
            <a:pPr indent="-228600" lvl="1" marL="914400" rtl="0">
              <a:spcBef>
                <a:spcPts val="0"/>
              </a:spcBef>
            </a:pPr>
            <a:r>
              <a:rPr lang="en"/>
              <a:t>data structure with pointer field</a:t>
            </a:r>
          </a:p>
          <a:p>
            <a:pPr indent="-228600" lvl="1" marL="914400" rtl="0">
              <a:spcBef>
                <a:spcPts val="0"/>
              </a:spcBef>
            </a:pPr>
            <a:r>
              <a:rPr lang="en"/>
              <a:t>pointer encryption</a:t>
            </a:r>
          </a:p>
          <a:p>
            <a:pPr indent="-228600" lvl="1" marL="914400" rtl="0">
              <a:spcBef>
                <a:spcPts val="0"/>
              </a:spcBef>
            </a:pPr>
            <a:r>
              <a:rPr lang="en"/>
              <a:t>ptr-exp derivation aims to produce an address-independent expression of each pointer in future executed control path.</a:t>
            </a:r>
          </a:p>
          <a:p>
            <a:pPr indent="-228600" lvl="0" marL="457200" rtl="0">
              <a:spcBef>
                <a:spcPts val="0"/>
              </a:spcBef>
            </a:pPr>
            <a:r>
              <a:rPr lang="en"/>
              <a:t>How to get the expression</a:t>
            </a:r>
          </a:p>
          <a:p>
            <a:pPr indent="-228600" lvl="1" marL="914400">
              <a:spcBef>
                <a:spcPts val="0"/>
              </a:spcBef>
            </a:pPr>
            <a:r>
              <a:rPr lang="en"/>
              <a:t>symbolic expression</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Extract Data structure by LLVM pass</a:t>
            </a:r>
          </a:p>
        </p:txBody>
      </p:sp>
      <p:sp>
        <p:nvSpPr>
          <p:cNvPr id="259" name="Shape 2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Static data structure</a:t>
            </a:r>
          </a:p>
          <a:p>
            <a:pPr indent="-228600" lvl="0" marL="457200" rtl="0">
              <a:spcBef>
                <a:spcPts val="0"/>
              </a:spcBef>
            </a:pPr>
            <a:r>
              <a:rPr lang="en"/>
              <a:t>Dynamic data structure</a:t>
            </a:r>
          </a:p>
          <a:p>
            <a:pPr indent="-228600" lvl="1" marL="914400" rtl="0">
              <a:spcBef>
                <a:spcPts val="0"/>
              </a:spcBef>
            </a:pPr>
            <a:r>
              <a:rPr lang="en"/>
              <a:t>linked list</a:t>
            </a:r>
          </a:p>
          <a:p>
            <a:pPr indent="-228600" lvl="2" marL="1371600" rtl="0">
              <a:spcBef>
                <a:spcPts val="0"/>
              </a:spcBef>
            </a:pPr>
            <a:r>
              <a:rPr b="1" lang="en"/>
              <a:t>how to recognize linked list </a:t>
            </a:r>
          </a:p>
          <a:p>
            <a:pPr indent="-228600" lvl="2" marL="1371600">
              <a:spcBef>
                <a:spcPts val="0"/>
              </a:spcBef>
            </a:pPr>
            <a:r>
              <a:rPr lang="en"/>
              <a:t>field has the same data structure type with base data structure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Another idea</a:t>
            </a:r>
          </a:p>
        </p:txBody>
      </p:sp>
      <p:sp>
        <p:nvSpPr>
          <p:cNvPr id="265" name="Shape 26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Static taint analysis for each malloc</a:t>
            </a:r>
          </a:p>
          <a:p>
            <a:pPr indent="-228600" lvl="1" marL="914400" rtl="0">
              <a:spcBef>
                <a:spcPts val="0"/>
              </a:spcBef>
            </a:pPr>
            <a:r>
              <a:rPr lang="en" u="sng">
                <a:solidFill>
                  <a:schemeClr val="hlink"/>
                </a:solidFill>
                <a:hlinkClick r:id="rId3"/>
              </a:rPr>
              <a:t>https://machiry.github.io/blog/2017/05/31/static-taint-tracking</a:t>
            </a:r>
            <a:r>
              <a:rPr lang="en"/>
              <a:t> </a:t>
            </a:r>
          </a:p>
          <a:p>
            <a:pPr indent="-228600" lvl="1" marL="914400" rtl="0">
              <a:spcBef>
                <a:spcPts val="0"/>
              </a:spcBef>
            </a:pPr>
            <a:r>
              <a:rPr lang="en"/>
              <a:t>clang taintchecker: </a:t>
            </a:r>
            <a:r>
              <a:rPr lang="en" u="sng">
                <a:solidFill>
                  <a:schemeClr val="hlink"/>
                </a:solidFill>
                <a:hlinkClick r:id="rId4"/>
              </a:rPr>
              <a:t>https://github.com/franchiotta/taintchecker/tree/master/examples</a:t>
            </a:r>
            <a:r>
              <a:rPr lang="en"/>
              <a:t> </a:t>
            </a:r>
          </a:p>
          <a:p>
            <a:pPr indent="-228600" lvl="1" marL="914400">
              <a:spcBef>
                <a:spcPts val="0"/>
              </a:spcBef>
            </a:pPr>
            <a:r>
              <a:rPr lang="en"/>
              <a:t>clang static analysis for finding heartbleed: </a:t>
            </a:r>
            <a:r>
              <a:rPr lang="en" u="sng">
                <a:solidFill>
                  <a:schemeClr val="hlink"/>
                </a:solidFill>
                <a:hlinkClick r:id="rId5"/>
              </a:rPr>
              <a:t>https://blog.trailofbits.com/2014/04/27/using-static-analysis-and-clang-to-find-heartbleed/</a:t>
            </a:r>
            <a:r>
              <a:rPr lang="en"/>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Build Scan Policy</a:t>
            </a:r>
          </a:p>
        </p:txBody>
      </p:sp>
      <p:sp>
        <p:nvSpPr>
          <p:cNvPr id="271" name="Shape 271"/>
          <p:cNvSpPr txBox="1"/>
          <p:nvPr>
            <p:ph idx="1" type="body"/>
          </p:nvPr>
        </p:nvSpPr>
        <p:spPr>
          <a:xfrm>
            <a:off x="311700" y="1152475"/>
            <a:ext cx="8520600" cy="3864900"/>
          </a:xfrm>
          <a:prstGeom prst="rect">
            <a:avLst/>
          </a:prstGeom>
        </p:spPr>
        <p:txBody>
          <a:bodyPr anchorCtr="0" anchor="t" bIns="91425" lIns="91425" rIns="91425" tIns="91425">
            <a:noAutofit/>
          </a:bodyPr>
          <a:lstStyle/>
          <a:p>
            <a:pPr indent="-228600" lvl="0" marL="457200" rtl="0">
              <a:spcBef>
                <a:spcPts val="0"/>
              </a:spcBef>
            </a:pPr>
            <a:r>
              <a:rPr lang="en"/>
              <a:t>Live</a:t>
            </a:r>
            <a:r>
              <a:rPr lang="en"/>
              <a:t>ness analysis</a:t>
            </a:r>
          </a:p>
          <a:p>
            <a:pPr indent="-228600" lvl="1" marL="914400" rtl="0">
              <a:spcBef>
                <a:spcPts val="0"/>
              </a:spcBef>
            </a:pPr>
            <a:r>
              <a:rPr lang="en"/>
              <a:t>regular compiler liveness analysis result</a:t>
            </a:r>
          </a:p>
          <a:p>
            <a:pPr indent="-228600" lvl="1" marL="914400" rtl="0">
              <a:spcBef>
                <a:spcPts val="0"/>
              </a:spcBef>
            </a:pPr>
            <a:r>
              <a:rPr lang="en"/>
              <a:t>If there are any data structure type, we need to compare with related malloc set</a:t>
            </a:r>
          </a:p>
          <a:p>
            <a:pPr indent="-228600" lvl="0" marL="457200" rtl="0">
              <a:spcBef>
                <a:spcPts val="0"/>
              </a:spcBef>
            </a:pPr>
            <a:r>
              <a:rPr lang="en"/>
              <a:t>Build unique set for each heap memory allocation (e.g. malloc)</a:t>
            </a:r>
          </a:p>
          <a:p>
            <a:pPr indent="-228600" lvl="1" marL="914400" rtl="0">
              <a:spcBef>
                <a:spcPts val="0"/>
              </a:spcBef>
            </a:pPr>
            <a:r>
              <a:rPr lang="en"/>
              <a:t>static taint analysis for each malloc’s return value</a:t>
            </a:r>
          </a:p>
          <a:p>
            <a:pPr indent="-228600" lvl="1" marL="914400" rtl="0">
              <a:spcBef>
                <a:spcPts val="0"/>
              </a:spcBef>
            </a:pPr>
            <a:r>
              <a:rPr lang="en"/>
              <a:t>set life cycle for each variable in each unique set</a:t>
            </a:r>
          </a:p>
          <a:p>
            <a:pPr indent="-228600" lvl="2" marL="1371600" rtl="0">
              <a:spcBef>
                <a:spcPts val="0"/>
              </a:spcBef>
            </a:pPr>
            <a:r>
              <a:rPr lang="en"/>
              <a:t>function return, different stack frame</a:t>
            </a:r>
          </a:p>
          <a:p>
            <a:pPr indent="-228600" lvl="2" marL="1371600" rtl="0">
              <a:spcBef>
                <a:spcPts val="0"/>
              </a:spcBef>
            </a:pPr>
            <a:r>
              <a:rPr lang="en"/>
              <a:t>maintain one list [(memory object, memory location),]</a:t>
            </a:r>
          </a:p>
          <a:p>
            <a:pPr indent="-228600" lvl="1" marL="914400" rtl="0">
              <a:spcBef>
                <a:spcPts val="0"/>
              </a:spcBef>
            </a:pPr>
            <a:r>
              <a:rPr lang="en"/>
              <a:t>figure out the efficient data structure for each malloc set</a:t>
            </a:r>
          </a:p>
          <a:p>
            <a:pPr indent="-228600" lvl="2" marL="1371600" rtl="0">
              <a:spcBef>
                <a:spcPts val="0"/>
              </a:spcBef>
            </a:pPr>
            <a:r>
              <a:rPr lang="en"/>
              <a:t>easy to update</a:t>
            </a:r>
          </a:p>
          <a:p>
            <a:pPr indent="-228600" lvl="2" marL="1371600" rtl="0">
              <a:spcBef>
                <a:spcPts val="0"/>
              </a:spcBef>
            </a:pPr>
            <a:r>
              <a:rPr lang="en"/>
              <a:t>maintain the relationship for each malloc set</a:t>
            </a:r>
          </a:p>
          <a:p>
            <a:pPr indent="-228600" lvl="3" marL="1828800" rtl="0">
              <a:spcBef>
                <a:spcPts val="0"/>
              </a:spcBef>
            </a:pPr>
            <a:r>
              <a:rPr lang="en"/>
              <a:t>IR special feature (all access is based on the base pointer)</a:t>
            </a:r>
          </a:p>
          <a:p>
            <a:pPr indent="-228600" lvl="3" marL="1828800" rtl="0">
              <a:spcBef>
                <a:spcPts val="0"/>
              </a:spcBef>
            </a:pPr>
            <a:r>
              <a:rPr lang="en"/>
              <a:t>Store A[(memory location, ptr, base pointer), (memory location, ptr, base pointer)]</a:t>
            </a:r>
          </a:p>
          <a:p>
            <a:pPr indent="-228600" lvl="0" marL="457200">
              <a:spcBef>
                <a:spcPts val="0"/>
              </a:spcBef>
            </a:pPr>
            <a:r>
              <a:rPr lang="en"/>
              <a:t>Static analysis and Dynamic analysis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Related work</a:t>
            </a:r>
          </a:p>
        </p:txBody>
      </p:sp>
      <p:sp>
        <p:nvSpPr>
          <p:cNvPr id="74" name="Shape 74"/>
          <p:cNvSpPr/>
          <p:nvPr/>
        </p:nvSpPr>
        <p:spPr>
          <a:xfrm>
            <a:off x="1004050" y="1333500"/>
            <a:ext cx="806700" cy="459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Free</a:t>
            </a:r>
          </a:p>
        </p:txBody>
      </p:sp>
      <p:sp>
        <p:nvSpPr>
          <p:cNvPr id="75" name="Shape 75"/>
          <p:cNvSpPr/>
          <p:nvPr/>
        </p:nvSpPr>
        <p:spPr>
          <a:xfrm>
            <a:off x="2191850" y="1381200"/>
            <a:ext cx="515400" cy="364200"/>
          </a:xfrm>
          <a:prstGeom prst="rightArrow">
            <a:avLst>
              <a:gd fmla="val 50000" name="adj1"/>
              <a:gd fmla="val 50000" name="adj2"/>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3195925" y="1333500"/>
            <a:ext cx="2644500" cy="459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Alloc (control freed memory) </a:t>
            </a:r>
          </a:p>
        </p:txBody>
      </p:sp>
      <p:sp>
        <p:nvSpPr>
          <p:cNvPr id="77" name="Shape 77"/>
          <p:cNvSpPr/>
          <p:nvPr/>
        </p:nvSpPr>
        <p:spPr>
          <a:xfrm>
            <a:off x="6322325" y="1381200"/>
            <a:ext cx="515400" cy="364200"/>
          </a:xfrm>
          <a:prstGeom prst="rightArrow">
            <a:avLst>
              <a:gd fmla="val 50000" name="adj1"/>
              <a:gd fmla="val 50000" name="adj2"/>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7472025" y="1333500"/>
            <a:ext cx="806700" cy="459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Reuse</a:t>
            </a:r>
          </a:p>
        </p:txBody>
      </p:sp>
      <p:sp>
        <p:nvSpPr>
          <p:cNvPr id="79" name="Shape 79"/>
          <p:cNvSpPr/>
          <p:nvPr/>
        </p:nvSpPr>
        <p:spPr>
          <a:xfrm>
            <a:off x="684600" y="2215950"/>
            <a:ext cx="1468200" cy="1729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000"/>
              <a:t>FreeSentry (NDSS’15)</a:t>
            </a:r>
          </a:p>
          <a:p>
            <a:pPr lvl="0">
              <a:spcBef>
                <a:spcPts val="0"/>
              </a:spcBef>
              <a:buNone/>
            </a:pPr>
            <a:r>
              <a:rPr lang="en" sz="1000"/>
              <a:t>DangNull(NDSS’15)</a:t>
            </a:r>
          </a:p>
          <a:p>
            <a:pPr lvl="0">
              <a:spcBef>
                <a:spcPts val="0"/>
              </a:spcBef>
              <a:buNone/>
            </a:pPr>
            <a:r>
              <a:rPr lang="en" sz="1000"/>
              <a:t>DangSan(EuroSys’17)</a:t>
            </a:r>
          </a:p>
          <a:p>
            <a:pPr lvl="0">
              <a:spcBef>
                <a:spcPts val="0"/>
              </a:spcBef>
              <a:buNone/>
            </a:pPr>
            <a:r>
              <a:t/>
            </a:r>
            <a:endParaRPr sz="1000"/>
          </a:p>
          <a:p>
            <a:pPr lvl="0">
              <a:spcBef>
                <a:spcPts val="0"/>
              </a:spcBef>
              <a:buNone/>
            </a:pPr>
            <a:r>
              <a:rPr lang="en" sz="1000"/>
              <a:t>Deferred Free (IE’14)</a:t>
            </a:r>
          </a:p>
          <a:p>
            <a:pPr lvl="0">
              <a:spcBef>
                <a:spcPts val="0"/>
              </a:spcBef>
              <a:buNone/>
            </a:pPr>
            <a:r>
              <a:rPr lang="en" sz="1000"/>
              <a:t>MemGC(IE’15)</a:t>
            </a:r>
          </a:p>
          <a:p>
            <a:pPr lvl="0">
              <a:spcBef>
                <a:spcPts val="0"/>
              </a:spcBef>
              <a:buNone/>
            </a:pPr>
            <a:r>
              <a:t/>
            </a:r>
            <a:endParaRPr sz="1000"/>
          </a:p>
        </p:txBody>
      </p:sp>
      <p:sp>
        <p:nvSpPr>
          <p:cNvPr id="80" name="Shape 80"/>
          <p:cNvSpPr/>
          <p:nvPr/>
        </p:nvSpPr>
        <p:spPr>
          <a:xfrm>
            <a:off x="3784075" y="2215950"/>
            <a:ext cx="1468200" cy="1729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DieHard</a:t>
            </a:r>
            <a:r>
              <a:rPr lang="en" sz="1000"/>
              <a:t> (PLDI’06)</a:t>
            </a:r>
          </a:p>
          <a:p>
            <a:pPr lvl="0" rtl="0">
              <a:spcBef>
                <a:spcPts val="0"/>
              </a:spcBef>
              <a:buNone/>
            </a:pPr>
            <a:r>
              <a:rPr lang="en" sz="1000"/>
              <a:t>Die</a:t>
            </a:r>
            <a:r>
              <a:rPr lang="en" sz="1000"/>
              <a:t>harder</a:t>
            </a:r>
            <a:r>
              <a:rPr lang="en" sz="1000"/>
              <a:t>(CCS’10)</a:t>
            </a:r>
          </a:p>
          <a:p>
            <a:pPr lvl="0">
              <a:spcBef>
                <a:spcPts val="0"/>
              </a:spcBef>
              <a:buNone/>
            </a:pPr>
            <a:r>
              <a:rPr lang="en" sz="1000"/>
              <a:t>Cling(Usenix’10)</a:t>
            </a:r>
          </a:p>
          <a:p>
            <a:pPr lvl="0">
              <a:spcBef>
                <a:spcPts val="0"/>
              </a:spcBef>
              <a:buNone/>
            </a:pPr>
            <a:r>
              <a:rPr lang="en" sz="1000"/>
              <a:t>AddressSantizier( ATC’12)</a:t>
            </a:r>
          </a:p>
          <a:p>
            <a:pPr lvl="0">
              <a:spcBef>
                <a:spcPts val="0"/>
              </a:spcBef>
              <a:buClr>
                <a:schemeClr val="dk1"/>
              </a:buClr>
              <a:buSzPct val="110000"/>
              <a:buFont typeface="Arial"/>
              <a:buNone/>
            </a:pPr>
            <a:r>
              <a:rPr lang="en" sz="1000">
                <a:solidFill>
                  <a:schemeClr val="dk1"/>
                </a:solidFill>
              </a:rPr>
              <a:t>Shadow (DSN’06)</a:t>
            </a:r>
          </a:p>
          <a:p>
            <a:pPr lvl="0" rtl="0">
              <a:spcBef>
                <a:spcPts val="0"/>
              </a:spcBef>
              <a:buClr>
                <a:schemeClr val="dk1"/>
              </a:buClr>
              <a:buSzPct val="110000"/>
              <a:buFont typeface="Arial"/>
              <a:buNone/>
            </a:pPr>
            <a:r>
              <a:rPr lang="en" sz="1000">
                <a:solidFill>
                  <a:schemeClr val="dk1"/>
                </a:solidFill>
              </a:rPr>
              <a:t>Oscar (Usenix’17)</a:t>
            </a:r>
          </a:p>
        </p:txBody>
      </p:sp>
      <p:sp>
        <p:nvSpPr>
          <p:cNvPr id="81" name="Shape 81"/>
          <p:cNvSpPr/>
          <p:nvPr/>
        </p:nvSpPr>
        <p:spPr>
          <a:xfrm>
            <a:off x="7223600" y="2215950"/>
            <a:ext cx="1468200" cy="1729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CETS (ISMM’10)</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Basic story</a:t>
            </a:r>
          </a:p>
        </p:txBody>
      </p:sp>
      <p:sp>
        <p:nvSpPr>
          <p:cNvPr id="277" name="Shape 277"/>
          <p:cNvSpPr txBox="1"/>
          <p:nvPr>
            <p:ph idx="1" type="body"/>
          </p:nvPr>
        </p:nvSpPr>
        <p:spPr>
          <a:xfrm>
            <a:off x="311700" y="1152475"/>
            <a:ext cx="8520600" cy="3801900"/>
          </a:xfrm>
          <a:prstGeom prst="rect">
            <a:avLst/>
          </a:prstGeom>
        </p:spPr>
        <p:txBody>
          <a:bodyPr anchorCtr="0" anchor="t" bIns="91425" lIns="91425" rIns="91425" tIns="91425">
            <a:noAutofit/>
          </a:bodyPr>
          <a:lstStyle/>
          <a:p>
            <a:pPr lvl="0">
              <a:spcBef>
                <a:spcPts val="0"/>
              </a:spcBef>
              <a:spcAft>
                <a:spcPts val="0"/>
              </a:spcAft>
              <a:buNone/>
            </a:pPr>
            <a:r>
              <a:rPr lang="en" sz="1200">
                <a:solidFill>
                  <a:srgbClr val="000000"/>
                </a:solidFill>
              </a:rPr>
              <a:t>struct ptr{</a:t>
            </a:r>
          </a:p>
          <a:p>
            <a:pPr indent="0" lvl="0" marL="457200">
              <a:spcBef>
                <a:spcPts val="0"/>
              </a:spcBef>
              <a:spcAft>
                <a:spcPts val="0"/>
              </a:spcAft>
              <a:buNone/>
            </a:pPr>
            <a:r>
              <a:rPr lang="en" sz="1200">
                <a:solidFill>
                  <a:srgbClr val="000000"/>
                </a:solidFill>
              </a:rPr>
              <a:t>int integer;</a:t>
            </a:r>
          </a:p>
          <a:p>
            <a:pPr indent="0" lvl="0" marL="457200">
              <a:spcBef>
                <a:spcPts val="0"/>
              </a:spcBef>
              <a:spcAft>
                <a:spcPts val="0"/>
              </a:spcAft>
              <a:buNone/>
            </a:pPr>
            <a:r>
              <a:rPr lang="en" sz="1200">
                <a:solidFill>
                  <a:srgbClr val="000000"/>
                </a:solidFill>
              </a:rPr>
              <a:t>struct ptr * p;</a:t>
            </a:r>
          </a:p>
          <a:p>
            <a:pPr lvl="0">
              <a:spcBef>
                <a:spcPts val="0"/>
              </a:spcBef>
              <a:spcAft>
                <a:spcPts val="0"/>
              </a:spcAft>
              <a:buNone/>
            </a:pPr>
            <a:r>
              <a:rPr lang="en" sz="1200">
                <a:solidFill>
                  <a:srgbClr val="000000"/>
                </a:solidFill>
              </a:rPr>
              <a:t>}</a:t>
            </a:r>
          </a:p>
        </p:txBody>
      </p:sp>
      <p:sp>
        <p:nvSpPr>
          <p:cNvPr id="278" name="Shape 278"/>
          <p:cNvSpPr/>
          <p:nvPr/>
        </p:nvSpPr>
        <p:spPr>
          <a:xfrm>
            <a:off x="3242825" y="1648450"/>
            <a:ext cx="2576400" cy="396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Liveness Analysis</a:t>
            </a:r>
          </a:p>
        </p:txBody>
      </p:sp>
      <p:sp>
        <p:nvSpPr>
          <p:cNvPr id="279" name="Shape 279"/>
          <p:cNvSpPr/>
          <p:nvPr/>
        </p:nvSpPr>
        <p:spPr>
          <a:xfrm>
            <a:off x="1909625" y="2446225"/>
            <a:ext cx="5765100" cy="828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Live Set {a (struct ptr *), b (int *), c (char), d (char*), e (long)}</a:t>
            </a:r>
          </a:p>
        </p:txBody>
      </p:sp>
      <p:sp>
        <p:nvSpPr>
          <p:cNvPr id="280" name="Shape 280"/>
          <p:cNvSpPr/>
          <p:nvPr/>
        </p:nvSpPr>
        <p:spPr>
          <a:xfrm>
            <a:off x="3170775" y="2693350"/>
            <a:ext cx="1054200" cy="3513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1" name="Shape 281"/>
          <p:cNvSpPr/>
          <p:nvPr/>
        </p:nvSpPr>
        <p:spPr>
          <a:xfrm>
            <a:off x="1963725" y="3513075"/>
            <a:ext cx="2261100" cy="1252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Heap tracker generates unique set for each memory object:</a:t>
            </a:r>
          </a:p>
          <a:p>
            <a:pPr lvl="0">
              <a:spcBef>
                <a:spcPts val="0"/>
              </a:spcBef>
              <a:buNone/>
            </a:pPr>
            <a:r>
              <a:rPr lang="en"/>
              <a:t>maintain relationship</a:t>
            </a:r>
          </a:p>
          <a:p>
            <a:pPr lvl="0">
              <a:spcBef>
                <a:spcPts val="0"/>
              </a:spcBef>
              <a:buNone/>
            </a:pPr>
            <a:r>
              <a:rPr lang="en"/>
              <a:t>update(add or remove)</a:t>
            </a:r>
          </a:p>
        </p:txBody>
      </p:sp>
      <p:sp>
        <p:nvSpPr>
          <p:cNvPr id="282" name="Shape 282"/>
          <p:cNvSpPr/>
          <p:nvPr/>
        </p:nvSpPr>
        <p:spPr>
          <a:xfrm>
            <a:off x="5367975" y="3513075"/>
            <a:ext cx="2261100" cy="1252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pointer expression:</a:t>
            </a:r>
          </a:p>
          <a:p>
            <a:pPr lvl="0" rtl="0">
              <a:spcBef>
                <a:spcPts val="0"/>
              </a:spcBef>
              <a:buNone/>
            </a:pPr>
            <a:r>
              <a:rPr lang="en"/>
              <a:t>static data structure, and dynamic data structure (linked list, tree, graph..)</a:t>
            </a:r>
          </a:p>
        </p:txBody>
      </p:sp>
      <p:cxnSp>
        <p:nvCxnSpPr>
          <p:cNvPr id="283" name="Shape 283"/>
          <p:cNvCxnSpPr/>
          <p:nvPr/>
        </p:nvCxnSpPr>
        <p:spPr>
          <a:xfrm>
            <a:off x="4792175" y="3351325"/>
            <a:ext cx="18000" cy="1607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structure</a:t>
            </a:r>
          </a:p>
        </p:txBody>
      </p:sp>
      <p:sp>
        <p:nvSpPr>
          <p:cNvPr id="289" name="Shape 2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Live Set [(</a:t>
            </a:r>
            <a:r>
              <a:rPr i="1" lang="en"/>
              <a:t>Mem addr, ptr value, </a:t>
            </a:r>
            <a:r>
              <a:rPr b="1" i="1" lang="en"/>
              <a:t>type</a:t>
            </a:r>
            <a:r>
              <a:rPr lang="en"/>
              <a:t>), </a:t>
            </a:r>
            <a:r>
              <a:rPr lang="en"/>
              <a:t>(</a:t>
            </a:r>
            <a:r>
              <a:rPr i="1" lang="en"/>
              <a:t>Mem addr, ptr value, </a:t>
            </a:r>
            <a:r>
              <a:rPr b="1" i="1" lang="en"/>
              <a:t>type</a:t>
            </a:r>
            <a:r>
              <a:rPr lang="en"/>
              <a:t>) ...</a:t>
            </a:r>
            <a:r>
              <a:rPr lang="en"/>
              <a:t>]</a:t>
            </a:r>
          </a:p>
          <a:p>
            <a:pPr indent="-228600" lvl="0" marL="457200" rtl="0">
              <a:spcBef>
                <a:spcPts val="0"/>
              </a:spcBef>
            </a:pPr>
            <a:r>
              <a:rPr lang="en"/>
              <a:t>Memory object reference list:</a:t>
            </a:r>
          </a:p>
          <a:p>
            <a:pPr lvl="0" rtl="0">
              <a:spcBef>
                <a:spcPts val="0"/>
              </a:spcBef>
              <a:buNone/>
            </a:pPr>
            <a:r>
              <a:rPr lang="en"/>
              <a:t>       [(</a:t>
            </a:r>
            <a:r>
              <a:rPr i="1" lang="en"/>
              <a:t>Mem addr, ptr value, </a:t>
            </a:r>
            <a:r>
              <a:rPr b="1" i="1" lang="en"/>
              <a:t>base ptr</a:t>
            </a:r>
            <a:r>
              <a:rPr lang="en"/>
              <a:t>), </a:t>
            </a:r>
            <a:r>
              <a:rPr lang="en"/>
              <a:t>(</a:t>
            </a:r>
            <a:r>
              <a:rPr i="1" lang="en"/>
              <a:t>Mem addr, ptr value, </a:t>
            </a:r>
            <a:r>
              <a:rPr b="1" i="1" lang="en"/>
              <a:t>base ptr</a:t>
            </a:r>
            <a:r>
              <a:rPr lang="en"/>
              <a:t>) ...</a:t>
            </a:r>
            <a:r>
              <a:rPr lang="en"/>
              <a:t>]</a:t>
            </a:r>
          </a:p>
          <a:p>
            <a:pPr indent="-228600" lvl="0" marL="457200">
              <a:spcBef>
                <a:spcPts val="0"/>
              </a:spcBef>
            </a:pPr>
            <a:r>
              <a:rPr lang="en"/>
              <a:t>Update list: [(</a:t>
            </a:r>
            <a:r>
              <a:rPr i="1" lang="en"/>
              <a:t>Mem obj, Mem addr</a:t>
            </a:r>
            <a:r>
              <a:rPr lang="en"/>
              <a:t>), </a:t>
            </a:r>
            <a:r>
              <a:rPr lang="en"/>
              <a:t>(</a:t>
            </a:r>
            <a:r>
              <a:rPr i="1" lang="en"/>
              <a:t>Mem obj, Mem addr</a:t>
            </a:r>
            <a:r>
              <a:rPr lang="en"/>
              <a:t>) ...</a:t>
            </a:r>
            <a:r>
              <a:rPr lang="en"/>
              <a:t>]</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a:t>
            </a:r>
          </a:p>
        </p:txBody>
      </p:sp>
      <p:sp>
        <p:nvSpPr>
          <p:cNvPr id="295" name="Shape 29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Generate reference list for each memory object</a:t>
            </a:r>
          </a:p>
          <a:p>
            <a:pPr indent="-228600" lvl="0" marL="457200" rtl="0">
              <a:spcBef>
                <a:spcPts val="0"/>
              </a:spcBef>
            </a:pPr>
            <a:r>
              <a:rPr lang="en"/>
              <a:t>Update reference list</a:t>
            </a:r>
          </a:p>
          <a:p>
            <a:pPr indent="-228600" lvl="1" marL="914400" rtl="0">
              <a:spcBef>
                <a:spcPts val="0"/>
              </a:spcBef>
            </a:pPr>
            <a:r>
              <a:rPr lang="en"/>
              <a:t>Stack</a:t>
            </a:r>
          </a:p>
          <a:p>
            <a:pPr indent="-228600" lvl="1" marL="914400">
              <a:spcBef>
                <a:spcPts val="0"/>
              </a:spcBef>
            </a:pPr>
            <a:r>
              <a:rPr lang="en"/>
              <a:t>Heap</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Work Problem</a:t>
            </a:r>
          </a:p>
        </p:txBody>
      </p:sp>
      <p:sp>
        <p:nvSpPr>
          <p:cNvPr id="301" name="Shape 3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spcAft>
                <a:spcPts val="0"/>
              </a:spcAft>
              <a:buClr>
                <a:srgbClr val="222222"/>
              </a:buClr>
              <a:buSzPct val="100000"/>
            </a:pPr>
            <a:r>
              <a:rPr lang="en" sz="1400">
                <a:solidFill>
                  <a:srgbClr val="222222"/>
                </a:solidFill>
                <a:highlight>
                  <a:srgbClr val="FFFFFF"/>
                </a:highlight>
              </a:rPr>
              <a:t>They need source code support.</a:t>
            </a:r>
          </a:p>
          <a:p>
            <a:pPr indent="-317500" lvl="0" marL="457200" rtl="0">
              <a:spcBef>
                <a:spcPts val="0"/>
              </a:spcBef>
              <a:spcAft>
                <a:spcPts val="0"/>
              </a:spcAft>
              <a:buClr>
                <a:srgbClr val="222222"/>
              </a:buClr>
              <a:buSzPct val="100000"/>
            </a:pPr>
            <a:r>
              <a:rPr lang="en" sz="1400">
                <a:solidFill>
                  <a:srgbClr val="222222"/>
                </a:solidFill>
                <a:highlight>
                  <a:srgbClr val="FFFFFF"/>
                </a:highlight>
              </a:rPr>
              <a:t>They cannot handle library UAF problem expect they use the recompiled library based on their solution.</a:t>
            </a:r>
          </a:p>
          <a:p>
            <a:pPr indent="-317500" lvl="0" marL="457200" rtl="0">
              <a:spcBef>
                <a:spcPts val="0"/>
              </a:spcBef>
              <a:spcAft>
                <a:spcPts val="0"/>
              </a:spcAft>
              <a:buClr>
                <a:srgbClr val="222222"/>
              </a:buClr>
              <a:buSzPct val="100000"/>
            </a:pPr>
            <a:r>
              <a:rPr lang="en" sz="1400">
                <a:solidFill>
                  <a:srgbClr val="222222"/>
                </a:solidFill>
                <a:highlight>
                  <a:srgbClr val="FFFFFF"/>
                </a:highlight>
              </a:rPr>
              <a:t>They cannot detect pointer cast to integer problem and pointer protection</a:t>
            </a:r>
          </a:p>
          <a:p>
            <a:pPr indent="-317500" lvl="0" marL="457200" rtl="0">
              <a:spcBef>
                <a:spcPts val="0"/>
              </a:spcBef>
              <a:spcAft>
                <a:spcPts val="0"/>
              </a:spcAft>
              <a:buClr>
                <a:srgbClr val="222222"/>
              </a:buClr>
              <a:buSzPct val="100000"/>
            </a:pPr>
            <a:r>
              <a:rPr lang="en" sz="1400">
                <a:solidFill>
                  <a:srgbClr val="222222"/>
                </a:solidFill>
                <a:highlight>
                  <a:srgbClr val="FFFFFF"/>
                </a:highlight>
              </a:rPr>
              <a:t>They don't track the pointer which in the register, since they only record the memory location which store the memory objection  pointer.</a:t>
            </a:r>
          </a:p>
          <a:p>
            <a:pPr indent="-317500" lvl="0" marL="457200" rtl="0">
              <a:spcBef>
                <a:spcPts val="0"/>
              </a:spcBef>
              <a:spcAft>
                <a:spcPts val="0"/>
              </a:spcAft>
              <a:buClr>
                <a:srgbClr val="222222"/>
              </a:buClr>
              <a:buSzPct val="100000"/>
            </a:pPr>
            <a:r>
              <a:rPr lang="en" sz="1400">
                <a:solidFill>
                  <a:srgbClr val="222222"/>
                </a:solidFill>
                <a:highlight>
                  <a:srgbClr val="FFFFFF"/>
                </a:highlight>
              </a:rPr>
              <a:t>Since they null the dangling pointer, so the pointer arithmetic which uses dangling pointer will be failed.</a:t>
            </a:r>
          </a:p>
          <a:p>
            <a:pPr indent="-317500" lvl="0" marL="457200" rtl="0">
              <a:spcBef>
                <a:spcPts val="0"/>
              </a:spcBef>
              <a:spcAft>
                <a:spcPts val="0"/>
              </a:spcAft>
              <a:buClr>
                <a:srgbClr val="222222"/>
              </a:buClr>
              <a:buSzPct val="100000"/>
            </a:pPr>
            <a:r>
              <a:rPr lang="en" sz="1400">
                <a:solidFill>
                  <a:srgbClr val="222222"/>
                </a:solidFill>
                <a:highlight>
                  <a:srgbClr val="FFFFFF"/>
                </a:highlight>
              </a:rPr>
              <a:t>Multi-thread problem. For example, one thread load the pointer to register, and another thread free the memory object. So the pointer which in register will not be NULL. </a:t>
            </a:r>
          </a:p>
          <a:p>
            <a:pPr indent="-317500" lvl="0" marL="457200" rtl="0">
              <a:spcBef>
                <a:spcPts val="0"/>
              </a:spcBef>
              <a:spcAft>
                <a:spcPts val="0"/>
              </a:spcAft>
              <a:buClr>
                <a:srgbClr val="222222"/>
              </a:buClr>
              <a:buSzPct val="100000"/>
            </a:pPr>
            <a:r>
              <a:rPr lang="en" sz="1400">
                <a:solidFill>
                  <a:srgbClr val="222222"/>
                </a:solidFill>
                <a:highlight>
                  <a:srgbClr val="FFFFFF"/>
                </a:highlight>
              </a:rPr>
              <a:t>Higher run-time overhead </a:t>
            </a:r>
          </a:p>
          <a:p>
            <a:pPr indent="-317500" lvl="0" marL="457200" rtl="0">
              <a:spcBef>
                <a:spcPts val="0"/>
              </a:spcBef>
              <a:spcAft>
                <a:spcPts val="0"/>
              </a:spcAft>
              <a:buClr>
                <a:srgbClr val="222222"/>
              </a:buClr>
              <a:buSzPct val="100000"/>
            </a:pPr>
            <a:r>
              <a:rPr lang="en" sz="1400">
                <a:solidFill>
                  <a:srgbClr val="222222"/>
                </a:solidFill>
                <a:highlight>
                  <a:srgbClr val="FFFFFF"/>
                </a:highlight>
              </a:rPr>
              <a:t>Bypass secure memory allocators</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Implementation</a:t>
            </a:r>
          </a:p>
        </p:txBody>
      </p:sp>
      <p:sp>
        <p:nvSpPr>
          <p:cNvPr id="307" name="Shape 3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Binary or source code</a:t>
            </a:r>
          </a:p>
          <a:p>
            <a:pPr indent="-228600" lvl="1" marL="914400" rtl="0">
              <a:spcBef>
                <a:spcPts val="0"/>
              </a:spcBef>
            </a:pPr>
            <a:r>
              <a:rPr lang="en"/>
              <a:t>Binary to IR</a:t>
            </a:r>
          </a:p>
          <a:p>
            <a:pPr indent="-228600" lvl="0" marL="457200" rtl="0">
              <a:spcBef>
                <a:spcPts val="0"/>
              </a:spcBef>
            </a:pPr>
            <a:r>
              <a:rPr lang="en"/>
              <a:t>How to get type information about pointer</a:t>
            </a:r>
          </a:p>
          <a:p>
            <a:pPr indent="-228600" lvl="1" marL="914400" rtl="0">
              <a:spcBef>
                <a:spcPts val="0"/>
              </a:spcBef>
            </a:pPr>
            <a:r>
              <a:rPr lang="en"/>
              <a:t>compiler / data type recovery ()</a:t>
            </a:r>
          </a:p>
          <a:p>
            <a:pPr indent="-228600" lvl="0" marL="457200" rtl="0">
              <a:spcBef>
                <a:spcPts val="0"/>
              </a:spcBef>
            </a:pPr>
            <a:r>
              <a:rPr lang="en"/>
              <a:t>How to use the type information to live memory</a:t>
            </a:r>
          </a:p>
          <a:p>
            <a:pPr indent="-228600" lvl="0" marL="457200" rtl="0">
              <a:spcBef>
                <a:spcPts val="0"/>
              </a:spcBef>
            </a:pPr>
            <a:r>
              <a:rPr lang="en"/>
              <a:t>How to get the live pointer set for each execution point</a:t>
            </a:r>
          </a:p>
          <a:p>
            <a:pPr indent="-228600" lvl="0" marL="457200" rtl="0">
              <a:spcBef>
                <a:spcPts val="0"/>
              </a:spcBef>
            </a:pPr>
            <a:r>
              <a:rPr lang="en"/>
              <a:t>How to deal with pointer encryption problem</a:t>
            </a:r>
          </a:p>
          <a:p>
            <a:pPr indent="-228600" lvl="0" marL="457200" rtl="0">
              <a:spcBef>
                <a:spcPts val="0"/>
              </a:spcBef>
            </a:pPr>
            <a:r>
              <a:rPr lang="en"/>
              <a:t>How to compare with other defense solution by CPU bench</a:t>
            </a:r>
          </a:p>
          <a:p>
            <a:pPr indent="-228600" lvl="0" marL="457200" rtl="0">
              <a:spcBef>
                <a:spcPts val="0"/>
              </a:spcBef>
            </a:pPr>
            <a:r>
              <a:rPr lang="en"/>
              <a:t>How to test th</a:t>
            </a:r>
            <a:r>
              <a:rPr lang="en"/>
              <a:t>e IE performance</a:t>
            </a:r>
          </a:p>
          <a:p>
            <a:pPr indent="-228600" lvl="0" marL="457200">
              <a:spcBef>
                <a:spcPts val="0"/>
              </a:spcBef>
            </a:pPr>
            <a:r>
              <a:rPr lang="en"/>
              <a:t>How to compare with IE security and performance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Related Work</a:t>
            </a:r>
          </a:p>
        </p:txBody>
      </p:sp>
      <p:sp>
        <p:nvSpPr>
          <p:cNvPr id="313" name="Shape 3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Dynamic analysis (most papers are defense papers)</a:t>
            </a:r>
          </a:p>
          <a:p>
            <a:pPr indent="-228600" lvl="1" marL="914400" rtl="0">
              <a:spcBef>
                <a:spcPts val="0"/>
              </a:spcBef>
            </a:pPr>
            <a:r>
              <a:rPr lang="en"/>
              <a:t>Pointer invalidation</a:t>
            </a:r>
          </a:p>
          <a:p>
            <a:pPr indent="-228600" lvl="1" marL="914400" rtl="0">
              <a:spcBef>
                <a:spcPts val="0"/>
              </a:spcBef>
            </a:pPr>
            <a:r>
              <a:rPr lang="en"/>
              <a:t>Pointer dereference checking</a:t>
            </a:r>
          </a:p>
          <a:p>
            <a:pPr indent="-228600" lvl="1" marL="914400" rtl="0">
              <a:spcBef>
                <a:spcPts val="0"/>
              </a:spcBef>
            </a:pPr>
            <a:r>
              <a:rPr lang="en"/>
              <a:t>Secure memory allocators</a:t>
            </a:r>
          </a:p>
          <a:p>
            <a:pPr indent="-228600" lvl="1" marL="914400" rtl="0">
              <a:spcBef>
                <a:spcPts val="0"/>
              </a:spcBef>
            </a:pPr>
            <a:r>
              <a:rPr lang="en"/>
              <a:t>Taint tracking</a:t>
            </a:r>
          </a:p>
          <a:p>
            <a:pPr indent="-228600" lvl="0" marL="457200" rtl="0">
              <a:spcBef>
                <a:spcPts val="0"/>
              </a:spcBef>
            </a:pPr>
            <a:r>
              <a:rPr lang="en"/>
              <a:t>Static analysis (exploring)</a:t>
            </a:r>
          </a:p>
          <a:p>
            <a:pPr indent="-228600" lvl="0" marL="457200" rtl="0">
              <a:spcBef>
                <a:spcPts val="0"/>
              </a:spcBef>
            </a:pPr>
            <a:r>
              <a:rPr lang="en"/>
              <a:t>Static analysis and Dynamic analysis (exploring)</a:t>
            </a:r>
          </a:p>
          <a:p>
            <a:pPr lvl="0" rtl="0">
              <a:spcBef>
                <a:spcPts val="0"/>
              </a:spcBef>
              <a:buNone/>
            </a:pPr>
            <a:r>
              <a:t/>
            </a:r>
            <a:endParaRPr/>
          </a:p>
          <a:p>
            <a:pPr indent="-228600" lvl="0" marL="457200" rtl="0">
              <a:spcBef>
                <a:spcPts val="0"/>
              </a:spcBef>
            </a:pPr>
            <a:r>
              <a:rPr b="1" lang="en"/>
              <a:t>Source code or Binary only</a:t>
            </a:r>
          </a:p>
          <a:p>
            <a:pPr indent="0" lvl="0" marL="457200" rt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Pointer invalidation</a:t>
            </a:r>
          </a:p>
        </p:txBody>
      </p:sp>
      <p:sp>
        <p:nvSpPr>
          <p:cNvPr id="319" name="Shape 319"/>
          <p:cNvSpPr txBox="1"/>
          <p:nvPr>
            <p:ph idx="1" type="body"/>
          </p:nvPr>
        </p:nvSpPr>
        <p:spPr>
          <a:xfrm>
            <a:off x="311700" y="1152475"/>
            <a:ext cx="8520600" cy="3894300"/>
          </a:xfrm>
          <a:prstGeom prst="rect">
            <a:avLst/>
          </a:prstGeom>
        </p:spPr>
        <p:txBody>
          <a:bodyPr anchorCtr="0" anchor="t" bIns="91425" lIns="91425" rIns="91425" tIns="91425">
            <a:noAutofit/>
          </a:bodyPr>
          <a:lstStyle/>
          <a:p>
            <a:pPr lvl="0" rtl="0">
              <a:spcBef>
                <a:spcPts val="0"/>
              </a:spcBef>
              <a:buNone/>
            </a:pPr>
            <a:r>
              <a:rPr lang="en"/>
              <a:t>Keep track of pointers to each object and invalidate them once an object is freed.</a:t>
            </a:r>
          </a:p>
          <a:p>
            <a:pPr indent="-317500" lvl="0" marL="457200" rtl="0">
              <a:spcBef>
                <a:spcPts val="0"/>
              </a:spcBef>
              <a:buSzPct val="100000"/>
            </a:pPr>
            <a:r>
              <a:rPr lang="en" sz="1400" u="sng">
                <a:solidFill>
                  <a:schemeClr val="accent5"/>
                </a:solidFill>
                <a:hlinkClick r:id="rId3"/>
              </a:rPr>
              <a:t>FreeSentry: Protecting Against Use-After-Free Vulnerabilities Due to Dangling Pointers</a:t>
            </a:r>
            <a:r>
              <a:rPr lang="en" sz="1400"/>
              <a:t> (NDSS 15)</a:t>
            </a:r>
          </a:p>
          <a:p>
            <a:pPr indent="-317500" lvl="1" marL="914400" rtl="0">
              <a:spcBef>
                <a:spcPts val="0"/>
              </a:spcBef>
              <a:buSzPct val="100000"/>
            </a:pPr>
            <a:r>
              <a:rPr lang="en"/>
              <a:t>Can track all pointers, but cannot support multithreaded programs</a:t>
            </a:r>
          </a:p>
          <a:p>
            <a:pPr indent="-228600" lvl="1" marL="914400" rtl="0">
              <a:spcBef>
                <a:spcPts val="0"/>
              </a:spcBef>
            </a:pPr>
            <a:r>
              <a:rPr lang="en"/>
              <a:t>source code requirement （compile time)</a:t>
            </a:r>
          </a:p>
          <a:p>
            <a:pPr indent="-228600" lvl="1" marL="914400" rtl="0">
              <a:spcBef>
                <a:spcPts val="0"/>
              </a:spcBef>
            </a:pPr>
            <a:r>
              <a:rPr lang="en"/>
              <a:t>Source code transformation and insert runtime code to track pointers and invalidate when free</a:t>
            </a:r>
          </a:p>
          <a:p>
            <a:pPr indent="-228600" lvl="1" marL="914400" rtl="0">
              <a:spcBef>
                <a:spcPts val="0"/>
              </a:spcBef>
            </a:pPr>
            <a:r>
              <a:rPr lang="en"/>
              <a:t>25% (CPU Bench, Apache and OpenssH)</a:t>
            </a:r>
          </a:p>
          <a:p>
            <a:pPr indent="-317500" lvl="0" marL="457200" rtl="0">
              <a:spcBef>
                <a:spcPts val="0"/>
              </a:spcBef>
              <a:buSzPct val="100000"/>
            </a:pPr>
            <a:r>
              <a:rPr lang="en" sz="1400" u="sng">
                <a:solidFill>
                  <a:schemeClr val="accent5"/>
                </a:solidFill>
                <a:hlinkClick r:id="rId4"/>
              </a:rPr>
              <a:t>Preventing Use-after-free with Dangling Pointers Nullification </a:t>
            </a:r>
            <a:r>
              <a:rPr lang="en" sz="1400"/>
              <a:t>(NDSS 15)</a:t>
            </a:r>
          </a:p>
          <a:p>
            <a:pPr indent="-317500" lvl="1" marL="914400" rtl="0">
              <a:spcBef>
                <a:spcPts val="0"/>
              </a:spcBef>
              <a:buSzPct val="100000"/>
            </a:pPr>
            <a:r>
              <a:rPr lang="en"/>
              <a:t>Automatically trace the point-to relations between pointers and memory objects</a:t>
            </a:r>
          </a:p>
          <a:p>
            <a:pPr indent="-317500" lvl="1" marL="914400" rtl="0">
              <a:spcBef>
                <a:spcPts val="0"/>
              </a:spcBef>
              <a:buSzPct val="100000"/>
            </a:pPr>
            <a:r>
              <a:rPr lang="en"/>
              <a:t>Only in the heap,  stack-located pointers are unlikely to be exploitable (short lifetime)</a:t>
            </a:r>
          </a:p>
          <a:p>
            <a:pPr indent="-228600" lvl="1" marL="914400" rtl="0">
              <a:spcBef>
                <a:spcPts val="0"/>
              </a:spcBef>
            </a:pPr>
            <a:r>
              <a:rPr lang="en"/>
              <a:t>source code requirement, overhead 80% (SPEC CPU), range information, lock</a:t>
            </a:r>
          </a:p>
          <a:p>
            <a:pPr indent="-317500" lvl="0" marL="457200" rtl="0">
              <a:spcBef>
                <a:spcPts val="0"/>
              </a:spcBef>
              <a:buSzPct val="100000"/>
            </a:pPr>
            <a:r>
              <a:rPr lang="en" sz="1400" u="sng">
                <a:solidFill>
                  <a:schemeClr val="hlink"/>
                </a:solidFill>
                <a:highlight>
                  <a:srgbClr val="FFFFFF"/>
                </a:highlight>
                <a:hlinkClick r:id="rId5"/>
              </a:rPr>
              <a:t>DangSan: Scalable Use-after-free Detection</a:t>
            </a:r>
            <a:r>
              <a:rPr lang="en" sz="1400"/>
              <a:t> (EuroSys 17)</a:t>
            </a:r>
          </a:p>
          <a:p>
            <a:pPr indent="-317500" lvl="1" marL="914400" rtl="0">
              <a:spcBef>
                <a:spcPts val="0"/>
              </a:spcBef>
              <a:buSzPct val="100000"/>
            </a:pPr>
            <a:r>
              <a:rPr lang="en"/>
              <a:t>Track all pointers, support multithreaded programs, and focus on concurrency efficiently.</a:t>
            </a:r>
          </a:p>
          <a:p>
            <a:pPr indent="-228600" lvl="1" marL="914400" rtl="0">
              <a:spcBef>
                <a:spcPts val="0"/>
              </a:spcBef>
            </a:pPr>
            <a:r>
              <a:rPr lang="en"/>
              <a:t>source code requirement</a:t>
            </a:r>
          </a:p>
          <a:p>
            <a:pPr indent="-228600" lvl="1" marL="914400" rtl="0">
              <a:spcBef>
                <a:spcPts val="0"/>
              </a:spcBef>
            </a:pPr>
            <a:r>
              <a:rPr lang="en"/>
              <a:t>22% (CPU Bench)</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400" u="sng">
                <a:solidFill>
                  <a:schemeClr val="accent5"/>
                </a:solidFill>
                <a:hlinkClick r:id="rId3"/>
              </a:rPr>
              <a:t>DangSan: Scalable Use-after-free Detection</a:t>
            </a:r>
            <a:r>
              <a:rPr lang="en" sz="1400">
                <a:solidFill>
                  <a:schemeClr val="dk2"/>
                </a:solidFill>
              </a:rPr>
              <a:t> (EuroSys 17)</a:t>
            </a:r>
          </a:p>
        </p:txBody>
      </p:sp>
      <p:pic>
        <p:nvPicPr>
          <p:cNvPr descr="overview-dangsan.png" id="325" name="Shape 325"/>
          <p:cNvPicPr preferRelativeResize="0"/>
          <p:nvPr/>
        </p:nvPicPr>
        <p:blipFill>
          <a:blip r:embed="rId4">
            <a:alphaModFix/>
          </a:blip>
          <a:stretch>
            <a:fillRect/>
          </a:stretch>
        </p:blipFill>
        <p:spPr>
          <a:xfrm>
            <a:off x="251500" y="1017725"/>
            <a:ext cx="3820975" cy="3820975"/>
          </a:xfrm>
          <a:prstGeom prst="rect">
            <a:avLst/>
          </a:prstGeom>
          <a:noFill/>
          <a:ln>
            <a:noFill/>
          </a:ln>
        </p:spPr>
      </p:pic>
      <p:pic>
        <p:nvPicPr>
          <p:cNvPr descr="interaction-dangsan.png" id="326" name="Shape 326"/>
          <p:cNvPicPr preferRelativeResize="0"/>
          <p:nvPr/>
        </p:nvPicPr>
        <p:blipFill>
          <a:blip r:embed="rId5">
            <a:alphaModFix/>
          </a:blip>
          <a:stretch>
            <a:fillRect/>
          </a:stretch>
        </p:blipFill>
        <p:spPr>
          <a:xfrm>
            <a:off x="4224875" y="1170125"/>
            <a:ext cx="4766723" cy="325003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78571"/>
              <a:buFont typeface="Arial"/>
              <a:buNone/>
            </a:pPr>
            <a:r>
              <a:rPr lang="en" sz="1400" u="sng">
                <a:solidFill>
                  <a:schemeClr val="accent5"/>
                </a:solidFill>
                <a:hlinkClick r:id="rId3"/>
              </a:rPr>
              <a:t>DangSan: Scalable Use-after-free Detection</a:t>
            </a:r>
            <a:r>
              <a:rPr lang="en" sz="1400">
                <a:solidFill>
                  <a:schemeClr val="dk2"/>
                </a:solidFill>
              </a:rPr>
              <a:t> (EuroSys 17)</a:t>
            </a:r>
          </a:p>
        </p:txBody>
      </p:sp>
      <p:sp>
        <p:nvSpPr>
          <p:cNvPr id="332" name="Shape 3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How to check validity of (memory location, ptr to memory object)?</a:t>
            </a:r>
          </a:p>
          <a:p>
            <a:pPr indent="-228600" lvl="1" marL="914400">
              <a:spcBef>
                <a:spcPts val="0"/>
              </a:spcBef>
            </a:pPr>
            <a:r>
              <a:rPr lang="en"/>
              <a:t>the value in memory location can be rewriting.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Performance</a:t>
            </a:r>
          </a:p>
        </p:txBody>
      </p:sp>
      <p:pic>
        <p:nvPicPr>
          <p:cNvPr id="338" name="Shape 338"/>
          <p:cNvPicPr preferRelativeResize="0"/>
          <p:nvPr/>
        </p:nvPicPr>
        <p:blipFill>
          <a:blip r:embed="rId3">
            <a:alphaModFix/>
          </a:blip>
          <a:stretch>
            <a:fillRect/>
          </a:stretch>
        </p:blipFill>
        <p:spPr>
          <a:xfrm>
            <a:off x="54050" y="1398399"/>
            <a:ext cx="8965723" cy="3060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Focus on Free (idea)</a:t>
            </a:r>
          </a:p>
        </p:txBody>
      </p:sp>
      <p:sp>
        <p:nvSpPr>
          <p:cNvPr id="87" name="Shape 87"/>
          <p:cNvSpPr/>
          <p:nvPr/>
        </p:nvSpPr>
        <p:spPr>
          <a:xfrm>
            <a:off x="851650" y="2171700"/>
            <a:ext cx="806700" cy="459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Free</a:t>
            </a:r>
          </a:p>
        </p:txBody>
      </p:sp>
      <p:sp>
        <p:nvSpPr>
          <p:cNvPr id="88" name="Shape 88"/>
          <p:cNvSpPr/>
          <p:nvPr/>
        </p:nvSpPr>
        <p:spPr>
          <a:xfrm>
            <a:off x="2039450" y="2219400"/>
            <a:ext cx="515400" cy="364200"/>
          </a:xfrm>
          <a:prstGeom prst="rightArrow">
            <a:avLst>
              <a:gd fmla="val 50000" name="adj1"/>
              <a:gd fmla="val 50000" name="adj2"/>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3043525" y="2171700"/>
            <a:ext cx="2644500" cy="459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Alloc (control freed memory) </a:t>
            </a:r>
          </a:p>
        </p:txBody>
      </p:sp>
      <p:sp>
        <p:nvSpPr>
          <p:cNvPr id="90" name="Shape 90"/>
          <p:cNvSpPr/>
          <p:nvPr/>
        </p:nvSpPr>
        <p:spPr>
          <a:xfrm>
            <a:off x="6169925" y="2219400"/>
            <a:ext cx="515400" cy="364200"/>
          </a:xfrm>
          <a:prstGeom prst="rightArrow">
            <a:avLst>
              <a:gd fmla="val 50000" name="adj1"/>
              <a:gd fmla="val 50000" name="adj2"/>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7319625" y="2171700"/>
            <a:ext cx="806700" cy="459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Reuse</a:t>
            </a:r>
          </a:p>
        </p:txBody>
      </p:sp>
      <p:sp>
        <p:nvSpPr>
          <p:cNvPr id="92" name="Shape 92"/>
          <p:cNvSpPr/>
          <p:nvPr/>
        </p:nvSpPr>
        <p:spPr>
          <a:xfrm>
            <a:off x="717100" y="2631300"/>
            <a:ext cx="1075800" cy="1075800"/>
          </a:xfrm>
          <a:prstGeom prst="mathMultiply">
            <a:avLst>
              <a:gd fmla="val 23520" name="adj1"/>
            </a:avLst>
          </a:prstGeom>
          <a:solidFill>
            <a:srgbClr val="00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a:t>
            </a:r>
          </a:p>
        </p:txBody>
      </p:sp>
      <p:sp>
        <p:nvSpPr>
          <p:cNvPr id="344" name="Shape 34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sz="1400"/>
              <a:t>DangNull/FreeSentry/Dangsan do not work correctly with encrypted pointers (e.g., PointGuard [20]) or with typecasting from non-pointer types. Additionally, DangNull does not allow pointer arithmetic on freed pointers. For example, suppose we allocate a string p on the heap, search for a character, then free the string:</a:t>
            </a:r>
          </a:p>
          <a:p>
            <a:pPr lvl="0">
              <a:spcBef>
                <a:spcPts val="0"/>
              </a:spcBef>
              <a:buClr>
                <a:schemeClr val="dk1"/>
              </a:buClr>
              <a:buSzPct val="110000"/>
              <a:buFont typeface="Arial"/>
              <a:buNone/>
            </a:pPr>
            <a:r>
              <a:rPr lang="en" sz="1000"/>
              <a:t>char* p = strdup("message"); // Memory from malloc</a:t>
            </a:r>
          </a:p>
          <a:p>
            <a:pPr lvl="0">
              <a:spcBef>
                <a:spcPts val="0"/>
              </a:spcBef>
              <a:buClr>
                <a:schemeClr val="dk1"/>
              </a:buClr>
              <a:buSzPct val="110000"/>
              <a:buFont typeface="Arial"/>
              <a:buNone/>
            </a:pPr>
            <a:r>
              <a:rPr lang="en" sz="1000"/>
              <a:t>char* q = strchr(p, ’a’); // Find the first ’a’</a:t>
            </a:r>
          </a:p>
          <a:p>
            <a:pPr lvl="0">
              <a:spcBef>
                <a:spcPts val="0"/>
              </a:spcBef>
              <a:buClr>
                <a:schemeClr val="dk1"/>
              </a:buClr>
              <a:buSzPct val="110000"/>
              <a:buFont typeface="Arial"/>
              <a:buNone/>
            </a:pPr>
            <a:r>
              <a:rPr lang="en" sz="1000"/>
              <a:t>free(p);</a:t>
            </a:r>
          </a:p>
          <a:p>
            <a:pPr lvl="0">
              <a:spcBef>
                <a:spcPts val="0"/>
              </a:spcBef>
              <a:buClr>
                <a:schemeClr val="dk1"/>
              </a:buClr>
              <a:buSzPct val="78571"/>
              <a:buFont typeface="Arial"/>
              <a:buNone/>
            </a:pPr>
            <a:r>
              <a:rPr lang="en" sz="1400"/>
              <a:t>Computing the index of “a” (q - p == 3) fails with DangNull, since p and q were nullified. It does work with FreeSentry/Dangsan, since FreeSentry/Dangsan only changes the top 2 bits.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a:t>
            </a:r>
          </a:p>
        </p:txBody>
      </p:sp>
      <p:sp>
        <p:nvSpPr>
          <p:cNvPr id="350" name="Shape 3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Dangsan/Freesentry/DangNull: </a:t>
            </a:r>
          </a:p>
          <a:p>
            <a:pPr indent="-228600" lvl="1" marL="914400" rtl="0">
              <a:spcBef>
                <a:spcPts val="0"/>
              </a:spcBef>
            </a:pPr>
            <a:r>
              <a:rPr lang="en" sz="1400"/>
              <a:t>Compare-and-exchange means that they firstly verify the pointer and then invalidate it</a:t>
            </a:r>
          </a:p>
          <a:p>
            <a:pPr indent="-228600" lvl="1" marL="914400" rtl="0">
              <a:spcBef>
                <a:spcPts val="0"/>
              </a:spcBef>
            </a:pPr>
            <a:r>
              <a:rPr lang="en"/>
              <a:t>Pointer location hold one integer value, which value is in the same range of memory object, so the integer will invalidate again</a:t>
            </a:r>
          </a:p>
          <a:p>
            <a:pPr indent="-228600" lvl="1" marL="914400" rtl="0">
              <a:spcBef>
                <a:spcPts val="0"/>
              </a:spcBef>
            </a:pPr>
            <a:r>
              <a:rPr lang="en"/>
              <a:t>type-unsafe memory reuse (char type reuse pointer)</a:t>
            </a:r>
          </a:p>
          <a:p>
            <a:pPr indent="-228600" lvl="1" marL="914400" rtl="0">
              <a:spcBef>
                <a:spcPts val="0"/>
              </a:spcBef>
            </a:pPr>
            <a:r>
              <a:rPr lang="en"/>
              <a:t>type-unsafe way copy</a:t>
            </a:r>
          </a:p>
          <a:p>
            <a:pPr indent="-228600" lvl="2" marL="1371600" rtl="0">
              <a:spcBef>
                <a:spcPts val="0"/>
              </a:spcBef>
            </a:pPr>
            <a:r>
              <a:rPr lang="en"/>
              <a:t>pointer cast to integer</a:t>
            </a:r>
          </a:p>
          <a:p>
            <a:pPr indent="-228600" lvl="2" marL="1371600" rtl="0">
              <a:spcBef>
                <a:spcPts val="0"/>
              </a:spcBef>
            </a:pPr>
            <a:r>
              <a:rPr lang="en"/>
              <a:t>memcpy() pointer</a:t>
            </a:r>
          </a:p>
          <a:p>
            <a:pPr indent="-228600" lvl="1" marL="914400" rtl="0">
              <a:spcBef>
                <a:spcPts val="0"/>
              </a:spcBef>
            </a:pPr>
            <a:r>
              <a:rPr lang="en"/>
              <a:t>register value and spill register value to stack</a:t>
            </a:r>
          </a:p>
          <a:p>
            <a:pPr indent="-228600" lvl="1" marL="914400" rtl="0">
              <a:spcBef>
                <a:spcPts val="0"/>
              </a:spcBef>
            </a:pPr>
            <a:r>
              <a:rPr lang="en"/>
              <a:t>data race problem when freeing </a:t>
            </a:r>
          </a:p>
          <a:p>
            <a:pPr indent="-228600" lvl="2" marL="1371600" rtl="0">
              <a:spcBef>
                <a:spcPts val="0"/>
              </a:spcBef>
            </a:pPr>
            <a:r>
              <a:rPr lang="en"/>
              <a:t>Thread one and thread two</a:t>
            </a:r>
          </a:p>
          <a:p>
            <a:pPr lvl="0" rt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Page Permission</a:t>
            </a:r>
          </a:p>
        </p:txBody>
      </p:sp>
      <p:sp>
        <p:nvSpPr>
          <p:cNvPr id="356" name="Shape 356"/>
          <p:cNvSpPr txBox="1"/>
          <p:nvPr>
            <p:ph idx="1" type="body"/>
          </p:nvPr>
        </p:nvSpPr>
        <p:spPr>
          <a:xfrm>
            <a:off x="311700" y="1152475"/>
            <a:ext cx="8520600" cy="3855900"/>
          </a:xfrm>
          <a:prstGeom prst="rect">
            <a:avLst/>
          </a:prstGeom>
        </p:spPr>
        <p:txBody>
          <a:bodyPr anchorCtr="0" anchor="t" bIns="91425" lIns="91425" rIns="91425" tIns="91425">
            <a:noAutofit/>
          </a:bodyPr>
          <a:lstStyle/>
          <a:p>
            <a:pPr lvl="0" rtl="0">
              <a:spcBef>
                <a:spcPts val="0"/>
              </a:spcBef>
              <a:buNone/>
            </a:pPr>
            <a:r>
              <a:rPr lang="en"/>
              <a:t>Change the free page permission to avoid dangling pointer</a:t>
            </a:r>
          </a:p>
          <a:p>
            <a:pPr indent="-228600" lvl="0" marL="457200" rtl="0">
              <a:spcBef>
                <a:spcPts val="0"/>
              </a:spcBef>
            </a:pPr>
            <a:r>
              <a:rPr lang="en" u="sng">
                <a:solidFill>
                  <a:schemeClr val="hlink"/>
                </a:solidFill>
                <a:hlinkClick r:id="rId3"/>
              </a:rPr>
              <a:t>Efficiently Detecting All Dangling Pointer Uses in Production Servers</a:t>
            </a:r>
            <a:r>
              <a:rPr lang="en"/>
              <a:t> (DSN 06)</a:t>
            </a:r>
          </a:p>
          <a:p>
            <a:pPr indent="-228600" lvl="1" marL="914400" rtl="0">
              <a:spcBef>
                <a:spcPts val="0"/>
              </a:spcBef>
            </a:pPr>
            <a:r>
              <a:rPr lang="en"/>
              <a:t>source code, create shadow page which occupy the whole page</a:t>
            </a:r>
          </a:p>
          <a:p>
            <a:pPr indent="-228600" lvl="1" marL="914400" rtl="0">
              <a:spcBef>
                <a:spcPts val="0"/>
              </a:spcBef>
            </a:pPr>
            <a:r>
              <a:rPr lang="en"/>
              <a:t>change the page permission of shadow page</a:t>
            </a:r>
          </a:p>
          <a:p>
            <a:pPr indent="-228600" lvl="0" marL="457200" rtl="0">
              <a:spcBef>
                <a:spcPts val="0"/>
              </a:spcBef>
            </a:pPr>
            <a:r>
              <a:rPr lang="en" u="sng">
                <a:solidFill>
                  <a:schemeClr val="hlink"/>
                </a:solidFill>
                <a:hlinkClick r:id="rId4"/>
              </a:rPr>
              <a:t>Oscar: A Practical Page-Permissions-Based Scheme for Thwarting Dangling Pointers (Usenix 17)</a:t>
            </a:r>
          </a:p>
          <a:p>
            <a:pPr indent="-228600" lvl="1" marL="914400" rtl="0">
              <a:spcBef>
                <a:spcPts val="0"/>
              </a:spcBef>
            </a:pPr>
            <a:r>
              <a:rPr lang="en"/>
              <a:t>improve the performance compare the DSN’06</a:t>
            </a:r>
          </a:p>
        </p:txBody>
      </p:sp>
      <p:pic>
        <p:nvPicPr>
          <p:cNvPr id="357" name="Shape 357"/>
          <p:cNvPicPr preferRelativeResize="0"/>
          <p:nvPr/>
        </p:nvPicPr>
        <p:blipFill>
          <a:blip r:embed="rId5">
            <a:alphaModFix/>
          </a:blip>
          <a:stretch>
            <a:fillRect/>
          </a:stretch>
        </p:blipFill>
        <p:spPr>
          <a:xfrm>
            <a:off x="902387" y="3832887"/>
            <a:ext cx="3914775" cy="1133475"/>
          </a:xfrm>
          <a:prstGeom prst="rect">
            <a:avLst/>
          </a:prstGeom>
          <a:noFill/>
          <a:ln>
            <a:noFill/>
          </a:ln>
        </p:spPr>
      </p:pic>
      <p:pic>
        <p:nvPicPr>
          <p:cNvPr id="358" name="Shape 358"/>
          <p:cNvPicPr preferRelativeResize="0"/>
          <p:nvPr/>
        </p:nvPicPr>
        <p:blipFill>
          <a:blip r:embed="rId6">
            <a:alphaModFix/>
          </a:blip>
          <a:stretch>
            <a:fillRect/>
          </a:stretch>
        </p:blipFill>
        <p:spPr>
          <a:xfrm>
            <a:off x="5701975" y="3197850"/>
            <a:ext cx="2671650" cy="1886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Pointer dereference checking</a:t>
            </a:r>
          </a:p>
        </p:txBody>
      </p:sp>
      <p:sp>
        <p:nvSpPr>
          <p:cNvPr id="364" name="Shape 36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Perform checking when pointers are dereferenced rather than invalidating them when they are deallocated.</a:t>
            </a:r>
          </a:p>
          <a:p>
            <a:pPr indent="-317500" lvl="0" marL="457200" rtl="0">
              <a:spcBef>
                <a:spcPts val="0"/>
              </a:spcBef>
              <a:buSzPct val="100000"/>
            </a:pPr>
            <a:r>
              <a:rPr lang="en" sz="1400" u="sng">
                <a:solidFill>
                  <a:schemeClr val="hlink"/>
                </a:solidFill>
                <a:hlinkClick r:id="rId3"/>
              </a:rPr>
              <a:t>CETS: Compiler-enforced temporal safety for C</a:t>
            </a:r>
            <a:r>
              <a:rPr lang="en" sz="1400"/>
              <a:t> (ISMM 10)</a:t>
            </a:r>
          </a:p>
          <a:p>
            <a:pPr indent="-317500" lvl="1" marL="914400" rtl="0">
              <a:spcBef>
                <a:spcPts val="0"/>
              </a:spcBef>
              <a:buSzPct val="100000"/>
            </a:pPr>
            <a:r>
              <a:rPr lang="en"/>
              <a:t>Attach a label to each allocation and perform a check when dereferenced.</a:t>
            </a:r>
          </a:p>
          <a:p>
            <a:pPr indent="-228600" lvl="1" marL="914400" rtl="0">
              <a:spcBef>
                <a:spcPts val="0"/>
              </a:spcBef>
            </a:pPr>
            <a:r>
              <a:rPr lang="en"/>
              <a:t>each allocation (key + lock location), deallocation ( NULL for lock location)</a:t>
            </a:r>
          </a:p>
          <a:p>
            <a:pPr indent="-228600" lvl="1" marL="914400" rtl="0">
              <a:spcBef>
                <a:spcPts val="0"/>
              </a:spcBef>
            </a:pPr>
            <a:r>
              <a:rPr lang="en"/>
              <a:t>Cover the case that pointers are temporarily converted into integers.</a:t>
            </a:r>
          </a:p>
          <a:p>
            <a:pPr indent="-228600" lvl="1" marL="914400" rtl="0">
              <a:spcBef>
                <a:spcPts val="0"/>
              </a:spcBef>
            </a:pPr>
            <a:r>
              <a:rPr lang="en"/>
              <a:t>Higher run-time overhead (48% CPU Bench)</a:t>
            </a:r>
          </a:p>
          <a:p>
            <a:pPr indent="-228600" lvl="1" marL="914400" rtl="0">
              <a:spcBef>
                <a:spcPts val="0"/>
              </a:spcBef>
            </a:pPr>
            <a:r>
              <a:rPr lang="en"/>
              <a:t>Source code requirement</a:t>
            </a:r>
          </a:p>
          <a:p>
            <a:pPr indent="-228600" lvl="1" marL="914400" rtl="0">
              <a:spcBef>
                <a:spcPts val="0"/>
              </a:spcBef>
            </a:pPr>
            <a:r>
              <a:rPr b="1" lang="en"/>
              <a:t>CETS has false positives when casting from a non-pointer to pointer, as it will initialize the key and lock address to invalid values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Secure memory allocators</a:t>
            </a:r>
          </a:p>
        </p:txBody>
      </p:sp>
      <p:sp>
        <p:nvSpPr>
          <p:cNvPr id="370" name="Shape 3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Prevent allocated objects from ending up at the same address as previously freed objects.</a:t>
            </a:r>
          </a:p>
          <a:p>
            <a:pPr indent="-228600" lvl="0" marL="457200" rtl="0">
              <a:spcBef>
                <a:spcPts val="0"/>
              </a:spcBef>
            </a:pPr>
            <a:r>
              <a:rPr lang="en" u="sng">
                <a:solidFill>
                  <a:schemeClr val="hlink"/>
                </a:solidFill>
                <a:hlinkClick r:id="rId3"/>
              </a:rPr>
              <a:t>DieHard: Probabilistic memory safety for unsafe language</a:t>
            </a:r>
            <a:r>
              <a:rPr lang="en"/>
              <a:t> (PLDI 06)</a:t>
            </a:r>
          </a:p>
          <a:p>
            <a:pPr indent="-228600" lvl="1" marL="914400" rtl="0">
              <a:spcBef>
                <a:spcPts val="0"/>
              </a:spcBef>
            </a:pPr>
            <a:r>
              <a:rPr lang="en"/>
              <a:t>binary only</a:t>
            </a:r>
          </a:p>
          <a:p>
            <a:pPr indent="-228600" lvl="0" marL="457200" rtl="0">
              <a:spcBef>
                <a:spcPts val="0"/>
              </a:spcBef>
            </a:pPr>
            <a:r>
              <a:rPr lang="en" u="sng">
                <a:solidFill>
                  <a:schemeClr val="hlink"/>
                </a:solidFill>
                <a:hlinkClick r:id="rId4"/>
              </a:rPr>
              <a:t>DieHarder: Securing the heap</a:t>
            </a:r>
            <a:r>
              <a:rPr lang="en"/>
              <a:t> (CCS 10)</a:t>
            </a:r>
          </a:p>
          <a:p>
            <a:pPr indent="-228600" lvl="1" marL="914400" rtl="0">
              <a:spcBef>
                <a:spcPts val="0"/>
              </a:spcBef>
            </a:pPr>
            <a:r>
              <a:rPr lang="en"/>
              <a:t>binary only</a:t>
            </a:r>
          </a:p>
          <a:p>
            <a:pPr indent="-228600" lvl="0" marL="457200" rtl="0">
              <a:spcBef>
                <a:spcPts val="0"/>
              </a:spcBef>
            </a:pPr>
            <a:r>
              <a:rPr lang="en" u="sng">
                <a:solidFill>
                  <a:schemeClr val="hlink"/>
                </a:solidFill>
                <a:hlinkClick r:id="rId5"/>
              </a:rPr>
              <a:t>Cling: A memory allocator to mitigate dangling pointers</a:t>
            </a:r>
            <a:r>
              <a:rPr lang="en"/>
              <a:t> (Usenix Sec 10)</a:t>
            </a:r>
          </a:p>
          <a:p>
            <a:pPr indent="-228600" lvl="1" marL="914400" rtl="0">
              <a:spcBef>
                <a:spcPts val="0"/>
              </a:spcBef>
            </a:pPr>
            <a:r>
              <a:rPr lang="en"/>
              <a:t>Source code</a:t>
            </a:r>
          </a:p>
          <a:p>
            <a:pPr indent="-228600" lvl="1" marL="914400" rtl="0">
              <a:spcBef>
                <a:spcPts val="0"/>
              </a:spcBef>
            </a:pPr>
            <a:r>
              <a:rPr lang="en"/>
              <a:t>It only allows address space reuse for freed objects among objects of the same type.</a:t>
            </a:r>
          </a:p>
          <a:p>
            <a:pPr indent="-228600" lvl="1" marL="914400" rtl="0">
              <a:spcBef>
                <a:spcPts val="0"/>
              </a:spcBef>
            </a:pPr>
            <a:r>
              <a:rPr lang="en"/>
              <a:t>No stack</a:t>
            </a:r>
          </a:p>
          <a:p>
            <a:pPr indent="-228600" lvl="0" marL="457200" rtl="0">
              <a:spcBef>
                <a:spcPts val="0"/>
              </a:spcBef>
            </a:pPr>
            <a:r>
              <a:rPr lang="en" u="sng">
                <a:solidFill>
                  <a:schemeClr val="hlink"/>
                </a:solidFill>
                <a:hlinkClick r:id="rId6"/>
              </a:rPr>
              <a:t>AddressSanitizer: A fast address sanity checker</a:t>
            </a:r>
            <a:r>
              <a:rPr lang="en"/>
              <a:t> (Usenix ATC 12)</a:t>
            </a:r>
          </a:p>
          <a:p>
            <a:pPr indent="-228600" lvl="1" marL="914400" rtl="0">
              <a:spcBef>
                <a:spcPts val="0"/>
              </a:spcBef>
            </a:pPr>
            <a:r>
              <a:rPr lang="en"/>
              <a:t>Allow the attacker to force the reuse of a freed memory region</a:t>
            </a:r>
          </a:p>
          <a:p>
            <a:pPr indent="-228600" lvl="1" marL="914400" rtl="0">
              <a:spcBef>
                <a:spcPts val="0"/>
              </a:spcBef>
            </a:pPr>
            <a:r>
              <a:rPr lang="en"/>
              <a:t>Source code requirement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Work Problem</a:t>
            </a:r>
          </a:p>
        </p:txBody>
      </p:sp>
      <p:sp>
        <p:nvSpPr>
          <p:cNvPr id="376" name="Shape 37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spcAft>
                <a:spcPts val="0"/>
              </a:spcAft>
              <a:buClr>
                <a:srgbClr val="222222"/>
              </a:buClr>
              <a:buSzPct val="100000"/>
            </a:pPr>
            <a:r>
              <a:rPr lang="en" sz="1400">
                <a:solidFill>
                  <a:srgbClr val="222222"/>
                </a:solidFill>
                <a:highlight>
                  <a:srgbClr val="FFFFFF"/>
                </a:highlight>
              </a:rPr>
              <a:t>They need source code support.</a:t>
            </a:r>
          </a:p>
          <a:p>
            <a:pPr indent="-317500" lvl="0" marL="457200" rtl="0">
              <a:spcBef>
                <a:spcPts val="0"/>
              </a:spcBef>
              <a:spcAft>
                <a:spcPts val="0"/>
              </a:spcAft>
              <a:buClr>
                <a:srgbClr val="222222"/>
              </a:buClr>
              <a:buSzPct val="100000"/>
            </a:pPr>
            <a:r>
              <a:rPr lang="en" sz="1400">
                <a:solidFill>
                  <a:srgbClr val="222222"/>
                </a:solidFill>
                <a:highlight>
                  <a:srgbClr val="FFFFFF"/>
                </a:highlight>
              </a:rPr>
              <a:t>They cannot handle library UAF problem expect they use the recompiled library based on their solution.</a:t>
            </a:r>
          </a:p>
          <a:p>
            <a:pPr indent="-317500" lvl="0" marL="457200" rtl="0">
              <a:spcBef>
                <a:spcPts val="0"/>
              </a:spcBef>
              <a:spcAft>
                <a:spcPts val="0"/>
              </a:spcAft>
              <a:buClr>
                <a:srgbClr val="222222"/>
              </a:buClr>
              <a:buSzPct val="100000"/>
            </a:pPr>
            <a:r>
              <a:rPr lang="en" sz="1400">
                <a:solidFill>
                  <a:srgbClr val="222222"/>
                </a:solidFill>
                <a:highlight>
                  <a:srgbClr val="FFFFFF"/>
                </a:highlight>
              </a:rPr>
              <a:t>They cannot detect pointer cast to integer problem and pointer protection</a:t>
            </a:r>
          </a:p>
          <a:p>
            <a:pPr indent="-317500" lvl="0" marL="457200" rtl="0">
              <a:spcBef>
                <a:spcPts val="0"/>
              </a:spcBef>
              <a:spcAft>
                <a:spcPts val="0"/>
              </a:spcAft>
              <a:buClr>
                <a:srgbClr val="222222"/>
              </a:buClr>
              <a:buSzPct val="100000"/>
            </a:pPr>
            <a:r>
              <a:rPr lang="en" sz="1400">
                <a:solidFill>
                  <a:srgbClr val="222222"/>
                </a:solidFill>
                <a:highlight>
                  <a:srgbClr val="FFFFFF"/>
                </a:highlight>
              </a:rPr>
              <a:t>They don't track the pointer which in the register, since they only record the memory location which store the memory objection  pointer.</a:t>
            </a:r>
          </a:p>
          <a:p>
            <a:pPr indent="-317500" lvl="0" marL="457200" rtl="0">
              <a:spcBef>
                <a:spcPts val="0"/>
              </a:spcBef>
              <a:spcAft>
                <a:spcPts val="0"/>
              </a:spcAft>
              <a:buClr>
                <a:srgbClr val="222222"/>
              </a:buClr>
              <a:buSzPct val="100000"/>
            </a:pPr>
            <a:r>
              <a:rPr lang="en" sz="1400">
                <a:solidFill>
                  <a:srgbClr val="222222"/>
                </a:solidFill>
                <a:highlight>
                  <a:srgbClr val="FFFFFF"/>
                </a:highlight>
              </a:rPr>
              <a:t>Since they null the dangling pointer, so the pointer arithmetic which uses dangling pointer will be failed.</a:t>
            </a:r>
          </a:p>
          <a:p>
            <a:pPr indent="-317500" lvl="0" marL="457200" rtl="0">
              <a:spcBef>
                <a:spcPts val="0"/>
              </a:spcBef>
              <a:spcAft>
                <a:spcPts val="0"/>
              </a:spcAft>
              <a:buClr>
                <a:srgbClr val="222222"/>
              </a:buClr>
              <a:buSzPct val="100000"/>
            </a:pPr>
            <a:r>
              <a:rPr lang="en" sz="1400">
                <a:solidFill>
                  <a:srgbClr val="222222"/>
                </a:solidFill>
                <a:highlight>
                  <a:srgbClr val="FFFFFF"/>
                </a:highlight>
              </a:rPr>
              <a:t>Multi-thread problem. For example, one thread load the pointer to register, and another thread free the memory object. So the pointer which in register will not be NULL. </a:t>
            </a:r>
          </a:p>
          <a:p>
            <a:pPr indent="-317500" lvl="0" marL="457200" rtl="0">
              <a:spcBef>
                <a:spcPts val="0"/>
              </a:spcBef>
              <a:spcAft>
                <a:spcPts val="0"/>
              </a:spcAft>
              <a:buClr>
                <a:srgbClr val="222222"/>
              </a:buClr>
              <a:buSzPct val="100000"/>
            </a:pPr>
            <a:r>
              <a:rPr lang="en" sz="1400">
                <a:solidFill>
                  <a:srgbClr val="222222"/>
                </a:solidFill>
                <a:highlight>
                  <a:srgbClr val="FFFFFF"/>
                </a:highlight>
              </a:rPr>
              <a:t>Higher run-time overhead </a:t>
            </a:r>
          </a:p>
          <a:p>
            <a:pPr indent="-317500" lvl="0" marL="457200" rtl="0">
              <a:spcBef>
                <a:spcPts val="0"/>
              </a:spcBef>
              <a:spcAft>
                <a:spcPts val="0"/>
              </a:spcAft>
              <a:buClr>
                <a:srgbClr val="222222"/>
              </a:buClr>
              <a:buSzPct val="100000"/>
            </a:pPr>
            <a:r>
              <a:rPr lang="en" sz="1400">
                <a:solidFill>
                  <a:srgbClr val="222222"/>
                </a:solidFill>
                <a:highlight>
                  <a:srgbClr val="FFFFFF"/>
                </a:highlight>
              </a:rPr>
              <a:t>Bypass secure memory allocators</a:t>
            </a:r>
          </a:p>
          <a:p>
            <a:pPr lvl="0" rt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Taint Tracking</a:t>
            </a:r>
          </a:p>
        </p:txBody>
      </p:sp>
      <p:sp>
        <p:nvSpPr>
          <p:cNvPr id="382" name="Shape 3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Track the pointer value from its allocation site onward not depending on the variable type.</a:t>
            </a:r>
          </a:p>
          <a:p>
            <a:pPr indent="-228600" lvl="0" marL="457200" rtl="0">
              <a:spcBef>
                <a:spcPts val="0"/>
              </a:spcBef>
            </a:pPr>
            <a:r>
              <a:rPr lang="en" u="sng">
                <a:solidFill>
                  <a:schemeClr val="hlink"/>
                </a:solidFill>
                <a:hlinkClick r:id="rId3"/>
              </a:rPr>
              <a:t>Undangle: Early Detection of Dangling Pointers in Use-After-Free and Double-Free Vulnerabilities</a:t>
            </a:r>
            <a:r>
              <a:rPr lang="en"/>
              <a:t> (ISSTA 12)</a:t>
            </a:r>
          </a:p>
          <a:p>
            <a:pPr indent="-228600" lvl="1" marL="914400" rtl="0">
              <a:spcBef>
                <a:spcPts val="0"/>
              </a:spcBef>
            </a:pPr>
            <a:r>
              <a:rPr lang="en"/>
              <a:t>It can report all the dangling pointers that point to a particular memory location at a given set in time and allows a user to specify a window when to report these findings</a:t>
            </a:r>
          </a:p>
          <a:p>
            <a:pPr indent="-228600" lvl="1" marL="914400" rtl="0">
              <a:spcBef>
                <a:spcPts val="0"/>
              </a:spcBef>
            </a:pPr>
            <a:r>
              <a:rPr lang="en"/>
              <a:t>Avoid the loss of metadata when pointers are copied in a type-unsafe way</a:t>
            </a:r>
          </a:p>
          <a:p>
            <a:pPr indent="-228600" lvl="1" marL="914400" rtl="0">
              <a:spcBef>
                <a:spcPts val="0"/>
              </a:spcBef>
            </a:pPr>
            <a:r>
              <a:rPr lang="en"/>
              <a:t>Binary code no source code</a:t>
            </a:r>
          </a:p>
          <a:p>
            <a:pPr indent="-228600" lvl="1" marL="914400" rtl="0">
              <a:spcBef>
                <a:spcPts val="0"/>
              </a:spcBef>
            </a:pPr>
            <a:r>
              <a:rPr lang="en"/>
              <a:t>Combine Undangle with fuzzing tool</a:t>
            </a:r>
          </a:p>
          <a:p>
            <a:pPr indent="-228600" lvl="1" marL="914400" rtl="0">
              <a:spcBef>
                <a:spcPts val="0"/>
              </a:spcBef>
            </a:pPr>
            <a:r>
              <a:rPr lang="en"/>
              <a:t>find two dangling pointer bugs in windows libraries</a:t>
            </a:r>
          </a:p>
          <a:p>
            <a:pPr indent="0" lvl="0" marL="0" rt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Static Analysis</a:t>
            </a:r>
          </a:p>
        </p:txBody>
      </p:sp>
      <p:sp>
        <p:nvSpPr>
          <p:cNvPr id="388" name="Shape 388"/>
          <p:cNvSpPr txBox="1"/>
          <p:nvPr>
            <p:ph idx="1" type="body"/>
          </p:nvPr>
        </p:nvSpPr>
        <p:spPr>
          <a:xfrm>
            <a:off x="311700" y="1152475"/>
            <a:ext cx="8520600" cy="38556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Staticly detecting use after free on binary code</a:t>
            </a:r>
            <a:r>
              <a:rPr lang="en"/>
              <a:t>(JICV 14)</a:t>
            </a:r>
          </a:p>
          <a:p>
            <a:pPr indent="-228600" lvl="1" marL="914400" rtl="0">
              <a:spcBef>
                <a:spcPts val="0"/>
              </a:spcBef>
            </a:pPr>
            <a:r>
              <a:rPr lang="en"/>
              <a:t>binary only</a:t>
            </a:r>
          </a:p>
          <a:p>
            <a:pPr indent="-228600" lvl="1" marL="914400" rtl="0">
              <a:spcBef>
                <a:spcPts val="0"/>
              </a:spcBef>
            </a:pPr>
            <a:r>
              <a:rPr lang="en"/>
              <a:t>potential UAF patterns: allocation, free, used (dangling pointer)</a:t>
            </a:r>
          </a:p>
          <a:p>
            <a:pPr indent="-228600" lvl="1" marL="914400" rtl="0">
              <a:spcBef>
                <a:spcPts val="0"/>
              </a:spcBef>
            </a:pPr>
            <a:r>
              <a:rPr lang="en"/>
              <a:t>Abstract memory representation: heap (base, size) and stack (EBP, offset)</a:t>
            </a:r>
          </a:p>
          <a:p>
            <a:pPr indent="-228600" lvl="1" marL="914400" rtl="0">
              <a:spcBef>
                <a:spcPts val="0"/>
              </a:spcBef>
            </a:pPr>
            <a:r>
              <a:rPr lang="en"/>
              <a:t>Value set analysis</a:t>
            </a:r>
          </a:p>
          <a:p>
            <a:pPr indent="-228600" lvl="2" marL="1371600" rtl="0">
              <a:spcBef>
                <a:spcPts val="0"/>
              </a:spcBef>
            </a:pPr>
            <a:r>
              <a:rPr lang="en"/>
              <a:t>assume </a:t>
            </a:r>
            <a:r>
              <a:rPr b="1" lang="en"/>
              <a:t>no particular loop iteration</a:t>
            </a:r>
          </a:p>
          <a:p>
            <a:pPr indent="-228600" lvl="1" marL="914400" rtl="0">
              <a:spcBef>
                <a:spcPts val="0"/>
              </a:spcBef>
            </a:pPr>
            <a:r>
              <a:rPr lang="en"/>
              <a:t>small programs</a:t>
            </a:r>
          </a:p>
          <a:p>
            <a:pPr indent="-228600" lvl="0" marL="457200" rtl="0">
              <a:spcBef>
                <a:spcPts val="0"/>
              </a:spcBef>
            </a:pPr>
            <a:r>
              <a:rPr lang="en" u="sng">
                <a:solidFill>
                  <a:schemeClr val="hlink"/>
                </a:solidFill>
                <a:hlinkClick r:id="rId4"/>
              </a:rPr>
              <a:t>Uncovering Use-After-Free Conditions In Compiled Code</a:t>
            </a:r>
            <a:r>
              <a:rPr lang="en"/>
              <a:t> (ARES 15)</a:t>
            </a:r>
          </a:p>
          <a:p>
            <a:pPr indent="-228600" lvl="1" marL="914400" rtl="0">
              <a:spcBef>
                <a:spcPts val="0"/>
              </a:spcBef>
            </a:pPr>
            <a:r>
              <a:rPr lang="en"/>
              <a:t>binary only (potential 127/652 windows binaries)</a:t>
            </a:r>
          </a:p>
          <a:p>
            <a:pPr indent="-228600" lvl="1" marL="914400" rtl="0">
              <a:spcBef>
                <a:spcPts val="0"/>
              </a:spcBef>
            </a:pPr>
            <a:r>
              <a:rPr lang="en"/>
              <a:t>C++ object with virtual function</a:t>
            </a:r>
          </a:p>
          <a:p>
            <a:pPr indent="-228600" lvl="1" marL="914400" rtl="0">
              <a:spcBef>
                <a:spcPts val="0"/>
              </a:spcBef>
            </a:pPr>
            <a:r>
              <a:rPr lang="en"/>
              <a:t>data flow analysis: available object definition analysis</a:t>
            </a:r>
          </a:p>
          <a:p>
            <a:pPr indent="-228600" lvl="1" marL="914400" rtl="0">
              <a:spcBef>
                <a:spcPts val="0"/>
              </a:spcBef>
            </a:pPr>
            <a:r>
              <a:rPr lang="en"/>
              <a:t>compute four sets for each basic block GEN[B], KILL[B], AVAILIN[B], and AVAILOUT[B]</a:t>
            </a:r>
          </a:p>
          <a:p>
            <a:pPr indent="-228600" lvl="2" marL="1371600" rtl="0">
              <a:spcBef>
                <a:spcPts val="0"/>
              </a:spcBef>
            </a:pPr>
            <a:r>
              <a:rPr lang="en"/>
              <a:t>the virtual address of constructor and deleted object</a:t>
            </a:r>
          </a:p>
          <a:p>
            <a:pPr indent="-228600" lvl="1" marL="914400" rtl="0">
              <a:spcBef>
                <a:spcPts val="0"/>
              </a:spcBef>
            </a:pPr>
            <a:r>
              <a:rPr lang="en"/>
              <a:t>rely on </a:t>
            </a:r>
            <a:r>
              <a:rPr lang="en" u="sng">
                <a:solidFill>
                  <a:schemeClr val="hlink"/>
                </a:solidFill>
                <a:hlinkClick r:id="rId5"/>
              </a:rPr>
              <a:t>RECALL’s ClassTracker</a:t>
            </a:r>
            <a:r>
              <a:rPr lang="en"/>
              <a:t> to identify C++ object creation and deletion with high reliability</a:t>
            </a:r>
          </a:p>
          <a:p>
            <a:pPr lvl="0" rt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Combine Static and Dynamic Analysis</a:t>
            </a:r>
          </a:p>
        </p:txBody>
      </p:sp>
      <p:sp>
        <p:nvSpPr>
          <p:cNvPr id="394" name="Shape 394"/>
          <p:cNvSpPr txBox="1"/>
          <p:nvPr>
            <p:ph idx="1" type="body"/>
          </p:nvPr>
        </p:nvSpPr>
        <p:spPr>
          <a:xfrm>
            <a:off x="311700" y="1152475"/>
            <a:ext cx="8520600" cy="3783900"/>
          </a:xfrm>
          <a:prstGeom prst="rect">
            <a:avLst/>
          </a:prstGeom>
        </p:spPr>
        <p:txBody>
          <a:bodyPr anchorCtr="0" anchor="t" bIns="91425" lIns="91425" rIns="91425" tIns="91425">
            <a:noAutofit/>
          </a:bodyPr>
          <a:lstStyle/>
          <a:p>
            <a:pPr indent="-228600" lvl="0" marL="457200" rtl="0">
              <a:spcBef>
                <a:spcPts val="0"/>
              </a:spcBef>
              <a:spcAft>
                <a:spcPts val="400"/>
              </a:spcAft>
            </a:pPr>
            <a:r>
              <a:rPr lang="en" u="sng">
                <a:solidFill>
                  <a:schemeClr val="hlink"/>
                </a:solidFill>
                <a:highlight>
                  <a:srgbClr val="FFFFFF"/>
                </a:highlight>
                <a:hlinkClick r:id="rId3"/>
              </a:rPr>
              <a:t>Finding the needle in the heap: combining static analysis and dynamic symbolic execution to trigger use-after-free</a:t>
            </a:r>
            <a:r>
              <a:rPr lang="en">
                <a:solidFill>
                  <a:srgbClr val="000000"/>
                </a:solidFill>
                <a:highlight>
                  <a:srgbClr val="FFFFFF"/>
                </a:highlight>
              </a:rPr>
              <a:t> (SSPREW 16)</a:t>
            </a:r>
          </a:p>
          <a:p>
            <a:pPr indent="-228600" lvl="1" marL="914400" rtl="0">
              <a:spcBef>
                <a:spcPts val="0"/>
              </a:spcBef>
              <a:spcAft>
                <a:spcPts val="400"/>
              </a:spcAft>
              <a:buClr>
                <a:srgbClr val="000000"/>
              </a:buClr>
            </a:pPr>
            <a:r>
              <a:rPr lang="en">
                <a:solidFill>
                  <a:srgbClr val="000000"/>
                </a:solidFill>
                <a:highlight>
                  <a:srgbClr val="FFFFFF"/>
                </a:highlight>
              </a:rPr>
              <a:t>binary only</a:t>
            </a:r>
          </a:p>
          <a:p>
            <a:pPr indent="-228600" lvl="1" marL="914400" rtl="0">
              <a:spcBef>
                <a:spcPts val="0"/>
              </a:spcBef>
              <a:spcAft>
                <a:spcPts val="400"/>
              </a:spcAft>
              <a:buClr>
                <a:srgbClr val="000000"/>
              </a:buClr>
            </a:pPr>
            <a:r>
              <a:rPr lang="en">
                <a:solidFill>
                  <a:srgbClr val="000000"/>
                </a:solidFill>
                <a:highlight>
                  <a:srgbClr val="FFFFFF"/>
                </a:highlight>
              </a:rPr>
              <a:t>GUEB guided dynamic symbolic execution</a:t>
            </a:r>
          </a:p>
          <a:p>
            <a:pPr indent="-228600" lvl="0" marL="457200" rtl="0">
              <a:spcBef>
                <a:spcPts val="0"/>
              </a:spcBef>
              <a:spcAft>
                <a:spcPts val="400"/>
              </a:spcAft>
              <a:buClr>
                <a:srgbClr val="000000"/>
              </a:buClr>
            </a:pPr>
            <a:r>
              <a:rPr lang="en" u="sng">
                <a:solidFill>
                  <a:schemeClr val="hlink"/>
                </a:solidFill>
                <a:highlight>
                  <a:srgbClr val="FFFFFF"/>
                </a:highlight>
                <a:hlinkClick r:id="rId4"/>
              </a:rPr>
              <a:t>Poster: </a:t>
            </a:r>
            <a:r>
              <a:rPr lang="en" u="sng">
                <a:solidFill>
                  <a:schemeClr val="hlink"/>
                </a:solidFill>
                <a:hlinkClick r:id="rId5"/>
              </a:rPr>
              <a:t>UAFChecker: Scalable Static Detection of Use-After-Free Vulnerabilities</a:t>
            </a:r>
            <a:r>
              <a:rPr lang="en">
                <a:solidFill>
                  <a:srgbClr val="000000"/>
                </a:solidFill>
                <a:highlight>
                  <a:srgbClr val="FFFFFF"/>
                </a:highlight>
              </a:rPr>
              <a:t> (CCS 14)</a:t>
            </a:r>
          </a:p>
          <a:p>
            <a:pPr indent="-228600" lvl="1" marL="914400" rtl="0">
              <a:spcBef>
                <a:spcPts val="0"/>
              </a:spcBef>
              <a:spcAft>
                <a:spcPts val="400"/>
              </a:spcAft>
              <a:buClr>
                <a:srgbClr val="000000"/>
              </a:buClr>
            </a:pPr>
            <a:r>
              <a:rPr lang="en">
                <a:solidFill>
                  <a:srgbClr val="000000"/>
                </a:solidFill>
                <a:highlight>
                  <a:srgbClr val="FFFFFF"/>
                </a:highlight>
              </a:rPr>
              <a:t>Source code</a:t>
            </a:r>
          </a:p>
          <a:p>
            <a:pPr indent="-228600" lvl="1" marL="914400" rtl="0">
              <a:spcBef>
                <a:spcPts val="0"/>
              </a:spcBef>
              <a:spcAft>
                <a:spcPts val="400"/>
              </a:spcAft>
              <a:buClr>
                <a:srgbClr val="000000"/>
              </a:buClr>
            </a:pPr>
            <a:r>
              <a:rPr b="1" lang="en">
                <a:solidFill>
                  <a:srgbClr val="000000"/>
                </a:solidFill>
                <a:highlight>
                  <a:srgbClr val="FFFFFF"/>
                </a:highlight>
              </a:rPr>
              <a:t>unroll each loop only once</a:t>
            </a:r>
          </a:p>
          <a:p>
            <a:pPr indent="-228600" lvl="2" marL="1371600" rtl="0">
              <a:spcBef>
                <a:spcPts val="0"/>
              </a:spcBef>
              <a:spcAft>
                <a:spcPts val="400"/>
              </a:spcAft>
              <a:buClr>
                <a:srgbClr val="000000"/>
              </a:buClr>
            </a:pPr>
            <a:r>
              <a:rPr lang="en">
                <a:solidFill>
                  <a:srgbClr val="000000"/>
                </a:solidFill>
                <a:highlight>
                  <a:srgbClr val="FFFFFF"/>
                </a:highlight>
              </a:rPr>
              <a:t>no depending on executing a loop for several times.</a:t>
            </a:r>
          </a:p>
          <a:p>
            <a:pPr indent="-228600" lvl="1" marL="914400" rtl="0">
              <a:spcBef>
                <a:spcPts val="0"/>
              </a:spcBef>
              <a:spcAft>
                <a:spcPts val="400"/>
              </a:spcAft>
              <a:buClr>
                <a:srgbClr val="000000"/>
              </a:buClr>
            </a:pPr>
            <a:r>
              <a:rPr lang="en">
                <a:solidFill>
                  <a:srgbClr val="000000"/>
                </a:solidFill>
                <a:highlight>
                  <a:srgbClr val="FFFFFF"/>
                </a:highlight>
              </a:rPr>
              <a:t>finite-state machine: precise alias analysis (MustAlias and MayAlias)</a:t>
            </a:r>
          </a:p>
          <a:p>
            <a:pPr indent="-228600" lvl="1" marL="914400" rtl="0">
              <a:spcBef>
                <a:spcPts val="0"/>
              </a:spcBef>
              <a:spcAft>
                <a:spcPts val="400"/>
              </a:spcAft>
              <a:buClr>
                <a:srgbClr val="000000"/>
              </a:buClr>
            </a:pPr>
            <a:r>
              <a:rPr lang="en">
                <a:solidFill>
                  <a:srgbClr val="000000"/>
                </a:solidFill>
                <a:highlight>
                  <a:srgbClr val="FFFFFF"/>
                </a:highlight>
              </a:rPr>
              <a:t>Inter-procedure analysis: function inlining not good for large program</a:t>
            </a:r>
          </a:p>
          <a:p>
            <a:pPr indent="-228600" lvl="1" marL="914400" rtl="0">
              <a:spcBef>
                <a:spcPts val="0"/>
              </a:spcBef>
              <a:spcAft>
                <a:spcPts val="400"/>
              </a:spcAft>
              <a:buClr>
                <a:srgbClr val="000000"/>
              </a:buClr>
            </a:pPr>
            <a:r>
              <a:rPr lang="en">
                <a:solidFill>
                  <a:srgbClr val="000000"/>
                </a:solidFill>
                <a:highlight>
                  <a:srgbClr val="FFFFFF"/>
                </a:highlight>
              </a:rPr>
              <a:t>Symbolic execution: free point to use point</a:t>
            </a:r>
          </a:p>
          <a:p>
            <a:pPr indent="-228600" lvl="1" marL="914400" rtl="0">
              <a:spcBef>
                <a:spcPts val="0"/>
              </a:spcBef>
              <a:spcAft>
                <a:spcPts val="400"/>
              </a:spcAft>
              <a:buClr>
                <a:srgbClr val="000000"/>
              </a:buClr>
            </a:pPr>
            <a:r>
              <a:rPr lang="en">
                <a:solidFill>
                  <a:srgbClr val="000000"/>
                </a:solidFill>
                <a:highlight>
                  <a:srgbClr val="FFFFFF"/>
                </a:highlight>
              </a:rPr>
              <a:t>Taint: directly taint untrust pointer</a:t>
            </a:r>
          </a:p>
          <a:p>
            <a:pPr lvl="0" rt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Conservative Mark-Sweep GC</a:t>
            </a:r>
          </a:p>
        </p:txBody>
      </p:sp>
      <p:sp>
        <p:nvSpPr>
          <p:cNvPr id="400" name="Shape 4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Garbage Collect</a:t>
            </a:r>
          </a:p>
          <a:p>
            <a:pPr indent="-228600" lvl="1" marL="914400" rtl="0">
              <a:spcBef>
                <a:spcPts val="0"/>
              </a:spcBef>
            </a:pPr>
            <a:r>
              <a:rPr lang="en" u="sng">
                <a:solidFill>
                  <a:schemeClr val="hlink"/>
                </a:solidFill>
                <a:hlinkClick r:id="rId3"/>
              </a:rPr>
              <a:t>Conservative Mark-Sweep GC</a:t>
            </a:r>
          </a:p>
          <a:p>
            <a:pPr indent="-228600" lvl="2" marL="1371600" rtl="0">
              <a:spcBef>
                <a:spcPts val="0"/>
              </a:spcBef>
            </a:pPr>
            <a:r>
              <a:rPr lang="en"/>
              <a:t>does not distinguish between data and pointers in the program at run-time</a:t>
            </a:r>
          </a:p>
          <a:p>
            <a:pPr indent="-285750" lvl="3" marL="1828800" rtl="0">
              <a:spcBef>
                <a:spcPts val="0"/>
              </a:spcBef>
              <a:spcAft>
                <a:spcPts val="0"/>
              </a:spcAft>
              <a:buClr>
                <a:schemeClr val="dk1"/>
              </a:buClr>
              <a:buSzPct val="100000"/>
              <a:buFont typeface="Times New Roman"/>
            </a:pPr>
            <a:r>
              <a:rPr i="1" lang="en" sz="900">
                <a:solidFill>
                  <a:schemeClr val="dk1"/>
                </a:solidFill>
                <a:latin typeface="Times New Roman"/>
                <a:ea typeface="Times New Roman"/>
                <a:cs typeface="Times New Roman"/>
                <a:sym typeface="Times New Roman"/>
              </a:rPr>
              <a:t>Preparation</a:t>
            </a:r>
            <a:r>
              <a:rPr lang="en" sz="900">
                <a:solidFill>
                  <a:schemeClr val="dk1"/>
                </a:solidFill>
                <a:latin typeface="Times New Roman"/>
                <a:ea typeface="Times New Roman"/>
                <a:cs typeface="Times New Roman"/>
                <a:sym typeface="Times New Roman"/>
              </a:rPr>
              <a:t> Each object has an associated mark bit. Clear all mark bits, indicating that all objects are potentially unreachable.</a:t>
            </a:r>
          </a:p>
          <a:p>
            <a:pPr indent="-285750" lvl="3" marL="1828800" rtl="0">
              <a:spcBef>
                <a:spcPts val="0"/>
              </a:spcBef>
              <a:spcAft>
                <a:spcPts val="0"/>
              </a:spcAft>
              <a:buClr>
                <a:schemeClr val="dk1"/>
              </a:buClr>
              <a:buSzPct val="100000"/>
              <a:buFont typeface="Times New Roman"/>
            </a:pPr>
            <a:r>
              <a:rPr i="1" lang="en" sz="900">
                <a:solidFill>
                  <a:schemeClr val="dk1"/>
                </a:solidFill>
                <a:latin typeface="Times New Roman"/>
                <a:ea typeface="Times New Roman"/>
                <a:cs typeface="Times New Roman"/>
                <a:sym typeface="Times New Roman"/>
              </a:rPr>
              <a:t>Mark phase</a:t>
            </a:r>
            <a:r>
              <a:rPr lang="en" sz="900">
                <a:solidFill>
                  <a:schemeClr val="dk1"/>
                </a:solidFill>
                <a:latin typeface="Times New Roman"/>
                <a:ea typeface="Times New Roman"/>
                <a:cs typeface="Times New Roman"/>
                <a:sym typeface="Times New Roman"/>
              </a:rPr>
              <a:t> Marks all objects that can be reachable via chains of pointers from variables. Often the collector has no real information about the location of pointer variables in the heap, so it views </a:t>
            </a:r>
            <a:r>
              <a:rPr b="1" lang="en" sz="900">
                <a:solidFill>
                  <a:schemeClr val="dk1"/>
                </a:solidFill>
                <a:latin typeface="Times New Roman"/>
                <a:ea typeface="Times New Roman"/>
                <a:cs typeface="Times New Roman"/>
                <a:sym typeface="Times New Roman"/>
              </a:rPr>
              <a:t>all static data areas, stacks and registers as potentially containing pointers</a:t>
            </a:r>
            <a:r>
              <a:rPr lang="en" sz="900">
                <a:solidFill>
                  <a:schemeClr val="dk1"/>
                </a:solidFill>
                <a:latin typeface="Times New Roman"/>
                <a:ea typeface="Times New Roman"/>
                <a:cs typeface="Times New Roman"/>
                <a:sym typeface="Times New Roman"/>
              </a:rPr>
              <a:t>. Any bit patterns that represent addresses inside heap objects managed by the collector are viewed as pointers. Unless the client program has made heap object layout information available to the collector, any heap objects found to be reachable from variables are again scanned similarly.</a:t>
            </a:r>
          </a:p>
          <a:p>
            <a:pPr indent="-285750" lvl="3" marL="1828800" rtl="0">
              <a:spcBef>
                <a:spcPts val="0"/>
              </a:spcBef>
              <a:spcAft>
                <a:spcPts val="0"/>
              </a:spcAft>
              <a:buClr>
                <a:schemeClr val="dk1"/>
              </a:buClr>
              <a:buSzPct val="100000"/>
              <a:buFont typeface="Times New Roman"/>
            </a:pPr>
            <a:r>
              <a:rPr i="1" lang="en" sz="900">
                <a:solidFill>
                  <a:schemeClr val="dk1"/>
                </a:solidFill>
                <a:latin typeface="Times New Roman"/>
                <a:ea typeface="Times New Roman"/>
                <a:cs typeface="Times New Roman"/>
                <a:sym typeface="Times New Roman"/>
              </a:rPr>
              <a:t>Sweep phase</a:t>
            </a:r>
            <a:r>
              <a:rPr lang="en" sz="900">
                <a:solidFill>
                  <a:schemeClr val="dk1"/>
                </a:solidFill>
                <a:latin typeface="Times New Roman"/>
                <a:ea typeface="Times New Roman"/>
                <a:cs typeface="Times New Roman"/>
                <a:sym typeface="Times New Roman"/>
              </a:rPr>
              <a:t> Scans the heap for inaccessible, and hence unmarked, objects, and returns them to an appropriate free list for reuse. This is not really a separate phase; even in non incremental mode this is operation is usually performed on demand during an allocation that discovers an empty free list. Thus the sweep phase is very unlikely to touch a page that would not have been touched shortly thereafter anyway.</a:t>
            </a:r>
          </a:p>
          <a:p>
            <a:pPr indent="-285750" lvl="3" marL="1828800" rtl="0">
              <a:spcBef>
                <a:spcPts val="0"/>
              </a:spcBef>
              <a:spcAft>
                <a:spcPts val="0"/>
              </a:spcAft>
              <a:buClr>
                <a:schemeClr val="dk1"/>
              </a:buClr>
              <a:buSzPct val="100000"/>
              <a:buFont typeface="Times New Roman"/>
            </a:pPr>
            <a:r>
              <a:rPr lang="en" sz="900" u="sng">
                <a:solidFill>
                  <a:schemeClr val="hlink"/>
                </a:solidFill>
                <a:latin typeface="Times New Roman"/>
                <a:ea typeface="Times New Roman"/>
                <a:cs typeface="Times New Roman"/>
                <a:sym typeface="Times New Roman"/>
                <a:hlinkClick r:id="rId4"/>
              </a:rPr>
              <a:t>A garbage collector for C and C++</a:t>
            </a:r>
          </a:p>
          <a:p>
            <a:pPr indent="-228600" lvl="1" marL="914400" rtl="0">
              <a:spcBef>
                <a:spcPts val="0"/>
              </a:spcBef>
            </a:pPr>
            <a:r>
              <a:rPr lang="en" u="sng">
                <a:solidFill>
                  <a:schemeClr val="hlink"/>
                </a:solidFill>
                <a:hlinkClick r:id="rId5"/>
              </a:rPr>
              <a:t>Accurate garbage collection</a:t>
            </a:r>
          </a:p>
          <a:p>
            <a:pPr indent="-228600" lvl="2" marL="1371600" rtl="0">
              <a:spcBef>
                <a:spcPts val="0"/>
              </a:spcBef>
            </a:pPr>
            <a:r>
              <a:rPr lang="en"/>
              <a:t>have the ability to identify all pointers in the program at run-time</a:t>
            </a:r>
          </a:p>
          <a:p>
            <a:pPr indent="-292100" lvl="3" marL="1828800" rtl="0">
              <a:spcBef>
                <a:spcPts val="0"/>
              </a:spcBef>
              <a:spcAft>
                <a:spcPts val="900"/>
              </a:spcAft>
              <a:buSzPct val="100000"/>
            </a:pPr>
            <a:r>
              <a:rPr lang="en" sz="1000" u="sng">
                <a:solidFill>
                  <a:schemeClr val="hlink"/>
                </a:solidFill>
                <a:hlinkClick r:id="rId6"/>
              </a:rPr>
              <a:t>Garbage Collection: Why, When, and How?</a:t>
            </a:r>
          </a:p>
          <a:p>
            <a:pPr indent="-292100" lvl="3" marL="1828800" rtl="0">
              <a:spcBef>
                <a:spcPts val="0"/>
              </a:spcBef>
              <a:buSzPct val="100000"/>
            </a:pPr>
            <a:r>
              <a:rPr lang="en" sz="1000" u="sng">
                <a:solidFill>
                  <a:schemeClr val="hlink"/>
                </a:solidFill>
                <a:hlinkClick r:id="rId7"/>
              </a:rPr>
              <a:t>Precise Garbage Collection for C</a:t>
            </a:r>
          </a:p>
          <a:p>
            <a:pPr indent="-292100" lvl="3" marL="1828800" rtl="0">
              <a:spcBef>
                <a:spcPts val="0"/>
              </a:spcBef>
              <a:buSzPct val="100000"/>
            </a:pPr>
            <a:r>
              <a:rPr lang="en" sz="1000" u="sng">
                <a:solidFill>
                  <a:schemeClr val="hlink"/>
                </a:solidFill>
                <a:hlinkClick r:id="rId8"/>
              </a:rPr>
              <a:t>Liveness-Based Garbage Collection</a:t>
            </a:r>
          </a:p>
          <a:p>
            <a:pPr indent="0" lvl="0" marL="91440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Defense: Delayed Free</a:t>
            </a:r>
          </a:p>
        </p:txBody>
      </p:sp>
      <p:sp>
        <p:nvSpPr>
          <p:cNvPr id="98" name="Shape 98"/>
          <p:cNvSpPr/>
          <p:nvPr/>
        </p:nvSpPr>
        <p:spPr>
          <a:xfrm>
            <a:off x="3494200" y="984625"/>
            <a:ext cx="1929000" cy="9450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Examine total size of blocks placed on free wait list since last scanning</a:t>
            </a:r>
          </a:p>
        </p:txBody>
      </p:sp>
      <p:sp>
        <p:nvSpPr>
          <p:cNvPr id="99" name="Shape 99"/>
          <p:cNvSpPr/>
          <p:nvPr/>
        </p:nvSpPr>
        <p:spPr>
          <a:xfrm>
            <a:off x="3774574" y="2210225"/>
            <a:ext cx="1368250" cy="787425"/>
          </a:xfrm>
          <a:prstGeom prst="flowChartDecision">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&gt;= n?</a:t>
            </a:r>
          </a:p>
        </p:txBody>
      </p:sp>
      <p:sp>
        <p:nvSpPr>
          <p:cNvPr id="100" name="Shape 100"/>
          <p:cNvSpPr/>
          <p:nvPr/>
        </p:nvSpPr>
        <p:spPr>
          <a:xfrm>
            <a:off x="3494200" y="3452325"/>
            <a:ext cx="1929000" cy="572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FF0000"/>
                </a:solidFill>
              </a:rPr>
              <a:t>Scanning (Policy)</a:t>
            </a:r>
          </a:p>
        </p:txBody>
      </p:sp>
      <p:sp>
        <p:nvSpPr>
          <p:cNvPr id="101" name="Shape 101"/>
          <p:cNvSpPr/>
          <p:nvPr/>
        </p:nvSpPr>
        <p:spPr>
          <a:xfrm>
            <a:off x="3494200" y="4321050"/>
            <a:ext cx="1929000" cy="65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Add block X to waiting list</a:t>
            </a:r>
          </a:p>
        </p:txBody>
      </p:sp>
      <p:cxnSp>
        <p:nvCxnSpPr>
          <p:cNvPr id="102" name="Shape 102"/>
          <p:cNvCxnSpPr>
            <a:stCxn id="99" idx="3"/>
            <a:endCxn id="101" idx="3"/>
          </p:cNvCxnSpPr>
          <p:nvPr/>
        </p:nvCxnSpPr>
        <p:spPr>
          <a:xfrm>
            <a:off x="5142824" y="2603937"/>
            <a:ext cx="280500" cy="2046900"/>
          </a:xfrm>
          <a:prstGeom prst="bentConnector3">
            <a:avLst>
              <a:gd fmla="val 254430" name="adj1"/>
            </a:avLst>
          </a:prstGeom>
          <a:noFill/>
          <a:ln cap="flat" cmpd="sng" w="9525">
            <a:solidFill>
              <a:schemeClr val="dk2"/>
            </a:solidFill>
            <a:prstDash val="solid"/>
            <a:round/>
            <a:headEnd len="lg" w="lg" type="none"/>
            <a:tailEnd len="lg" w="lg" type="triangle"/>
          </a:ln>
        </p:spPr>
      </p:cxnSp>
      <p:cxnSp>
        <p:nvCxnSpPr>
          <p:cNvPr id="103" name="Shape 103"/>
          <p:cNvCxnSpPr>
            <a:stCxn id="98" idx="2"/>
            <a:endCxn id="99" idx="0"/>
          </p:cNvCxnSpPr>
          <p:nvPr/>
        </p:nvCxnSpPr>
        <p:spPr>
          <a:xfrm>
            <a:off x="4458700" y="1929625"/>
            <a:ext cx="0" cy="280500"/>
          </a:xfrm>
          <a:prstGeom prst="straightConnector1">
            <a:avLst/>
          </a:prstGeom>
          <a:noFill/>
          <a:ln cap="flat" cmpd="sng" w="9525">
            <a:solidFill>
              <a:schemeClr val="dk2"/>
            </a:solidFill>
            <a:prstDash val="solid"/>
            <a:round/>
            <a:headEnd len="lg" w="lg" type="none"/>
            <a:tailEnd len="lg" w="lg" type="triangle"/>
          </a:ln>
        </p:spPr>
      </p:cxnSp>
      <p:cxnSp>
        <p:nvCxnSpPr>
          <p:cNvPr id="104" name="Shape 104"/>
          <p:cNvCxnSpPr>
            <a:stCxn id="99" idx="2"/>
            <a:endCxn id="100" idx="0"/>
          </p:cNvCxnSpPr>
          <p:nvPr/>
        </p:nvCxnSpPr>
        <p:spPr>
          <a:xfrm>
            <a:off x="4458699" y="2997650"/>
            <a:ext cx="0" cy="454800"/>
          </a:xfrm>
          <a:prstGeom prst="straightConnector1">
            <a:avLst/>
          </a:prstGeom>
          <a:noFill/>
          <a:ln cap="flat" cmpd="sng" w="9525">
            <a:solidFill>
              <a:schemeClr val="dk2"/>
            </a:solidFill>
            <a:prstDash val="solid"/>
            <a:round/>
            <a:headEnd len="lg" w="lg" type="none"/>
            <a:tailEnd len="lg" w="lg" type="triangle"/>
          </a:ln>
        </p:spPr>
      </p:cxnSp>
      <p:cxnSp>
        <p:nvCxnSpPr>
          <p:cNvPr id="105" name="Shape 105"/>
          <p:cNvCxnSpPr>
            <a:stCxn id="100" idx="2"/>
            <a:endCxn id="101" idx="0"/>
          </p:cNvCxnSpPr>
          <p:nvPr/>
        </p:nvCxnSpPr>
        <p:spPr>
          <a:xfrm>
            <a:off x="4458700" y="4025025"/>
            <a:ext cx="0" cy="296100"/>
          </a:xfrm>
          <a:prstGeom prst="straightConnector1">
            <a:avLst/>
          </a:prstGeom>
          <a:noFill/>
          <a:ln cap="flat" cmpd="sng" w="9525">
            <a:solidFill>
              <a:schemeClr val="dk2"/>
            </a:solidFill>
            <a:prstDash val="solid"/>
            <a:round/>
            <a:headEnd len="lg" w="lg" type="none"/>
            <a:tailEnd len="lg" w="lg" type="triangle"/>
          </a:ln>
        </p:spPr>
      </p:cxnSp>
      <p:sp>
        <p:nvSpPr>
          <p:cNvPr id="106" name="Shape 106"/>
          <p:cNvSpPr txBox="1"/>
          <p:nvPr/>
        </p:nvSpPr>
        <p:spPr>
          <a:xfrm>
            <a:off x="5954225" y="3511275"/>
            <a:ext cx="536700" cy="454800"/>
          </a:xfrm>
          <a:prstGeom prst="rect">
            <a:avLst/>
          </a:prstGeom>
          <a:noFill/>
          <a:ln>
            <a:noFill/>
          </a:ln>
        </p:spPr>
        <p:txBody>
          <a:bodyPr anchorCtr="0" anchor="t" bIns="91425" lIns="91425" rIns="91425" tIns="91425">
            <a:noAutofit/>
          </a:bodyPr>
          <a:lstStyle/>
          <a:p>
            <a:pPr lvl="0">
              <a:spcBef>
                <a:spcPts val="0"/>
              </a:spcBef>
              <a:buNone/>
            </a:pPr>
            <a:r>
              <a:rPr lang="en" sz="900"/>
              <a:t>No</a:t>
            </a:r>
          </a:p>
        </p:txBody>
      </p:sp>
      <p:sp>
        <p:nvSpPr>
          <p:cNvPr id="107" name="Shape 107"/>
          <p:cNvSpPr txBox="1"/>
          <p:nvPr/>
        </p:nvSpPr>
        <p:spPr>
          <a:xfrm>
            <a:off x="3935725" y="3111875"/>
            <a:ext cx="433500" cy="226200"/>
          </a:xfrm>
          <a:prstGeom prst="rect">
            <a:avLst/>
          </a:prstGeom>
          <a:noFill/>
          <a:ln>
            <a:noFill/>
          </a:ln>
        </p:spPr>
        <p:txBody>
          <a:bodyPr anchorCtr="0" anchor="t" bIns="91425" lIns="91425" rIns="91425" tIns="91425">
            <a:noAutofit/>
          </a:bodyPr>
          <a:lstStyle/>
          <a:p>
            <a:pPr lvl="0" rtl="0">
              <a:spcBef>
                <a:spcPts val="0"/>
              </a:spcBef>
              <a:buNone/>
            </a:pPr>
            <a:r>
              <a:rPr lang="en" sz="900"/>
              <a:t>Yes</a:t>
            </a:r>
          </a:p>
        </p:txBody>
      </p:sp>
      <p:sp>
        <p:nvSpPr>
          <p:cNvPr id="108" name="Shape 108"/>
          <p:cNvSpPr/>
          <p:nvPr/>
        </p:nvSpPr>
        <p:spPr>
          <a:xfrm>
            <a:off x="1468325" y="1149775"/>
            <a:ext cx="1414200" cy="614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Free Request</a:t>
            </a:r>
          </a:p>
        </p:txBody>
      </p:sp>
      <p:cxnSp>
        <p:nvCxnSpPr>
          <p:cNvPr id="109" name="Shape 109"/>
          <p:cNvCxnSpPr>
            <a:stCxn id="108" idx="3"/>
            <a:endCxn id="98" idx="1"/>
          </p:cNvCxnSpPr>
          <p:nvPr/>
        </p:nvCxnSpPr>
        <p:spPr>
          <a:xfrm>
            <a:off x="2882525" y="1457125"/>
            <a:ext cx="6117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Scanning </a:t>
            </a:r>
            <a:r>
              <a:rPr lang="en"/>
              <a:t>Policy (Previous IE work)</a:t>
            </a:r>
          </a:p>
        </p:txBody>
      </p:sp>
      <p:sp>
        <p:nvSpPr>
          <p:cNvPr id="115" name="Shape 115"/>
          <p:cNvSpPr txBox="1"/>
          <p:nvPr>
            <p:ph idx="1" type="body"/>
          </p:nvPr>
        </p:nvSpPr>
        <p:spPr>
          <a:xfrm>
            <a:off x="311700" y="1152475"/>
            <a:ext cx="8520600" cy="3870300"/>
          </a:xfrm>
          <a:prstGeom prst="rect">
            <a:avLst/>
          </a:prstGeom>
        </p:spPr>
        <p:txBody>
          <a:bodyPr anchorCtr="0" anchor="t" bIns="91425" lIns="91425" rIns="91425" tIns="91425">
            <a:noAutofit/>
          </a:bodyPr>
          <a:lstStyle/>
          <a:p>
            <a:pPr lvl="0">
              <a:spcBef>
                <a:spcPts val="0"/>
              </a:spcBef>
              <a:buNone/>
            </a:pPr>
            <a:r>
              <a:rPr lang="en"/>
              <a:t>IE Mitigation:</a:t>
            </a:r>
          </a:p>
          <a:p>
            <a:pPr indent="-317500" lvl="0" marL="457200" rtl="0">
              <a:spcBef>
                <a:spcPts val="0"/>
              </a:spcBef>
              <a:spcAft>
                <a:spcPts val="0"/>
              </a:spcAft>
              <a:buClr>
                <a:srgbClr val="222222"/>
              </a:buClr>
              <a:buSzPct val="100000"/>
            </a:pPr>
            <a:r>
              <a:rPr lang="en" sz="1400">
                <a:solidFill>
                  <a:srgbClr val="222222"/>
                </a:solidFill>
                <a:highlight>
                  <a:srgbClr val="FFFFFF"/>
                </a:highlight>
              </a:rPr>
              <a:t>Memory Protector (deferred free) [IE10 and below]: Consider stack and register based UAFs. Once reached threshold, it will scan the stack and register to figure out whether there are any reference.</a:t>
            </a:r>
          </a:p>
          <a:p>
            <a:pPr indent="-295275" lvl="1" marL="914400" rtl="0">
              <a:spcBef>
                <a:spcPts val="0"/>
              </a:spcBef>
              <a:spcAft>
                <a:spcPts val="800"/>
              </a:spcAft>
              <a:buClr>
                <a:srgbClr val="333333"/>
              </a:buClr>
              <a:buSzPct val="87500"/>
            </a:pPr>
            <a:r>
              <a:rPr lang="en" sz="1200">
                <a:solidFill>
                  <a:srgbClr val="333333"/>
                </a:solidFill>
                <a:highlight>
                  <a:srgbClr val="FFFFFF"/>
                </a:highlight>
                <a:latin typeface="Calibri"/>
                <a:ea typeface="Calibri"/>
                <a:cs typeface="Calibri"/>
                <a:sym typeface="Calibri"/>
              </a:rPr>
              <a:t>When delete is called on an object instance, its contents is zero wrote, and it is placed in a queue. Once the queue has reached a threshold size, we then begin the process of seeing if it is safe to free each object instance in the queue.</a:t>
            </a:r>
          </a:p>
          <a:p>
            <a:pPr indent="-295275" lvl="1" marL="914400" rtl="0">
              <a:spcBef>
                <a:spcPts val="0"/>
              </a:spcBef>
              <a:spcAft>
                <a:spcPts val="800"/>
              </a:spcAft>
              <a:buClr>
                <a:srgbClr val="333333"/>
              </a:buClr>
              <a:buSzPct val="87500"/>
            </a:pPr>
            <a:r>
              <a:rPr lang="en" sz="1200">
                <a:solidFill>
                  <a:srgbClr val="333333"/>
                </a:solidFill>
                <a:highlight>
                  <a:srgbClr val="FFFFFF"/>
                </a:highlight>
                <a:latin typeface="Calibri"/>
                <a:ea typeface="Calibri"/>
                <a:cs typeface="Calibri"/>
                <a:sym typeface="Calibri"/>
              </a:rPr>
              <a:t>To test to see if it is safe to free an object instance, we scan both the registers and all pointer aligned stack entries to see if there exists a pointer to the object. If no pointer is found then the object is freed, otherwise the object is kept in the queue.</a:t>
            </a:r>
          </a:p>
          <a:p>
            <a:pPr indent="-317500" lvl="0" marL="457200" rtl="0">
              <a:spcBef>
                <a:spcPts val="0"/>
              </a:spcBef>
              <a:spcAft>
                <a:spcPts val="0"/>
              </a:spcAft>
              <a:buClr>
                <a:srgbClr val="222222"/>
              </a:buClr>
              <a:buSzPct val="100000"/>
            </a:pPr>
            <a:r>
              <a:rPr b="1" lang="en" sz="1400">
                <a:solidFill>
                  <a:srgbClr val="222222"/>
                </a:solidFill>
                <a:highlight>
                  <a:srgbClr val="FFFFFF"/>
                </a:highlight>
              </a:rPr>
              <a:t>MemGC (new version memory protector) [Edge &amp; IE11]</a:t>
            </a:r>
            <a:r>
              <a:rPr lang="en" sz="1400">
                <a:solidFill>
                  <a:srgbClr val="222222"/>
                </a:solidFill>
                <a:highlight>
                  <a:srgbClr val="FFFFFF"/>
                </a:highlight>
              </a:rPr>
              <a:t>: Consider stack, heap and register. Once reached threshold, it will scan the heap, stack and register to check reference by garbage collection method. </a:t>
            </a:r>
          </a:p>
          <a:p>
            <a:pPr indent="-317500" lvl="1" marL="914400" rtl="0">
              <a:spcBef>
                <a:spcPts val="0"/>
              </a:spcBef>
              <a:spcAft>
                <a:spcPts val="0"/>
              </a:spcAft>
              <a:buClr>
                <a:srgbClr val="222222"/>
              </a:buClr>
              <a:buSzPct val="116666"/>
            </a:pPr>
            <a:r>
              <a:rPr lang="en" sz="1200">
                <a:solidFill>
                  <a:srgbClr val="333333"/>
                </a:solidFill>
                <a:highlight>
                  <a:srgbClr val="FFFFFF"/>
                </a:highlight>
                <a:latin typeface="Calibri"/>
                <a:ea typeface="Calibri"/>
                <a:cs typeface="Calibri"/>
                <a:sym typeface="Calibri"/>
              </a:rPr>
              <a:t>If any references are found, we then just need to check to see what objects they are associated with. If the object containing the reference is also tracked by MemGC (i.e. allocated via HeapAlloc() or HeapAllocClear()), then MemGC will not free the object we are interested in</a:t>
            </a:r>
          </a:p>
          <a:p>
            <a:pPr indent="-304800" lvl="1" marL="914400" rtl="0">
              <a:spcBef>
                <a:spcPts val="0"/>
              </a:spcBef>
              <a:spcAft>
                <a:spcPts val="0"/>
              </a:spcAft>
              <a:buClr>
                <a:srgbClr val="333333"/>
              </a:buClr>
              <a:buSzPct val="100000"/>
              <a:buFont typeface="Calibri"/>
            </a:pPr>
            <a:r>
              <a:rPr lang="en" sz="1200">
                <a:solidFill>
                  <a:srgbClr val="333333"/>
                </a:solidFill>
                <a:highlight>
                  <a:srgbClr val="FFFFFF"/>
                </a:highlight>
                <a:latin typeface="Calibri"/>
                <a:ea typeface="Calibri"/>
                <a:cs typeface="Calibri"/>
                <a:sym typeface="Calibri"/>
              </a:rPr>
              <a:t>Uses a separate managed heap (MemGC heap) and a concurrent mark-and-sweep garbage collector</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IE Mitigation Problem</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Value-based analysis</a:t>
            </a:r>
          </a:p>
          <a:p>
            <a:pPr indent="-228600" lvl="0" marL="457200" rtl="0">
              <a:spcBef>
                <a:spcPts val="0"/>
              </a:spcBef>
            </a:pPr>
            <a:r>
              <a:rPr lang="en"/>
              <a:t>Mistake integer or floating point to pointer (memory address)/pointer cast to integer</a:t>
            </a:r>
          </a:p>
          <a:p>
            <a:pPr indent="-228600" lvl="1" marL="914400" rtl="0">
              <a:spcBef>
                <a:spcPts val="0"/>
              </a:spcBef>
            </a:pPr>
            <a:r>
              <a:rPr lang="en"/>
              <a:t>bypass ASLR: </a:t>
            </a:r>
            <a:r>
              <a:rPr lang="en" sz="1000" u="sng">
                <a:solidFill>
                  <a:schemeClr val="hlink"/>
                </a:solidFill>
                <a:hlinkClick r:id="rId3"/>
              </a:rPr>
              <a:t>Abusing Silent Mitigations</a:t>
            </a:r>
            <a:r>
              <a:rPr lang="en"/>
              <a:t>, </a:t>
            </a:r>
            <a:r>
              <a:rPr lang="en" u="sng">
                <a:solidFill>
                  <a:schemeClr val="hlink"/>
                </a:solidFill>
                <a:hlinkClick r:id="rId4"/>
              </a:rPr>
              <a:t>where’s my heap?</a:t>
            </a:r>
          </a:p>
          <a:p>
            <a:pPr indent="-228600" lvl="1" marL="914400" rtl="0">
              <a:spcBef>
                <a:spcPts val="0"/>
              </a:spcBef>
            </a:pPr>
            <a:r>
              <a:rPr lang="en"/>
              <a:t>type-unsafe memory reuse</a:t>
            </a:r>
          </a:p>
          <a:p>
            <a:pPr indent="-228600" lvl="0" marL="457200" rtl="0">
              <a:spcBef>
                <a:spcPts val="0"/>
              </a:spcBef>
            </a:pPr>
            <a:r>
              <a:rPr lang="en"/>
              <a:t>When pointer protection enable, miss pointer</a:t>
            </a:r>
          </a:p>
          <a:p>
            <a:pPr indent="-228600" lvl="1" marL="914400" rtl="0">
              <a:spcBef>
                <a:spcPts val="0"/>
              </a:spcBef>
            </a:pPr>
            <a:r>
              <a:rPr lang="en" u="sng">
                <a:solidFill>
                  <a:schemeClr val="hlink"/>
                </a:solidFill>
                <a:hlinkClick r:id="rId5"/>
              </a:rPr>
              <a:t>pointer protection</a:t>
            </a:r>
          </a:p>
          <a:p>
            <a:pPr indent="-228600" lvl="0" marL="457200" rtl="0">
              <a:spcBef>
                <a:spcPts val="0"/>
              </a:spcBef>
            </a:pPr>
            <a:r>
              <a:rPr lang="en"/>
              <a:t>Performance</a:t>
            </a:r>
          </a:p>
          <a:p>
            <a:pPr indent="-228600" lvl="1" marL="914400" rtl="0">
              <a:spcBef>
                <a:spcPts val="0"/>
              </a:spcBef>
            </a:pPr>
            <a:r>
              <a:rPr lang="en"/>
              <a:t>scanning the heap/stack/register (conservative garbage collection)</a:t>
            </a:r>
          </a:p>
          <a:p>
            <a:pPr indent="-228600" lvl="0" marL="457200">
              <a:spcBef>
                <a:spcPts val="0"/>
              </a:spcBef>
            </a:pPr>
            <a:r>
              <a:rPr lang="en"/>
              <a:t>Benign dangling pointer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Pointer Protection</a:t>
            </a:r>
          </a:p>
        </p:txBody>
      </p:sp>
      <p:pic>
        <p:nvPicPr>
          <p:cNvPr id="127" name="Shape 127"/>
          <p:cNvPicPr preferRelativeResize="0"/>
          <p:nvPr/>
        </p:nvPicPr>
        <p:blipFill>
          <a:blip r:embed="rId4">
            <a:alphaModFix/>
          </a:blip>
          <a:stretch>
            <a:fillRect/>
          </a:stretch>
        </p:blipFill>
        <p:spPr>
          <a:xfrm>
            <a:off x="635975" y="1626625"/>
            <a:ext cx="3671100" cy="2990074"/>
          </a:xfrm>
          <a:prstGeom prst="rect">
            <a:avLst/>
          </a:prstGeom>
          <a:noFill/>
          <a:ln>
            <a:noFill/>
          </a:ln>
        </p:spPr>
      </p:pic>
      <p:pic>
        <p:nvPicPr>
          <p:cNvPr id="128" name="Shape 128"/>
          <p:cNvPicPr preferRelativeResize="0"/>
          <p:nvPr/>
        </p:nvPicPr>
        <p:blipFill>
          <a:blip r:embed="rId5">
            <a:alphaModFix/>
          </a:blip>
          <a:stretch>
            <a:fillRect/>
          </a:stretch>
        </p:blipFill>
        <p:spPr>
          <a:xfrm>
            <a:off x="4720150" y="1459812"/>
            <a:ext cx="4190400" cy="315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Scanning Policy (idea)</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Pointer alias analysis</a:t>
            </a:r>
          </a:p>
          <a:p>
            <a:pPr indent="-228600" lvl="0" marL="457200" rtl="0">
              <a:spcBef>
                <a:spcPts val="0"/>
              </a:spcBef>
            </a:pPr>
            <a:r>
              <a:rPr lang="en"/>
              <a:t>Type-based analysis</a:t>
            </a:r>
          </a:p>
          <a:p>
            <a:pPr indent="-228600" lvl="1" marL="914400" rtl="0">
              <a:spcBef>
                <a:spcPts val="0"/>
              </a:spcBef>
            </a:pPr>
            <a:r>
              <a:rPr lang="en"/>
              <a:t>keep live pointer set </a:t>
            </a:r>
          </a:p>
          <a:p>
            <a:pPr indent="-228600" lvl="2" marL="1371600" rtl="0">
              <a:spcBef>
                <a:spcPts val="0"/>
              </a:spcBef>
            </a:pPr>
            <a:r>
              <a:rPr lang="en"/>
              <a:t>remove type confusion </a:t>
            </a:r>
          </a:p>
          <a:p>
            <a:pPr indent="-228600" lvl="2" marL="1371600" rtl="0">
              <a:spcBef>
                <a:spcPts val="0"/>
              </a:spcBef>
            </a:pPr>
            <a:r>
              <a:rPr lang="en"/>
              <a:t>save the performance overhead</a:t>
            </a:r>
          </a:p>
          <a:p>
            <a:pPr indent="-228600" lvl="0" marL="457200" rtl="0">
              <a:spcBef>
                <a:spcPts val="0"/>
              </a:spcBef>
            </a:pPr>
            <a:r>
              <a:rPr lang="en"/>
              <a:t>Accurate garbage collection</a:t>
            </a:r>
          </a:p>
          <a:p>
            <a:pPr indent="-228600" lvl="1" marL="914400" rtl="0">
              <a:spcBef>
                <a:spcPts val="0"/>
              </a:spcBef>
            </a:pPr>
            <a:r>
              <a:rPr lang="en" sz="1050">
                <a:solidFill>
                  <a:schemeClr val="dk1"/>
                </a:solidFill>
                <a:highlight>
                  <a:srgbClr val="FFFFFF"/>
                </a:highlight>
                <a:latin typeface="Verdana"/>
                <a:ea typeface="Verdana"/>
                <a:cs typeface="Verdana"/>
                <a:sym typeface="Verdana"/>
              </a:rPr>
              <a:t>Accurate garbage collection requires the ability to identify all pointers in the program at run-time (which requires that the source-language be type-safe in most cases). Identifying pointers at run-time requires compiler support to locate all places that hold live pointer variables at run-time, including the </a:t>
            </a:r>
            <a:r>
              <a:rPr i="1" lang="en" sz="1050" u="sng">
                <a:solidFill>
                  <a:srgbClr val="CA7900"/>
                </a:solidFill>
                <a:highlight>
                  <a:srgbClr val="FFFFFF"/>
                </a:highlight>
                <a:latin typeface="Verdana"/>
                <a:ea typeface="Verdana"/>
                <a:cs typeface="Verdana"/>
                <a:sym typeface="Verdana"/>
                <a:hlinkClick r:id="rId3"/>
              </a:rPr>
              <a:t>processor stack and registers</a:t>
            </a:r>
          </a:p>
          <a:p>
            <a:pPr indent="-228600" lvl="1" marL="914400" rtl="0">
              <a:spcBef>
                <a:spcPts val="0"/>
              </a:spcBef>
            </a:pPr>
            <a:r>
              <a:rPr lang="en" sz="1050">
                <a:solidFill>
                  <a:schemeClr val="dk1"/>
                </a:solidFill>
                <a:highlight>
                  <a:srgbClr val="FFFFFF"/>
                </a:highlight>
                <a:latin typeface="Verdana"/>
                <a:ea typeface="Verdana"/>
                <a:cs typeface="Verdana"/>
                <a:sym typeface="Verdana"/>
              </a:rPr>
              <a:t>They don't have to scan values that don't contain pointers, and because they're never confused about the difference between integers and pointers, they can free objects even if an integer happens to contain a value that's the same as the object's address.</a:t>
            </a:r>
          </a:p>
          <a:p>
            <a:pPr indent="-288925" lvl="1" marL="914400" rtl="0">
              <a:spcBef>
                <a:spcPts val="0"/>
              </a:spcBef>
              <a:buClr>
                <a:schemeClr val="dk1"/>
              </a:buClr>
              <a:buSzPct val="86363"/>
            </a:pPr>
            <a:r>
              <a:rPr lang="en" sz="1050">
                <a:solidFill>
                  <a:schemeClr val="dk1"/>
                </a:solidFill>
                <a:highlight>
                  <a:srgbClr val="FFFFFF"/>
                </a:highlight>
                <a:latin typeface="Verdana"/>
                <a:ea typeface="Verdana"/>
                <a:cs typeface="Verdana"/>
                <a:sym typeface="Verdana"/>
              </a:rPr>
              <a:t>Realloc problem. The realloc function returns a new pointer and invalidates the old one. If the object is aliased, you have a problem, because now you've made the other pointer into a dangling reference.</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