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297" r:id="rId4"/>
    <p:sldId id="295" r:id="rId5"/>
    <p:sldId id="276" r:id="rId6"/>
    <p:sldId id="277" r:id="rId7"/>
    <p:sldId id="258" r:id="rId8"/>
    <p:sldId id="279" r:id="rId9"/>
    <p:sldId id="281" r:id="rId10"/>
    <p:sldId id="282" r:id="rId11"/>
    <p:sldId id="308" r:id="rId12"/>
    <p:sldId id="304" r:id="rId13"/>
    <p:sldId id="311" r:id="rId14"/>
    <p:sldId id="307" r:id="rId15"/>
    <p:sldId id="284" r:id="rId16"/>
    <p:sldId id="299" r:id="rId17"/>
    <p:sldId id="313" r:id="rId18"/>
    <p:sldId id="301" r:id="rId19"/>
    <p:sldId id="302" r:id="rId20"/>
    <p:sldId id="287" r:id="rId21"/>
    <p:sldId id="288" r:id="rId22"/>
    <p:sldId id="289" r:id="rId23"/>
    <p:sldId id="286" r:id="rId24"/>
    <p:sldId id="290" r:id="rId25"/>
    <p:sldId id="291" r:id="rId26"/>
    <p:sldId id="292" r:id="rId27"/>
    <p:sldId id="305" r:id="rId28"/>
    <p:sldId id="309" r:id="rId29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66395" autoAdjust="0"/>
  </p:normalViewPr>
  <p:slideViewPr>
    <p:cSldViewPr>
      <p:cViewPr varScale="1">
        <p:scale>
          <a:sx n="99" d="100"/>
          <a:sy n="99" d="100"/>
        </p:scale>
        <p:origin x="25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2490-CD92-4F1A-B405-1D37B18634ED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CDFF-7DB6-4CC6-95EA-00ABBDD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3A0B-BBC3-4C17-9DDB-45456B5B88C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14375"/>
            <a:ext cx="30861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751138"/>
            <a:ext cx="73152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42925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0BBE-BC90-4CC4-A5EE-F97C329F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8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8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8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8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5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0BBE-BC90-4CC4-A5EE-F97C329F0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88914" y="2"/>
            <a:ext cx="6566176" cy="577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4999372"/>
            <a:ext cx="9144000" cy="715645"/>
          </a:xfrm>
          <a:custGeom>
            <a:avLst/>
            <a:gdLst/>
            <a:ahLst/>
            <a:cxnLst/>
            <a:rect l="l" t="t" r="r" b="b"/>
            <a:pathLst>
              <a:path w="9144000" h="715645">
                <a:moveTo>
                  <a:pt x="0" y="0"/>
                </a:moveTo>
                <a:lnTo>
                  <a:pt x="9144000" y="0"/>
                </a:lnTo>
                <a:lnTo>
                  <a:pt x="9144000" y="715635"/>
                </a:lnTo>
                <a:lnTo>
                  <a:pt x="0" y="715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2469413" y="1745233"/>
            <a:ext cx="4205605" cy="1545590"/>
          </a:xfrm>
          <a:custGeom>
            <a:avLst/>
            <a:gdLst/>
            <a:ahLst/>
            <a:cxnLst/>
            <a:rect l="l" t="t" r="r" b="b"/>
            <a:pathLst>
              <a:path w="4205605" h="1545589">
                <a:moveTo>
                  <a:pt x="2102586" y="0"/>
                </a:moveTo>
                <a:lnTo>
                  <a:pt x="2050259" y="412"/>
                </a:lnTo>
                <a:lnTo>
                  <a:pt x="1998131" y="1644"/>
                </a:lnTo>
                <a:lnTo>
                  <a:pt x="1946208" y="3691"/>
                </a:lnTo>
                <a:lnTo>
                  <a:pt x="1894497" y="6545"/>
                </a:lnTo>
                <a:lnTo>
                  <a:pt x="1843003" y="10201"/>
                </a:lnTo>
                <a:lnTo>
                  <a:pt x="1791733" y="14653"/>
                </a:lnTo>
                <a:lnTo>
                  <a:pt x="1740693" y="19894"/>
                </a:lnTo>
                <a:lnTo>
                  <a:pt x="1689890" y="25918"/>
                </a:lnTo>
                <a:lnTo>
                  <a:pt x="1639328" y="32720"/>
                </a:lnTo>
                <a:lnTo>
                  <a:pt x="1589015" y="40292"/>
                </a:lnTo>
                <a:lnTo>
                  <a:pt x="1538956" y="48630"/>
                </a:lnTo>
                <a:lnTo>
                  <a:pt x="1489159" y="57725"/>
                </a:lnTo>
                <a:lnTo>
                  <a:pt x="1439628" y="67574"/>
                </a:lnTo>
                <a:lnTo>
                  <a:pt x="1390370" y="78169"/>
                </a:lnTo>
                <a:lnTo>
                  <a:pt x="1341391" y="89503"/>
                </a:lnTo>
                <a:lnTo>
                  <a:pt x="1292698" y="101572"/>
                </a:lnTo>
                <a:lnTo>
                  <a:pt x="1244296" y="114369"/>
                </a:lnTo>
                <a:lnTo>
                  <a:pt x="1196192" y="127887"/>
                </a:lnTo>
                <a:lnTo>
                  <a:pt x="1148392" y="142121"/>
                </a:lnTo>
                <a:lnTo>
                  <a:pt x="1100902" y="157065"/>
                </a:lnTo>
                <a:lnTo>
                  <a:pt x="1053728" y="172711"/>
                </a:lnTo>
                <a:lnTo>
                  <a:pt x="1006876" y="189055"/>
                </a:lnTo>
                <a:lnTo>
                  <a:pt x="960353" y="206089"/>
                </a:lnTo>
                <a:lnTo>
                  <a:pt x="914164" y="223808"/>
                </a:lnTo>
                <a:lnTo>
                  <a:pt x="868317" y="242206"/>
                </a:lnTo>
                <a:lnTo>
                  <a:pt x="822816" y="261276"/>
                </a:lnTo>
                <a:lnTo>
                  <a:pt x="777668" y="281013"/>
                </a:lnTo>
                <a:lnTo>
                  <a:pt x="732880" y="301409"/>
                </a:lnTo>
                <a:lnTo>
                  <a:pt x="688457" y="322460"/>
                </a:lnTo>
                <a:lnTo>
                  <a:pt x="644405" y="344158"/>
                </a:lnTo>
                <a:lnTo>
                  <a:pt x="600731" y="366498"/>
                </a:lnTo>
                <a:lnTo>
                  <a:pt x="557441" y="389473"/>
                </a:lnTo>
                <a:lnTo>
                  <a:pt x="514542" y="413078"/>
                </a:lnTo>
                <a:lnTo>
                  <a:pt x="472038" y="437306"/>
                </a:lnTo>
                <a:lnTo>
                  <a:pt x="429937" y="462151"/>
                </a:lnTo>
                <a:lnTo>
                  <a:pt x="388244" y="487606"/>
                </a:lnTo>
                <a:lnTo>
                  <a:pt x="346966" y="513667"/>
                </a:lnTo>
                <a:lnTo>
                  <a:pt x="306109" y="540325"/>
                </a:lnTo>
                <a:lnTo>
                  <a:pt x="265679" y="567577"/>
                </a:lnTo>
                <a:lnTo>
                  <a:pt x="225682" y="595414"/>
                </a:lnTo>
                <a:lnTo>
                  <a:pt x="186124" y="623831"/>
                </a:lnTo>
                <a:lnTo>
                  <a:pt x="147012" y="652823"/>
                </a:lnTo>
                <a:lnTo>
                  <a:pt x="108351" y="682382"/>
                </a:lnTo>
                <a:lnTo>
                  <a:pt x="70149" y="712502"/>
                </a:lnTo>
                <a:lnTo>
                  <a:pt x="32410" y="743178"/>
                </a:lnTo>
                <a:lnTo>
                  <a:pt x="0" y="772642"/>
                </a:lnTo>
                <a:lnTo>
                  <a:pt x="32410" y="802106"/>
                </a:lnTo>
                <a:lnTo>
                  <a:pt x="70149" y="832782"/>
                </a:lnTo>
                <a:lnTo>
                  <a:pt x="108351" y="862903"/>
                </a:lnTo>
                <a:lnTo>
                  <a:pt x="147012" y="892461"/>
                </a:lnTo>
                <a:lnTo>
                  <a:pt x="186124" y="921453"/>
                </a:lnTo>
                <a:lnTo>
                  <a:pt x="225682" y="949870"/>
                </a:lnTo>
                <a:lnTo>
                  <a:pt x="265679" y="977707"/>
                </a:lnTo>
                <a:lnTo>
                  <a:pt x="306109" y="1004958"/>
                </a:lnTo>
                <a:lnTo>
                  <a:pt x="346966" y="1031616"/>
                </a:lnTo>
                <a:lnTo>
                  <a:pt x="388244" y="1057677"/>
                </a:lnTo>
                <a:lnTo>
                  <a:pt x="429937" y="1083132"/>
                </a:lnTo>
                <a:lnTo>
                  <a:pt x="472038" y="1107976"/>
                </a:lnTo>
                <a:lnTo>
                  <a:pt x="514542" y="1132204"/>
                </a:lnTo>
                <a:lnTo>
                  <a:pt x="557441" y="1155808"/>
                </a:lnTo>
                <a:lnTo>
                  <a:pt x="600731" y="1178783"/>
                </a:lnTo>
                <a:lnTo>
                  <a:pt x="644405" y="1201123"/>
                </a:lnTo>
                <a:lnTo>
                  <a:pt x="688457" y="1222821"/>
                </a:lnTo>
                <a:lnTo>
                  <a:pt x="732880" y="1243871"/>
                </a:lnTo>
                <a:lnTo>
                  <a:pt x="777668" y="1264267"/>
                </a:lnTo>
                <a:lnTo>
                  <a:pt x="822816" y="1284003"/>
                </a:lnTo>
                <a:lnTo>
                  <a:pt x="868317" y="1303073"/>
                </a:lnTo>
                <a:lnTo>
                  <a:pt x="914164" y="1321470"/>
                </a:lnTo>
                <a:lnTo>
                  <a:pt x="960353" y="1339189"/>
                </a:lnTo>
                <a:lnTo>
                  <a:pt x="1006876" y="1356223"/>
                </a:lnTo>
                <a:lnTo>
                  <a:pt x="1053728" y="1372566"/>
                </a:lnTo>
                <a:lnTo>
                  <a:pt x="1100902" y="1388212"/>
                </a:lnTo>
                <a:lnTo>
                  <a:pt x="1148392" y="1403155"/>
                </a:lnTo>
                <a:lnTo>
                  <a:pt x="1196192" y="1417388"/>
                </a:lnTo>
                <a:lnTo>
                  <a:pt x="1244296" y="1430906"/>
                </a:lnTo>
                <a:lnTo>
                  <a:pt x="1292698" y="1443703"/>
                </a:lnTo>
                <a:lnTo>
                  <a:pt x="1341391" y="1455771"/>
                </a:lnTo>
                <a:lnTo>
                  <a:pt x="1390370" y="1467106"/>
                </a:lnTo>
                <a:lnTo>
                  <a:pt x="1439628" y="1477700"/>
                </a:lnTo>
                <a:lnTo>
                  <a:pt x="1489159" y="1487548"/>
                </a:lnTo>
                <a:lnTo>
                  <a:pt x="1538956" y="1496644"/>
                </a:lnTo>
                <a:lnTo>
                  <a:pt x="1589015" y="1504981"/>
                </a:lnTo>
                <a:lnTo>
                  <a:pt x="1639328" y="1512553"/>
                </a:lnTo>
                <a:lnTo>
                  <a:pt x="1689890" y="1519354"/>
                </a:lnTo>
                <a:lnTo>
                  <a:pt x="1740693" y="1525378"/>
                </a:lnTo>
                <a:lnTo>
                  <a:pt x="1791733" y="1530619"/>
                </a:lnTo>
                <a:lnTo>
                  <a:pt x="1843003" y="1535071"/>
                </a:lnTo>
                <a:lnTo>
                  <a:pt x="1894497" y="1538727"/>
                </a:lnTo>
                <a:lnTo>
                  <a:pt x="1946208" y="1541581"/>
                </a:lnTo>
                <a:lnTo>
                  <a:pt x="1998131" y="1543628"/>
                </a:lnTo>
                <a:lnTo>
                  <a:pt x="2050259" y="1544860"/>
                </a:lnTo>
                <a:lnTo>
                  <a:pt x="2102586" y="1545272"/>
                </a:lnTo>
                <a:lnTo>
                  <a:pt x="2154913" y="1544860"/>
                </a:lnTo>
                <a:lnTo>
                  <a:pt x="2207041" y="1543628"/>
                </a:lnTo>
                <a:lnTo>
                  <a:pt x="2258964" y="1541581"/>
                </a:lnTo>
                <a:lnTo>
                  <a:pt x="2310675" y="1538727"/>
                </a:lnTo>
                <a:lnTo>
                  <a:pt x="2362169" y="1535071"/>
                </a:lnTo>
                <a:lnTo>
                  <a:pt x="2413439" y="1530619"/>
                </a:lnTo>
                <a:lnTo>
                  <a:pt x="2464479" y="1525378"/>
                </a:lnTo>
                <a:lnTo>
                  <a:pt x="2515283" y="1519354"/>
                </a:lnTo>
                <a:lnTo>
                  <a:pt x="2565844" y="1512553"/>
                </a:lnTo>
                <a:lnTo>
                  <a:pt x="2616157" y="1504981"/>
                </a:lnTo>
                <a:lnTo>
                  <a:pt x="2666216" y="1496644"/>
                </a:lnTo>
                <a:lnTo>
                  <a:pt x="2716013" y="1487548"/>
                </a:lnTo>
                <a:lnTo>
                  <a:pt x="2765544" y="1477700"/>
                </a:lnTo>
                <a:lnTo>
                  <a:pt x="2814802" y="1467106"/>
                </a:lnTo>
                <a:lnTo>
                  <a:pt x="2863781" y="1455771"/>
                </a:lnTo>
                <a:lnTo>
                  <a:pt x="2912474" y="1443703"/>
                </a:lnTo>
                <a:lnTo>
                  <a:pt x="2960876" y="1430906"/>
                </a:lnTo>
                <a:lnTo>
                  <a:pt x="3008980" y="1417388"/>
                </a:lnTo>
                <a:lnTo>
                  <a:pt x="3056780" y="1403155"/>
                </a:lnTo>
                <a:lnTo>
                  <a:pt x="3104270" y="1388212"/>
                </a:lnTo>
                <a:lnTo>
                  <a:pt x="3151444" y="1372566"/>
                </a:lnTo>
                <a:lnTo>
                  <a:pt x="3198296" y="1356223"/>
                </a:lnTo>
                <a:lnTo>
                  <a:pt x="3244819" y="1339189"/>
                </a:lnTo>
                <a:lnTo>
                  <a:pt x="3291008" y="1321470"/>
                </a:lnTo>
                <a:lnTo>
                  <a:pt x="3336856" y="1303073"/>
                </a:lnTo>
                <a:lnTo>
                  <a:pt x="3382356" y="1284003"/>
                </a:lnTo>
                <a:lnTo>
                  <a:pt x="3427504" y="1264267"/>
                </a:lnTo>
                <a:lnTo>
                  <a:pt x="3472293" y="1243871"/>
                </a:lnTo>
                <a:lnTo>
                  <a:pt x="3516716" y="1222821"/>
                </a:lnTo>
                <a:lnTo>
                  <a:pt x="3560767" y="1201123"/>
                </a:lnTo>
                <a:lnTo>
                  <a:pt x="3604441" y="1178783"/>
                </a:lnTo>
                <a:lnTo>
                  <a:pt x="3647731" y="1155808"/>
                </a:lnTo>
                <a:lnTo>
                  <a:pt x="3690631" y="1132204"/>
                </a:lnTo>
                <a:lnTo>
                  <a:pt x="3733134" y="1107976"/>
                </a:lnTo>
                <a:lnTo>
                  <a:pt x="3775235" y="1083132"/>
                </a:lnTo>
                <a:lnTo>
                  <a:pt x="3816928" y="1057677"/>
                </a:lnTo>
                <a:lnTo>
                  <a:pt x="3858206" y="1031616"/>
                </a:lnTo>
                <a:lnTo>
                  <a:pt x="3899063" y="1004958"/>
                </a:lnTo>
                <a:lnTo>
                  <a:pt x="3939493" y="977707"/>
                </a:lnTo>
                <a:lnTo>
                  <a:pt x="3979490" y="949870"/>
                </a:lnTo>
                <a:lnTo>
                  <a:pt x="4019048" y="921453"/>
                </a:lnTo>
                <a:lnTo>
                  <a:pt x="4058160" y="892461"/>
                </a:lnTo>
                <a:lnTo>
                  <a:pt x="4096821" y="862903"/>
                </a:lnTo>
                <a:lnTo>
                  <a:pt x="4135023" y="832782"/>
                </a:lnTo>
                <a:lnTo>
                  <a:pt x="4172762" y="802106"/>
                </a:lnTo>
                <a:lnTo>
                  <a:pt x="4205173" y="772642"/>
                </a:lnTo>
                <a:lnTo>
                  <a:pt x="4172762" y="743178"/>
                </a:lnTo>
                <a:lnTo>
                  <a:pt x="4135023" y="712502"/>
                </a:lnTo>
                <a:lnTo>
                  <a:pt x="4096821" y="682382"/>
                </a:lnTo>
                <a:lnTo>
                  <a:pt x="4058160" y="652823"/>
                </a:lnTo>
                <a:lnTo>
                  <a:pt x="4019048" y="623831"/>
                </a:lnTo>
                <a:lnTo>
                  <a:pt x="3979490" y="595414"/>
                </a:lnTo>
                <a:lnTo>
                  <a:pt x="3939493" y="567577"/>
                </a:lnTo>
                <a:lnTo>
                  <a:pt x="3899063" y="540325"/>
                </a:lnTo>
                <a:lnTo>
                  <a:pt x="3858206" y="513667"/>
                </a:lnTo>
                <a:lnTo>
                  <a:pt x="3816928" y="487606"/>
                </a:lnTo>
                <a:lnTo>
                  <a:pt x="3775235" y="462151"/>
                </a:lnTo>
                <a:lnTo>
                  <a:pt x="3733134" y="437306"/>
                </a:lnTo>
                <a:lnTo>
                  <a:pt x="3690631" y="413078"/>
                </a:lnTo>
                <a:lnTo>
                  <a:pt x="3647731" y="389473"/>
                </a:lnTo>
                <a:lnTo>
                  <a:pt x="3604441" y="366498"/>
                </a:lnTo>
                <a:lnTo>
                  <a:pt x="3560767" y="344158"/>
                </a:lnTo>
                <a:lnTo>
                  <a:pt x="3516716" y="322460"/>
                </a:lnTo>
                <a:lnTo>
                  <a:pt x="3472293" y="301409"/>
                </a:lnTo>
                <a:lnTo>
                  <a:pt x="3427504" y="281013"/>
                </a:lnTo>
                <a:lnTo>
                  <a:pt x="3382356" y="261276"/>
                </a:lnTo>
                <a:lnTo>
                  <a:pt x="3336856" y="242206"/>
                </a:lnTo>
                <a:lnTo>
                  <a:pt x="3291008" y="223808"/>
                </a:lnTo>
                <a:lnTo>
                  <a:pt x="3244819" y="206089"/>
                </a:lnTo>
                <a:lnTo>
                  <a:pt x="3198296" y="189055"/>
                </a:lnTo>
                <a:lnTo>
                  <a:pt x="3151444" y="172711"/>
                </a:lnTo>
                <a:lnTo>
                  <a:pt x="3104270" y="157065"/>
                </a:lnTo>
                <a:lnTo>
                  <a:pt x="3056780" y="142121"/>
                </a:lnTo>
                <a:lnTo>
                  <a:pt x="3008980" y="127887"/>
                </a:lnTo>
                <a:lnTo>
                  <a:pt x="2960876" y="114369"/>
                </a:lnTo>
                <a:lnTo>
                  <a:pt x="2912474" y="101572"/>
                </a:lnTo>
                <a:lnTo>
                  <a:pt x="2863781" y="89503"/>
                </a:lnTo>
                <a:lnTo>
                  <a:pt x="2814802" y="78169"/>
                </a:lnTo>
                <a:lnTo>
                  <a:pt x="2765544" y="67574"/>
                </a:lnTo>
                <a:lnTo>
                  <a:pt x="2716013" y="57725"/>
                </a:lnTo>
                <a:lnTo>
                  <a:pt x="2666216" y="48630"/>
                </a:lnTo>
                <a:lnTo>
                  <a:pt x="2616157" y="40292"/>
                </a:lnTo>
                <a:lnTo>
                  <a:pt x="2565844" y="32720"/>
                </a:lnTo>
                <a:lnTo>
                  <a:pt x="2515283" y="25918"/>
                </a:lnTo>
                <a:lnTo>
                  <a:pt x="2464479" y="19894"/>
                </a:lnTo>
                <a:lnTo>
                  <a:pt x="2413439" y="14653"/>
                </a:lnTo>
                <a:lnTo>
                  <a:pt x="2362169" y="10201"/>
                </a:lnTo>
                <a:lnTo>
                  <a:pt x="2310675" y="6545"/>
                </a:lnTo>
                <a:lnTo>
                  <a:pt x="2258964" y="3691"/>
                </a:lnTo>
                <a:lnTo>
                  <a:pt x="2207041" y="1644"/>
                </a:lnTo>
                <a:lnTo>
                  <a:pt x="2154913" y="412"/>
                </a:lnTo>
                <a:lnTo>
                  <a:pt x="2102586" y="0"/>
                </a:lnTo>
                <a:close/>
              </a:path>
            </a:pathLst>
          </a:custGeom>
          <a:solidFill>
            <a:srgbClr val="F77B2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2469413" y="1745237"/>
            <a:ext cx="4205605" cy="1545590"/>
          </a:xfrm>
          <a:custGeom>
            <a:avLst/>
            <a:gdLst/>
            <a:ahLst/>
            <a:cxnLst/>
            <a:rect l="l" t="t" r="r" b="b"/>
            <a:pathLst>
              <a:path w="4205605" h="1545589">
                <a:moveTo>
                  <a:pt x="2102588" y="0"/>
                </a:moveTo>
                <a:lnTo>
                  <a:pt x="2154915" y="412"/>
                </a:lnTo>
                <a:lnTo>
                  <a:pt x="2207043" y="1644"/>
                </a:lnTo>
                <a:lnTo>
                  <a:pt x="2258966" y="3690"/>
                </a:lnTo>
                <a:lnTo>
                  <a:pt x="2310677" y="6545"/>
                </a:lnTo>
                <a:lnTo>
                  <a:pt x="2362170" y="10200"/>
                </a:lnTo>
                <a:lnTo>
                  <a:pt x="2413440" y="14652"/>
                </a:lnTo>
                <a:lnTo>
                  <a:pt x="2464480" y="19893"/>
                </a:lnTo>
                <a:lnTo>
                  <a:pt x="2515283" y="25917"/>
                </a:lnTo>
                <a:lnTo>
                  <a:pt x="2565845" y="32718"/>
                </a:lnTo>
                <a:lnTo>
                  <a:pt x="2616158" y="40290"/>
                </a:lnTo>
                <a:lnTo>
                  <a:pt x="2666216" y="48627"/>
                </a:lnTo>
                <a:lnTo>
                  <a:pt x="2716014" y="57723"/>
                </a:lnTo>
                <a:lnTo>
                  <a:pt x="2765545" y="67571"/>
                </a:lnTo>
                <a:lnTo>
                  <a:pt x="2814802" y="78165"/>
                </a:lnTo>
                <a:lnTo>
                  <a:pt x="2863781" y="89500"/>
                </a:lnTo>
                <a:lnTo>
                  <a:pt x="2912474" y="101568"/>
                </a:lnTo>
                <a:lnTo>
                  <a:pt x="2960876" y="114365"/>
                </a:lnTo>
                <a:lnTo>
                  <a:pt x="3008980" y="127883"/>
                </a:lnTo>
                <a:lnTo>
                  <a:pt x="3056780" y="142116"/>
                </a:lnTo>
                <a:lnTo>
                  <a:pt x="3104270" y="157059"/>
                </a:lnTo>
                <a:lnTo>
                  <a:pt x="3151444" y="172705"/>
                </a:lnTo>
                <a:lnTo>
                  <a:pt x="3198295" y="189048"/>
                </a:lnTo>
                <a:lnTo>
                  <a:pt x="3244819" y="206083"/>
                </a:lnTo>
                <a:lnTo>
                  <a:pt x="3291007" y="223801"/>
                </a:lnTo>
                <a:lnTo>
                  <a:pt x="3336855" y="242199"/>
                </a:lnTo>
                <a:lnTo>
                  <a:pt x="3382356" y="261269"/>
                </a:lnTo>
                <a:lnTo>
                  <a:pt x="3427504" y="281005"/>
                </a:lnTo>
                <a:lnTo>
                  <a:pt x="3472292" y="301401"/>
                </a:lnTo>
                <a:lnTo>
                  <a:pt x="3516715" y="322451"/>
                </a:lnTo>
                <a:lnTo>
                  <a:pt x="3560767" y="344149"/>
                </a:lnTo>
                <a:lnTo>
                  <a:pt x="3604441" y="366489"/>
                </a:lnTo>
                <a:lnTo>
                  <a:pt x="3647731" y="389464"/>
                </a:lnTo>
                <a:lnTo>
                  <a:pt x="3690631" y="413068"/>
                </a:lnTo>
                <a:lnTo>
                  <a:pt x="3733135" y="437296"/>
                </a:lnTo>
                <a:lnTo>
                  <a:pt x="3775236" y="462141"/>
                </a:lnTo>
                <a:lnTo>
                  <a:pt x="3816929" y="487596"/>
                </a:lnTo>
                <a:lnTo>
                  <a:pt x="3858207" y="513657"/>
                </a:lnTo>
                <a:lnTo>
                  <a:pt x="3899065" y="540316"/>
                </a:lnTo>
                <a:lnTo>
                  <a:pt x="3939495" y="567567"/>
                </a:lnTo>
                <a:lnTo>
                  <a:pt x="3979492" y="595404"/>
                </a:lnTo>
                <a:lnTo>
                  <a:pt x="4019050" y="623822"/>
                </a:lnTo>
                <a:lnTo>
                  <a:pt x="4058163" y="652813"/>
                </a:lnTo>
                <a:lnTo>
                  <a:pt x="4096824" y="682373"/>
                </a:lnTo>
                <a:lnTo>
                  <a:pt x="4135027" y="712494"/>
                </a:lnTo>
                <a:lnTo>
                  <a:pt x="4172767" y="743170"/>
                </a:lnTo>
                <a:lnTo>
                  <a:pt x="4205177" y="772633"/>
                </a:lnTo>
                <a:lnTo>
                  <a:pt x="4172767" y="802096"/>
                </a:lnTo>
                <a:lnTo>
                  <a:pt x="4135027" y="832772"/>
                </a:lnTo>
                <a:lnTo>
                  <a:pt x="4096824" y="862892"/>
                </a:lnTo>
                <a:lnTo>
                  <a:pt x="4058163" y="892451"/>
                </a:lnTo>
                <a:lnTo>
                  <a:pt x="4019050" y="921443"/>
                </a:lnTo>
                <a:lnTo>
                  <a:pt x="3979492" y="949860"/>
                </a:lnTo>
                <a:lnTo>
                  <a:pt x="3939495" y="977697"/>
                </a:lnTo>
                <a:lnTo>
                  <a:pt x="3899065" y="1004948"/>
                </a:lnTo>
                <a:lnTo>
                  <a:pt x="3858207" y="1031607"/>
                </a:lnTo>
                <a:lnTo>
                  <a:pt x="3816929" y="1057667"/>
                </a:lnTo>
                <a:lnTo>
                  <a:pt x="3775236" y="1083123"/>
                </a:lnTo>
                <a:lnTo>
                  <a:pt x="3733135" y="1107968"/>
                </a:lnTo>
                <a:lnTo>
                  <a:pt x="3690631" y="1132195"/>
                </a:lnTo>
                <a:lnTo>
                  <a:pt x="3647731" y="1155800"/>
                </a:lnTo>
                <a:lnTo>
                  <a:pt x="3604441" y="1178775"/>
                </a:lnTo>
                <a:lnTo>
                  <a:pt x="3560767" y="1201115"/>
                </a:lnTo>
                <a:lnTo>
                  <a:pt x="3516715" y="1222813"/>
                </a:lnTo>
                <a:lnTo>
                  <a:pt x="3472292" y="1243863"/>
                </a:lnTo>
                <a:lnTo>
                  <a:pt x="3427504" y="1264259"/>
                </a:lnTo>
                <a:lnTo>
                  <a:pt x="3382356" y="1283996"/>
                </a:lnTo>
                <a:lnTo>
                  <a:pt x="3336855" y="1303066"/>
                </a:lnTo>
                <a:lnTo>
                  <a:pt x="3291007" y="1321463"/>
                </a:lnTo>
                <a:lnTo>
                  <a:pt x="3244819" y="1339182"/>
                </a:lnTo>
                <a:lnTo>
                  <a:pt x="3198295" y="1356216"/>
                </a:lnTo>
                <a:lnTo>
                  <a:pt x="3151444" y="1372560"/>
                </a:lnTo>
                <a:lnTo>
                  <a:pt x="3104270" y="1388206"/>
                </a:lnTo>
                <a:lnTo>
                  <a:pt x="3056780" y="1403149"/>
                </a:lnTo>
                <a:lnTo>
                  <a:pt x="3008980" y="1417383"/>
                </a:lnTo>
                <a:lnTo>
                  <a:pt x="2960876" y="1430901"/>
                </a:lnTo>
                <a:lnTo>
                  <a:pt x="2912474" y="1443698"/>
                </a:lnTo>
                <a:lnTo>
                  <a:pt x="2863781" y="1455766"/>
                </a:lnTo>
                <a:lnTo>
                  <a:pt x="2814802" y="1467101"/>
                </a:lnTo>
                <a:lnTo>
                  <a:pt x="2765545" y="1477695"/>
                </a:lnTo>
                <a:lnTo>
                  <a:pt x="2716014" y="1487544"/>
                </a:lnTo>
                <a:lnTo>
                  <a:pt x="2666216" y="1496639"/>
                </a:lnTo>
                <a:lnTo>
                  <a:pt x="2616158" y="1504977"/>
                </a:lnTo>
                <a:lnTo>
                  <a:pt x="2565845" y="1512549"/>
                </a:lnTo>
                <a:lnTo>
                  <a:pt x="2515283" y="1519350"/>
                </a:lnTo>
                <a:lnTo>
                  <a:pt x="2464480" y="1525375"/>
                </a:lnTo>
                <a:lnTo>
                  <a:pt x="2413440" y="1530616"/>
                </a:lnTo>
                <a:lnTo>
                  <a:pt x="2362170" y="1535067"/>
                </a:lnTo>
                <a:lnTo>
                  <a:pt x="2310677" y="1538723"/>
                </a:lnTo>
                <a:lnTo>
                  <a:pt x="2258966" y="1541578"/>
                </a:lnTo>
                <a:lnTo>
                  <a:pt x="2207043" y="1543624"/>
                </a:lnTo>
                <a:lnTo>
                  <a:pt x="2154915" y="1544856"/>
                </a:lnTo>
                <a:lnTo>
                  <a:pt x="2102588" y="1545268"/>
                </a:lnTo>
                <a:lnTo>
                  <a:pt x="2050261" y="1544856"/>
                </a:lnTo>
                <a:lnTo>
                  <a:pt x="1998133" y="1543624"/>
                </a:lnTo>
                <a:lnTo>
                  <a:pt x="1946210" y="1541578"/>
                </a:lnTo>
                <a:lnTo>
                  <a:pt x="1894499" y="1538723"/>
                </a:lnTo>
                <a:lnTo>
                  <a:pt x="1843006" y="1535067"/>
                </a:lnTo>
                <a:lnTo>
                  <a:pt x="1791736" y="1530616"/>
                </a:lnTo>
                <a:lnTo>
                  <a:pt x="1740696" y="1525375"/>
                </a:lnTo>
                <a:lnTo>
                  <a:pt x="1689893" y="1519350"/>
                </a:lnTo>
                <a:lnTo>
                  <a:pt x="1639331" y="1512549"/>
                </a:lnTo>
                <a:lnTo>
                  <a:pt x="1589018" y="1504977"/>
                </a:lnTo>
                <a:lnTo>
                  <a:pt x="1538960" y="1496639"/>
                </a:lnTo>
                <a:lnTo>
                  <a:pt x="1489162" y="1487544"/>
                </a:lnTo>
                <a:lnTo>
                  <a:pt x="1439631" y="1477695"/>
                </a:lnTo>
                <a:lnTo>
                  <a:pt x="1390374" y="1467101"/>
                </a:lnTo>
                <a:lnTo>
                  <a:pt x="1341395" y="1455766"/>
                </a:lnTo>
                <a:lnTo>
                  <a:pt x="1292702" y="1443698"/>
                </a:lnTo>
                <a:lnTo>
                  <a:pt x="1244301" y="1430901"/>
                </a:lnTo>
                <a:lnTo>
                  <a:pt x="1196197" y="1417383"/>
                </a:lnTo>
                <a:lnTo>
                  <a:pt x="1148397" y="1403149"/>
                </a:lnTo>
                <a:lnTo>
                  <a:pt x="1100906" y="1388206"/>
                </a:lnTo>
                <a:lnTo>
                  <a:pt x="1053733" y="1372560"/>
                </a:lnTo>
                <a:lnTo>
                  <a:pt x="1006881" y="1356216"/>
                </a:lnTo>
                <a:lnTo>
                  <a:pt x="960358" y="1339182"/>
                </a:lnTo>
                <a:lnTo>
                  <a:pt x="914169" y="1321463"/>
                </a:lnTo>
                <a:lnTo>
                  <a:pt x="868322" y="1303066"/>
                </a:lnTo>
                <a:lnTo>
                  <a:pt x="822821" y="1283996"/>
                </a:lnTo>
                <a:lnTo>
                  <a:pt x="777673" y="1264259"/>
                </a:lnTo>
                <a:lnTo>
                  <a:pt x="732885" y="1243863"/>
                </a:lnTo>
                <a:lnTo>
                  <a:pt x="688462" y="1222813"/>
                </a:lnTo>
                <a:lnTo>
                  <a:pt x="644410" y="1201115"/>
                </a:lnTo>
                <a:lnTo>
                  <a:pt x="600737" y="1178775"/>
                </a:lnTo>
                <a:lnTo>
                  <a:pt x="557447" y="1155800"/>
                </a:lnTo>
                <a:lnTo>
                  <a:pt x="514547" y="1132195"/>
                </a:lnTo>
                <a:lnTo>
                  <a:pt x="472044" y="1107968"/>
                </a:lnTo>
                <a:lnTo>
                  <a:pt x="429943" y="1083123"/>
                </a:lnTo>
                <a:lnTo>
                  <a:pt x="388250" y="1057667"/>
                </a:lnTo>
                <a:lnTo>
                  <a:pt x="346972" y="1031607"/>
                </a:lnTo>
                <a:lnTo>
                  <a:pt x="306115" y="1004948"/>
                </a:lnTo>
                <a:lnTo>
                  <a:pt x="265685" y="977697"/>
                </a:lnTo>
                <a:lnTo>
                  <a:pt x="225688" y="949860"/>
                </a:lnTo>
                <a:lnTo>
                  <a:pt x="186130" y="921443"/>
                </a:lnTo>
                <a:lnTo>
                  <a:pt x="147018" y="892451"/>
                </a:lnTo>
                <a:lnTo>
                  <a:pt x="108357" y="862892"/>
                </a:lnTo>
                <a:lnTo>
                  <a:pt x="70155" y="832772"/>
                </a:lnTo>
                <a:lnTo>
                  <a:pt x="32416" y="802096"/>
                </a:lnTo>
                <a:lnTo>
                  <a:pt x="0" y="772633"/>
                </a:lnTo>
                <a:lnTo>
                  <a:pt x="32416" y="743170"/>
                </a:lnTo>
                <a:lnTo>
                  <a:pt x="70155" y="712494"/>
                </a:lnTo>
                <a:lnTo>
                  <a:pt x="108357" y="682373"/>
                </a:lnTo>
                <a:lnTo>
                  <a:pt x="147018" y="652813"/>
                </a:lnTo>
                <a:lnTo>
                  <a:pt x="186130" y="623822"/>
                </a:lnTo>
                <a:lnTo>
                  <a:pt x="225688" y="595404"/>
                </a:lnTo>
                <a:lnTo>
                  <a:pt x="265685" y="567567"/>
                </a:lnTo>
                <a:lnTo>
                  <a:pt x="306115" y="540316"/>
                </a:lnTo>
                <a:lnTo>
                  <a:pt x="346972" y="513657"/>
                </a:lnTo>
                <a:lnTo>
                  <a:pt x="388250" y="487596"/>
                </a:lnTo>
                <a:lnTo>
                  <a:pt x="429943" y="462141"/>
                </a:lnTo>
                <a:lnTo>
                  <a:pt x="472044" y="437296"/>
                </a:lnTo>
                <a:lnTo>
                  <a:pt x="514547" y="413068"/>
                </a:lnTo>
                <a:lnTo>
                  <a:pt x="557447" y="389464"/>
                </a:lnTo>
                <a:lnTo>
                  <a:pt x="600737" y="366489"/>
                </a:lnTo>
                <a:lnTo>
                  <a:pt x="644410" y="344149"/>
                </a:lnTo>
                <a:lnTo>
                  <a:pt x="688462" y="322451"/>
                </a:lnTo>
                <a:lnTo>
                  <a:pt x="732885" y="301401"/>
                </a:lnTo>
                <a:lnTo>
                  <a:pt x="777673" y="281005"/>
                </a:lnTo>
                <a:lnTo>
                  <a:pt x="822821" y="261269"/>
                </a:lnTo>
                <a:lnTo>
                  <a:pt x="868322" y="242199"/>
                </a:lnTo>
                <a:lnTo>
                  <a:pt x="914169" y="223801"/>
                </a:lnTo>
                <a:lnTo>
                  <a:pt x="960358" y="206083"/>
                </a:lnTo>
                <a:lnTo>
                  <a:pt x="1006881" y="189048"/>
                </a:lnTo>
                <a:lnTo>
                  <a:pt x="1053733" y="172705"/>
                </a:lnTo>
                <a:lnTo>
                  <a:pt x="1100906" y="157059"/>
                </a:lnTo>
                <a:lnTo>
                  <a:pt x="1148397" y="142116"/>
                </a:lnTo>
                <a:lnTo>
                  <a:pt x="1196197" y="127883"/>
                </a:lnTo>
                <a:lnTo>
                  <a:pt x="1244301" y="114365"/>
                </a:lnTo>
                <a:lnTo>
                  <a:pt x="1292702" y="101568"/>
                </a:lnTo>
                <a:lnTo>
                  <a:pt x="1341395" y="89500"/>
                </a:lnTo>
                <a:lnTo>
                  <a:pt x="1390374" y="78165"/>
                </a:lnTo>
                <a:lnTo>
                  <a:pt x="1439631" y="67571"/>
                </a:lnTo>
                <a:lnTo>
                  <a:pt x="1489162" y="57723"/>
                </a:lnTo>
                <a:lnTo>
                  <a:pt x="1538960" y="48627"/>
                </a:lnTo>
                <a:lnTo>
                  <a:pt x="1589018" y="40290"/>
                </a:lnTo>
                <a:lnTo>
                  <a:pt x="1639331" y="32718"/>
                </a:lnTo>
                <a:lnTo>
                  <a:pt x="1689893" y="25917"/>
                </a:lnTo>
                <a:lnTo>
                  <a:pt x="1740696" y="19893"/>
                </a:lnTo>
                <a:lnTo>
                  <a:pt x="1791736" y="14652"/>
                </a:lnTo>
                <a:lnTo>
                  <a:pt x="1843006" y="10200"/>
                </a:lnTo>
                <a:lnTo>
                  <a:pt x="1894499" y="6545"/>
                </a:lnTo>
                <a:lnTo>
                  <a:pt x="1946210" y="3690"/>
                </a:lnTo>
                <a:lnTo>
                  <a:pt x="1998133" y="1644"/>
                </a:lnTo>
                <a:lnTo>
                  <a:pt x="2050261" y="412"/>
                </a:lnTo>
                <a:lnTo>
                  <a:pt x="2102588" y="0"/>
                </a:lnTo>
                <a:close/>
              </a:path>
            </a:pathLst>
          </a:custGeom>
          <a:ln w="57149">
            <a:solidFill>
              <a:srgbClr val="F77B2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2951" y="1906753"/>
            <a:ext cx="659810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DD8E-4912-49E8-8C61-F018ECB26B2C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24815" y="5409570"/>
            <a:ext cx="2103120" cy="28575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148" y="971357"/>
            <a:ext cx="7541707" cy="830997"/>
          </a:xfrm>
        </p:spPr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0585" y="1875996"/>
            <a:ext cx="7402840" cy="276999"/>
          </a:xfrm>
        </p:spPr>
        <p:txBody>
          <a:bodyPr lIns="0" tIns="0" rIns="0" bIns="0"/>
          <a:lstStyle>
            <a:lvl1pPr>
              <a:defRPr sz="1800" b="1" i="0">
                <a:solidFill>
                  <a:srgbClr val="3B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C8E1-133F-4D5B-B14F-C9F461382624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81400" y="5426050"/>
            <a:ext cx="2103120" cy="28575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42044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148" y="971357"/>
            <a:ext cx="7541707" cy="830997"/>
          </a:xfrm>
        </p:spPr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E518-84BB-4836-89AD-A7A4BDD5321E}" type="datetime1">
              <a:rPr lang="en-US" smtClean="0"/>
              <a:t>8/20/19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3520440" y="5429250"/>
            <a:ext cx="2103120" cy="28575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148" y="971357"/>
            <a:ext cx="7541707" cy="830997"/>
          </a:xfrm>
        </p:spPr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CBCE-A123-45D0-92C8-45A048BC2A4F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3520440" y="5418049"/>
            <a:ext cx="2103120" cy="28575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8E8C-A811-4936-BD38-99EB9E07AAEF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3520440" y="5418734"/>
            <a:ext cx="2103120" cy="28575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148" y="971362"/>
            <a:ext cx="754170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0585" y="1875996"/>
            <a:ext cx="7402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B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C282-42A0-43CD-96ED-9FA5EE780364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20440" y="5433365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8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2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39938" y="3258857"/>
            <a:ext cx="5867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en-US" sz="1600" spc="-5" dirty="0">
                <a:solidFill>
                  <a:srgbClr val="3B3838"/>
                </a:solidFill>
                <a:latin typeface="Verdana"/>
                <a:cs typeface="Verdana"/>
              </a:rPr>
              <a:t> Presented by </a:t>
            </a:r>
            <a:r>
              <a:rPr lang="en-US" sz="1600" spc="-5" dirty="0" err="1">
                <a:solidFill>
                  <a:srgbClr val="3B3838"/>
                </a:solidFill>
                <a:latin typeface="Verdana"/>
                <a:cs typeface="Verdana"/>
              </a:rPr>
              <a:t>Pengfei</a:t>
            </a:r>
            <a:r>
              <a:rPr lang="en-US" sz="1600" spc="-5" dirty="0">
                <a:solidFill>
                  <a:srgbClr val="3B3838"/>
                </a:solidFill>
                <a:latin typeface="Verdana"/>
                <a:cs typeface="Verdana"/>
              </a:rPr>
              <a:t> Sun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2156"/>
            <a:ext cx="8075107" cy="2831544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499733" algn="ctr"/>
            <a:r>
              <a:rPr lang="en-US" sz="4000" spc="140" dirty="0" err="1">
                <a:solidFill>
                  <a:srgbClr val="3B3838"/>
                </a:solidFill>
              </a:rPr>
              <a:t>ReViver</a:t>
            </a:r>
            <a:r>
              <a:rPr lang="en-US" sz="4000" spc="140" dirty="0">
                <a:solidFill>
                  <a:srgbClr val="3B3838"/>
                </a:solidFill>
              </a:rPr>
              <a:t>: Trace-Free Memory Data Structure Forensics via Past Inference and Future Speculations</a:t>
            </a:r>
            <a:endParaRPr sz="4000" dirty="0"/>
          </a:p>
        </p:txBody>
      </p:sp>
      <p:sp>
        <p:nvSpPr>
          <p:cNvPr id="7" name="object 7"/>
          <p:cNvSpPr/>
          <p:nvPr/>
        </p:nvSpPr>
        <p:spPr>
          <a:xfrm>
            <a:off x="3242043" y="3004820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76"/>
    </mc:Choice>
    <mc:Fallback xmlns="">
      <p:transition spd="slow" advTm="461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7685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Present: Static Memory Analysis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2321273"/>
            <a:ext cx="3393755" cy="10646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000" y="2324100"/>
            <a:ext cx="359493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925010" y="3234516"/>
            <a:ext cx="0" cy="33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bject 2"/>
          <p:cNvSpPr txBox="1"/>
          <p:nvPr/>
        </p:nvSpPr>
        <p:spPr>
          <a:xfrm>
            <a:off x="3975931" y="1402445"/>
            <a:ext cx="4710869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400" dirty="0">
                <a:latin typeface="Calibri"/>
                <a:cs typeface="Calibri"/>
              </a:rPr>
              <a:t>Trace-free reverse engineering</a:t>
            </a:r>
          </a:p>
          <a:p>
            <a:pPr marL="927089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No need for execution tracing</a:t>
            </a:r>
          </a:p>
          <a:p>
            <a:pPr marL="927089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Memory allocation function hooking (1.8% runtime overhead)</a:t>
            </a:r>
          </a:p>
          <a:p>
            <a:pPr marL="1384289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sz="1400" b="1" dirty="0">
                <a:latin typeface="Calibri"/>
                <a:cs typeface="Calibri"/>
              </a:rPr>
              <a:t>Landmarks 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 err="1">
                <a:latin typeface="Calibri"/>
                <a:cs typeface="Calibri"/>
              </a:rPr>
              <a:t>efef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efef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fefe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fefe</a:t>
            </a:r>
            <a:r>
              <a:rPr lang="en-US" sz="1400" dirty="0">
                <a:latin typeface="Calibri"/>
                <a:cs typeface="Calibri"/>
              </a:rPr>
              <a:t> )</a:t>
            </a:r>
          </a:p>
          <a:p>
            <a:pPr marL="927089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Superset of possible types for each memory region</a:t>
            </a:r>
          </a:p>
          <a:p>
            <a:pPr marL="1384289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sz="1400" b="1" dirty="0">
                <a:latin typeface="Calibri"/>
                <a:cs typeface="Calibri"/>
              </a:rPr>
              <a:t>String, pointer-to-pointers, data structure, </a:t>
            </a:r>
            <a:r>
              <a:rPr lang="en-US" sz="1400" b="1" dirty="0" err="1">
                <a:latin typeface="Calibri"/>
                <a:cs typeface="Calibri"/>
              </a:rPr>
              <a:t>str</a:t>
            </a:r>
            <a:r>
              <a:rPr lang="en-US" sz="1400" b="1" dirty="0">
                <a:latin typeface="Calibri"/>
                <a:cs typeface="Calibri"/>
              </a:rPr>
              <a:t>-zeros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0298" y="2621289"/>
            <a:ext cx="1361951" cy="196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2818217"/>
            <a:ext cx="45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68834" y="3924740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Landmarks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6049" y="3921590"/>
            <a:ext cx="85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Size is 0x18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49747" y="1533018"/>
            <a:ext cx="102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Pointer address: 0x09406ca8</a:t>
            </a:r>
          </a:p>
        </p:txBody>
      </p:sp>
      <p:cxnSp>
        <p:nvCxnSpPr>
          <p:cNvPr id="37" name="Straight Arrow Connector 36"/>
          <p:cNvCxnSpPr>
            <a:stCxn id="4" idx="2"/>
            <a:endCxn id="33" idx="0"/>
          </p:cNvCxnSpPr>
          <p:nvPr/>
        </p:nvCxnSpPr>
        <p:spPr>
          <a:xfrm>
            <a:off x="2431274" y="2818217"/>
            <a:ext cx="12823" cy="110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>
            <a:off x="3443501" y="2853600"/>
            <a:ext cx="17624" cy="1067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2"/>
          </p:cNvCxnSpPr>
          <p:nvPr/>
        </p:nvCxnSpPr>
        <p:spPr>
          <a:xfrm>
            <a:off x="2464673" y="1933128"/>
            <a:ext cx="0" cy="61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44637" y="3865087"/>
            <a:ext cx="1959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stru_0x9406ca8 {</a:t>
            </a:r>
          </a:p>
          <a:p>
            <a:r>
              <a:rPr lang="en-US" sz="1400" dirty="0"/>
              <a:t>    pointer-</a:t>
            </a:r>
            <a:r>
              <a:rPr lang="en-US" sz="1400" dirty="0" err="1"/>
              <a:t>str</a:t>
            </a:r>
            <a:endParaRPr lang="en-US" sz="1400" dirty="0"/>
          </a:p>
          <a:p>
            <a:r>
              <a:rPr lang="en-US" sz="1400" dirty="0"/>
              <a:t>    pointer-</a:t>
            </a:r>
            <a:r>
              <a:rPr lang="en-US" sz="1400" dirty="0" err="1"/>
              <a:t>stru</a:t>
            </a:r>
            <a:endParaRPr lang="en-US" sz="1400" dirty="0"/>
          </a:p>
          <a:p>
            <a:r>
              <a:rPr lang="en-US" sz="1400" dirty="0"/>
              <a:t>    zero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15200" y="3356364"/>
            <a:ext cx="1209551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2"/>
          <p:cNvSpPr txBox="1"/>
          <p:nvPr/>
        </p:nvSpPr>
        <p:spPr>
          <a:xfrm>
            <a:off x="1054488" y="3601879"/>
            <a:ext cx="2298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>
                <a:cs typeface="Arial"/>
              </a:rPr>
              <a:t>Part of memory snapshot</a:t>
            </a:r>
          </a:p>
        </p:txBody>
      </p:sp>
      <p:sp>
        <p:nvSpPr>
          <p:cNvPr id="3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6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5"/>
    </mc:Choice>
    <mc:Fallback xmlns="">
      <p:transition spd="slow" advTm="14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4" grpId="0"/>
      <p:bldP spid="35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7685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Present: Static Memory Analysis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3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"/>
          <p:cNvSpPr txBox="1"/>
          <p:nvPr/>
        </p:nvSpPr>
        <p:spPr>
          <a:xfrm>
            <a:off x="762000" y="1257300"/>
            <a:ext cx="7345871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Pruning candidate data structures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Memory-resident data structures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cs typeface="Calibri"/>
              </a:rPr>
              <a:t>Application binary executable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cs typeface="Calibri"/>
              </a:rPr>
              <a:t>Library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cs typeface="Calibri"/>
              </a:rPr>
              <a:t>Search memory allocation call sites based on call graph 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cs typeface="Calibri"/>
              </a:rPr>
              <a:t>Reduce the data structures search space (</a:t>
            </a:r>
            <a:r>
              <a:rPr lang="en-US" dirty="0">
                <a:cs typeface="Calibri"/>
              </a:rPr>
              <a:t>815 to 69 candidates</a:t>
            </a:r>
            <a:r>
              <a:rPr lang="en-US" b="1" dirty="0">
                <a:cs typeface="Calibri"/>
              </a:rPr>
              <a:t>)</a:t>
            </a:r>
            <a:endParaRPr lang="en-US" b="1" dirty="0">
              <a:latin typeface="Calibri"/>
              <a:cs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Dump-database structure matching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Allocated with the same API function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Data structure size should not be larger than the allocation memory region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1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5"/>
    </mc:Choice>
    <mc:Fallback xmlns="">
      <p:transition spd="slow" advTm="142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33063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3140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Symbolic Execution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51" name="object 2"/>
          <p:cNvSpPr txBox="1"/>
          <p:nvPr/>
        </p:nvSpPr>
        <p:spPr>
          <a:xfrm>
            <a:off x="298076" y="2186581"/>
            <a:ext cx="3054724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 err="1">
                <a:cs typeface="Calibri"/>
              </a:rPr>
              <a:t>int</a:t>
            </a:r>
            <a:r>
              <a:rPr lang="en-US" sz="1400" dirty="0">
                <a:cs typeface="Calibri"/>
              </a:rPr>
              <a:t> main(</a:t>
            </a:r>
            <a:r>
              <a:rPr lang="en-US" sz="1400" dirty="0" err="1">
                <a:cs typeface="Calibri"/>
              </a:rPr>
              <a:t>int</a:t>
            </a:r>
            <a:r>
              <a:rPr lang="en-US" sz="1400" dirty="0">
                <a:cs typeface="Calibri"/>
              </a:rPr>
              <a:t> ac, char* </a:t>
            </a:r>
            <a:r>
              <a:rPr lang="en-US" sz="1400" dirty="0" err="1">
                <a:cs typeface="Calibri"/>
              </a:rPr>
              <a:t>av</a:t>
            </a:r>
            <a:r>
              <a:rPr lang="en-US" sz="1400" dirty="0">
                <a:cs typeface="Calibri"/>
              </a:rPr>
              <a:t>[]) {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</a:t>
            </a:r>
            <a:r>
              <a:rPr lang="en-US" sz="1400" dirty="0" err="1">
                <a:cs typeface="Calibri"/>
              </a:rPr>
              <a:t>int</a:t>
            </a:r>
            <a:r>
              <a:rPr lang="en-US" sz="1400" dirty="0">
                <a:cs typeface="Calibri"/>
              </a:rPr>
              <a:t> a = </a:t>
            </a:r>
            <a:r>
              <a:rPr lang="en-US" sz="1400" dirty="0" err="1">
                <a:cs typeface="Calibri"/>
              </a:rPr>
              <a:t>atoi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 err="1">
                <a:cs typeface="Calibri"/>
              </a:rPr>
              <a:t>av</a:t>
            </a:r>
            <a:r>
              <a:rPr lang="en-US" sz="1400" dirty="0">
                <a:cs typeface="Calibri"/>
              </a:rPr>
              <a:t>[1]); //symbolic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</a:t>
            </a:r>
            <a:r>
              <a:rPr lang="en-US" sz="1400" dirty="0" err="1">
                <a:cs typeface="Calibri"/>
              </a:rPr>
              <a:t>int</a:t>
            </a:r>
            <a:r>
              <a:rPr lang="en-US" sz="1400" dirty="0">
                <a:cs typeface="Calibri"/>
              </a:rPr>
              <a:t> b = </a:t>
            </a:r>
            <a:r>
              <a:rPr lang="en-US" sz="1400" dirty="0" err="1">
                <a:cs typeface="Calibri"/>
              </a:rPr>
              <a:t>atoi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 err="1">
                <a:cs typeface="Calibri"/>
              </a:rPr>
              <a:t>av</a:t>
            </a:r>
            <a:r>
              <a:rPr lang="en-US" sz="1400" dirty="0">
                <a:cs typeface="Calibri"/>
              </a:rPr>
              <a:t>[2]}; //symbolic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</a:t>
            </a:r>
            <a:r>
              <a:rPr lang="en-US" sz="1400" dirty="0" err="1">
                <a:cs typeface="Calibri"/>
              </a:rPr>
              <a:t>int</a:t>
            </a:r>
            <a:r>
              <a:rPr lang="en-US" sz="1400" dirty="0">
                <a:cs typeface="Calibri"/>
              </a:rPr>
              <a:t> c = </a:t>
            </a:r>
            <a:r>
              <a:rPr lang="en-US" sz="1400" dirty="0" err="1">
                <a:cs typeface="Calibri"/>
              </a:rPr>
              <a:t>atoi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 err="1">
                <a:cs typeface="Calibri"/>
              </a:rPr>
              <a:t>av</a:t>
            </a:r>
            <a:r>
              <a:rPr lang="en-US" sz="1400" dirty="0">
                <a:cs typeface="Calibri"/>
              </a:rPr>
              <a:t>[3]}; //symbolic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endParaRPr lang="en-US" sz="1400" dirty="0">
              <a:cs typeface="Calibri"/>
            </a:endParaRP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if(a &gt; b)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		a = a – b;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if(b &lt; 1) {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		if(c != a)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		       c = a – b;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}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b = 1; 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	return 0;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Calibri"/>
              </a:rPr>
              <a:t>}</a:t>
            </a:r>
          </a:p>
        </p:txBody>
      </p:sp>
      <p:sp>
        <p:nvSpPr>
          <p:cNvPr id="52" name="object 2"/>
          <p:cNvSpPr txBox="1"/>
          <p:nvPr/>
        </p:nvSpPr>
        <p:spPr>
          <a:xfrm>
            <a:off x="698047" y="1179997"/>
            <a:ext cx="7271822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dirty="0">
                <a:latin typeface="Calibri"/>
                <a:cs typeface="Calibri"/>
              </a:rPr>
              <a:t>Make variables (inputs) symbolic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dirty="0">
                <a:latin typeface="Calibri"/>
                <a:cs typeface="Calibri"/>
              </a:rPr>
              <a:t>Collect path constraints during execution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dirty="0">
                <a:cs typeface="Calibri"/>
              </a:rPr>
              <a:t>Solve path constraints by SMT solver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concrete values (test cases)</a:t>
            </a:r>
            <a:endParaRPr lang="en-US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2723" y="206653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 &gt; b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07823" y="2428101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= a -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5118" y="242810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&lt;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0797" y="29424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&lt;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760" y="294243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!= 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91160" y="294243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0" y="355618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!=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3623" y="354909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8800" y="3550396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= a - 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2423" y="354330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4104501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 = a - 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1623" y="409740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34556" y="453478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3458" y="410450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 = 1</a:t>
            </a:r>
          </a:p>
        </p:txBody>
      </p:sp>
      <p:cxnSp>
        <p:nvCxnSpPr>
          <p:cNvPr id="11" name="Straight Arrow Connector 10"/>
          <p:cNvCxnSpPr>
            <a:stCxn id="4" idx="1"/>
            <a:endCxn id="20" idx="0"/>
          </p:cNvCxnSpPr>
          <p:nvPr/>
        </p:nvCxnSpPr>
        <p:spPr>
          <a:xfrm flipH="1">
            <a:off x="4746217" y="2205038"/>
            <a:ext cx="876506" cy="22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21" idx="0"/>
          </p:cNvCxnSpPr>
          <p:nvPr/>
        </p:nvCxnSpPr>
        <p:spPr>
          <a:xfrm>
            <a:off x="6108753" y="2205038"/>
            <a:ext cx="1151785" cy="22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  <a:endCxn id="22" idx="0"/>
          </p:cNvCxnSpPr>
          <p:nvPr/>
        </p:nvCxnSpPr>
        <p:spPr>
          <a:xfrm>
            <a:off x="4746217" y="2705100"/>
            <a:ext cx="0" cy="23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3" idx="0"/>
          </p:cNvCxnSpPr>
          <p:nvPr/>
        </p:nvCxnSpPr>
        <p:spPr>
          <a:xfrm flipH="1">
            <a:off x="6475409" y="2705100"/>
            <a:ext cx="785129" cy="23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24" idx="0"/>
          </p:cNvCxnSpPr>
          <p:nvPr/>
        </p:nvCxnSpPr>
        <p:spPr>
          <a:xfrm>
            <a:off x="7260538" y="2705100"/>
            <a:ext cx="876042" cy="23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25" idx="0"/>
          </p:cNvCxnSpPr>
          <p:nvPr/>
        </p:nvCxnSpPr>
        <p:spPr>
          <a:xfrm flipH="1">
            <a:off x="4070649" y="3219432"/>
            <a:ext cx="675568" cy="33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2"/>
            <a:endCxn id="26" idx="0"/>
          </p:cNvCxnSpPr>
          <p:nvPr/>
        </p:nvCxnSpPr>
        <p:spPr>
          <a:xfrm>
            <a:off x="4746217" y="3219432"/>
            <a:ext cx="592826" cy="32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2"/>
            <a:endCxn id="27" idx="0"/>
          </p:cNvCxnSpPr>
          <p:nvPr/>
        </p:nvCxnSpPr>
        <p:spPr>
          <a:xfrm flipH="1">
            <a:off x="5973187" y="3219432"/>
            <a:ext cx="502222" cy="33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2"/>
            <a:endCxn id="28" idx="0"/>
          </p:cNvCxnSpPr>
          <p:nvPr/>
        </p:nvCxnSpPr>
        <p:spPr>
          <a:xfrm>
            <a:off x="6475409" y="3219432"/>
            <a:ext cx="692434" cy="3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29" idx="0"/>
          </p:cNvCxnSpPr>
          <p:nvPr/>
        </p:nvCxnSpPr>
        <p:spPr>
          <a:xfrm flipH="1">
            <a:off x="3382387" y="3833185"/>
            <a:ext cx="688262" cy="27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30" idx="0"/>
          </p:cNvCxnSpPr>
          <p:nvPr/>
        </p:nvCxnSpPr>
        <p:spPr>
          <a:xfrm>
            <a:off x="4070649" y="3833185"/>
            <a:ext cx="506394" cy="26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2"/>
            <a:endCxn id="32" idx="0"/>
          </p:cNvCxnSpPr>
          <p:nvPr/>
        </p:nvCxnSpPr>
        <p:spPr>
          <a:xfrm>
            <a:off x="5973187" y="3827395"/>
            <a:ext cx="5691" cy="27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31" idx="0"/>
          </p:cNvCxnSpPr>
          <p:nvPr/>
        </p:nvCxnSpPr>
        <p:spPr>
          <a:xfrm flipH="1">
            <a:off x="3379976" y="4381500"/>
            <a:ext cx="2411" cy="15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780604" y="3381366"/>
            <a:ext cx="1218616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&lt;= b &amp; b &gt;=1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52026" y="4008577"/>
            <a:ext cx="1553774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&lt;= b &amp; b &lt; 1 &amp; c = 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09026" y="4603194"/>
            <a:ext cx="1553774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&lt;= b &amp; b &lt; 1 &amp; c != 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42274" y="3866068"/>
            <a:ext cx="1036551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&gt; b &amp; b &gt;=1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86200" y="4593183"/>
            <a:ext cx="1632961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&gt; b &amp; b &lt; 1 &amp; c = a -b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43553" y="4965066"/>
            <a:ext cx="1678440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&gt; b &amp; b &lt; 1 &amp; c != a -b</a:t>
            </a:r>
          </a:p>
        </p:txBody>
      </p:sp>
      <p:cxnSp>
        <p:nvCxnSpPr>
          <p:cNvPr id="69" name="Straight Connector 68"/>
          <p:cNvCxnSpPr>
            <a:stCxn id="24" idx="2"/>
            <a:endCxn id="58" idx="0"/>
          </p:cNvCxnSpPr>
          <p:nvPr/>
        </p:nvCxnSpPr>
        <p:spPr>
          <a:xfrm>
            <a:off x="8136580" y="3219431"/>
            <a:ext cx="253332" cy="16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2"/>
            <a:endCxn id="59" idx="0"/>
          </p:cNvCxnSpPr>
          <p:nvPr/>
        </p:nvCxnSpPr>
        <p:spPr>
          <a:xfrm>
            <a:off x="7167843" y="3820299"/>
            <a:ext cx="361070" cy="18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2" idx="2"/>
            <a:endCxn id="60" idx="0"/>
          </p:cNvCxnSpPr>
          <p:nvPr/>
        </p:nvCxnSpPr>
        <p:spPr>
          <a:xfrm>
            <a:off x="5978878" y="4381500"/>
            <a:ext cx="407035" cy="22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6" idx="2"/>
            <a:endCxn id="62" idx="0"/>
          </p:cNvCxnSpPr>
          <p:nvPr/>
        </p:nvCxnSpPr>
        <p:spPr>
          <a:xfrm flipH="1">
            <a:off x="5260550" y="3826089"/>
            <a:ext cx="78493" cy="39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0" idx="2"/>
            <a:endCxn id="63" idx="0"/>
          </p:cNvCxnSpPr>
          <p:nvPr/>
        </p:nvCxnSpPr>
        <p:spPr>
          <a:xfrm>
            <a:off x="4577043" y="4374404"/>
            <a:ext cx="125638" cy="218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2"/>
            <a:endCxn id="64" idx="0"/>
          </p:cNvCxnSpPr>
          <p:nvPr/>
        </p:nvCxnSpPr>
        <p:spPr>
          <a:xfrm>
            <a:off x="3379976" y="4811782"/>
            <a:ext cx="202797" cy="153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30871" y="4945894"/>
            <a:ext cx="1553774" cy="2551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Path Constraint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35094" y="2095500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35294" y="2095500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81551" y="3180281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96522" y="3183409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02999" y="2589352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671421" y="2580252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08905" y="3141813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85505" y="3713624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40008" y="3745248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11744" y="3154180"/>
            <a:ext cx="2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0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8"/>
    </mc:Choice>
    <mc:Fallback xmlns="">
      <p:transition spd="slow" advTm="31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3140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Past: Statistical Information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14418" y="1409700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4418" y="3969796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Suspend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0018" y="2252158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62980" y="2252152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3108974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77673" y="3127555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5773" y="3100204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68600" y="3127338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14418" y="2252152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577109" y="1803548"/>
            <a:ext cx="914400" cy="4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2491509" y="1813992"/>
            <a:ext cx="0" cy="4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2525671" y="1813986"/>
            <a:ext cx="914400" cy="43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 flipH="1">
            <a:off x="810491" y="2640086"/>
            <a:ext cx="766618" cy="46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27" idx="0"/>
          </p:cNvCxnSpPr>
          <p:nvPr/>
        </p:nvCxnSpPr>
        <p:spPr>
          <a:xfrm flipH="1">
            <a:off x="1862864" y="2640080"/>
            <a:ext cx="628645" cy="4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28" idx="0"/>
          </p:cNvCxnSpPr>
          <p:nvPr/>
        </p:nvCxnSpPr>
        <p:spPr>
          <a:xfrm>
            <a:off x="2491509" y="2640080"/>
            <a:ext cx="554182" cy="48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0"/>
          </p:cNvCxnSpPr>
          <p:nvPr/>
        </p:nvCxnSpPr>
        <p:spPr>
          <a:xfrm>
            <a:off x="3405909" y="2640074"/>
            <a:ext cx="648855" cy="48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2" idx="0"/>
          </p:cNvCxnSpPr>
          <p:nvPr/>
        </p:nvCxnSpPr>
        <p:spPr>
          <a:xfrm>
            <a:off x="1862864" y="3488132"/>
            <a:ext cx="628645" cy="48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22" idx="0"/>
          </p:cNvCxnSpPr>
          <p:nvPr/>
        </p:nvCxnSpPr>
        <p:spPr>
          <a:xfrm flipH="1">
            <a:off x="2491509" y="3515266"/>
            <a:ext cx="554182" cy="45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0491" y="3969796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53245" y="3963870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4418" y="4572382"/>
            <a:ext cx="554182" cy="387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2491509" y="4351798"/>
            <a:ext cx="0" cy="22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10491" y="3496902"/>
            <a:ext cx="277091" cy="5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0"/>
          </p:cNvCxnSpPr>
          <p:nvPr/>
        </p:nvCxnSpPr>
        <p:spPr>
          <a:xfrm>
            <a:off x="1087582" y="4351798"/>
            <a:ext cx="1403927" cy="22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41" idx="0"/>
          </p:cNvCxnSpPr>
          <p:nvPr/>
        </p:nvCxnSpPr>
        <p:spPr>
          <a:xfrm flipH="1">
            <a:off x="3730336" y="3515483"/>
            <a:ext cx="324428" cy="44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 flipH="1">
            <a:off x="2491509" y="4351798"/>
            <a:ext cx="1238827" cy="22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37062" y="1256434"/>
            <a:ext cx="708891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37062" y="3834481"/>
            <a:ext cx="708891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bject 2"/>
          <p:cNvSpPr txBox="1"/>
          <p:nvPr/>
        </p:nvSpPr>
        <p:spPr>
          <a:xfrm>
            <a:off x="4509655" y="2181642"/>
            <a:ext cx="448956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400" dirty="0">
                <a:latin typeface="Calibri"/>
                <a:cs typeface="Calibri"/>
              </a:rPr>
              <a:t>Collecting statistical information </a:t>
            </a:r>
          </a:p>
          <a:p>
            <a:pPr marL="812800" lvl="1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Completed symbolic execution</a:t>
            </a:r>
          </a:p>
          <a:p>
            <a:pPr marL="812800" lvl="1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Best-effort partial symbolic execution</a:t>
            </a:r>
          </a:p>
          <a:p>
            <a:pPr marL="1270000" lvl="2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Relevant execution paths</a:t>
            </a:r>
          </a:p>
          <a:p>
            <a:pPr marL="1270000" lvl="2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i="1" dirty="0">
                <a:latin typeface="Calibri"/>
                <a:cs typeface="Calibri"/>
              </a:rPr>
              <a:t>Partial and directed</a:t>
            </a:r>
          </a:p>
          <a:p>
            <a:pPr marL="1270000" lvl="2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endParaRPr lang="en-US" i="1" dirty="0">
              <a:latin typeface="Calibri"/>
              <a:cs typeface="Calibri"/>
            </a:endParaRPr>
          </a:p>
          <a:p>
            <a:pPr marL="812800" lvl="1" indent="-3429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0" name="Multiplication Sign 13"/>
          <p:cNvSpPr/>
          <p:nvPr/>
        </p:nvSpPr>
        <p:spPr>
          <a:xfrm>
            <a:off x="6345344" y="2423514"/>
            <a:ext cx="693882" cy="607323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8"/>
    </mc:Choice>
    <mc:Fallback xmlns="">
      <p:transition spd="slow" advTm="3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7685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Future: Speculative Forensics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94909" y="1485900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Suspend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2087" y="4100617"/>
            <a:ext cx="554182" cy="3879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36049" y="2542172"/>
            <a:ext cx="35329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41619" y="2542172"/>
            <a:ext cx="35329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68191" y="2542172"/>
            <a:ext cx="35329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56563" y="2542172"/>
            <a:ext cx="353290" cy="228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70270" y="3396094"/>
            <a:ext cx="35329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20440" y="3396094"/>
            <a:ext cx="35329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23" idx="2"/>
            <a:endCxn id="34" idx="0"/>
          </p:cNvCxnSpPr>
          <p:nvPr/>
        </p:nvCxnSpPr>
        <p:spPr>
          <a:xfrm rot="5400000">
            <a:off x="3558175" y="1528347"/>
            <a:ext cx="668344" cy="1359306"/>
          </a:xfrm>
          <a:prstGeom prst="curvedConnector3">
            <a:avLst>
              <a:gd name="adj1" fmla="val 21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3" idx="2"/>
            <a:endCxn id="35" idx="0"/>
          </p:cNvCxnSpPr>
          <p:nvPr/>
        </p:nvCxnSpPr>
        <p:spPr>
          <a:xfrm rot="5400000">
            <a:off x="4010960" y="1981132"/>
            <a:ext cx="668344" cy="453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3" idx="2"/>
            <a:endCxn id="36" idx="0"/>
          </p:cNvCxnSpPr>
          <p:nvPr/>
        </p:nvCxnSpPr>
        <p:spPr>
          <a:xfrm rot="16200000" flipH="1">
            <a:off x="4474246" y="1971582"/>
            <a:ext cx="668344" cy="472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3" idx="2"/>
            <a:endCxn id="37" idx="0"/>
          </p:cNvCxnSpPr>
          <p:nvPr/>
        </p:nvCxnSpPr>
        <p:spPr>
          <a:xfrm rot="16200000" flipH="1">
            <a:off x="4918432" y="1527396"/>
            <a:ext cx="668344" cy="1361208"/>
          </a:xfrm>
          <a:prstGeom prst="curvedConnector3">
            <a:avLst>
              <a:gd name="adj1" fmla="val 16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5" idx="2"/>
            <a:endCxn id="39" idx="0"/>
          </p:cNvCxnSpPr>
          <p:nvPr/>
        </p:nvCxnSpPr>
        <p:spPr>
          <a:xfrm rot="5400000">
            <a:off x="3595014" y="2872844"/>
            <a:ext cx="625322" cy="421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4" idx="2"/>
            <a:endCxn id="39" idx="0"/>
          </p:cNvCxnSpPr>
          <p:nvPr/>
        </p:nvCxnSpPr>
        <p:spPr>
          <a:xfrm rot="16200000" flipH="1">
            <a:off x="3142228" y="2841237"/>
            <a:ext cx="625322" cy="4843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6" idx="2"/>
            <a:endCxn id="38" idx="0"/>
          </p:cNvCxnSpPr>
          <p:nvPr/>
        </p:nvCxnSpPr>
        <p:spPr>
          <a:xfrm rot="16200000" flipH="1">
            <a:off x="4933214" y="2882393"/>
            <a:ext cx="625322" cy="4020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7" idx="2"/>
            <a:endCxn id="38" idx="0"/>
          </p:cNvCxnSpPr>
          <p:nvPr/>
        </p:nvCxnSpPr>
        <p:spPr>
          <a:xfrm rot="5400000">
            <a:off x="5377401" y="2840287"/>
            <a:ext cx="625322" cy="486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9" idx="2"/>
            <a:endCxn id="24" idx="0"/>
          </p:cNvCxnSpPr>
          <p:nvPr/>
        </p:nvCxnSpPr>
        <p:spPr>
          <a:xfrm rot="16200000" flipH="1">
            <a:off x="3880170" y="3441608"/>
            <a:ext cx="475923" cy="842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8" idx="2"/>
            <a:endCxn id="24" idx="0"/>
          </p:cNvCxnSpPr>
          <p:nvPr/>
        </p:nvCxnSpPr>
        <p:spPr>
          <a:xfrm rot="5400000">
            <a:off x="4755086" y="3408787"/>
            <a:ext cx="475923" cy="907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24200" y="4728038"/>
            <a:ext cx="35329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503761" y="4657672"/>
            <a:ext cx="270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Type-revealing instructions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477000" y="1873827"/>
            <a:ext cx="0" cy="1750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06490" y="2542172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taint analysis</a:t>
            </a:r>
          </a:p>
        </p:txBody>
      </p:sp>
      <p:sp>
        <p:nvSpPr>
          <p:cNvPr id="74" name="Oval 73"/>
          <p:cNvSpPr/>
          <p:nvPr/>
        </p:nvSpPr>
        <p:spPr>
          <a:xfrm>
            <a:off x="3429000" y="3267271"/>
            <a:ext cx="521631" cy="456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79511" y="3282227"/>
            <a:ext cx="521631" cy="4563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1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4"/>
    </mc:Choice>
    <mc:Fallback xmlns="">
      <p:transition spd="slow" advTm="17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7685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Future: Speculative Forensics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40" name="object 2"/>
          <p:cNvSpPr txBox="1"/>
          <p:nvPr/>
        </p:nvSpPr>
        <p:spPr>
          <a:xfrm>
            <a:off x="866242" y="1265060"/>
            <a:ext cx="7345871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Revive execution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cs typeface="Calibri"/>
              </a:rPr>
              <a:t>Checkpoint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cs typeface="Calibri"/>
              </a:rPr>
              <a:t>DMTCP (process migration)</a:t>
            </a:r>
            <a:endParaRPr lang="en-US" b="1" dirty="0">
              <a:latin typeface="Calibri"/>
              <a:cs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Symbolic execution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 err="1">
                <a:latin typeface="Calibri"/>
                <a:cs typeface="Calibri"/>
              </a:rPr>
              <a:t>LibraryInject</a:t>
            </a:r>
            <a:endParaRPr lang="en-US" sz="2400" i="1" dirty="0">
              <a:latin typeface="Calibri"/>
              <a:cs typeface="Calibri"/>
            </a:endParaRP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latin typeface="Calibri"/>
                <a:cs typeface="Calibri"/>
              </a:rPr>
              <a:t>Load override library functions (</a:t>
            </a:r>
            <a:r>
              <a:rPr lang="en-US" dirty="0">
                <a:latin typeface="Calibri"/>
                <a:cs typeface="Calibri"/>
              </a:rPr>
              <a:t>parameters was marked as symbolic input</a:t>
            </a:r>
            <a:r>
              <a:rPr lang="en-US" b="1" dirty="0">
                <a:latin typeface="Calibri"/>
                <a:cs typeface="Calibri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2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4"/>
    </mc:Choice>
    <mc:Fallback xmlns="">
      <p:transition spd="slow" advTm="1721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Case Study: </a:t>
            </a:r>
            <a:r>
              <a:rPr lang="en-US" sz="3600" u="sng" spc="90" dirty="0" err="1">
                <a:solidFill>
                  <a:srgbClr val="3B3838"/>
                </a:solidFill>
              </a:rPr>
              <a:t>CoreUtils</a:t>
            </a:r>
            <a:r>
              <a:rPr lang="en-US" sz="3600" u="sng" spc="90" dirty="0">
                <a:solidFill>
                  <a:srgbClr val="3B3838"/>
                </a:solidFill>
              </a:rPr>
              <a:t> Groups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28600" y="1197182"/>
            <a:ext cx="356227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09407590 0018 0000 001b 0000 001e 0000 002e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094075a0 006d 0000 007c 0000 03e8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094075b0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0030 0000 0000 0000 ea49 0001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094075e0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094075f0 0000 0000 a980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0041 0000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09407600 0000 0000 0000 0000 7658 0940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09407610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0000 0000 7664 0940 0000 0000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09407620 0000 0000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09407630 0000 0000 0000 0000 0000 0000 0000 0000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09407640 0000 0000 0000 0000 0000 0000 0000 0000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09407650 0000 0000 9a20 b76e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09407660 0000 0000 0000 0000 0000 0000 0000 0000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09407670 0000 0000 0000 0000 0000 0000 0000 0000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09407680 0000 0000 0000 0000 0000 0000 0000 0000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09407690 0000 0000 0000 0000 0000 0000 0000 0000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094076a0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094076b0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094076e0 0000 0000 98a0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8771" y="1485900"/>
            <a:ext cx="1335366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9286" y="1774618"/>
            <a:ext cx="1335366" cy="1524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31886" y="2200509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149" y="2326940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76617" y="4935389"/>
            <a:ext cx="1335366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197182"/>
            <a:ext cx="3449917" cy="517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2"/>
          <p:cNvSpPr txBox="1"/>
          <p:nvPr/>
        </p:nvSpPr>
        <p:spPr>
          <a:xfrm>
            <a:off x="3948732" y="1193678"/>
            <a:ext cx="50292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0"/>
              </a:spcBef>
              <a:buClr>
                <a:srgbClr val="F26522"/>
              </a:buClr>
            </a:pPr>
            <a:r>
              <a:rPr lang="en-US" sz="2800" dirty="0">
                <a:latin typeface="Calibri"/>
                <a:cs typeface="Calibri"/>
              </a:rPr>
              <a:t>This case study will show how </a:t>
            </a:r>
            <a:r>
              <a:rPr lang="en-US" sz="2800" dirty="0" err="1">
                <a:latin typeface="Calibri"/>
                <a:cs typeface="Calibri"/>
              </a:rPr>
              <a:t>ReViver</a:t>
            </a:r>
            <a:r>
              <a:rPr lang="en-US" sz="2800" dirty="0">
                <a:latin typeface="Calibri"/>
                <a:cs typeface="Calibri"/>
              </a:rPr>
              <a:t> use the hybrid solution to get memory data structure layout.</a:t>
            </a:r>
            <a:endParaRPr sz="28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04"/>
    </mc:Choice>
    <mc:Fallback xmlns="">
      <p:transition spd="slow" advTm="55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4" grpId="0" animBg="1"/>
      <p:bldP spid="5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Case Study: </a:t>
            </a:r>
            <a:r>
              <a:rPr lang="en-US" sz="3600" u="sng" spc="90" dirty="0" err="1">
                <a:solidFill>
                  <a:srgbClr val="3B3838"/>
                </a:solidFill>
              </a:rPr>
              <a:t>CoreUtils</a:t>
            </a:r>
            <a:r>
              <a:rPr lang="en-US" sz="3600" u="sng" spc="90" dirty="0">
                <a:solidFill>
                  <a:srgbClr val="3B3838"/>
                </a:solidFill>
              </a:rPr>
              <a:t> Groups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28600" y="1197182"/>
            <a:ext cx="3562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771" y="1485900"/>
            <a:ext cx="1335366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197182"/>
            <a:ext cx="3449917" cy="517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54812"/>
              </p:ext>
            </p:extLst>
          </p:nvPr>
        </p:nvGraphicFramePr>
        <p:xfrm>
          <a:off x="228600" y="1943101"/>
          <a:ext cx="8686800" cy="274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9256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Memory Address/</a:t>
                      </a:r>
                      <a:r>
                        <a:rPr lang="en-US" sz="1800" dirty="0"/>
                        <a:t>Structure Name</a:t>
                      </a:r>
                      <a:r>
                        <a:rPr lang="en-US" sz="1800" baseline="0" dirty="0"/>
                        <a:t> (size)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0x9406CA8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Service_library</a:t>
                      </a:r>
                      <a:r>
                        <a:rPr lang="en-US" sz="1800" dirty="0"/>
                        <a:t> (12</a:t>
                      </a:r>
                      <a:r>
                        <a:rPr lang="en-US" sz="1800" baseline="0" dirty="0"/>
                        <a:t> bytes)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Libname_list</a:t>
                      </a:r>
                      <a:r>
                        <a:rPr lang="en-US" sz="1800" dirty="0"/>
                        <a:t> (12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26">
                <a:tc>
                  <a:txBody>
                    <a:bodyPr/>
                    <a:lstStyle/>
                    <a:p>
                      <a:r>
                        <a:rPr lang="en-US" sz="1800" dirty="0"/>
                        <a:t>First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Pointer-</a:t>
                      </a:r>
                      <a:r>
                        <a:rPr lang="en-US" sz="1800" dirty="0" err="1"/>
                        <a:t>str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const</a:t>
                      </a:r>
                      <a:r>
                        <a:rPr lang="en-US" sz="1800" baseline="0" dirty="0"/>
                        <a:t> char*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const</a:t>
                      </a:r>
                      <a:r>
                        <a:rPr lang="en-US" sz="1800" baseline="0" dirty="0"/>
                        <a:t> char*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26">
                <a:tc>
                  <a:txBody>
                    <a:bodyPr/>
                    <a:lstStyle/>
                    <a:p>
                      <a:r>
                        <a:rPr lang="en-US" sz="1800" dirty="0"/>
                        <a:t>Second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Pointer-</a:t>
                      </a:r>
                      <a:r>
                        <a:rPr lang="en-US" sz="1800" dirty="0" err="1"/>
                        <a:t>stru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void*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libname_list</a:t>
                      </a:r>
                      <a:r>
                        <a:rPr lang="en-US" sz="18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90">
                <a:tc>
                  <a:txBody>
                    <a:bodyPr/>
                    <a:lstStyle/>
                    <a:p>
                      <a:r>
                        <a:rPr lang="en-US" sz="1800" dirty="0"/>
                        <a:t>Third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service_library</a:t>
                      </a:r>
                      <a:r>
                        <a:rPr lang="en-US" sz="1800" baseline="0" dirty="0"/>
                        <a:t>*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33600" y="3848100"/>
            <a:ext cx="5951741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12"/>
          <p:cNvSpPr/>
          <p:nvPr/>
        </p:nvSpPr>
        <p:spPr>
          <a:xfrm>
            <a:off x="304800" y="1886202"/>
            <a:ext cx="8839200" cy="2948047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1" y="1110385"/>
            <a:ext cx="6172200" cy="390233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6240780" y="3727627"/>
            <a:ext cx="1119506" cy="7927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5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14"/>
    </mc:Choice>
    <mc:Fallback xmlns="">
      <p:transition spd="slow" advTm="215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Case Study: </a:t>
            </a:r>
            <a:r>
              <a:rPr lang="en-US" sz="3600" u="sng" spc="90" dirty="0" err="1">
                <a:solidFill>
                  <a:srgbClr val="3B3838"/>
                </a:solidFill>
              </a:rPr>
              <a:t>CoreUtils</a:t>
            </a:r>
            <a:r>
              <a:rPr lang="en-US" sz="3600" u="sng" spc="90" dirty="0">
                <a:solidFill>
                  <a:srgbClr val="3B3838"/>
                </a:solidFill>
              </a:rPr>
              <a:t> Groups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28600" y="1197182"/>
            <a:ext cx="356227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09407590 0018 0000 001b 0000 001e 0000 002e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094075a0 006d 0000 007c 0000 03e8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094075b0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0030 0000 0000 0000 ea49 0001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094075e0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094075f0 0000 0000 a980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0041 0000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09407600 0000 0000 0000 0000 7658 0940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09407610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0000 0000 7664 0940 0000 0000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09407620 0000 0000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09407630 0000 0000 0000 0000 0000 0000 0000 0000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09407640 0000 0000 0000 0000 0000 0000 0000 0000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09407650 0000 0000 9a20 b76e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09407660 0000 0000 0000 0000 0000 0000 0000 0000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09407670 0000 0000 0000 0000 0000 0000 0000 0000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09407680 0000 0000 0000 0000 0000 0000 0000 0000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09407690 0000 0000 0000 0000 0000 0000 0000 0000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094076a0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094076b0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094076e0 0000 0000 98a0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8771" y="1485900"/>
            <a:ext cx="1335366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9286" y="1774618"/>
            <a:ext cx="1335366" cy="1524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31886" y="2200509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149" y="2326940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76617" y="4935389"/>
            <a:ext cx="1335366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599" y="2326940"/>
            <a:ext cx="3562273" cy="28507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14800" y="1281891"/>
            <a:ext cx="1736758" cy="1423210"/>
          </a:xfrm>
          <a:prstGeom prst="rect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exit:    malloc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ret:     0x094075c0</a:t>
            </a:r>
          </a:p>
          <a:p>
            <a:r>
              <a:rPr lang="en-US" sz="1400" dirty="0">
                <a:solidFill>
                  <a:schemeClr val="tx1"/>
                </a:solidFill>
              </a:rPr>
              <a:t>enter: fgetpos(0x094075c0, 0xbfdcbbb4)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6149" y="2722124"/>
            <a:ext cx="1449051" cy="1202176"/>
          </a:xfrm>
          <a:prstGeom prst="rect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definition: </a:t>
            </a:r>
            <a:r>
              <a:rPr lang="en-US" sz="1400" dirty="0" err="1">
                <a:solidFill>
                  <a:schemeClr val="tx1"/>
                </a:solidFill>
              </a:rPr>
              <a:t>fgetpos</a:t>
            </a:r>
            <a:r>
              <a:rPr lang="en-US" sz="1400" dirty="0">
                <a:solidFill>
                  <a:schemeClr val="tx1"/>
                </a:solidFill>
              </a:rPr>
              <a:t>(_IO_FILE *, </a:t>
            </a:r>
            <a:r>
              <a:rPr lang="en-US" sz="1400" dirty="0" err="1">
                <a:solidFill>
                  <a:schemeClr val="tx1"/>
                </a:solidFill>
              </a:rPr>
              <a:t>fpost_t</a:t>
            </a:r>
            <a:r>
              <a:rPr lang="en-US" sz="1400" dirty="0">
                <a:solidFill>
                  <a:schemeClr val="tx1"/>
                </a:solidFill>
              </a:rPr>
              <a:t> *)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5200" y="3924300"/>
            <a:ext cx="1449051" cy="1202176"/>
          </a:xfrm>
          <a:prstGeom prst="rect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_IO_FILE</a:t>
            </a:r>
          </a:p>
        </p:txBody>
      </p:sp>
      <p:sp>
        <p:nvSpPr>
          <p:cNvPr id="37" name="object 12"/>
          <p:cNvSpPr/>
          <p:nvPr/>
        </p:nvSpPr>
        <p:spPr>
          <a:xfrm>
            <a:off x="3886200" y="1281891"/>
            <a:ext cx="5113020" cy="3873351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5" y="1224138"/>
            <a:ext cx="6172200" cy="3902338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952437" y="3913270"/>
            <a:ext cx="938478" cy="58486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2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11"/>
    </mc:Choice>
    <mc:Fallback xmlns="">
      <p:transition spd="slow" advTm="130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  <p:bldP spid="33" grpId="0" animBg="1"/>
      <p:bldP spid="34" grpId="0" animBg="1"/>
      <p:bldP spid="3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Case Study: </a:t>
            </a:r>
            <a:r>
              <a:rPr lang="en-US" sz="3600" u="sng" spc="90" dirty="0" err="1">
                <a:solidFill>
                  <a:srgbClr val="3B3838"/>
                </a:solidFill>
              </a:rPr>
              <a:t>CoreUtils</a:t>
            </a:r>
            <a:r>
              <a:rPr lang="en-US" sz="3600" u="sng" spc="90" dirty="0">
                <a:solidFill>
                  <a:srgbClr val="3B3838"/>
                </a:solidFill>
              </a:rPr>
              <a:t> Groups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28600" y="1197182"/>
            <a:ext cx="356227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09407590 0018 0000 001b 0000 001e 0000 002e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094075a0 006d 0000 007c 0000 03e8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094075b0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0030 0000 0000 0000 ea49 0001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094075e0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094075f0 0000 0000 a980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0041 0000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09407600 0000 0000 0000 0000 7658 0940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09407610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0000 0000 7664 0940 0000 0000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09407620 0000 0000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09407630 0000 0000 0000 0000 0000 0000 0000 0000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09407640 0000 0000 0000 0000 0000 0000 0000 0000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09407650 0000 0000 9a20 b76e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ffff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09407660 0000 0000 0000 0000 0000 0000 0000 0000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09407670 0000 0000 0000 0000 0000 0000 0000 0000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09407680 0000 0000 0000 0000 0000 0000 0000 0000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09407690 0000 0000 0000 0000 0000 0000 0000 0000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094076a0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094076b0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094076c0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094076d0 0000 0000 0000 0000 0000 0000 0000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094076e0 0000 0000 98a0 b76e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8771" y="1485900"/>
            <a:ext cx="1335366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9286" y="1774618"/>
            <a:ext cx="1335366" cy="1524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31886" y="2200509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3149" y="2326940"/>
            <a:ext cx="692766" cy="1451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76617" y="4935389"/>
            <a:ext cx="1335366" cy="15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599" y="2326940"/>
            <a:ext cx="3562273" cy="28507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99453"/>
              </p:ext>
            </p:extLst>
          </p:nvPr>
        </p:nvGraphicFramePr>
        <p:xfrm>
          <a:off x="4427804" y="1409700"/>
          <a:ext cx="4076434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0x94075C0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_IO_FILE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locked_FILE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4158178" y="1730686"/>
            <a:ext cx="4419600" cy="54240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91000" y="2476500"/>
            <a:ext cx="4419600" cy="54240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9600" y="3164098"/>
            <a:ext cx="4191000" cy="1531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Probability: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P(</a:t>
            </a:r>
            <a:r>
              <a:rPr lang="en-US" dirty="0" err="1">
                <a:solidFill>
                  <a:schemeClr val="tx1"/>
                </a:solidFill>
              </a:rPr>
              <a:t>locked_FILE</a:t>
            </a:r>
            <a:r>
              <a:rPr lang="en-US" dirty="0">
                <a:solidFill>
                  <a:schemeClr val="tx1"/>
                </a:solidFill>
              </a:rPr>
              <a:t>) &gt; P(_IO_FILE)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2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45"/>
    </mc:Choice>
    <mc:Fallback xmlns="">
      <p:transition spd="slow" advTm="49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50730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Motivation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9700"/>
            <a:ext cx="3073400" cy="3073400"/>
          </a:xfrm>
          <a:prstGeom prst="rect">
            <a:avLst/>
          </a:prstGeom>
        </p:spPr>
      </p:pic>
      <p:pic>
        <p:nvPicPr>
          <p:cNvPr id="12" name="Content Placeholder 3" descr="NXfLcS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" b="810"/>
          <a:stretch>
            <a:fillRect/>
          </a:stretch>
        </p:blipFill>
        <p:spPr>
          <a:xfrm>
            <a:off x="838200" y="959116"/>
            <a:ext cx="7757160" cy="4273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07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54"/>
    </mc:Choice>
    <mc:Fallback xmlns="">
      <p:transition spd="slow" advTm="63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298077" y="376935"/>
            <a:ext cx="87984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Performance Speedup Through </a:t>
            </a:r>
            <a:r>
              <a:rPr lang="en-US" sz="3600" u="sng" spc="90" dirty="0" err="1">
                <a:solidFill>
                  <a:srgbClr val="3B3838"/>
                </a:solidFill>
              </a:rPr>
              <a:t>ReViver’s</a:t>
            </a:r>
            <a:r>
              <a:rPr lang="en-US" sz="3600" u="sng" spc="90" dirty="0">
                <a:solidFill>
                  <a:srgbClr val="3B3838"/>
                </a:solidFill>
              </a:rPr>
              <a:t> Directed Symbolic Execution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29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7580806" y="5116289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1834145"/>
            <a:ext cx="4525006" cy="2667372"/>
          </a:xfrm>
          <a:prstGeom prst="rect">
            <a:avLst/>
          </a:prstGeom>
        </p:spPr>
      </p:pic>
      <p:sp>
        <p:nvSpPr>
          <p:cNvPr id="20" name="object 2"/>
          <p:cNvSpPr txBox="1"/>
          <p:nvPr/>
        </p:nvSpPr>
        <p:spPr>
          <a:xfrm>
            <a:off x="3628340" y="4485238"/>
            <a:ext cx="2667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>
                <a:cs typeface="Calibri"/>
              </a:rPr>
              <a:t>Search Space Reduction </a:t>
            </a:r>
            <a:r>
              <a:rPr lang="en-US" sz="1600" b="1" dirty="0">
                <a:solidFill>
                  <a:srgbClr val="F26522"/>
                </a:solidFill>
                <a:cs typeface="Arial"/>
              </a:rPr>
              <a:t>75.8%</a:t>
            </a:r>
            <a:endParaRPr lang="en-US" sz="1600" dirty="0"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38600" y="2424405"/>
            <a:ext cx="381000" cy="165229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57700" y="3496423"/>
            <a:ext cx="190500" cy="58027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84"/>
    </mc:Choice>
    <mc:Fallback xmlns="">
      <p:transition spd="slow" advTm="102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298077" y="376935"/>
            <a:ext cx="87984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Performance Speedup Through </a:t>
            </a:r>
            <a:r>
              <a:rPr lang="en-US" sz="3600" u="sng" spc="90" dirty="0" err="1">
                <a:solidFill>
                  <a:srgbClr val="3B3838"/>
                </a:solidFill>
              </a:rPr>
              <a:t>ReViver’s</a:t>
            </a:r>
            <a:r>
              <a:rPr lang="en-US" sz="3600" u="sng" spc="90" dirty="0">
                <a:solidFill>
                  <a:srgbClr val="3B3838"/>
                </a:solidFill>
              </a:rPr>
              <a:t> Directed Symbolic Execution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29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7580806" y="5116289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9" y="1788718"/>
            <a:ext cx="4486901" cy="2629267"/>
          </a:xfrm>
          <a:prstGeom prst="rect">
            <a:avLst/>
          </a:prstGeom>
        </p:spPr>
      </p:pic>
      <p:sp>
        <p:nvSpPr>
          <p:cNvPr id="20" name="object 2"/>
          <p:cNvSpPr txBox="1"/>
          <p:nvPr/>
        </p:nvSpPr>
        <p:spPr>
          <a:xfrm>
            <a:off x="3403147" y="4442912"/>
            <a:ext cx="30274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>
                <a:cs typeface="Calibri"/>
              </a:rPr>
              <a:t>Time Requirement Reduction </a:t>
            </a:r>
            <a:r>
              <a:rPr lang="en-US" sz="1600" b="1" dirty="0">
                <a:solidFill>
                  <a:srgbClr val="F26522"/>
                </a:solidFill>
                <a:cs typeface="Arial"/>
              </a:rPr>
              <a:t>83.6%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4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3"/>
    </mc:Choice>
    <mc:Fallback xmlns="">
      <p:transition spd="slow" advTm="1300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298077" y="376935"/>
            <a:ext cx="879847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Accuracy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29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7580806" y="5116289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Shape 266"/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004" y="2295728"/>
            <a:ext cx="8967589" cy="170477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bject 2"/>
          <p:cNvSpPr txBox="1"/>
          <p:nvPr/>
        </p:nvSpPr>
        <p:spPr>
          <a:xfrm>
            <a:off x="3038632" y="4189063"/>
            <a:ext cx="314769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 err="1">
                <a:cs typeface="Calibri"/>
              </a:rPr>
              <a:t>ReViver’s</a:t>
            </a:r>
            <a:r>
              <a:rPr lang="en-US" sz="1600" dirty="0">
                <a:cs typeface="Calibri"/>
              </a:rPr>
              <a:t> overall accuracy is </a:t>
            </a:r>
            <a:r>
              <a:rPr lang="en-US" sz="1600" b="1" dirty="0">
                <a:solidFill>
                  <a:srgbClr val="F26522"/>
                </a:solidFill>
                <a:cs typeface="Arial"/>
              </a:rPr>
              <a:t>98.1%</a:t>
            </a:r>
          </a:p>
        </p:txBody>
      </p:sp>
      <p:sp>
        <p:nvSpPr>
          <p:cNvPr id="22" name="Oval 21"/>
          <p:cNvSpPr/>
          <p:nvPr/>
        </p:nvSpPr>
        <p:spPr>
          <a:xfrm>
            <a:off x="567396" y="2933700"/>
            <a:ext cx="8043203" cy="3942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9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50"/>
    </mc:Choice>
    <mc:Fallback xmlns="">
      <p:transition spd="slow" advTm="117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Application (</a:t>
            </a:r>
            <a:r>
              <a:rPr lang="en-US" sz="3600" u="sng" spc="90" dirty="0" err="1">
                <a:solidFill>
                  <a:srgbClr val="3B3838"/>
                </a:solidFill>
              </a:rPr>
              <a:t>orzhttpd</a:t>
            </a:r>
            <a:r>
              <a:rPr lang="en-US" sz="3600" u="sng" spc="90" dirty="0">
                <a:solidFill>
                  <a:srgbClr val="3B3838"/>
                </a:solidFill>
              </a:rPr>
              <a:t>)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7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7580806" y="5116289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56527" y="2781300"/>
            <a:ext cx="441547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08352000 0000 0000 00a9 0000 f039 574e 0010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08352010 0001 0000 694c 756e 0078 0000 0000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08352020 0000 0000 0000 0000 0000 0000 0000 0000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08352030 0000 0000 0000 0000 0000 0000 0000 0000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08352040 0000 0000 0000 0000 0000 0000 0000 0000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08352050 0000 0000 0000 0000 a870 bfb3 0050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08352060 0118 0837 0138 0837 0158 0837 01b0 0837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08352070 0208 0837 0260 0837 0280 0837 02a0 0837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08352080 0308 0837 0000 0000 0036 0000 ace8 0804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08352090 af04 0804 2158 0837 22c8 0837 efef efef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083520a0 fefe fefe 00a0 0000 0000 0000 c409 0001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...</a:t>
            </a:r>
            <a:endParaRPr lang="en-US" sz="1100" dirty="0">
              <a:solidFill>
                <a:schemeClr val="tx1"/>
              </a:solidFill>
              <a:latin typeface="Courier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07359" y="4342370"/>
            <a:ext cx="8073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07359" y="4490651"/>
            <a:ext cx="807308" cy="8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7359" y="4342370"/>
            <a:ext cx="0" cy="1565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27770" y="4498889"/>
            <a:ext cx="15816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9533" y="4647170"/>
            <a:ext cx="1598140" cy="8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09435" y="4498889"/>
            <a:ext cx="0" cy="156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58863" y="3848100"/>
            <a:ext cx="823784" cy="131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267200" y="878562"/>
            <a:ext cx="4804796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typedef struct {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time_t now;			f039 574e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socklen_t salen;			0010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unsigned int proc_num;		0001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char sysname[SYS_NMLN]; 		694c 756e +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*configfile;		a870 bfb3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CONFIG_t config;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typedef struct {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uint16_t port;		0050 0000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*user;	 	0118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*host;	 	0138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*basedir;	 	0158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*vhostbase;	 	01b0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*errmsgpath;	 	0208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*indexfile;	 	0260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*userdir;	 	0280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*accesslog;	 	02a0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*errorlog;	 	0308 0837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const char *passfile;	 	0000 0000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unsigned int options;	 	0036 0000</a:t>
            </a:r>
          </a:p>
          <a:p>
            <a:pPr lvl="1"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} CONFIG_t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HTTP_STATE_t (*write)(CONN_t *);	ace8 0804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void (*log)(LOG_TYPE_t, const char *);	af04 0804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FILE *access_log;			2158 0837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    FILE *error_log;			22c8 0837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} SERVER_t;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97039" y="2744229"/>
            <a:ext cx="3682314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bject 2"/>
          <p:cNvSpPr txBox="1"/>
          <p:nvPr/>
        </p:nvSpPr>
        <p:spPr>
          <a:xfrm>
            <a:off x="298076" y="1321594"/>
            <a:ext cx="396912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0"/>
              </a:spcBef>
              <a:buClr>
                <a:srgbClr val="F26522"/>
              </a:buClr>
            </a:pPr>
            <a:r>
              <a:rPr lang="en-US" sz="2000" dirty="0">
                <a:latin typeface="Calibri"/>
                <a:cs typeface="Calibri"/>
              </a:rPr>
              <a:t>How can a semantic memory dump data structure layout provided by </a:t>
            </a:r>
            <a:r>
              <a:rPr lang="en-US" sz="2000" dirty="0" err="1">
                <a:latin typeface="Calibri"/>
                <a:cs typeface="Calibri"/>
              </a:rPr>
              <a:t>ReViver</a:t>
            </a:r>
            <a:r>
              <a:rPr lang="en-US" sz="2000" dirty="0">
                <a:latin typeface="Calibri"/>
                <a:cs typeface="Calibri"/>
              </a:rPr>
              <a:t> assist with detecting a non-control data attack?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"/>
          <p:cNvSpPr txBox="1"/>
          <p:nvPr/>
        </p:nvSpPr>
        <p:spPr>
          <a:xfrm>
            <a:off x="830590" y="4898664"/>
            <a:ext cx="328496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Arial"/>
              </a:rPr>
              <a:t>Part of memory snapshot of </a:t>
            </a:r>
            <a:r>
              <a:rPr lang="en-US" sz="1400" dirty="0" err="1">
                <a:cs typeface="Arial"/>
              </a:rPr>
              <a:t>orzhttpd</a:t>
            </a:r>
            <a:endParaRPr lang="en-US" sz="1400" dirty="0"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7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33"/>
    </mc:Choice>
    <mc:Fallback xmlns="">
      <p:transition spd="slow" advTm="87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Application (</a:t>
            </a:r>
            <a:r>
              <a:rPr lang="en-US" sz="3600" u="sng" spc="90" dirty="0" err="1">
                <a:solidFill>
                  <a:srgbClr val="3B3838"/>
                </a:solidFill>
              </a:rPr>
              <a:t>orzhttpd</a:t>
            </a:r>
            <a:r>
              <a:rPr lang="en-US" sz="3600" u="sng" spc="90" dirty="0">
                <a:solidFill>
                  <a:srgbClr val="3B3838"/>
                </a:solidFill>
              </a:rPr>
              <a:t>)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37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7580806" y="5116289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Rectangle 62"/>
          <p:cNvSpPr/>
          <p:nvPr/>
        </p:nvSpPr>
        <p:spPr>
          <a:xfrm>
            <a:off x="2438400" y="1407290"/>
            <a:ext cx="4426659" cy="23934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540133" y="1507819"/>
            <a:ext cx="4804796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08370110 0000 0000 0021 0000 7777 2d77 6164 6174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08370120 ef00 efef feef fefe 15fe 0000 0000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08370130 0000 0000 0021 0000 726f 2e7a 7962 6873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08370140 6e65 6e2e 7465 ef00 efef feef fefe 1bfe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08370150 0000 0000 0059 0000 0100 0000 2f65 6f64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08370160 2f70 6c66 776f 7473 7469 6863 612d 7474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08370170 6361 736b 6f2f 7a72 7468 7074 2f64 726f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08370180 687a 7474 6470 722d 6165 2d64 6e6f 796c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08370190 772f 7777 642f 7461 0061 efef efef fefe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083701a0 fefe 004e 0000 0000 0000 0000 0059 0000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083701b0 682f 6d6f 2f65 6f64 2f70 6c66 776f 7473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083701c0 7469 6863 612d 7474 6361 736b 6f2f 7a72</a:t>
            </a:r>
          </a:p>
          <a:p>
            <a:pPr eaLnBrk="1" hangingPunct="1"/>
            <a:r>
              <a:rPr lang="pt-BR" sz="1100" dirty="0">
                <a:solidFill>
                  <a:schemeClr val="tx1"/>
                </a:solidFill>
                <a:latin typeface="Courier" pitchFamily="49" charset="0"/>
              </a:rPr>
              <a:t>083701d0 7468 7074 2f64 726f 687a 7474 6470 722d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363904" y="2227385"/>
            <a:ext cx="3319849" cy="1013254"/>
            <a:chOff x="1161535" y="1589903"/>
            <a:chExt cx="3319849" cy="1013254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2875005" y="1589903"/>
              <a:ext cx="1606379" cy="1647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875005" y="1598140"/>
              <a:ext cx="0" cy="16475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186249" y="1762897"/>
              <a:ext cx="1688756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161535" y="1762897"/>
              <a:ext cx="8238" cy="83202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186248" y="2594919"/>
              <a:ext cx="1243914" cy="82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30162" y="2430163"/>
              <a:ext cx="2051222" cy="1647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430162" y="2446637"/>
              <a:ext cx="0" cy="14828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81384" y="1589903"/>
              <a:ext cx="0" cy="84026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5077369" y="2379781"/>
            <a:ext cx="8031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2"/>
          <p:cNvSpPr txBox="1"/>
          <p:nvPr/>
        </p:nvSpPr>
        <p:spPr>
          <a:xfrm>
            <a:off x="-152400" y="4637901"/>
            <a:ext cx="88347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3"/>
            <a:r>
              <a:rPr lang="en-US" dirty="0"/>
              <a:t>The original root directory is “/home/</a:t>
            </a:r>
            <a:r>
              <a:rPr lang="en-US" dirty="0" err="1"/>
              <a:t>orzhttpd</a:t>
            </a:r>
            <a:r>
              <a:rPr lang="en-US" dirty="0"/>
              <a:t>/</a:t>
            </a:r>
            <a:r>
              <a:rPr lang="en-US" dirty="0" err="1"/>
              <a:t>orzhttpd</a:t>
            </a:r>
            <a:r>
              <a:rPr lang="en-US" dirty="0"/>
              <a:t>-read-only/www/data”</a:t>
            </a:r>
          </a:p>
        </p:txBody>
      </p:sp>
      <p:sp>
        <p:nvSpPr>
          <p:cNvPr id="30" name="object 2"/>
          <p:cNvSpPr txBox="1"/>
          <p:nvPr/>
        </p:nvSpPr>
        <p:spPr>
          <a:xfrm>
            <a:off x="3242043" y="4031267"/>
            <a:ext cx="328496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400" dirty="0">
                <a:cs typeface="Arial"/>
              </a:rPr>
              <a:t>Part of memory snapshot of </a:t>
            </a:r>
            <a:r>
              <a:rPr lang="en-US" sz="1400" dirty="0" err="1">
                <a:cs typeface="Arial"/>
              </a:rPr>
              <a:t>orzhttpd</a:t>
            </a:r>
            <a:endParaRPr lang="en-US" sz="1400" dirty="0"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5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68"/>
    </mc:Choice>
    <mc:Fallback xmlns="">
      <p:transition spd="slow" advTm="82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Limitation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7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6124534" y="5166053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/>
          <p:cNvSpPr txBox="1"/>
          <p:nvPr/>
        </p:nvSpPr>
        <p:spPr>
          <a:xfrm>
            <a:off x="890482" y="1260502"/>
            <a:ext cx="7345871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Memory modification attacks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Landmarks</a:t>
            </a:r>
            <a:br>
              <a:rPr lang="en-US" sz="2400" i="1" dirty="0">
                <a:latin typeface="Calibri"/>
                <a:cs typeface="Calibri"/>
              </a:rPr>
            </a:br>
            <a:endParaRPr lang="en-US" sz="2400" i="1" dirty="0">
              <a:latin typeface="Calibri"/>
              <a:cs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Limited to memory allocation functions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E.g., </a:t>
            </a:r>
            <a:r>
              <a:rPr lang="en-US" sz="2400" i="1" dirty="0" err="1">
                <a:latin typeface="Calibri"/>
                <a:cs typeface="Calibri"/>
              </a:rPr>
              <a:t>malloc</a:t>
            </a:r>
            <a:r>
              <a:rPr lang="en-US" sz="2400" i="1" dirty="0">
                <a:latin typeface="Calibri"/>
                <a:cs typeface="Calibri"/>
              </a:rPr>
              <a:t>, </a:t>
            </a:r>
            <a:r>
              <a:rPr lang="en-US" sz="2400" i="1" dirty="0" err="1">
                <a:latin typeface="Calibri"/>
                <a:cs typeface="Calibri"/>
              </a:rPr>
              <a:t>calloc</a:t>
            </a:r>
            <a:r>
              <a:rPr lang="en-US" sz="2400" i="1" dirty="0">
                <a:latin typeface="Calibri"/>
                <a:cs typeface="Calibri"/>
              </a:rPr>
              <a:t> and </a:t>
            </a:r>
            <a:r>
              <a:rPr lang="en-US" sz="2400" i="1" dirty="0" err="1">
                <a:latin typeface="Calibri"/>
                <a:cs typeface="Calibri"/>
              </a:rPr>
              <a:t>realloc</a:t>
            </a:r>
            <a:br>
              <a:rPr lang="en-US" sz="2400" i="1" dirty="0">
                <a:latin typeface="Calibri"/>
                <a:cs typeface="Calibri"/>
              </a:rPr>
            </a:br>
            <a:endParaRPr lang="en-US" sz="2400" i="1" dirty="0">
              <a:latin typeface="Calibri"/>
              <a:cs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Symbolic execution state explosion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Complex path conditions</a:t>
            </a:r>
            <a:endParaRPr sz="24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2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88"/>
    </mc:Choice>
    <mc:Fallback xmlns="">
      <p:transition spd="slow" advTm="6708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Conclusion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37" name="object 13"/>
          <p:cNvSpPr/>
          <p:nvPr/>
        </p:nvSpPr>
        <p:spPr>
          <a:xfrm>
            <a:off x="1560157" y="5237426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/>
          <p:cNvSpPr/>
          <p:nvPr/>
        </p:nvSpPr>
        <p:spPr>
          <a:xfrm>
            <a:off x="6124534" y="5166053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/>
          <p:cNvSpPr txBox="1"/>
          <p:nvPr/>
        </p:nvSpPr>
        <p:spPr>
          <a:xfrm>
            <a:off x="708933" y="1104900"/>
            <a:ext cx="7901667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800" b="1" dirty="0" err="1">
                <a:solidFill>
                  <a:srgbClr val="F26522"/>
                </a:solidFill>
                <a:cs typeface="Arial"/>
              </a:rPr>
              <a:t>ReViver</a:t>
            </a:r>
            <a:r>
              <a:rPr lang="en-US" sz="2800" b="1" dirty="0">
                <a:cs typeface="Arial"/>
              </a:rPr>
              <a:t>,</a:t>
            </a:r>
            <a:r>
              <a:rPr lang="en-US" sz="2800" b="1" dirty="0">
                <a:solidFill>
                  <a:srgbClr val="F26522"/>
                </a:solidFill>
                <a:cs typeface="Arial"/>
              </a:rPr>
              <a:t> </a:t>
            </a:r>
            <a:r>
              <a:rPr lang="en-US" sz="2800" dirty="0"/>
              <a:t>a hybrid memory data structure reverse engineering solution without the need for execution traces before the memory capture point</a:t>
            </a:r>
            <a:endParaRPr lang="en-US" sz="2800" dirty="0">
              <a:latin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800" dirty="0"/>
              <a:t>Average accuracy is </a:t>
            </a:r>
            <a:r>
              <a:rPr lang="en-US" sz="2800" b="1" dirty="0">
                <a:solidFill>
                  <a:srgbClr val="F26522"/>
                </a:solidFill>
                <a:cs typeface="Arial"/>
              </a:rPr>
              <a:t>98.1 %</a:t>
            </a:r>
            <a:endParaRPr lang="en-US" sz="2800" dirty="0"/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800" dirty="0"/>
              <a:t>Only </a:t>
            </a:r>
            <a:r>
              <a:rPr lang="en-US" sz="2800" b="1" dirty="0">
                <a:solidFill>
                  <a:srgbClr val="F26522"/>
                </a:solidFill>
                <a:cs typeface="Arial"/>
              </a:rPr>
              <a:t>1.8% </a:t>
            </a:r>
            <a:r>
              <a:rPr lang="en-US" sz="2800" dirty="0"/>
              <a:t>runtime performance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1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8"/>
    </mc:Choice>
    <mc:Fallback xmlns="">
      <p:transition spd="slow" advTm="6987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Future Work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8" name="object 13"/>
          <p:cNvSpPr/>
          <p:nvPr/>
        </p:nvSpPr>
        <p:spPr>
          <a:xfrm>
            <a:off x="6124534" y="5166053"/>
            <a:ext cx="1433426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/>
          <p:cNvSpPr txBox="1"/>
          <p:nvPr/>
        </p:nvSpPr>
        <p:spPr>
          <a:xfrm>
            <a:off x="708933" y="1104900"/>
            <a:ext cx="7901667" cy="357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800" dirty="0"/>
              <a:t>Semantic memory attack to change the power system critical parameters for optimal power flow algorithm</a:t>
            </a:r>
          </a:p>
          <a:p>
            <a:pPr marL="927100" lvl="1" indent="-457200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000" dirty="0"/>
              <a:t>Transmission line ratings (capacities) in </a:t>
            </a:r>
            <a:r>
              <a:rPr lang="en-US" sz="2000" dirty="0" err="1"/>
              <a:t>powerworld</a:t>
            </a:r>
            <a:endParaRPr lang="en-US" sz="2000" dirty="0"/>
          </a:p>
          <a:p>
            <a:pPr marL="927100" lvl="1" indent="-457200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000" dirty="0"/>
              <a:t>ROP attack to inject the payload</a:t>
            </a:r>
          </a:p>
          <a:p>
            <a:pPr marL="927100" lvl="1" indent="-457200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000" dirty="0"/>
              <a:t>Lightweight memory pattern matching to locate the sensitive power system parameters</a:t>
            </a:r>
          </a:p>
          <a:p>
            <a:pPr marL="469900" indent="-457200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2800" dirty="0"/>
              <a:t>Semantic Reversing of CPS Control Algorithm</a:t>
            </a:r>
          </a:p>
          <a:p>
            <a:pPr marL="927100" lvl="1" indent="-457200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000" dirty="0"/>
              <a:t>Build the mapping between the function implementation and the algorithm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8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8"/>
    </mc:Choice>
    <mc:Fallback xmlns="">
      <p:transition spd="slow" advTm="6987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6923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Publication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30" name="object 2"/>
          <p:cNvSpPr txBox="1"/>
          <p:nvPr/>
        </p:nvSpPr>
        <p:spPr>
          <a:xfrm>
            <a:off x="708933" y="1104900"/>
            <a:ext cx="7901667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>
                <a:cs typeface="Arial"/>
              </a:rPr>
              <a:t>Compromising Security of Economic Dispatch in Power System Operations, Submitted to The 47th IEEE/IFIP International Conference on Dependable Systems and Networks (DSN), 2017.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>
                <a:cs typeface="Arial"/>
              </a:rPr>
              <a:t>Trace-Free Memory Data Structure Forensics via Past Inference and Future Speculations, Annual Computer Security Applications Conference (ACSAC), 2016.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>
                <a:cs typeface="Arial"/>
              </a:rPr>
              <a:t>Power Grid Safety Control via Fine-Grained Multi-Persona Programmable Logic Controllers, IEEE International Conference on Smart Grid Communications (</a:t>
            </a:r>
            <a:r>
              <a:rPr lang="en-US" sz="1400" b="1" dirty="0" err="1">
                <a:cs typeface="Arial"/>
              </a:rPr>
              <a:t>SmartGridComm</a:t>
            </a:r>
            <a:r>
              <a:rPr lang="en-US" sz="1400" b="1" dirty="0">
                <a:cs typeface="Arial"/>
              </a:rPr>
              <a:t>), 2016.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>
                <a:cs typeface="Arial"/>
              </a:rPr>
              <a:t>Cyber-Air-Gapped Detection of Controller Attacks through Physical Interdependencies, IEEE International Conference on Smart Grid Communications (</a:t>
            </a:r>
            <a:r>
              <a:rPr lang="en-US" sz="1400" b="1" dirty="0" err="1">
                <a:cs typeface="Arial"/>
              </a:rPr>
              <a:t>SmartGridComm</a:t>
            </a:r>
            <a:r>
              <a:rPr lang="en-US" sz="1400" b="1" dirty="0">
                <a:cs typeface="Arial"/>
              </a:rPr>
              <a:t>), 2016.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>
                <a:cs typeface="Arial"/>
              </a:rPr>
              <a:t>Post-Intrusion Memory Forensics Analysis, Poster Session, The 37th IEEE Symposium on Security and Privacy (S&amp;P), San Jose, CA, USA, May 23-25, 2016.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1400" b="1" dirty="0" err="1">
                <a:cs typeface="Arial"/>
              </a:rPr>
              <a:t>PLCloud</a:t>
            </a:r>
            <a:r>
              <a:rPr lang="en-US" sz="1400" b="1" dirty="0">
                <a:cs typeface="Arial"/>
              </a:rPr>
              <a:t>: Comprehensive Power Grid PLC Security Monitoring with Zero Safety Disruption, IEEE International Conference on Smart Grid Communications (</a:t>
            </a:r>
            <a:r>
              <a:rPr lang="en-US" sz="1400" b="1" dirty="0" err="1">
                <a:cs typeface="Arial"/>
              </a:rPr>
              <a:t>SmartGridComm</a:t>
            </a:r>
            <a:r>
              <a:rPr lang="en-US" sz="1400" b="1" dirty="0">
                <a:cs typeface="Arial"/>
              </a:rPr>
              <a:t>), Miami, USA, Nov. 2-5, 2015.</a:t>
            </a:r>
            <a:endParaRPr lang="en-US" sz="1400" dirty="0"/>
          </a:p>
        </p:txBody>
      </p:sp>
      <p:sp>
        <p:nvSpPr>
          <p:cNvPr id="20" name="object 2"/>
          <p:cNvSpPr txBox="1"/>
          <p:nvPr/>
        </p:nvSpPr>
        <p:spPr>
          <a:xfrm>
            <a:off x="3520440" y="3884873"/>
            <a:ext cx="181369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2800" b="1" dirty="0">
                <a:cs typeface="Arial"/>
              </a:rPr>
              <a:t>Thank You</a:t>
            </a:r>
            <a:endParaRPr lang="en-US" sz="2800" dirty="0"/>
          </a:p>
        </p:txBody>
      </p:sp>
      <p:sp>
        <p:nvSpPr>
          <p:cNvPr id="21" name="object 2"/>
          <p:cNvSpPr txBox="1"/>
          <p:nvPr/>
        </p:nvSpPr>
        <p:spPr>
          <a:xfrm>
            <a:off x="5486400" y="4180523"/>
            <a:ext cx="339277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2800" b="1" dirty="0">
                <a:solidFill>
                  <a:srgbClr val="F26522"/>
                </a:solidFill>
                <a:cs typeface="Arial"/>
              </a:rPr>
              <a:t>Questions?</a:t>
            </a:r>
          </a:p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2800" b="1" dirty="0">
                <a:solidFill>
                  <a:srgbClr val="F26522"/>
                </a:solidFill>
                <a:cs typeface="Arial"/>
              </a:rPr>
              <a:t>Email: </a:t>
            </a:r>
            <a:r>
              <a:rPr lang="en-US" sz="1600" b="1" dirty="0">
                <a:solidFill>
                  <a:srgbClr val="F26522"/>
                </a:solidFill>
                <a:cs typeface="Arial"/>
              </a:rPr>
              <a:t>pengfei.sun@rutgers.edu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8"/>
    </mc:Choice>
    <mc:Fallback xmlns="">
      <p:transition spd="slow" advTm="698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664" y="2324100"/>
            <a:ext cx="7345871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Memory forensics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Semantic information to higher level concepts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Vulnerability discovery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Buffer overflow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Malware analysis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Malware signature</a:t>
            </a:r>
            <a:endParaRPr sz="2400" i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50730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Motivation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/>
          <p:nvPr/>
        </p:nvSpPr>
        <p:spPr>
          <a:xfrm>
            <a:off x="533400" y="1568350"/>
            <a:ext cx="8534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10"/>
              </a:spcBef>
              <a:buClr>
                <a:srgbClr val="F26522"/>
              </a:buClr>
            </a:pPr>
            <a:r>
              <a:rPr lang="en-US" sz="3600" dirty="0">
                <a:latin typeface="Calibri"/>
                <a:cs typeface="Calibri"/>
              </a:rPr>
              <a:t>Memory data structure reverse engineering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94"/>
    </mc:Choice>
    <mc:Fallback xmlns="">
      <p:transition spd="slow" advTm="900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50730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Previous Work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8" name="object 2"/>
          <p:cNvSpPr txBox="1"/>
          <p:nvPr/>
        </p:nvSpPr>
        <p:spPr>
          <a:xfrm>
            <a:off x="762000" y="1257300"/>
            <a:ext cx="7345871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Without execution trace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Source code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 err="1">
                <a:cs typeface="Calibri"/>
              </a:rPr>
              <a:t>SigGraph</a:t>
            </a:r>
            <a:r>
              <a:rPr lang="en-US" b="1" dirty="0">
                <a:cs typeface="Calibri"/>
              </a:rPr>
              <a:t> (NDSS’11)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cs typeface="Calibri"/>
              </a:rPr>
              <a:t>Stripped binary code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 err="1">
                <a:cs typeface="Calibri"/>
              </a:rPr>
              <a:t>Laika</a:t>
            </a:r>
            <a:r>
              <a:rPr lang="en-US" b="1" dirty="0">
                <a:cs typeface="Calibri"/>
              </a:rPr>
              <a:t> (OSDI’08) (</a:t>
            </a:r>
            <a:r>
              <a:rPr lang="en-US" dirty="0"/>
              <a:t>limited to aggregates structures</a:t>
            </a:r>
            <a:r>
              <a:rPr lang="en-US" b="1" dirty="0">
                <a:cs typeface="Calibri"/>
              </a:rPr>
              <a:t>)</a:t>
            </a:r>
            <a:endParaRPr lang="en-US" b="1" dirty="0">
              <a:latin typeface="Calibri"/>
              <a:cs typeface="Calibri"/>
            </a:endParaRP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Execution trace</a:t>
            </a:r>
          </a:p>
          <a:p>
            <a:pPr marL="927077" lvl="1" indent="-457189">
              <a:buClr>
                <a:srgbClr val="F26522"/>
              </a:buClr>
              <a:buFont typeface="Wingdings" panose="05000000000000000000" pitchFamily="2" charset="2"/>
              <a:buChar char="§"/>
              <a:tabLst>
                <a:tab pos="469253" algn="l"/>
                <a:tab pos="469889" algn="l"/>
              </a:tabLst>
            </a:pPr>
            <a:r>
              <a:rPr lang="en-US" sz="2400" i="1" dirty="0">
                <a:latin typeface="Calibri"/>
                <a:cs typeface="Calibri"/>
              </a:rPr>
              <a:t>Stripped binary code</a:t>
            </a:r>
          </a:p>
          <a:p>
            <a:pPr marL="1384277" lvl="2" indent="-457189">
              <a:buClr>
                <a:srgbClr val="F26522"/>
              </a:buClr>
              <a:buFont typeface="Wingdings" panose="05000000000000000000" pitchFamily="2" charset="2"/>
              <a:buChar char="Ø"/>
              <a:tabLst>
                <a:tab pos="469253" algn="l"/>
                <a:tab pos="469889" algn="l"/>
              </a:tabLst>
            </a:pPr>
            <a:r>
              <a:rPr lang="en-US" b="1" dirty="0">
                <a:latin typeface="Calibri"/>
                <a:cs typeface="Calibri"/>
              </a:rPr>
              <a:t>Rewards (NDSS’10), TIE (NDSS’11) and Howard (NDSS’11)</a:t>
            </a:r>
          </a:p>
        </p:txBody>
      </p:sp>
    </p:spTree>
    <p:extLst>
      <p:ext uri="{BB962C8B-B14F-4D97-AF65-F5344CB8AC3E}">
        <p14:creationId xmlns:p14="http://schemas.microsoft.com/office/powerpoint/2010/main" val="19414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"/>
    </mc:Choice>
    <mc:Fallback xmlns="">
      <p:transition spd="slow" advTm="9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3" y="1485900"/>
            <a:ext cx="624839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Live memory 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No execution trace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cs typeface="Calibri"/>
              </a:rPr>
              <a:t>Stripped binary 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50730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Goal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1066803" y="3343034"/>
            <a:ext cx="7620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3600" dirty="0">
                <a:cs typeface="Calibri"/>
              </a:rPr>
              <a:t>Trace-free reverse engineering of live memory data structure layout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4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93"/>
    </mc:Choice>
    <mc:Fallback xmlns="">
      <p:transition spd="slow" advTm="57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7" y="1130287"/>
            <a:ext cx="1701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1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3600" spc="-44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4400" b="1" spc="140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1084570"/>
            <a:ext cx="468325" cy="6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6524" y="2110219"/>
            <a:ext cx="756955" cy="587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7424" y="2912398"/>
            <a:ext cx="32578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1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3600" spc="-45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4400" b="1" spc="-55" dirty="0">
                <a:solidFill>
                  <a:srgbClr val="F26522"/>
                </a:solidFill>
                <a:latin typeface="Arial"/>
                <a:cs typeface="Arial"/>
              </a:rPr>
              <a:t>Evaluation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509" y="3886379"/>
            <a:ext cx="367249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1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3600" spc="-4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4400" b="1" spc="10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170684" y="1938417"/>
            <a:ext cx="31972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10" dirty="0">
                <a:solidFill>
                  <a:srgbClr val="3B3838"/>
                </a:solidFill>
                <a:latin typeface="Arial"/>
                <a:cs typeface="Arial"/>
              </a:rPr>
              <a:t>2</a:t>
            </a:r>
            <a:r>
              <a:rPr sz="3600" spc="10" dirty="0">
                <a:solidFill>
                  <a:srgbClr val="3B3838"/>
                </a:solidFill>
                <a:latin typeface="Arial"/>
                <a:cs typeface="Arial"/>
              </a:rPr>
              <a:t>.</a:t>
            </a:r>
            <a:r>
              <a:rPr sz="3600" spc="-4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4400" b="1" spc="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</a:p>
        </p:txBody>
      </p:sp>
      <p:sp>
        <p:nvSpPr>
          <p:cNvPr id="13" name="object 9"/>
          <p:cNvSpPr/>
          <p:nvPr/>
        </p:nvSpPr>
        <p:spPr>
          <a:xfrm>
            <a:off x="2448736" y="2943693"/>
            <a:ext cx="482498" cy="696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2362200" y="4040333"/>
            <a:ext cx="307116" cy="452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692783" y="4040333"/>
            <a:ext cx="206135" cy="4527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5"/>
    </mc:Choice>
    <mc:Fallback xmlns="">
      <p:transition spd="slow" advTm="271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419" y="611097"/>
            <a:ext cx="638498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3754"/>
            <a:r>
              <a:rPr lang="en-US" sz="6000" b="1" spc="285" dirty="0" err="1">
                <a:solidFill>
                  <a:srgbClr val="F26522"/>
                </a:solidFill>
              </a:rPr>
              <a:t>ReViver</a:t>
            </a:r>
            <a:endParaRPr sz="6000" dirty="0"/>
          </a:p>
        </p:txBody>
      </p:sp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419100"/>
            <a:ext cx="822794" cy="118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0042" y="5131824"/>
            <a:ext cx="166878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 rot="10800000">
            <a:off x="3740119" y="2019299"/>
            <a:ext cx="2064992" cy="2039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228600" y="2708799"/>
            <a:ext cx="3393755" cy="10646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28600" y="2711626"/>
            <a:ext cx="359493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289883" y="3021151"/>
            <a:ext cx="1292018" cy="73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43930" y="3175193"/>
            <a:ext cx="6210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3291" y="2888874"/>
            <a:ext cx="0" cy="1322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64955" y="3013520"/>
            <a:ext cx="0" cy="161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1" y="2053937"/>
            <a:ext cx="2613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service_library</a:t>
            </a:r>
            <a:r>
              <a:rPr lang="en-US" sz="1600" dirty="0"/>
              <a:t>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const</a:t>
            </a:r>
            <a:r>
              <a:rPr lang="en-US" sz="1600" dirty="0"/>
              <a:t> char *</a:t>
            </a:r>
          </a:p>
          <a:p>
            <a:r>
              <a:rPr lang="en-US" sz="1600" dirty="0"/>
              <a:t>    void *</a:t>
            </a:r>
          </a:p>
          <a:p>
            <a:r>
              <a:rPr lang="en-US" sz="1600" dirty="0"/>
              <a:t>    struct </a:t>
            </a:r>
            <a:r>
              <a:rPr lang="en-US" sz="1600" dirty="0" err="1"/>
              <a:t>service_library</a:t>
            </a:r>
            <a:r>
              <a:rPr lang="en-US" sz="1600" dirty="0"/>
              <a:t> *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08238" y="3441265"/>
            <a:ext cx="0" cy="11023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08238" y="3549791"/>
            <a:ext cx="1341687" cy="97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72610" y="3622042"/>
            <a:ext cx="0" cy="33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bject 12"/>
          <p:cNvSpPr/>
          <p:nvPr/>
        </p:nvSpPr>
        <p:spPr>
          <a:xfrm>
            <a:off x="3740118" y="2012972"/>
            <a:ext cx="2162532" cy="2368528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6172200" y="3684155"/>
            <a:ext cx="2613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known_function</a:t>
            </a:r>
            <a:r>
              <a:rPr lang="en-US" sz="1600" dirty="0"/>
              <a:t>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const</a:t>
            </a:r>
            <a:r>
              <a:rPr lang="en-US" sz="1600" dirty="0"/>
              <a:t> char *</a:t>
            </a:r>
          </a:p>
          <a:p>
            <a:r>
              <a:rPr lang="en-US" sz="1600" dirty="0"/>
              <a:t>    void *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1730137" y="3568887"/>
            <a:ext cx="4442063" cy="65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3" idx="1"/>
          </p:cNvCxnSpPr>
          <p:nvPr/>
        </p:nvCxnSpPr>
        <p:spPr>
          <a:xfrm flipV="1">
            <a:off x="3386561" y="2715657"/>
            <a:ext cx="2785640" cy="31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7</a:t>
            </a:fld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249925" y="3433068"/>
            <a:ext cx="0" cy="11023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bject 2"/>
          <p:cNvSpPr txBox="1"/>
          <p:nvPr/>
        </p:nvSpPr>
        <p:spPr>
          <a:xfrm>
            <a:off x="769009" y="4041416"/>
            <a:ext cx="2298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>
                <a:cs typeface="Arial"/>
              </a:rPr>
              <a:t>Part of memory snapshot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99"/>
    </mc:Choice>
    <mc:Fallback xmlns="">
      <p:transition spd="slow" advTm="40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3" grpId="0"/>
      <p:bldP spid="59" grpId="0" animBg="1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 rot="10800000">
            <a:off x="3892519" y="2019299"/>
            <a:ext cx="2064992" cy="2039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Left Brace 15"/>
          <p:cNvSpPr/>
          <p:nvPr/>
        </p:nvSpPr>
        <p:spPr>
          <a:xfrm>
            <a:off x="2514599" y="2077707"/>
            <a:ext cx="427603" cy="19812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2"/>
          <p:cNvSpPr txBox="1"/>
          <p:nvPr/>
        </p:nvSpPr>
        <p:spPr>
          <a:xfrm>
            <a:off x="2919094" y="2283052"/>
            <a:ext cx="5843906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Past: statistical information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Present: static memory analysis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Future: speculative forensics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55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"/>
    </mc:Choice>
    <mc:Fallback xmlns="">
      <p:transition spd="slow" advTm="1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26 -0.005 L -0.36892 0.00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867400" y="5182481"/>
            <a:ext cx="3229149" cy="35843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55304">
              <a:spcBef>
                <a:spcPts val="1115"/>
              </a:spcBef>
              <a:tabLst>
                <a:tab pos="1762081" algn="l"/>
              </a:tabLst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3.</a:t>
            </a:r>
            <a:r>
              <a:rPr sz="1100" spc="-12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20" dirty="0">
                <a:solidFill>
                  <a:srgbClr val="F26522"/>
                </a:solidFill>
                <a:latin typeface="Arial"/>
                <a:cs typeface="Arial"/>
              </a:rPr>
              <a:t>Evaluation        </a:t>
            </a: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4.</a:t>
            </a:r>
            <a:r>
              <a:rPr sz="1100" spc="-18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F26522"/>
                </a:solidFill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2043" y="5440991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708" y="0"/>
                </a:lnTo>
              </a:path>
            </a:pathLst>
          </a:custGeom>
          <a:ln w="9524">
            <a:solidFill>
              <a:srgbClr val="F2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97" y="5323772"/>
            <a:ext cx="141536" cy="20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269" y="5177701"/>
            <a:ext cx="1668780" cy="36227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99425">
              <a:spcBef>
                <a:spcPts val="1145"/>
              </a:spcBef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2.</a:t>
            </a:r>
            <a:r>
              <a:rPr sz="1100" spc="-190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F26522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4825" y="5349403"/>
            <a:ext cx="250946" cy="174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320" y="5358249"/>
            <a:ext cx="55308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100" dirty="0">
                <a:solidFill>
                  <a:srgbClr val="3B3838"/>
                </a:solidFill>
                <a:latin typeface="Arial"/>
                <a:cs typeface="Arial"/>
              </a:rPr>
              <a:t>1.</a:t>
            </a:r>
            <a:r>
              <a:rPr sz="1100" spc="-215" dirty="0">
                <a:solidFill>
                  <a:srgbClr val="3B3838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26522"/>
                </a:solidFill>
                <a:latin typeface="Arial"/>
                <a:cs typeface="Arial"/>
              </a:rPr>
              <a:t>Idea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6271894" y="5312275"/>
            <a:ext cx="146900" cy="207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20000" y="5374517"/>
            <a:ext cx="102843" cy="145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7746090" y="5374013"/>
            <a:ext cx="69028" cy="1454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0780" y="5060831"/>
            <a:ext cx="2758440" cy="486409"/>
          </a:xfrm>
          <a:custGeom>
            <a:avLst/>
            <a:gdLst/>
            <a:ahLst/>
            <a:cxnLst/>
            <a:rect l="l" t="t" r="r" b="b"/>
            <a:pathLst>
              <a:path w="2758440" h="486410">
                <a:moveTo>
                  <a:pt x="0" y="0"/>
                </a:moveTo>
                <a:lnTo>
                  <a:pt x="2758059" y="0"/>
                </a:lnTo>
                <a:lnTo>
                  <a:pt x="2758059" y="486235"/>
                </a:lnTo>
                <a:lnTo>
                  <a:pt x="0" y="486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076" y="5184165"/>
            <a:ext cx="1253130" cy="486409"/>
          </a:xfrm>
          <a:custGeom>
            <a:avLst/>
            <a:gdLst/>
            <a:ahLst/>
            <a:cxnLst/>
            <a:rect l="l" t="t" r="r" b="b"/>
            <a:pathLst>
              <a:path w="1668780" h="486410">
                <a:moveTo>
                  <a:pt x="0" y="0"/>
                </a:moveTo>
                <a:lnTo>
                  <a:pt x="1668767" y="0"/>
                </a:lnTo>
                <a:lnTo>
                  <a:pt x="1668767" y="486234"/>
                </a:lnTo>
                <a:lnTo>
                  <a:pt x="0" y="4862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>
            <a:spLocks noGrp="1"/>
          </p:cNvSpPr>
          <p:nvPr>
            <p:ph type="title"/>
          </p:nvPr>
        </p:nvSpPr>
        <p:spPr>
          <a:xfrm>
            <a:off x="696356" y="376935"/>
            <a:ext cx="76856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u="sng" spc="90" dirty="0">
                <a:solidFill>
                  <a:srgbClr val="3B3838"/>
                </a:solidFill>
              </a:rPr>
              <a:t>Present: Static Memory Analysis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82069" y="2326244"/>
            <a:ext cx="3393755" cy="10646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82069" y="2329071"/>
            <a:ext cx="359493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424EE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09406ca0 0000 0000 0021 0000 6004 0940 6d00 0940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09406cb0 0000 0000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0018 0000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09407570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acfc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b76f 0e7f af6f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efef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Courier" pitchFamily="49" charset="0"/>
              </a:rPr>
              <a:t>fefe</a:t>
            </a:r>
            <a:endParaRPr lang="en-US" sz="900" dirty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09407580 0014 0000 0039 0000 0000 0000 0004 0000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Courier" pitchFamily="49" charset="0"/>
              </a:rPr>
              <a:t>...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426079" y="3239487"/>
            <a:ext cx="0" cy="33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>
            <a:off x="4066056" y="1979751"/>
            <a:ext cx="427603" cy="1753671"/>
          </a:xfrm>
          <a:prstGeom prst="leftBrace">
            <a:avLst>
              <a:gd name="adj1" fmla="val 69949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2"/>
          <p:cNvSpPr txBox="1"/>
          <p:nvPr/>
        </p:nvSpPr>
        <p:spPr>
          <a:xfrm>
            <a:off x="4419600" y="2387091"/>
            <a:ext cx="43434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Memory initial layout</a:t>
            </a:r>
          </a:p>
          <a:p>
            <a:pPr marL="469889" indent="-457189">
              <a:buClr>
                <a:srgbClr val="F26522"/>
              </a:buClr>
              <a:buFont typeface="Arial" panose="020B0604020202020204" pitchFamily="34" charset="0"/>
              <a:buChar char="•"/>
              <a:tabLst>
                <a:tab pos="469253" algn="l"/>
                <a:tab pos="469889" algn="l"/>
              </a:tabLst>
            </a:pPr>
            <a:r>
              <a:rPr lang="en-US" sz="3200" dirty="0">
                <a:latin typeface="Calibri"/>
                <a:cs typeface="Calibri"/>
              </a:rPr>
              <a:t>Suspension point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47203" y="2410544"/>
            <a:ext cx="3687197" cy="4864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22" name="object 2"/>
          <p:cNvSpPr txBox="1"/>
          <p:nvPr/>
        </p:nvSpPr>
        <p:spPr>
          <a:xfrm>
            <a:off x="3531789" y="3713030"/>
            <a:ext cx="2298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buClr>
                <a:srgbClr val="F26522"/>
              </a:buClr>
              <a:tabLst>
                <a:tab pos="469253" algn="l"/>
                <a:tab pos="469889" algn="l"/>
              </a:tabLst>
            </a:pPr>
            <a:r>
              <a:rPr lang="en-US" sz="1600" dirty="0">
                <a:cs typeface="Arial"/>
              </a:rPr>
              <a:t>Part of memory snapshot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7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38"/>
    </mc:Choice>
    <mc:Fallback xmlns="">
      <p:transition spd="slow" advTm="40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2756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2783 -0.00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24" y="-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8698 0.00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8" grpId="0" animBg="1"/>
      <p:bldP spid="29" grpId="0"/>
      <p:bldP spid="30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25.2|38.9|4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44.3|17|20.6|19.1|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57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6|3.2|1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8.4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2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6|4.6|0.8|2.5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6|4.6|0.8|2.5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3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38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9828</TotalTime>
  <Words>2400</Words>
  <Application>Microsoft Macintosh PowerPoint</Application>
  <PresentationFormat>On-screen Show (16:10)</PresentationFormat>
  <Paragraphs>496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Verdana</vt:lpstr>
      <vt:lpstr>Wingdings</vt:lpstr>
      <vt:lpstr>Office Theme</vt:lpstr>
      <vt:lpstr>ReViver: Trace-Free Memory Data Structure Forensics via Past Inference and Future Speculations</vt:lpstr>
      <vt:lpstr>Motivation</vt:lpstr>
      <vt:lpstr>Motivation</vt:lpstr>
      <vt:lpstr>Previous Work</vt:lpstr>
      <vt:lpstr>Goal</vt:lpstr>
      <vt:lpstr>PowerPoint Presentation</vt:lpstr>
      <vt:lpstr>ReViver</vt:lpstr>
      <vt:lpstr>PowerPoint Presentation</vt:lpstr>
      <vt:lpstr>Present: Static Memory Analysis</vt:lpstr>
      <vt:lpstr>Present: Static Memory Analysis</vt:lpstr>
      <vt:lpstr>Present: Static Memory Analysis</vt:lpstr>
      <vt:lpstr>Symbolic Execution</vt:lpstr>
      <vt:lpstr>Past: Statistical Information</vt:lpstr>
      <vt:lpstr>Future: Speculative Forensics</vt:lpstr>
      <vt:lpstr>Future: Speculative Forensics</vt:lpstr>
      <vt:lpstr>Case Study: CoreUtils Groups</vt:lpstr>
      <vt:lpstr>Case Study: CoreUtils Groups</vt:lpstr>
      <vt:lpstr>Case Study: CoreUtils Groups</vt:lpstr>
      <vt:lpstr>Case Study: CoreUtils Groups</vt:lpstr>
      <vt:lpstr>Performance Speedup Through ReViver’s Directed Symbolic Execution</vt:lpstr>
      <vt:lpstr>Performance Speedup Through ReViver’s Directed Symbolic Execution</vt:lpstr>
      <vt:lpstr>Accuracy</vt:lpstr>
      <vt:lpstr>Application (orzhttpd)</vt:lpstr>
      <vt:lpstr>Application (orzhttpd)</vt:lpstr>
      <vt:lpstr>Limitation</vt:lpstr>
      <vt:lpstr>Conclusion</vt:lpstr>
      <vt:lpstr>Future Work</vt:lpstr>
      <vt:lpstr>Publication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Trace-Free Memory Data Structure Forensics via Past Inference and Future Speculations</dc:title>
  <dc:creator>sun</dc:creator>
  <cp:lastModifiedBy>Pengfei Sun</cp:lastModifiedBy>
  <cp:revision>201</cp:revision>
  <dcterms:created xsi:type="dcterms:W3CDTF">2016-11-28T15:08:41Z</dcterms:created>
  <dcterms:modified xsi:type="dcterms:W3CDTF">2019-08-21T03:51:36Z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2016-11-28T00:00:00Z</vt:filetime>
  </property>
</Properties>
</file>