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FE63A"/>
    <a:srgbClr val="F4960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90" autoAdjust="0"/>
  </p:normalViewPr>
  <p:slideViewPr>
    <p:cSldViewPr>
      <p:cViewPr>
        <p:scale>
          <a:sx n="90" d="100"/>
          <a:sy n="90" d="100"/>
        </p:scale>
        <p:origin x="-81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652C-8A08-49FF-95F7-3FAAF366E027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CA6A-5A57-4B41-931B-EC62D94400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652C-8A08-49FF-95F7-3FAAF366E027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CA6A-5A57-4B41-931B-EC62D94400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652C-8A08-49FF-95F7-3FAAF366E027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CA6A-5A57-4B41-931B-EC62D94400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652C-8A08-49FF-95F7-3FAAF366E027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CA6A-5A57-4B41-931B-EC62D94400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652C-8A08-49FF-95F7-3FAAF366E027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CA6A-5A57-4B41-931B-EC62D94400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652C-8A08-49FF-95F7-3FAAF366E027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CA6A-5A57-4B41-931B-EC62D94400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652C-8A08-49FF-95F7-3FAAF366E027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CA6A-5A57-4B41-931B-EC62D94400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652C-8A08-49FF-95F7-3FAAF366E027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CA6A-5A57-4B41-931B-EC62D94400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652C-8A08-49FF-95F7-3FAAF366E027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CA6A-5A57-4B41-931B-EC62D94400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652C-8A08-49FF-95F7-3FAAF366E027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CA6A-5A57-4B41-931B-EC62D94400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652C-8A08-49FF-95F7-3FAAF366E027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CA6A-5A57-4B41-931B-EC62D94400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9652C-8A08-49FF-95F7-3FAAF366E027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8CA6A-5A57-4B41-931B-EC62D94400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otshop.com/uk/solarbotics-gmpw-gm-plastic-wheel.html" TargetMode="External"/><Relationship Id="rId2" Type="http://schemas.openxmlformats.org/officeDocument/2006/relationships/hyperlink" Target="https://www.robotshop.com/uk/solarbotics-gm3-gear-motor-3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 rot="16200000">
            <a:off x="5184068" y="3392996"/>
            <a:ext cx="2088232" cy="3168352"/>
          </a:xfrm>
          <a:prstGeom prst="rect">
            <a:avLst/>
          </a:prstGeom>
          <a:solidFill>
            <a:srgbClr val="5FE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0" name="Group 89"/>
          <p:cNvGrpSpPr/>
          <p:nvPr/>
        </p:nvGrpSpPr>
        <p:grpSpPr>
          <a:xfrm rot="16200000">
            <a:off x="6012161" y="3140967"/>
            <a:ext cx="288032" cy="2448273"/>
            <a:chOff x="1979712" y="3212975"/>
            <a:chExt cx="288032" cy="2448273"/>
          </a:xfrm>
        </p:grpSpPr>
        <p:grpSp>
          <p:nvGrpSpPr>
            <p:cNvPr id="60" name="Group 59"/>
            <p:cNvGrpSpPr/>
            <p:nvPr/>
          </p:nvGrpSpPr>
          <p:grpSpPr>
            <a:xfrm rot="5400000">
              <a:off x="1871700" y="3537011"/>
              <a:ext cx="720080" cy="72008"/>
              <a:chOff x="3563888" y="3429000"/>
              <a:chExt cx="720080" cy="72008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3563888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779912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012704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211960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 rot="5400000">
              <a:off x="1655676" y="3537012"/>
              <a:ext cx="720080" cy="72008"/>
              <a:chOff x="3563888" y="3429000"/>
              <a:chExt cx="720080" cy="7200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3563888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779912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012704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211960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 rot="5400000">
              <a:off x="1871700" y="4401108"/>
              <a:ext cx="720080" cy="72008"/>
              <a:chOff x="3563888" y="3429000"/>
              <a:chExt cx="720080" cy="72008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3563888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779912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012704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211960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rot="5400000">
              <a:off x="1655676" y="4401109"/>
              <a:ext cx="720080" cy="72008"/>
              <a:chOff x="3563888" y="3429000"/>
              <a:chExt cx="720080" cy="72008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3563888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779912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012704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211960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 rot="5400000">
              <a:off x="1871700" y="5265203"/>
              <a:ext cx="720080" cy="72008"/>
              <a:chOff x="3563888" y="3429000"/>
              <a:chExt cx="720080" cy="72008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3563888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779912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012704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11960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 rot="5400000">
              <a:off x="1655676" y="5265204"/>
              <a:ext cx="720080" cy="72008"/>
              <a:chOff x="3563888" y="3429000"/>
              <a:chExt cx="720080" cy="72008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3563888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779912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012704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4211960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13" name="Rectangle 112"/>
          <p:cNvSpPr/>
          <p:nvPr/>
        </p:nvSpPr>
        <p:spPr>
          <a:xfrm>
            <a:off x="1187624" y="4631638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/>
          <p:nvPr/>
        </p:nvSpPr>
        <p:spPr>
          <a:xfrm>
            <a:off x="1247044" y="4487622"/>
            <a:ext cx="28803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2543188" y="4487622"/>
            <a:ext cx="28803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7" name="Straight Connector 116"/>
          <p:cNvCxnSpPr>
            <a:stCxn id="114" idx="0"/>
          </p:cNvCxnSpPr>
          <p:nvPr/>
        </p:nvCxnSpPr>
        <p:spPr>
          <a:xfrm flipV="1">
            <a:off x="1391060" y="3212976"/>
            <a:ext cx="12588" cy="12746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403648" y="3212976"/>
            <a:ext cx="21602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63888" y="2564904"/>
            <a:ext cx="0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5" idx="0"/>
          </p:cNvCxnSpPr>
          <p:nvPr/>
        </p:nvCxnSpPr>
        <p:spPr>
          <a:xfrm flipV="1">
            <a:off x="2687204" y="3429000"/>
            <a:ext cx="12588" cy="1058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2699792" y="3429000"/>
            <a:ext cx="11521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851920" y="2564904"/>
            <a:ext cx="0" cy="864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923928" y="3429000"/>
            <a:ext cx="1512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923928" y="2605839"/>
            <a:ext cx="0" cy="823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436096" y="3429000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5364088" y="2564904"/>
            <a:ext cx="0" cy="3600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6339458" y="2920752"/>
            <a:ext cx="0" cy="158417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5364088" y="2924944"/>
            <a:ext cx="983857" cy="32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788024" y="2564904"/>
            <a:ext cx="0" cy="21602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4788024" y="2774913"/>
            <a:ext cx="1734344" cy="601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517948" y="2780928"/>
            <a:ext cx="5286" cy="170443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426529" y="49727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Raspberry  Pi</a:t>
            </a:r>
            <a:endParaRPr lang="en-GB" dirty="0"/>
          </a:p>
        </p:txBody>
      </p:sp>
      <p:sp>
        <p:nvSpPr>
          <p:cNvPr id="173" name="TextBox 172"/>
          <p:cNvSpPr txBox="1"/>
          <p:nvPr/>
        </p:nvSpPr>
        <p:spPr>
          <a:xfrm>
            <a:off x="1979712" y="18864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Raspberry  Pi Line following Robot Car Wiring Connections </a:t>
            </a:r>
            <a:endParaRPr lang="en-GB" dirty="0"/>
          </a:p>
        </p:txBody>
      </p:sp>
      <p:sp>
        <p:nvSpPr>
          <p:cNvPr id="175" name="TextBox 174"/>
          <p:cNvSpPr txBox="1"/>
          <p:nvPr/>
        </p:nvSpPr>
        <p:spPr>
          <a:xfrm>
            <a:off x="7036037" y="1812733"/>
            <a:ext cx="90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Right Infrared</a:t>
            </a:r>
            <a:br>
              <a:rPr lang="en-GB" sz="1200" dirty="0" smtClean="0"/>
            </a:br>
            <a:r>
              <a:rPr lang="en-GB" sz="1200" dirty="0" smtClean="0"/>
              <a:t>Sensor</a:t>
            </a:r>
            <a:endParaRPr lang="en-GB" sz="1200" dirty="0"/>
          </a:p>
        </p:txBody>
      </p:sp>
      <p:sp>
        <p:nvSpPr>
          <p:cNvPr id="176" name="Rectangle 175"/>
          <p:cNvSpPr/>
          <p:nvPr/>
        </p:nvSpPr>
        <p:spPr>
          <a:xfrm>
            <a:off x="7308304" y="5373216"/>
            <a:ext cx="504056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TextBox 176"/>
          <p:cNvSpPr txBox="1"/>
          <p:nvPr/>
        </p:nvSpPr>
        <p:spPr>
          <a:xfrm>
            <a:off x="5076056" y="5373216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Pi’s Micro USB Power Connection</a:t>
            </a:r>
            <a:endParaRPr lang="en-GB" sz="1200" dirty="0"/>
          </a:p>
        </p:txBody>
      </p:sp>
      <p:cxnSp>
        <p:nvCxnSpPr>
          <p:cNvPr id="180" name="Straight Connector 179"/>
          <p:cNvCxnSpPr/>
          <p:nvPr/>
        </p:nvCxnSpPr>
        <p:spPr>
          <a:xfrm>
            <a:off x="8591550" y="5315714"/>
            <a:ext cx="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endCxn id="176" idx="3"/>
          </p:cNvCxnSpPr>
          <p:nvPr/>
        </p:nvCxnSpPr>
        <p:spPr>
          <a:xfrm flipH="1">
            <a:off x="7812360" y="5517232"/>
            <a:ext cx="7920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7956376" y="5517232"/>
            <a:ext cx="8640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USB  Portable mobile phone charger</a:t>
            </a:r>
            <a:endParaRPr lang="en-GB" sz="900" dirty="0"/>
          </a:p>
        </p:txBody>
      </p:sp>
      <p:sp>
        <p:nvSpPr>
          <p:cNvPr id="186" name="Rounded Rectangle 185"/>
          <p:cNvSpPr/>
          <p:nvPr/>
        </p:nvSpPr>
        <p:spPr>
          <a:xfrm>
            <a:off x="179512" y="188640"/>
            <a:ext cx="8712968" cy="6480720"/>
          </a:xfrm>
          <a:prstGeom prst="roundRect">
            <a:avLst>
              <a:gd name="adj" fmla="val 40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0" name="Group 169"/>
          <p:cNvGrpSpPr/>
          <p:nvPr/>
        </p:nvGrpSpPr>
        <p:grpSpPr>
          <a:xfrm>
            <a:off x="2987824" y="517607"/>
            <a:ext cx="2808312" cy="2088232"/>
            <a:chOff x="2987824" y="620688"/>
            <a:chExt cx="2808312" cy="2088232"/>
          </a:xfrm>
        </p:grpSpPr>
        <p:sp>
          <p:nvSpPr>
            <p:cNvPr id="4" name="Rectangle 3"/>
            <p:cNvSpPr/>
            <p:nvPr/>
          </p:nvSpPr>
          <p:spPr>
            <a:xfrm>
              <a:off x="2987824" y="620688"/>
              <a:ext cx="2808312" cy="2088232"/>
            </a:xfrm>
            <a:prstGeom prst="rect">
              <a:avLst/>
            </a:prstGeom>
            <a:solidFill>
              <a:srgbClr val="5FE6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44008" y="2420888"/>
              <a:ext cx="864096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059832" y="1412775"/>
              <a:ext cx="288032" cy="720080"/>
              <a:chOff x="3059832" y="1484784"/>
              <a:chExt cx="288032" cy="72008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059832" y="1484784"/>
                <a:ext cx="288032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059832" y="1844824"/>
                <a:ext cx="288032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059832" y="1556792"/>
                <a:ext cx="216024" cy="216024"/>
                <a:chOff x="2915816" y="3717032"/>
                <a:chExt cx="216024" cy="216024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2915816" y="3717032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9" name="Straight Connector 8"/>
                <p:cNvCxnSpPr>
                  <a:stCxn id="7" idx="0"/>
                  <a:endCxn id="7" idx="4"/>
                </p:cNvCxnSpPr>
                <p:nvPr/>
              </p:nvCxnSpPr>
              <p:spPr>
                <a:xfrm>
                  <a:off x="3023828" y="3717032"/>
                  <a:ext cx="0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3059832" y="1916832"/>
                <a:ext cx="216024" cy="216024"/>
                <a:chOff x="2915816" y="3717032"/>
                <a:chExt cx="216024" cy="216024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2915816" y="3717032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3" name="Straight Connector 12"/>
                <p:cNvCxnSpPr>
                  <a:stCxn id="12" idx="0"/>
                  <a:endCxn id="12" idx="4"/>
                </p:cNvCxnSpPr>
                <p:nvPr/>
              </p:nvCxnSpPr>
              <p:spPr>
                <a:xfrm>
                  <a:off x="3023828" y="3717032"/>
                  <a:ext cx="0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 rot="10800000">
              <a:off x="5436096" y="1412776"/>
              <a:ext cx="288032" cy="720080"/>
              <a:chOff x="3059832" y="1484784"/>
              <a:chExt cx="288032" cy="72008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059832" y="1484784"/>
                <a:ext cx="288032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059832" y="1844824"/>
                <a:ext cx="288032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7" name="Group 9"/>
              <p:cNvGrpSpPr/>
              <p:nvPr/>
            </p:nvGrpSpPr>
            <p:grpSpPr>
              <a:xfrm>
                <a:off x="3059832" y="1556792"/>
                <a:ext cx="216024" cy="216024"/>
                <a:chOff x="2915816" y="3717032"/>
                <a:chExt cx="216024" cy="216024"/>
              </a:xfrm>
            </p:grpSpPr>
            <p:sp>
              <p:nvSpPr>
                <p:cNvPr id="31" name="Oval 6"/>
                <p:cNvSpPr/>
                <p:nvPr/>
              </p:nvSpPr>
              <p:spPr>
                <a:xfrm>
                  <a:off x="2915816" y="3717032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3023828" y="3717032"/>
                  <a:ext cx="0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10"/>
              <p:cNvGrpSpPr/>
              <p:nvPr/>
            </p:nvGrpSpPr>
            <p:grpSpPr>
              <a:xfrm>
                <a:off x="3059832" y="1916832"/>
                <a:ext cx="216024" cy="216024"/>
                <a:chOff x="2915816" y="3717032"/>
                <a:chExt cx="216024" cy="216024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2915816" y="3717032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0" name="Straight Connector 29"/>
                <p:cNvCxnSpPr>
                  <a:stCxn id="29" idx="0"/>
                  <a:endCxn id="29" idx="4"/>
                </p:cNvCxnSpPr>
                <p:nvPr/>
              </p:nvCxnSpPr>
              <p:spPr>
                <a:xfrm>
                  <a:off x="3023828" y="3717032"/>
                  <a:ext cx="0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Group 45"/>
            <p:cNvGrpSpPr/>
            <p:nvPr/>
          </p:nvGrpSpPr>
          <p:grpSpPr>
            <a:xfrm>
              <a:off x="3347864" y="2348880"/>
              <a:ext cx="1080120" cy="288033"/>
              <a:chOff x="2915816" y="3140968"/>
              <a:chExt cx="1080120" cy="288033"/>
            </a:xfrm>
          </p:grpSpPr>
          <p:sp>
            <p:nvSpPr>
              <p:cNvPr id="34" name="Rectangle 33"/>
              <p:cNvSpPr/>
              <p:nvPr/>
            </p:nvSpPr>
            <p:spPr>
              <a:xfrm rot="16200000">
                <a:off x="2951820" y="3104964"/>
                <a:ext cx="288032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6200000">
                <a:off x="3311860" y="3104964"/>
                <a:ext cx="288032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6" name="Group 9"/>
              <p:cNvGrpSpPr/>
              <p:nvPr/>
            </p:nvGrpSpPr>
            <p:grpSpPr>
              <a:xfrm rot="16200000">
                <a:off x="2987824" y="3212976"/>
                <a:ext cx="216024" cy="216024"/>
                <a:chOff x="2915816" y="3717032"/>
                <a:chExt cx="216024" cy="216024"/>
              </a:xfrm>
            </p:grpSpPr>
            <p:sp>
              <p:nvSpPr>
                <p:cNvPr id="40" name="Oval 6"/>
                <p:cNvSpPr/>
                <p:nvPr/>
              </p:nvSpPr>
              <p:spPr>
                <a:xfrm>
                  <a:off x="2915816" y="3717032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023828" y="3717032"/>
                  <a:ext cx="0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10"/>
              <p:cNvGrpSpPr/>
              <p:nvPr/>
            </p:nvGrpSpPr>
            <p:grpSpPr>
              <a:xfrm rot="16200000">
                <a:off x="3347864" y="3212976"/>
                <a:ext cx="216024" cy="216024"/>
                <a:chOff x="2915816" y="3717032"/>
                <a:chExt cx="216024" cy="216024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2915816" y="3717032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9" name="Straight Connector 38"/>
                <p:cNvCxnSpPr>
                  <a:stCxn id="38" idx="0"/>
                  <a:endCxn id="38" idx="4"/>
                </p:cNvCxnSpPr>
                <p:nvPr/>
              </p:nvCxnSpPr>
              <p:spPr>
                <a:xfrm>
                  <a:off x="3023828" y="3717032"/>
                  <a:ext cx="0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 41"/>
              <p:cNvSpPr/>
              <p:nvPr/>
            </p:nvSpPr>
            <p:spPr>
              <a:xfrm rot="16200000">
                <a:off x="3671900" y="3104964"/>
                <a:ext cx="288032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3" name="Group 10"/>
              <p:cNvGrpSpPr/>
              <p:nvPr/>
            </p:nvGrpSpPr>
            <p:grpSpPr>
              <a:xfrm rot="16200000">
                <a:off x="3707904" y="3212977"/>
                <a:ext cx="216024" cy="216024"/>
                <a:chOff x="2915816" y="3717032"/>
                <a:chExt cx="216024" cy="216024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2915816" y="3717032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5" name="Straight Connector 44"/>
                <p:cNvCxnSpPr>
                  <a:stCxn id="44" idx="0"/>
                  <a:endCxn id="44" idx="4"/>
                </p:cNvCxnSpPr>
                <p:nvPr/>
              </p:nvCxnSpPr>
              <p:spPr>
                <a:xfrm>
                  <a:off x="3023828" y="3717032"/>
                  <a:ext cx="0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4716016" y="2492896"/>
              <a:ext cx="720080" cy="72008"/>
              <a:chOff x="3563888" y="3429000"/>
              <a:chExt cx="720080" cy="72008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563888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779912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012704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211960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3779912" y="836712"/>
              <a:ext cx="1296144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79912" y="792915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L298N</a:t>
              </a:r>
              <a:endParaRPr lang="en-GB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75856" y="2132856"/>
              <a:ext cx="1368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/>
                <a:t>+12v        </a:t>
              </a:r>
              <a:r>
                <a:rPr lang="en-GB" sz="1000" dirty="0" err="1" smtClean="0"/>
                <a:t>Gr</a:t>
              </a:r>
              <a:r>
                <a:rPr lang="en-GB" sz="1000" dirty="0" smtClean="0"/>
                <a:t>      +5 v</a:t>
              </a:r>
              <a:endParaRPr lang="en-GB" sz="10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44008" y="2238980"/>
              <a:ext cx="88678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1    2      3    4</a:t>
              </a:r>
              <a:endParaRPr lang="en-GB" sz="105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779912" y="1412776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L298N Motor Controller</a:t>
              </a:r>
              <a:endParaRPr lang="en-GB" sz="1200" dirty="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1219561" y="77411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Left DC motor</a:t>
            </a:r>
            <a:endParaRPr lang="en-GB" sz="1400" dirty="0"/>
          </a:p>
        </p:txBody>
      </p:sp>
      <p:pic>
        <p:nvPicPr>
          <p:cNvPr id="205" name="Picture 204" descr="Robot m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404664"/>
            <a:ext cx="1071736" cy="1071736"/>
          </a:xfrm>
          <a:prstGeom prst="rect">
            <a:avLst/>
          </a:prstGeom>
        </p:spPr>
      </p:pic>
      <p:cxnSp>
        <p:nvCxnSpPr>
          <p:cNvPr id="210" name="Straight Connector 209"/>
          <p:cNvCxnSpPr/>
          <p:nvPr/>
        </p:nvCxnSpPr>
        <p:spPr>
          <a:xfrm>
            <a:off x="1115616" y="1124744"/>
            <a:ext cx="1224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2339752" y="1124744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2339752" y="1555750"/>
            <a:ext cx="759048" cy="1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1187624" y="1268760"/>
            <a:ext cx="12241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411760" y="1268760"/>
            <a:ext cx="0" cy="648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2411760" y="1916832"/>
            <a:ext cx="648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" name="Picture 234" descr="Robot m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7092280" y="476672"/>
            <a:ext cx="1008112" cy="1008112"/>
          </a:xfrm>
          <a:prstGeom prst="rect">
            <a:avLst/>
          </a:prstGeom>
        </p:spPr>
      </p:pic>
      <p:cxnSp>
        <p:nvCxnSpPr>
          <p:cNvPr id="239" name="Straight Connector 238"/>
          <p:cNvCxnSpPr/>
          <p:nvPr/>
        </p:nvCxnSpPr>
        <p:spPr>
          <a:xfrm>
            <a:off x="6300192" y="1268760"/>
            <a:ext cx="1224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444208" y="1124744"/>
            <a:ext cx="10801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6300192" y="1268760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5717263" y="1914808"/>
            <a:ext cx="582929" cy="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V="1">
            <a:off x="5703683" y="1556792"/>
            <a:ext cx="740525" cy="49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6444208" y="1124744"/>
            <a:ext cx="0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5940152" y="2564904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GPIO 15</a:t>
            </a:r>
            <a:endParaRPr lang="en-GB" sz="1000" dirty="0"/>
          </a:p>
        </p:txBody>
      </p:sp>
      <p:sp>
        <p:nvSpPr>
          <p:cNvPr id="246" name="TextBox 245"/>
          <p:cNvSpPr txBox="1"/>
          <p:nvPr/>
        </p:nvSpPr>
        <p:spPr>
          <a:xfrm>
            <a:off x="5571058" y="2749241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GPIO 13</a:t>
            </a:r>
            <a:endParaRPr lang="en-GB" sz="1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7462381">
            <a:off x="7772488" y="4063643"/>
            <a:ext cx="1678249" cy="91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32" name="Group 231"/>
          <p:cNvGrpSpPr/>
          <p:nvPr/>
        </p:nvGrpSpPr>
        <p:grpSpPr>
          <a:xfrm>
            <a:off x="7969428" y="1585932"/>
            <a:ext cx="293368" cy="1586290"/>
            <a:chOff x="7961711" y="1610528"/>
            <a:chExt cx="293368" cy="1586290"/>
          </a:xfrm>
        </p:grpSpPr>
        <p:cxnSp>
          <p:nvCxnSpPr>
            <p:cNvPr id="226" name="Straight Connector 225"/>
            <p:cNvCxnSpPr/>
            <p:nvPr/>
          </p:nvCxnSpPr>
          <p:spPr>
            <a:xfrm>
              <a:off x="7995141" y="2936540"/>
              <a:ext cx="0" cy="257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8106871" y="2936540"/>
              <a:ext cx="0" cy="257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8205643" y="2938983"/>
              <a:ext cx="0" cy="257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ounded Rectangle 229"/>
            <p:cNvSpPr/>
            <p:nvPr/>
          </p:nvSpPr>
          <p:spPr>
            <a:xfrm>
              <a:off x="7961711" y="1610528"/>
              <a:ext cx="288032" cy="142535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7961711" y="2816932"/>
              <a:ext cx="288032" cy="218948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8036660" y="1734320"/>
              <a:ext cx="127585" cy="14012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/>
            <p:cNvSpPr/>
            <p:nvPr/>
          </p:nvSpPr>
          <p:spPr>
            <a:xfrm>
              <a:off x="8036660" y="1953497"/>
              <a:ext cx="127585" cy="1401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61711" y="2943081"/>
              <a:ext cx="293368" cy="104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829791" y="1430910"/>
            <a:ext cx="293368" cy="1586290"/>
            <a:chOff x="7961711" y="1610528"/>
            <a:chExt cx="293368" cy="1586290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7995141" y="2936540"/>
              <a:ext cx="0" cy="257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8106871" y="2936540"/>
              <a:ext cx="0" cy="257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8205643" y="2938983"/>
              <a:ext cx="0" cy="257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ounded Rectangle 170"/>
            <p:cNvSpPr/>
            <p:nvPr/>
          </p:nvSpPr>
          <p:spPr>
            <a:xfrm>
              <a:off x="7961711" y="1610528"/>
              <a:ext cx="288032" cy="142535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7961711" y="2816932"/>
              <a:ext cx="288032" cy="218948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Oval 178"/>
            <p:cNvSpPr/>
            <p:nvPr/>
          </p:nvSpPr>
          <p:spPr>
            <a:xfrm>
              <a:off x="8036660" y="1734320"/>
              <a:ext cx="127585" cy="14012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Oval 180"/>
            <p:cNvSpPr/>
            <p:nvPr/>
          </p:nvSpPr>
          <p:spPr>
            <a:xfrm>
              <a:off x="8036660" y="1953497"/>
              <a:ext cx="127585" cy="1401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7961711" y="2943081"/>
              <a:ext cx="293368" cy="104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5796136" y="79291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Right DC motor</a:t>
            </a:r>
            <a:endParaRPr lang="en-GB" sz="1400" dirty="0"/>
          </a:p>
        </p:txBody>
      </p:sp>
      <p:sp>
        <p:nvSpPr>
          <p:cNvPr id="233" name="TextBox 232"/>
          <p:cNvSpPr txBox="1"/>
          <p:nvPr/>
        </p:nvSpPr>
        <p:spPr>
          <a:xfrm>
            <a:off x="7642817" y="3009815"/>
            <a:ext cx="3600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OUT</a:t>
            </a:r>
            <a:endParaRPr lang="en-GB" sz="600" dirty="0"/>
          </a:p>
        </p:txBody>
      </p:sp>
      <p:sp>
        <p:nvSpPr>
          <p:cNvPr id="190" name="TextBox 189"/>
          <p:cNvSpPr txBox="1"/>
          <p:nvPr/>
        </p:nvSpPr>
        <p:spPr>
          <a:xfrm>
            <a:off x="7963433" y="2768770"/>
            <a:ext cx="3600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VCC</a:t>
            </a:r>
            <a:endParaRPr lang="en-GB" sz="600" dirty="0"/>
          </a:p>
        </p:txBody>
      </p:sp>
      <p:sp>
        <p:nvSpPr>
          <p:cNvPr id="191" name="TextBox 190"/>
          <p:cNvSpPr txBox="1"/>
          <p:nvPr/>
        </p:nvSpPr>
        <p:spPr>
          <a:xfrm>
            <a:off x="8244407" y="3020064"/>
            <a:ext cx="3600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GND</a:t>
            </a:r>
            <a:endParaRPr lang="en-GB" sz="600" dirty="0"/>
          </a:p>
        </p:txBody>
      </p:sp>
      <p:sp>
        <p:nvSpPr>
          <p:cNvPr id="192" name="TextBox 191"/>
          <p:cNvSpPr txBox="1"/>
          <p:nvPr/>
        </p:nvSpPr>
        <p:spPr>
          <a:xfrm>
            <a:off x="1123159" y="1849845"/>
            <a:ext cx="90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Left Infrared</a:t>
            </a:r>
            <a:br>
              <a:rPr lang="en-GB" sz="1200" dirty="0" smtClean="0"/>
            </a:br>
            <a:r>
              <a:rPr lang="en-GB" sz="1200" dirty="0" smtClean="0"/>
              <a:t>Sensor</a:t>
            </a:r>
            <a:endParaRPr lang="en-GB" sz="12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59368" y="2918951"/>
            <a:ext cx="3600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OUT</a:t>
            </a:r>
            <a:endParaRPr lang="en-GB" sz="600" dirty="0"/>
          </a:p>
        </p:txBody>
      </p:sp>
      <p:sp>
        <p:nvSpPr>
          <p:cNvPr id="194" name="TextBox 193"/>
          <p:cNvSpPr txBox="1"/>
          <p:nvPr/>
        </p:nvSpPr>
        <p:spPr>
          <a:xfrm>
            <a:off x="825954" y="2636912"/>
            <a:ext cx="3600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VCC</a:t>
            </a:r>
            <a:endParaRPr lang="en-GB" sz="600" dirty="0"/>
          </a:p>
        </p:txBody>
      </p:sp>
      <p:sp>
        <p:nvSpPr>
          <p:cNvPr id="195" name="TextBox 194"/>
          <p:cNvSpPr txBox="1"/>
          <p:nvPr/>
        </p:nvSpPr>
        <p:spPr>
          <a:xfrm>
            <a:off x="1159289" y="2933352"/>
            <a:ext cx="3600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GND</a:t>
            </a:r>
            <a:endParaRPr lang="en-GB" sz="600" dirty="0"/>
          </a:p>
        </p:txBody>
      </p:sp>
      <p:cxnSp>
        <p:nvCxnSpPr>
          <p:cNvPr id="250" name="Straight Connector 249"/>
          <p:cNvCxnSpPr>
            <a:endCxn id="130" idx="2"/>
          </p:cNvCxnSpPr>
          <p:nvPr/>
        </p:nvCxnSpPr>
        <p:spPr>
          <a:xfrm>
            <a:off x="4988433" y="3712840"/>
            <a:ext cx="0" cy="5538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5004050" y="3712840"/>
            <a:ext cx="31120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8116112" y="3169779"/>
            <a:ext cx="0" cy="5430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6244955" y="3573016"/>
            <a:ext cx="0" cy="6586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6244955" y="3573016"/>
            <a:ext cx="19684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8209903" y="3112397"/>
            <a:ext cx="3457" cy="460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7092280" y="3395092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GPIO 14</a:t>
            </a:r>
            <a:endParaRPr lang="en-GB" sz="1000" dirty="0"/>
          </a:p>
        </p:txBody>
      </p:sp>
      <p:cxnSp>
        <p:nvCxnSpPr>
          <p:cNvPr id="270" name="Straight Connector 269"/>
          <p:cNvCxnSpPr/>
          <p:nvPr/>
        </p:nvCxnSpPr>
        <p:spPr>
          <a:xfrm flipH="1" flipV="1">
            <a:off x="5832143" y="3429000"/>
            <a:ext cx="1" cy="828093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5832142" y="3429000"/>
            <a:ext cx="2170716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8002858" y="3169779"/>
            <a:ext cx="0" cy="27153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076056" y="4005064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4    6    8   10   12   14  16  18   20   22  24</a:t>
            </a:r>
            <a:endParaRPr lang="en-GB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860032" y="400506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6560081" y="3246574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GPIO 10</a:t>
            </a:r>
            <a:endParaRPr lang="en-GB" sz="1000" dirty="0"/>
          </a:p>
        </p:txBody>
      </p:sp>
      <p:sp>
        <p:nvSpPr>
          <p:cNvPr id="287" name="TextBox 286"/>
          <p:cNvSpPr txBox="1"/>
          <p:nvPr/>
        </p:nvSpPr>
        <p:spPr>
          <a:xfrm>
            <a:off x="7318393" y="3635197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GPIO </a:t>
            </a:r>
            <a:r>
              <a:rPr lang="en-GB" sz="1000" dirty="0"/>
              <a:t>2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5832144" y="4485365"/>
            <a:ext cx="0" cy="347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27884" y="4833156"/>
            <a:ext cx="23042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3527884" y="3789040"/>
            <a:ext cx="0" cy="10441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073723" y="3020064"/>
            <a:ext cx="0" cy="768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073723" y="3789040"/>
            <a:ext cx="24541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62" idx="4"/>
          </p:cNvCxnSpPr>
          <p:nvPr/>
        </p:nvCxnSpPr>
        <p:spPr>
          <a:xfrm>
            <a:off x="5184069" y="4293096"/>
            <a:ext cx="16767" cy="6840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3419872" y="4977171"/>
            <a:ext cx="1800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419872" y="3958311"/>
            <a:ext cx="0" cy="10188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968532" y="3958311"/>
            <a:ext cx="2451341" cy="12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968532" y="3009815"/>
            <a:ext cx="0" cy="9613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859249" y="3003565"/>
            <a:ext cx="7943" cy="1211273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59249" y="4231633"/>
            <a:ext cx="2848655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707904" y="4231633"/>
            <a:ext cx="0" cy="1084081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5616118" y="4520058"/>
            <a:ext cx="0" cy="78115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>
            <a:off x="3707904" y="5301208"/>
            <a:ext cx="1908214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860032" y="4463534"/>
            <a:ext cx="27093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1    3     5    7     9   11   13  15  17  19    21  23</a:t>
            </a:r>
            <a:endParaRPr lang="en-GB" sz="1100" dirty="0"/>
          </a:p>
        </p:txBody>
      </p:sp>
      <p:sp>
        <p:nvSpPr>
          <p:cNvPr id="288" name="TextBox 287"/>
          <p:cNvSpPr txBox="1"/>
          <p:nvPr/>
        </p:nvSpPr>
        <p:spPr>
          <a:xfrm>
            <a:off x="3905986" y="4651057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GPIO </a:t>
            </a:r>
            <a:r>
              <a:rPr lang="en-GB" sz="1000" dirty="0"/>
              <a:t>9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3905986" y="4922373"/>
            <a:ext cx="542136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GPIO 4</a:t>
            </a:r>
            <a:endParaRPr lang="en-GB" sz="1000" dirty="0"/>
          </a:p>
        </p:txBody>
      </p:sp>
      <p:sp>
        <p:nvSpPr>
          <p:cNvPr id="290" name="TextBox 289"/>
          <p:cNvSpPr txBox="1"/>
          <p:nvPr/>
        </p:nvSpPr>
        <p:spPr>
          <a:xfrm>
            <a:off x="3923928" y="5253183"/>
            <a:ext cx="542136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GPIO 7</a:t>
            </a:r>
            <a:endParaRPr lang="en-GB" sz="1000" dirty="0"/>
          </a:p>
        </p:txBody>
      </p:sp>
      <p:sp>
        <p:nvSpPr>
          <p:cNvPr id="291" name="TextBox 290"/>
          <p:cNvSpPr txBox="1"/>
          <p:nvPr/>
        </p:nvSpPr>
        <p:spPr>
          <a:xfrm>
            <a:off x="3934859" y="3257623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GPIO </a:t>
            </a:r>
            <a:r>
              <a:rPr lang="en-GB" sz="1000" dirty="0"/>
              <a:t>6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6917748" y="6418647"/>
            <a:ext cx="1686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A. Davis issue 1.0  19.02.2015</a:t>
            </a:r>
            <a:endParaRPr lang="en-GB" sz="9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653136"/>
            <a:ext cx="165881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86"/>
          <p:cNvGrpSpPr/>
          <p:nvPr/>
        </p:nvGrpSpPr>
        <p:grpSpPr>
          <a:xfrm rot="900000">
            <a:off x="2778301" y="1020865"/>
            <a:ext cx="238828" cy="823342"/>
            <a:chOff x="7961711" y="1610528"/>
            <a:chExt cx="293368" cy="1586290"/>
          </a:xfrm>
        </p:grpSpPr>
        <p:cxnSp>
          <p:nvCxnSpPr>
            <p:cNvPr id="191" name="Straight Connector 190"/>
            <p:cNvCxnSpPr/>
            <p:nvPr/>
          </p:nvCxnSpPr>
          <p:spPr>
            <a:xfrm>
              <a:off x="7995141" y="2936540"/>
              <a:ext cx="0" cy="257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8106871" y="2936540"/>
              <a:ext cx="0" cy="257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8205643" y="2938983"/>
              <a:ext cx="0" cy="257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ounded Rectangle 193"/>
            <p:cNvSpPr/>
            <p:nvPr/>
          </p:nvSpPr>
          <p:spPr>
            <a:xfrm>
              <a:off x="7961711" y="1610528"/>
              <a:ext cx="288032" cy="142535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7961711" y="2816932"/>
              <a:ext cx="288032" cy="218948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Oval 195"/>
            <p:cNvSpPr/>
            <p:nvPr/>
          </p:nvSpPr>
          <p:spPr>
            <a:xfrm>
              <a:off x="8036660" y="1734320"/>
              <a:ext cx="127585" cy="14012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Oval 196"/>
            <p:cNvSpPr/>
            <p:nvPr/>
          </p:nvSpPr>
          <p:spPr>
            <a:xfrm>
              <a:off x="8036660" y="1953497"/>
              <a:ext cx="127585" cy="1401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7961711" y="2943081"/>
              <a:ext cx="293368" cy="104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4" name="Group 153"/>
          <p:cNvGrpSpPr/>
          <p:nvPr/>
        </p:nvGrpSpPr>
        <p:grpSpPr>
          <a:xfrm rot="20700000">
            <a:off x="6042632" y="1085118"/>
            <a:ext cx="238828" cy="823342"/>
            <a:chOff x="7961711" y="1610528"/>
            <a:chExt cx="293368" cy="1586290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7995141" y="2936540"/>
              <a:ext cx="0" cy="257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8106871" y="2936540"/>
              <a:ext cx="0" cy="257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8205643" y="2938983"/>
              <a:ext cx="0" cy="257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ounded Rectangle 168"/>
            <p:cNvSpPr/>
            <p:nvPr/>
          </p:nvSpPr>
          <p:spPr>
            <a:xfrm>
              <a:off x="7961711" y="1610528"/>
              <a:ext cx="288032" cy="142535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7961711" y="2816932"/>
              <a:ext cx="288032" cy="218948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 183"/>
            <p:cNvSpPr/>
            <p:nvPr/>
          </p:nvSpPr>
          <p:spPr>
            <a:xfrm>
              <a:off x="8036660" y="1734320"/>
              <a:ext cx="127585" cy="14012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Oval 184"/>
            <p:cNvSpPr/>
            <p:nvPr/>
          </p:nvSpPr>
          <p:spPr>
            <a:xfrm>
              <a:off x="8036660" y="1953497"/>
              <a:ext cx="127585" cy="1401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7961711" y="2943081"/>
              <a:ext cx="293368" cy="104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9" name="Rounded Rectangle 188"/>
          <p:cNvSpPr/>
          <p:nvPr/>
        </p:nvSpPr>
        <p:spPr>
          <a:xfrm>
            <a:off x="179512" y="188640"/>
            <a:ext cx="8712968" cy="6480720"/>
          </a:xfrm>
          <a:prstGeom prst="roundRect">
            <a:avLst>
              <a:gd name="adj" fmla="val 40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1" name="Group 180"/>
          <p:cNvGrpSpPr/>
          <p:nvPr/>
        </p:nvGrpSpPr>
        <p:grpSpPr>
          <a:xfrm rot="10800000">
            <a:off x="2802483" y="1149542"/>
            <a:ext cx="3428396" cy="4824722"/>
            <a:chOff x="2699792" y="764704"/>
            <a:chExt cx="3888432" cy="5472608"/>
          </a:xfrm>
        </p:grpSpPr>
        <p:sp>
          <p:nvSpPr>
            <p:cNvPr id="2" name="Rounded Rectangle 1"/>
            <p:cNvSpPr/>
            <p:nvPr/>
          </p:nvSpPr>
          <p:spPr>
            <a:xfrm>
              <a:off x="2915816" y="764704"/>
              <a:ext cx="3528392" cy="5120569"/>
            </a:xfrm>
            <a:prstGeom prst="roundRect">
              <a:avLst>
                <a:gd name="adj" fmla="val 2083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Pie 178"/>
            <p:cNvSpPr/>
            <p:nvPr/>
          </p:nvSpPr>
          <p:spPr>
            <a:xfrm>
              <a:off x="2699792" y="5373216"/>
              <a:ext cx="3888432" cy="864096"/>
            </a:xfrm>
            <a:prstGeom prst="pie">
              <a:avLst>
                <a:gd name="adj1" fmla="val 0"/>
                <a:gd name="adj2" fmla="val 1080804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072260" y="3371454"/>
            <a:ext cx="1206287" cy="825281"/>
          </a:xfrm>
          <a:prstGeom prst="rect">
            <a:avLst/>
          </a:prstGeom>
          <a:solidFill>
            <a:srgbClr val="5FE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/>
          </a:p>
        </p:txBody>
      </p:sp>
      <p:sp>
        <p:nvSpPr>
          <p:cNvPr id="10" name="Rectangle 9"/>
          <p:cNvSpPr/>
          <p:nvPr/>
        </p:nvSpPr>
        <p:spPr>
          <a:xfrm>
            <a:off x="4783660" y="4082904"/>
            <a:ext cx="371166" cy="85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/>
          </a:p>
        </p:txBody>
      </p:sp>
      <p:grpSp>
        <p:nvGrpSpPr>
          <p:cNvPr id="11" name="Group 22"/>
          <p:cNvGrpSpPr/>
          <p:nvPr/>
        </p:nvGrpSpPr>
        <p:grpSpPr>
          <a:xfrm>
            <a:off x="4103190" y="3684491"/>
            <a:ext cx="123722" cy="284579"/>
            <a:chOff x="3059832" y="1484784"/>
            <a:chExt cx="288032" cy="720080"/>
          </a:xfrm>
        </p:grpSpPr>
        <p:sp>
          <p:nvSpPr>
            <p:cNvPr id="44" name="Rectangle 4"/>
            <p:cNvSpPr/>
            <p:nvPr/>
          </p:nvSpPr>
          <p:spPr>
            <a:xfrm>
              <a:off x="3059832" y="1484784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45" name="Rectangle 5"/>
            <p:cNvSpPr/>
            <p:nvPr/>
          </p:nvSpPr>
          <p:spPr>
            <a:xfrm>
              <a:off x="3059832" y="1844824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grpSp>
          <p:nvGrpSpPr>
            <p:cNvPr id="46" name="Group 9"/>
            <p:cNvGrpSpPr/>
            <p:nvPr/>
          </p:nvGrpSpPr>
          <p:grpSpPr>
            <a:xfrm>
              <a:off x="3059832" y="1556792"/>
              <a:ext cx="216024" cy="216024"/>
              <a:chOff x="2915816" y="3717032"/>
              <a:chExt cx="216024" cy="216024"/>
            </a:xfrm>
          </p:grpSpPr>
          <p:sp>
            <p:nvSpPr>
              <p:cNvPr id="50" name="Oval 6"/>
              <p:cNvSpPr/>
              <p:nvPr/>
            </p:nvSpPr>
            <p:spPr>
              <a:xfrm>
                <a:off x="2915816" y="3717032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  <p:cxnSp>
            <p:nvCxnSpPr>
              <p:cNvPr id="51" name="Straight Connector 8"/>
              <p:cNvCxnSpPr/>
              <p:nvPr/>
            </p:nvCxnSpPr>
            <p:spPr>
              <a:xfrm>
                <a:off x="3023828" y="3717032"/>
                <a:ext cx="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10"/>
            <p:cNvGrpSpPr/>
            <p:nvPr/>
          </p:nvGrpSpPr>
          <p:grpSpPr>
            <a:xfrm>
              <a:off x="3059832" y="1916832"/>
              <a:ext cx="216024" cy="216024"/>
              <a:chOff x="2915816" y="3717032"/>
              <a:chExt cx="216024" cy="216024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2915816" y="3717032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  <p:cxnSp>
            <p:nvCxnSpPr>
              <p:cNvPr id="49" name="Straight Connector 48"/>
              <p:cNvCxnSpPr>
                <a:stCxn id="48" idx="0"/>
                <a:endCxn id="48" idx="4"/>
              </p:cNvCxnSpPr>
              <p:nvPr/>
            </p:nvCxnSpPr>
            <p:spPr>
              <a:xfrm>
                <a:off x="3023828" y="3717032"/>
                <a:ext cx="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23"/>
          <p:cNvGrpSpPr/>
          <p:nvPr/>
        </p:nvGrpSpPr>
        <p:grpSpPr>
          <a:xfrm rot="10800000">
            <a:off x="5123895" y="3684491"/>
            <a:ext cx="123722" cy="284579"/>
            <a:chOff x="3059832" y="1484784"/>
            <a:chExt cx="288032" cy="720080"/>
          </a:xfrm>
        </p:grpSpPr>
        <p:sp>
          <p:nvSpPr>
            <p:cNvPr id="36" name="Rectangle 35"/>
            <p:cNvSpPr/>
            <p:nvPr/>
          </p:nvSpPr>
          <p:spPr>
            <a:xfrm>
              <a:off x="3059832" y="1484784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59832" y="1844824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grpSp>
          <p:nvGrpSpPr>
            <p:cNvPr id="38" name="Group 9"/>
            <p:cNvGrpSpPr/>
            <p:nvPr/>
          </p:nvGrpSpPr>
          <p:grpSpPr>
            <a:xfrm>
              <a:off x="3059832" y="1556792"/>
              <a:ext cx="216024" cy="216024"/>
              <a:chOff x="2915816" y="3717032"/>
              <a:chExt cx="216024" cy="216024"/>
            </a:xfrm>
          </p:grpSpPr>
          <p:sp>
            <p:nvSpPr>
              <p:cNvPr id="42" name="Oval 6"/>
              <p:cNvSpPr/>
              <p:nvPr/>
            </p:nvSpPr>
            <p:spPr>
              <a:xfrm>
                <a:off x="2915816" y="3717032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  <p:cxnSp>
            <p:nvCxnSpPr>
              <p:cNvPr id="43" name="Straight Connector 31"/>
              <p:cNvCxnSpPr/>
              <p:nvPr/>
            </p:nvCxnSpPr>
            <p:spPr>
              <a:xfrm>
                <a:off x="3023828" y="3717032"/>
                <a:ext cx="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10"/>
            <p:cNvGrpSpPr/>
            <p:nvPr/>
          </p:nvGrpSpPr>
          <p:grpSpPr>
            <a:xfrm>
              <a:off x="3059832" y="1916832"/>
              <a:ext cx="216024" cy="216024"/>
              <a:chOff x="2915816" y="3717032"/>
              <a:chExt cx="216024" cy="21602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915816" y="3717032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  <p:cxnSp>
            <p:nvCxnSpPr>
              <p:cNvPr id="41" name="Straight Connector 40"/>
              <p:cNvCxnSpPr>
                <a:stCxn id="40" idx="0"/>
                <a:endCxn id="40" idx="4"/>
              </p:cNvCxnSpPr>
              <p:nvPr/>
            </p:nvCxnSpPr>
            <p:spPr>
              <a:xfrm>
                <a:off x="3023828" y="3717032"/>
                <a:ext cx="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45"/>
          <p:cNvGrpSpPr/>
          <p:nvPr/>
        </p:nvGrpSpPr>
        <p:grpSpPr>
          <a:xfrm>
            <a:off x="4226912" y="4054445"/>
            <a:ext cx="463956" cy="113832"/>
            <a:chOff x="2915816" y="3140968"/>
            <a:chExt cx="1080120" cy="288033"/>
          </a:xfrm>
        </p:grpSpPr>
        <p:sp>
          <p:nvSpPr>
            <p:cNvPr id="24" name="Rectangle 23"/>
            <p:cNvSpPr/>
            <p:nvPr/>
          </p:nvSpPr>
          <p:spPr>
            <a:xfrm rot="16200000">
              <a:off x="2951820" y="3104964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3311860" y="3104964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grpSp>
          <p:nvGrpSpPr>
            <p:cNvPr id="26" name="Group 9"/>
            <p:cNvGrpSpPr/>
            <p:nvPr/>
          </p:nvGrpSpPr>
          <p:grpSpPr>
            <a:xfrm rot="16200000">
              <a:off x="2987824" y="3212976"/>
              <a:ext cx="216024" cy="216024"/>
              <a:chOff x="2915816" y="3717032"/>
              <a:chExt cx="216024" cy="216024"/>
            </a:xfrm>
          </p:grpSpPr>
          <p:sp>
            <p:nvSpPr>
              <p:cNvPr id="34" name="Oval 6"/>
              <p:cNvSpPr/>
              <p:nvPr/>
            </p:nvSpPr>
            <p:spPr>
              <a:xfrm>
                <a:off x="2915816" y="3717032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3023828" y="3717032"/>
                <a:ext cx="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"/>
            <p:cNvGrpSpPr/>
            <p:nvPr/>
          </p:nvGrpSpPr>
          <p:grpSpPr>
            <a:xfrm rot="16200000">
              <a:off x="3347864" y="3212976"/>
              <a:ext cx="216024" cy="216024"/>
              <a:chOff x="2915816" y="3717032"/>
              <a:chExt cx="216024" cy="216024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915816" y="3717032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  <p:cxnSp>
            <p:nvCxnSpPr>
              <p:cNvPr id="33" name="Straight Connector 32"/>
              <p:cNvCxnSpPr>
                <a:stCxn id="32" idx="0"/>
                <a:endCxn id="32" idx="4"/>
              </p:cNvCxnSpPr>
              <p:nvPr/>
            </p:nvCxnSpPr>
            <p:spPr>
              <a:xfrm>
                <a:off x="3023828" y="3717032"/>
                <a:ext cx="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 rot="16200000">
              <a:off x="3671900" y="3104964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grpSp>
          <p:nvGrpSpPr>
            <p:cNvPr id="29" name="Group 10"/>
            <p:cNvGrpSpPr/>
            <p:nvPr/>
          </p:nvGrpSpPr>
          <p:grpSpPr>
            <a:xfrm rot="16200000">
              <a:off x="3707904" y="3212977"/>
              <a:ext cx="216024" cy="216024"/>
              <a:chOff x="2915816" y="3717032"/>
              <a:chExt cx="216024" cy="216024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915816" y="3717032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  <p:cxnSp>
            <p:nvCxnSpPr>
              <p:cNvPr id="31" name="Straight Connector 30"/>
              <p:cNvCxnSpPr>
                <a:stCxn id="30" idx="0"/>
                <a:endCxn id="30" idx="4"/>
              </p:cNvCxnSpPr>
              <p:nvPr/>
            </p:nvCxnSpPr>
            <p:spPr>
              <a:xfrm>
                <a:off x="3023828" y="3717032"/>
                <a:ext cx="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50"/>
          <p:cNvGrpSpPr/>
          <p:nvPr/>
        </p:nvGrpSpPr>
        <p:grpSpPr>
          <a:xfrm>
            <a:off x="4814591" y="4111361"/>
            <a:ext cx="309304" cy="28458"/>
            <a:chOff x="3563888" y="3429000"/>
            <a:chExt cx="720080" cy="72008"/>
          </a:xfrm>
        </p:grpSpPr>
        <p:sp>
          <p:nvSpPr>
            <p:cNvPr id="20" name="Oval 19"/>
            <p:cNvSpPr/>
            <p:nvPr/>
          </p:nvSpPr>
          <p:spPr>
            <a:xfrm>
              <a:off x="3563888" y="34290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21" name="Oval 20"/>
            <p:cNvSpPr/>
            <p:nvPr/>
          </p:nvSpPr>
          <p:spPr>
            <a:xfrm>
              <a:off x="3779912" y="34290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22" name="Oval 21"/>
            <p:cNvSpPr/>
            <p:nvPr/>
          </p:nvSpPr>
          <p:spPr>
            <a:xfrm>
              <a:off x="4012704" y="34290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23" name="Oval 22"/>
            <p:cNvSpPr/>
            <p:nvPr/>
          </p:nvSpPr>
          <p:spPr>
            <a:xfrm>
              <a:off x="4211960" y="34290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412495" y="3456827"/>
            <a:ext cx="556748" cy="113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/>
          </a:p>
        </p:txBody>
      </p:sp>
      <p:sp>
        <p:nvSpPr>
          <p:cNvPr id="16" name="TextBox 15"/>
          <p:cNvSpPr txBox="1"/>
          <p:nvPr/>
        </p:nvSpPr>
        <p:spPr>
          <a:xfrm>
            <a:off x="4371797" y="3421882"/>
            <a:ext cx="525818" cy="2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  L298N</a:t>
            </a:r>
            <a:endParaRPr lang="en-GB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171450" y="3934099"/>
            <a:ext cx="587679" cy="135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" dirty="0" smtClean="0"/>
              <a:t>+12v        </a:t>
            </a:r>
            <a:r>
              <a:rPr lang="en-GB" sz="400" dirty="0" err="1" smtClean="0"/>
              <a:t>Gr</a:t>
            </a:r>
            <a:r>
              <a:rPr lang="en-GB" sz="400" dirty="0" smtClean="0"/>
              <a:t>      +5 v</a:t>
            </a:r>
            <a:endParaRPr lang="en-GB" sz="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59788" y="3934099"/>
            <a:ext cx="391781" cy="135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dirty="0" smtClean="0"/>
              <a:t>1    2      3    4</a:t>
            </a:r>
            <a:endParaRPr lang="en-GB" sz="400" dirty="0"/>
          </a:p>
        </p:txBody>
      </p:sp>
      <p:sp>
        <p:nvSpPr>
          <p:cNvPr id="19" name="TextBox 18"/>
          <p:cNvSpPr txBox="1"/>
          <p:nvPr/>
        </p:nvSpPr>
        <p:spPr>
          <a:xfrm>
            <a:off x="4412495" y="3684491"/>
            <a:ext cx="525818" cy="24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 smtClean="0"/>
              <a:t>L298N Motor Controller</a:t>
            </a:r>
            <a:endParaRPr lang="en-GB" sz="600" dirty="0"/>
          </a:p>
        </p:txBody>
      </p:sp>
      <p:grpSp>
        <p:nvGrpSpPr>
          <p:cNvPr id="52" name="Group 51"/>
          <p:cNvGrpSpPr/>
          <p:nvPr/>
        </p:nvGrpSpPr>
        <p:grpSpPr>
          <a:xfrm rot="10800000">
            <a:off x="6357857" y="2800105"/>
            <a:ext cx="571399" cy="1269664"/>
            <a:chOff x="2699792" y="1484784"/>
            <a:chExt cx="432048" cy="1008112"/>
          </a:xfrm>
        </p:grpSpPr>
        <p:sp>
          <p:nvSpPr>
            <p:cNvPr id="53" name="Rectangle 52"/>
            <p:cNvSpPr/>
            <p:nvPr/>
          </p:nvSpPr>
          <p:spPr>
            <a:xfrm>
              <a:off x="2699792" y="1484784"/>
              <a:ext cx="432048" cy="10081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2771800" y="1484784"/>
              <a:ext cx="0" cy="10081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843808" y="1484784"/>
              <a:ext cx="0" cy="10081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915816" y="1484784"/>
              <a:ext cx="0" cy="10081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987824" y="1484784"/>
              <a:ext cx="0" cy="10081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059832" y="1484784"/>
              <a:ext cx="0" cy="10081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 rot="10800000">
            <a:off x="2231084" y="2736622"/>
            <a:ext cx="571399" cy="1269664"/>
            <a:chOff x="2699792" y="1484784"/>
            <a:chExt cx="432048" cy="1008112"/>
          </a:xfrm>
        </p:grpSpPr>
        <p:sp>
          <p:nvSpPr>
            <p:cNvPr id="60" name="Rectangle 59"/>
            <p:cNvSpPr/>
            <p:nvPr/>
          </p:nvSpPr>
          <p:spPr>
            <a:xfrm>
              <a:off x="2699792" y="1484784"/>
              <a:ext cx="432048" cy="10081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2771800" y="1484784"/>
              <a:ext cx="0" cy="10081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843808" y="1484784"/>
              <a:ext cx="0" cy="10081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915816" y="1484784"/>
              <a:ext cx="0" cy="10081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987824" y="1484784"/>
              <a:ext cx="0" cy="10081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059832" y="1484784"/>
              <a:ext cx="0" cy="10081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 rot="10800000">
            <a:off x="5786458" y="2673138"/>
            <a:ext cx="380933" cy="11426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 rot="10800000">
            <a:off x="2992950" y="2736622"/>
            <a:ext cx="380933" cy="11426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 rot="10800000">
            <a:off x="2802483" y="3244487"/>
            <a:ext cx="190466" cy="2539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 rot="10800000">
            <a:off x="6167391" y="3244487"/>
            <a:ext cx="190466" cy="2539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 rot="10800000">
            <a:off x="3373883" y="1720891"/>
            <a:ext cx="2412575" cy="952248"/>
          </a:xfrm>
          <a:prstGeom prst="rect">
            <a:avLst/>
          </a:prstGeom>
          <a:solidFill>
            <a:srgbClr val="5FE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5" name="Group 204"/>
          <p:cNvGrpSpPr/>
          <p:nvPr/>
        </p:nvGrpSpPr>
        <p:grpSpPr>
          <a:xfrm>
            <a:off x="4067944" y="4509120"/>
            <a:ext cx="1206287" cy="1206181"/>
            <a:chOff x="6372200" y="4797152"/>
            <a:chExt cx="1206287" cy="1206181"/>
          </a:xfrm>
        </p:grpSpPr>
        <p:sp>
          <p:nvSpPr>
            <p:cNvPr id="79" name="Rectangle 78"/>
            <p:cNvSpPr/>
            <p:nvPr/>
          </p:nvSpPr>
          <p:spPr>
            <a:xfrm rot="10800000">
              <a:off x="6372200" y="4872927"/>
              <a:ext cx="1206287" cy="113040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/>
            <p:cNvSpPr/>
            <p:nvPr/>
          </p:nvSpPr>
          <p:spPr>
            <a:xfrm rot="10800000">
              <a:off x="7087817" y="4797152"/>
              <a:ext cx="241257" cy="838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/>
            <p:cNvSpPr/>
            <p:nvPr/>
          </p:nvSpPr>
          <p:spPr>
            <a:xfrm rot="10800000">
              <a:off x="6605302" y="4797152"/>
              <a:ext cx="241257" cy="838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0" name="Group 89"/>
          <p:cNvGrpSpPr/>
          <p:nvPr/>
        </p:nvGrpSpPr>
        <p:grpSpPr>
          <a:xfrm rot="5400000">
            <a:off x="4516692" y="1299707"/>
            <a:ext cx="253933" cy="2158621"/>
            <a:chOff x="1979712" y="3212975"/>
            <a:chExt cx="288032" cy="2448273"/>
          </a:xfrm>
        </p:grpSpPr>
        <p:grpSp>
          <p:nvGrpSpPr>
            <p:cNvPr id="91" name="Group 59"/>
            <p:cNvGrpSpPr/>
            <p:nvPr/>
          </p:nvGrpSpPr>
          <p:grpSpPr>
            <a:xfrm rot="5400000">
              <a:off x="1871700" y="3537011"/>
              <a:ext cx="720080" cy="72008"/>
              <a:chOff x="3563888" y="3429000"/>
              <a:chExt cx="720080" cy="72008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3563888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779912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4012704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4211960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2" name="Group 64"/>
            <p:cNvGrpSpPr/>
            <p:nvPr/>
          </p:nvGrpSpPr>
          <p:grpSpPr>
            <a:xfrm rot="5400000">
              <a:off x="1655676" y="3537012"/>
              <a:ext cx="720080" cy="72008"/>
              <a:chOff x="3563888" y="3429000"/>
              <a:chExt cx="720080" cy="72008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3563888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779912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4012704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4211960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3" name="Group 69"/>
            <p:cNvGrpSpPr/>
            <p:nvPr/>
          </p:nvGrpSpPr>
          <p:grpSpPr>
            <a:xfrm rot="5400000">
              <a:off x="1871700" y="4401108"/>
              <a:ext cx="720080" cy="72008"/>
              <a:chOff x="3563888" y="3429000"/>
              <a:chExt cx="720080" cy="7200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3563888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779912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012704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211960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4" name="Group 74"/>
            <p:cNvGrpSpPr/>
            <p:nvPr/>
          </p:nvGrpSpPr>
          <p:grpSpPr>
            <a:xfrm rot="5400000">
              <a:off x="1655676" y="4401109"/>
              <a:ext cx="720080" cy="72008"/>
              <a:chOff x="3563888" y="3429000"/>
              <a:chExt cx="720080" cy="72008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3563888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3779912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012704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211960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5" name="Group 79"/>
            <p:cNvGrpSpPr/>
            <p:nvPr/>
          </p:nvGrpSpPr>
          <p:grpSpPr>
            <a:xfrm rot="5400000">
              <a:off x="1871700" y="5265203"/>
              <a:ext cx="720080" cy="72008"/>
              <a:chOff x="3563888" y="3429000"/>
              <a:chExt cx="720080" cy="72008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3563888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779912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012704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4211960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6" name="Group 84"/>
            <p:cNvGrpSpPr/>
            <p:nvPr/>
          </p:nvGrpSpPr>
          <p:grpSpPr>
            <a:xfrm rot="5400000">
              <a:off x="1655676" y="5265204"/>
              <a:ext cx="720080" cy="72008"/>
              <a:chOff x="3563888" y="3429000"/>
              <a:chExt cx="720080" cy="72008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3563888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779912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012704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4211960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3876376" y="1666954"/>
            <a:ext cx="1523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Raspberry Pi</a:t>
            </a:r>
            <a:endParaRPr lang="en-GB" sz="1100" dirty="0"/>
          </a:p>
        </p:txBody>
      </p:sp>
      <p:cxnSp>
        <p:nvCxnSpPr>
          <p:cNvPr id="128" name="Straight Connector 127"/>
          <p:cNvCxnSpPr/>
          <p:nvPr/>
        </p:nvCxnSpPr>
        <p:spPr>
          <a:xfrm rot="10800000">
            <a:off x="5278547" y="3879319"/>
            <a:ext cx="3174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10800000">
            <a:off x="5595991" y="3561903"/>
            <a:ext cx="0" cy="317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0800000" flipH="1">
            <a:off x="5595991" y="3561903"/>
            <a:ext cx="190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0800000">
            <a:off x="5278547" y="3752353"/>
            <a:ext cx="2539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0800000">
            <a:off x="5532502" y="3434937"/>
            <a:ext cx="0" cy="317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0800000" flipH="1">
            <a:off x="5532502" y="3434937"/>
            <a:ext cx="2539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10800000" flipH="1" flipV="1">
            <a:off x="4832423" y="4442661"/>
            <a:ext cx="1703" cy="714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0800000">
            <a:off x="4389704" y="4323701"/>
            <a:ext cx="0" cy="190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0800000" flipH="1">
            <a:off x="4389704" y="4323701"/>
            <a:ext cx="63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0800000">
            <a:off x="4453193" y="4196735"/>
            <a:ext cx="0" cy="126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0800000">
            <a:off x="3373883" y="3561903"/>
            <a:ext cx="3174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0800000">
            <a:off x="3691327" y="3752353"/>
            <a:ext cx="3809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0800000">
            <a:off x="3691327" y="3561903"/>
            <a:ext cx="0" cy="190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10800000">
            <a:off x="3627838" y="3879319"/>
            <a:ext cx="4444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0800000">
            <a:off x="3627838" y="3625386"/>
            <a:ext cx="0" cy="253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10800000">
            <a:off x="3373883" y="3625386"/>
            <a:ext cx="2539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19" idx="7"/>
          </p:cNvCxnSpPr>
          <p:nvPr/>
        </p:nvCxnSpPr>
        <p:spPr>
          <a:xfrm rot="10800000" flipH="1" flipV="1">
            <a:off x="5273060" y="2496686"/>
            <a:ext cx="5487" cy="6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0800000">
            <a:off x="3945282" y="3181004"/>
            <a:ext cx="13332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0800000" flipV="1">
            <a:off x="3945282" y="3181004"/>
            <a:ext cx="0" cy="1079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0800000" flipH="1">
            <a:off x="3945282" y="4260218"/>
            <a:ext cx="4444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10800000" flipH="1">
            <a:off x="4389704" y="4196735"/>
            <a:ext cx="63489" cy="63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 Single Corner Rectangle 179"/>
          <p:cNvSpPr/>
          <p:nvPr/>
        </p:nvSpPr>
        <p:spPr>
          <a:xfrm rot="10800000">
            <a:off x="3310394" y="1466958"/>
            <a:ext cx="2349086" cy="190450"/>
          </a:xfrm>
          <a:prstGeom prst="round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8" name="Straight Connector 157"/>
          <p:cNvCxnSpPr/>
          <p:nvPr/>
        </p:nvCxnSpPr>
        <p:spPr>
          <a:xfrm rot="10800000" flipH="1">
            <a:off x="4345999" y="2927071"/>
            <a:ext cx="1059526" cy="494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10800000" flipV="1">
            <a:off x="5405525" y="2927071"/>
            <a:ext cx="0" cy="146011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10800000">
            <a:off x="5105316" y="4149080"/>
            <a:ext cx="1603" cy="26266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10800000">
            <a:off x="4834860" y="4127542"/>
            <a:ext cx="1603" cy="26266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10800000" flipH="1">
            <a:off x="4834125" y="4387185"/>
            <a:ext cx="57139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917748" y="6418647"/>
            <a:ext cx="1686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A. Davis issue 1.0  19.02.2015</a:t>
            </a:r>
            <a:endParaRPr lang="en-GB" sz="900" dirty="0"/>
          </a:p>
        </p:txBody>
      </p:sp>
      <p:cxnSp>
        <p:nvCxnSpPr>
          <p:cNvPr id="161" name="Straight Connector 160"/>
          <p:cNvCxnSpPr/>
          <p:nvPr/>
        </p:nvCxnSpPr>
        <p:spPr>
          <a:xfrm>
            <a:off x="4314707" y="4196735"/>
            <a:ext cx="0" cy="253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4314707" y="4450668"/>
            <a:ext cx="5079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0800000" flipV="1">
            <a:off x="4519992" y="2271886"/>
            <a:ext cx="6632" cy="65059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10800000" flipV="1">
            <a:off x="4350999" y="2276008"/>
            <a:ext cx="6632" cy="65059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775426" y="634653"/>
            <a:ext cx="330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Chassis View</a:t>
            </a:r>
            <a:endParaRPr lang="en-GB" dirty="0"/>
          </a:p>
        </p:txBody>
      </p:sp>
      <p:sp>
        <p:nvSpPr>
          <p:cNvPr id="182" name="TextBox 181"/>
          <p:cNvSpPr txBox="1"/>
          <p:nvPr/>
        </p:nvSpPr>
        <p:spPr>
          <a:xfrm>
            <a:off x="3481085" y="112322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Front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324584" y="1828146"/>
            <a:ext cx="333128" cy="12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" dirty="0" smtClean="0"/>
              <a:t>GND</a:t>
            </a:r>
            <a:endParaRPr lang="en-GB" sz="4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5595990" y="1988840"/>
            <a:ext cx="0" cy="5171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595991" y="2505985"/>
            <a:ext cx="952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264687" y="1893529"/>
            <a:ext cx="0" cy="953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611914" y="1988840"/>
            <a:ext cx="0" cy="49384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11" idx="2"/>
          </p:cNvCxnSpPr>
          <p:nvPr/>
        </p:nvCxnSpPr>
        <p:spPr>
          <a:xfrm>
            <a:off x="4565385" y="2474242"/>
            <a:ext cx="481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640670" y="1988840"/>
            <a:ext cx="172325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017946" y="1988840"/>
            <a:ext cx="0" cy="48540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09" idx="2"/>
          </p:cNvCxnSpPr>
          <p:nvPr/>
        </p:nvCxnSpPr>
        <p:spPr>
          <a:xfrm>
            <a:off x="4961102" y="2474242"/>
            <a:ext cx="5684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179209" y="1894326"/>
            <a:ext cx="0" cy="953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6345066" y="1873943"/>
            <a:ext cx="0" cy="11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5953777" y="1828146"/>
            <a:ext cx="27639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" dirty="0" smtClean="0"/>
              <a:t>OUT</a:t>
            </a:r>
            <a:endParaRPr lang="en-GB" sz="400" dirty="0"/>
          </a:p>
        </p:txBody>
      </p:sp>
      <p:cxnSp>
        <p:nvCxnSpPr>
          <p:cNvPr id="212" name="Straight Connector 211"/>
          <p:cNvCxnSpPr/>
          <p:nvPr/>
        </p:nvCxnSpPr>
        <p:spPr>
          <a:xfrm flipV="1">
            <a:off x="4938312" y="1894326"/>
            <a:ext cx="0" cy="37756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18" idx="6"/>
          </p:cNvCxnSpPr>
          <p:nvPr/>
        </p:nvCxnSpPr>
        <p:spPr>
          <a:xfrm flipH="1">
            <a:off x="5405525" y="2474242"/>
            <a:ext cx="634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5405524" y="1893529"/>
            <a:ext cx="0" cy="5807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2695834" y="1893529"/>
            <a:ext cx="2689303" cy="79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 flipV="1">
            <a:off x="5123894" y="1894326"/>
            <a:ext cx="1" cy="35772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3455569" y="2061601"/>
            <a:ext cx="2412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23   21   19   17  15   13   11     9     7    5      3     1</a:t>
            </a:r>
            <a:endParaRPr lang="en-GB" sz="900" dirty="0"/>
          </a:p>
        </p:txBody>
      </p:sp>
      <p:cxnSp>
        <p:nvCxnSpPr>
          <p:cNvPr id="235" name="Straight Connector 234"/>
          <p:cNvCxnSpPr/>
          <p:nvPr/>
        </p:nvCxnSpPr>
        <p:spPr>
          <a:xfrm flipH="1">
            <a:off x="2695834" y="1809310"/>
            <a:ext cx="1607" cy="9578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H="1">
            <a:off x="2787397" y="1828146"/>
            <a:ext cx="2899" cy="66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2867637" y="1844654"/>
            <a:ext cx="0" cy="48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835545" y="1734056"/>
            <a:ext cx="333128" cy="12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" dirty="0" smtClean="0"/>
              <a:t>GND</a:t>
            </a:r>
            <a:endParaRPr lang="en-GB" sz="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2464738" y="1734056"/>
            <a:ext cx="27639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" dirty="0" smtClean="0"/>
              <a:t>OUT</a:t>
            </a:r>
            <a:endParaRPr lang="en-GB" sz="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601037" y="1239017"/>
            <a:ext cx="90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Right Infrared</a:t>
            </a:r>
            <a:br>
              <a:rPr lang="en-GB" sz="1200" dirty="0" smtClean="0"/>
            </a:br>
            <a:r>
              <a:rPr lang="en-GB" sz="1200" dirty="0" smtClean="0"/>
              <a:t>Sensor</a:t>
            </a:r>
            <a:endParaRPr lang="en-GB" sz="1200" dirty="0"/>
          </a:p>
        </p:txBody>
      </p:sp>
      <p:sp>
        <p:nvSpPr>
          <p:cNvPr id="243" name="TextBox 242"/>
          <p:cNvSpPr txBox="1"/>
          <p:nvPr/>
        </p:nvSpPr>
        <p:spPr>
          <a:xfrm>
            <a:off x="1696768" y="1149440"/>
            <a:ext cx="90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Left Infrared</a:t>
            </a:r>
            <a:br>
              <a:rPr lang="en-GB" sz="1200" dirty="0" smtClean="0"/>
            </a:br>
            <a:r>
              <a:rPr lang="en-GB" sz="1200" dirty="0" smtClean="0"/>
              <a:t>Sensor</a:t>
            </a:r>
            <a:endParaRPr lang="en-GB" sz="1200" dirty="0"/>
          </a:p>
        </p:txBody>
      </p:sp>
      <p:sp>
        <p:nvSpPr>
          <p:cNvPr id="244" name="TextBox 243"/>
          <p:cNvSpPr txBox="1"/>
          <p:nvPr/>
        </p:nvSpPr>
        <p:spPr>
          <a:xfrm>
            <a:off x="6948264" y="342900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Right DC motor and wheel</a:t>
            </a:r>
            <a:endParaRPr lang="en-GB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395536" y="335699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Left DC motor and wheel</a:t>
            </a:r>
            <a:endParaRPr lang="en-GB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930611" y="29708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Raspberry  Pi Line following Robot Car Wiring Connections </a:t>
            </a:r>
            <a:endParaRPr lang="en-GB" dirty="0"/>
          </a:p>
        </p:txBody>
      </p:sp>
      <p:sp>
        <p:nvSpPr>
          <p:cNvPr id="183" name="TextBox 182"/>
          <p:cNvSpPr txBox="1"/>
          <p:nvPr/>
        </p:nvSpPr>
        <p:spPr>
          <a:xfrm>
            <a:off x="3425864" y="2482689"/>
            <a:ext cx="2412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24   22   20   18   16   14   12   10     8    6      4     2</a:t>
            </a:r>
            <a:endParaRPr lang="en-GB" sz="9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812360" y="2564904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576" y="29876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Pin 15</a:t>
            </a:r>
            <a:endParaRPr lang="en-GB" dirty="0"/>
          </a:p>
        </p:txBody>
      </p:sp>
      <p:sp>
        <p:nvSpPr>
          <p:cNvPr id="203" name="TextBox 202"/>
          <p:cNvSpPr txBox="1"/>
          <p:nvPr/>
        </p:nvSpPr>
        <p:spPr>
          <a:xfrm>
            <a:off x="7380312" y="29969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Pin 13</a:t>
            </a:r>
            <a:endParaRPr lang="en-GB" dirty="0"/>
          </a:p>
        </p:txBody>
      </p:sp>
      <p:cxnSp>
        <p:nvCxnSpPr>
          <p:cNvPr id="204" name="Straight Arrow Connector 203"/>
          <p:cNvCxnSpPr/>
          <p:nvPr/>
        </p:nvCxnSpPr>
        <p:spPr>
          <a:xfrm flipV="1">
            <a:off x="1115616" y="2492896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24328" y="234888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Forward</a:t>
            </a:r>
            <a:endParaRPr lang="en-GB" sz="1000" dirty="0"/>
          </a:p>
        </p:txBody>
      </p:sp>
      <p:sp>
        <p:nvSpPr>
          <p:cNvPr id="208" name="TextBox 207"/>
          <p:cNvSpPr txBox="1"/>
          <p:nvPr/>
        </p:nvSpPr>
        <p:spPr>
          <a:xfrm>
            <a:off x="827584" y="220486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Forward</a:t>
            </a:r>
            <a:endParaRPr lang="en-GB" sz="1000" dirty="0"/>
          </a:p>
        </p:txBody>
      </p:sp>
      <p:pic>
        <p:nvPicPr>
          <p:cNvPr id="2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462381">
            <a:off x="5036185" y="4567698"/>
            <a:ext cx="1678249" cy="91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4" name="Rectangle 223"/>
          <p:cNvSpPr/>
          <p:nvPr/>
        </p:nvSpPr>
        <p:spPr>
          <a:xfrm>
            <a:off x="5508104" y="1700808"/>
            <a:ext cx="144016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Straight Connector 229"/>
          <p:cNvCxnSpPr>
            <a:stCxn id="224" idx="0"/>
          </p:cNvCxnSpPr>
          <p:nvPr/>
        </p:nvCxnSpPr>
        <p:spPr>
          <a:xfrm flipV="1">
            <a:off x="5580112" y="1412776"/>
            <a:ext cx="0" cy="28803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5580112" y="1412776"/>
            <a:ext cx="28803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5868144" y="1412776"/>
            <a:ext cx="0" cy="288032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4623876"/>
            <a:ext cx="1080120" cy="105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395536" y="4365104"/>
          <a:ext cx="2304256" cy="151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r>
                        <a:rPr lang="en-GB" sz="900" smtClean="0"/>
                        <a:t>Left</a:t>
                      </a:r>
                      <a:r>
                        <a:rPr lang="en-GB" sz="900" baseline="0" smtClean="0"/>
                        <a:t> </a:t>
                      </a:r>
                      <a:br>
                        <a:rPr lang="en-GB" sz="900" baseline="0" smtClean="0"/>
                      </a:br>
                      <a:r>
                        <a:rPr lang="en-GB" sz="900" baseline="0" smtClean="0"/>
                        <a:t>Sensor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Right </a:t>
                      </a:r>
                    </a:p>
                    <a:p>
                      <a:r>
                        <a:rPr lang="en-GB" sz="900" dirty="0" smtClean="0"/>
                        <a:t>Sensor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Left </a:t>
                      </a:r>
                    </a:p>
                    <a:p>
                      <a:r>
                        <a:rPr lang="en-GB" sz="900" dirty="0" smtClean="0"/>
                        <a:t>Motor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Right </a:t>
                      </a:r>
                    </a:p>
                    <a:p>
                      <a:r>
                        <a:rPr lang="en-GB" sz="900" dirty="0" smtClean="0"/>
                        <a:t>Motor</a:t>
                      </a:r>
                      <a:endParaRPr lang="en-GB" sz="9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On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On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On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On</a:t>
                      </a:r>
                      <a:endParaRPr lang="en-GB" sz="9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Off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Off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smtClean="0"/>
                        <a:t>Off</a:t>
                      </a:r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Off</a:t>
                      </a:r>
                      <a:endParaRPr lang="en-GB" sz="9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On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Off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On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Off</a:t>
                      </a:r>
                      <a:endParaRPr lang="en-GB" sz="9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Off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On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Off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On</a:t>
                      </a:r>
                      <a:endParaRPr lang="en-GB" sz="9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3326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Line Following </a:t>
            </a:r>
            <a:r>
              <a:rPr lang="en-GB" dirty="0" err="1" smtClean="0"/>
              <a:t>PiBot</a:t>
            </a:r>
            <a:r>
              <a:rPr lang="en-GB" dirty="0" smtClean="0"/>
              <a:t> List of Parts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584" y="836712"/>
          <a:ext cx="7776864" cy="532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666"/>
                <a:gridCol w="4842198"/>
              </a:tblGrid>
              <a:tr h="392124">
                <a:tc>
                  <a:txBody>
                    <a:bodyPr/>
                    <a:lstStyle/>
                    <a:p>
                      <a:r>
                        <a:rPr lang="en-GB" dirty="0" smtClean="0"/>
                        <a:t>Device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Website </a:t>
                      </a:r>
                      <a:endParaRPr lang="en-GB" dirty="0"/>
                    </a:p>
                  </a:txBody>
                  <a:tcPr/>
                </a:tc>
              </a:tr>
              <a:tr h="39212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Raspberry Pi (any version)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Search</a:t>
                      </a:r>
                      <a:r>
                        <a:rPr lang="en-GB" sz="1400" baseline="0" dirty="0" smtClean="0"/>
                        <a:t> on Amazon for Raspberry Pi</a:t>
                      </a:r>
                      <a:endParaRPr lang="en-GB" sz="1400" dirty="0"/>
                    </a:p>
                  </a:txBody>
                  <a:tcPr/>
                </a:tc>
              </a:tr>
              <a:tr h="5479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L298N Motor Controller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Search</a:t>
                      </a:r>
                      <a:r>
                        <a:rPr lang="en-GB" sz="1400" baseline="0" dirty="0" smtClean="0"/>
                        <a:t> on Amazon for Raspberry L298N Motor Driver</a:t>
                      </a:r>
                      <a:endParaRPr lang="en-GB" sz="1400" dirty="0" smtClean="0"/>
                    </a:p>
                    <a:p>
                      <a:endParaRPr lang="en-GB" sz="1400" dirty="0"/>
                    </a:p>
                  </a:txBody>
                  <a:tcPr/>
                </a:tc>
              </a:tr>
              <a:tr h="392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 smtClean="0"/>
                        <a:t>2WD Beginner Robot Chassis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Search</a:t>
                      </a:r>
                      <a:r>
                        <a:rPr lang="en-GB" sz="1400" baseline="0" dirty="0" smtClean="0"/>
                        <a:t> on Amazon of robot chassis kit</a:t>
                      </a:r>
                      <a:endParaRPr lang="en-GB" sz="1400" dirty="0"/>
                    </a:p>
                  </a:txBody>
                  <a:tcPr/>
                </a:tc>
              </a:tr>
              <a:tr h="5479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GM3 gear</a:t>
                      </a:r>
                      <a:r>
                        <a:rPr lang="en-GB" sz="1400" baseline="0" dirty="0" smtClean="0"/>
                        <a:t> motor  x 2 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hlinkClick r:id="rId2"/>
                        </a:rPr>
                        <a:t>https://www.robotshop.com/uk/solarbotics-gm3-gear-motor-3.html</a:t>
                      </a:r>
                      <a:r>
                        <a:rPr lang="en-GB" sz="1400" dirty="0" smtClean="0"/>
                        <a:t> </a:t>
                      </a:r>
                      <a:endParaRPr lang="en-GB" sz="1400" dirty="0"/>
                    </a:p>
                  </a:txBody>
                  <a:tcPr/>
                </a:tc>
              </a:tr>
              <a:tr h="5479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GMPW wheels x 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hlinkClick r:id="rId3"/>
                        </a:rPr>
                        <a:t>https://www.robotshop.com/uk/solarbotics-gmpw-gm-plastic-wheel.html</a:t>
                      </a:r>
                      <a:r>
                        <a:rPr lang="en-GB" sz="1400" dirty="0" smtClean="0"/>
                        <a:t> </a:t>
                      </a:r>
                      <a:endParaRPr lang="en-GB" sz="1400" dirty="0"/>
                    </a:p>
                  </a:txBody>
                  <a:tcPr/>
                </a:tc>
              </a:tr>
              <a:tr h="5479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Infrared</a:t>
                      </a:r>
                      <a:r>
                        <a:rPr lang="en-GB" sz="1400" baseline="0" dirty="0" smtClean="0"/>
                        <a:t> Sensors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Search on</a:t>
                      </a:r>
                      <a:r>
                        <a:rPr lang="en-GB" sz="1400" baseline="0" dirty="0" smtClean="0"/>
                        <a:t> Amazon for Obsidian 5V Infrared Line Track Tracking Tracker Sensor</a:t>
                      </a:r>
                      <a:endParaRPr lang="en-GB" sz="1400" dirty="0"/>
                    </a:p>
                  </a:txBody>
                  <a:tcPr/>
                </a:tc>
              </a:tr>
              <a:tr h="39212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Battery</a:t>
                      </a:r>
                      <a:r>
                        <a:rPr lang="en-GB" sz="1400" baseline="0" dirty="0" smtClean="0"/>
                        <a:t> holder for 4 AA’s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Should</a:t>
                      </a:r>
                      <a:r>
                        <a:rPr lang="en-GB" sz="1400" baseline="0" dirty="0" smtClean="0"/>
                        <a:t> come as part of the Robot Chassis kit</a:t>
                      </a:r>
                      <a:endParaRPr lang="en-GB" sz="1400" dirty="0"/>
                    </a:p>
                  </a:txBody>
                  <a:tcPr/>
                </a:tc>
              </a:tr>
              <a:tr h="39212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 AA batteries 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Any</a:t>
                      </a:r>
                      <a:r>
                        <a:rPr lang="en-GB" sz="1400" baseline="0" dirty="0" smtClean="0"/>
                        <a:t> supermarket </a:t>
                      </a:r>
                      <a:endParaRPr lang="en-GB" sz="1400" dirty="0"/>
                    </a:p>
                  </a:txBody>
                  <a:tcPr/>
                </a:tc>
              </a:tr>
              <a:tr h="39212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Portable</a:t>
                      </a:r>
                      <a:r>
                        <a:rPr lang="en-GB" sz="1400" baseline="0" dirty="0" smtClean="0"/>
                        <a:t> mobile phone charger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Search on Amazon for </a:t>
                      </a:r>
                      <a:r>
                        <a:rPr lang="en-GB" sz="1400" dirty="0" err="1" smtClean="0"/>
                        <a:t>Bonai</a:t>
                      </a:r>
                      <a:r>
                        <a:rPr lang="en-GB" sz="1400" dirty="0" smtClean="0"/>
                        <a:t> Portable Phone Charge</a:t>
                      </a:r>
                      <a:endParaRPr lang="en-GB" sz="1400" dirty="0"/>
                    </a:p>
                  </a:txBody>
                  <a:tcPr/>
                </a:tc>
              </a:tr>
              <a:tr h="39212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USB Power </a:t>
                      </a:r>
                      <a:r>
                        <a:rPr lang="en-GB" sz="1400" baseline="0" dirty="0" smtClean="0"/>
                        <a:t>cable 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Search on Amazon for USB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cable for </a:t>
                      </a:r>
                      <a:r>
                        <a:rPr lang="en-GB" sz="1400" dirty="0" err="1" smtClean="0"/>
                        <a:t>samsung</a:t>
                      </a:r>
                      <a:endParaRPr lang="en-GB" sz="1400" dirty="0"/>
                    </a:p>
                  </a:txBody>
                  <a:tcPr/>
                </a:tc>
              </a:tr>
              <a:tr h="39212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Ribbon</a:t>
                      </a:r>
                      <a:r>
                        <a:rPr lang="en-GB" sz="1400" baseline="0" dirty="0" smtClean="0"/>
                        <a:t> cable 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Search</a:t>
                      </a:r>
                      <a:r>
                        <a:rPr lang="en-GB" sz="1400" baseline="0" dirty="0" smtClean="0"/>
                        <a:t> on Amazon for ribbon cable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5798</TotalTime>
  <Words>324</Words>
  <Application>Microsoft Office PowerPoint</Application>
  <PresentationFormat>On-screen Show (4:3)</PresentationFormat>
  <Paragraphs>102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Tony Davis</dc:creator>
  <cp:lastModifiedBy>Tony Davis</cp:lastModifiedBy>
  <cp:revision>118</cp:revision>
  <cp:lastPrinted>2020-02-27T19:42:55Z</cp:lastPrinted>
  <dcterms:created xsi:type="dcterms:W3CDTF">2015-04-05T13:00:59Z</dcterms:created>
  <dcterms:modified xsi:type="dcterms:W3CDTF">2020-03-04T13:33:10Z</dcterms:modified>
</cp:coreProperties>
</file>