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9" r:id="rId3"/>
    <p:sldId id="282" r:id="rId4"/>
    <p:sldId id="283" r:id="rId5"/>
    <p:sldId id="284" r:id="rId6"/>
    <p:sldId id="270" r:id="rId7"/>
    <p:sldId id="285" r:id="rId8"/>
    <p:sldId id="286" r:id="rId9"/>
    <p:sldId id="287" r:id="rId10"/>
    <p:sldId id="288" r:id="rId11"/>
    <p:sldId id="289" r:id="rId12"/>
    <p:sldId id="290" r:id="rId13"/>
    <p:sldId id="271" r:id="rId14"/>
    <p:sldId id="291" r:id="rId15"/>
    <p:sldId id="292" r:id="rId16"/>
    <p:sldId id="293" r:id="rId17"/>
    <p:sldId id="276" r:id="rId18"/>
    <p:sldId id="28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002"/>
    <a:srgbClr val="F5B691"/>
    <a:srgbClr val="ED7D31"/>
    <a:srgbClr val="EB0207"/>
    <a:srgbClr val="DC1C03"/>
    <a:srgbClr val="E9547A"/>
    <a:srgbClr val="FB816A"/>
    <a:srgbClr val="E90207"/>
    <a:srgbClr val="C717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197"/>
  </p:normalViewPr>
  <p:slideViewPr>
    <p:cSldViewPr snapToGrid="0">
      <p:cViewPr>
        <p:scale>
          <a:sx n="96" d="100"/>
          <a:sy n="96" d="100"/>
        </p:scale>
        <p:origin x="1056" y="84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898D-D680-8144-B3EE-5AFC9F035055}" type="datetimeFigureOut">
              <a:rPr kumimoji="1" lang="ja-JP" altLang="en-US" smtClean="0"/>
              <a:t>2023/1/10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014AE-132D-E74D-B0A4-6FDAAEC07E9D}" type="slidenum">
              <a:rPr kumimoji="1" lang="ja-JP" altLang="en-US" smtClean="0"/>
              <a:t>‹#›</a:t>
            </a:fld>
            <a:endParaRPr kumimoji="1" lang="ja-JP" altLang="en-US"/>
          </a:p>
        </p:txBody>
      </p:sp>
    </p:spTree>
    <p:extLst>
      <p:ext uri="{BB962C8B-B14F-4D97-AF65-F5344CB8AC3E}">
        <p14:creationId xmlns:p14="http://schemas.microsoft.com/office/powerpoint/2010/main" val="22222297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B71F7-5D5F-2F4F-BB73-2C47ACAF2297}"/>
              </a:ext>
            </a:extLst>
          </p:cNvPr>
          <p:cNvSpPr>
            <a:spLocks noGrp="1"/>
          </p:cNvSpPr>
          <p:nvPr>
            <p:ph type="ctrTitle"/>
          </p:nvPr>
        </p:nvSpPr>
        <p:spPr>
          <a:xfrm>
            <a:off x="1524000" y="1122363"/>
            <a:ext cx="9144000" cy="2387600"/>
          </a:xfrm>
        </p:spPr>
        <p:txBody>
          <a:bodyPr anchor="b"/>
          <a:lstStyle>
            <a:lvl1pPr algn="ctr">
              <a:defRPr sz="6000">
                <a:latin typeface="Meiryo" panose="020B0604030504040204" pitchFamily="34" charset="-128"/>
                <a:ea typeface="Meiryo" panose="020B0604030504040204"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7AE5DBD-61D8-124F-9172-7A956CF3D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F618E8E-9C5A-2340-9A97-E3B6A4581349}"/>
              </a:ext>
            </a:extLst>
          </p:cNvPr>
          <p:cNvSpPr>
            <a:spLocks noGrp="1"/>
          </p:cNvSpPr>
          <p:nvPr>
            <p:ph type="dt" sz="half" idx="10"/>
          </p:nvPr>
        </p:nvSpPr>
        <p:spPr/>
        <p:txBody>
          <a:bodyPr/>
          <a:lstStyle/>
          <a:p>
            <a:fld id="{C4A51B43-2281-AA45-8133-91BDDF46DACB}"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72904F1B-652C-E845-8339-98BF9C01BA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E79150-0208-8B42-902B-80CD4D62527C}"/>
              </a:ext>
            </a:extLst>
          </p:cNvPr>
          <p:cNvSpPr>
            <a:spLocks noGrp="1"/>
          </p:cNvSpPr>
          <p:nvPr>
            <p:ph type="sldNum" sz="quarter" idx="12"/>
          </p:nvPr>
        </p:nvSpPr>
        <p:spPr>
          <a:xfrm>
            <a:off x="9356560" y="6512765"/>
            <a:ext cx="2743200" cy="365125"/>
          </a:xfrm>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113783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7D3D1-A190-524A-A66C-98DA0442354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3EC35F-BCCC-4E41-BD56-E045E3DD20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F9A1EF-72CA-1346-AA86-2A2094616A70}"/>
              </a:ext>
            </a:extLst>
          </p:cNvPr>
          <p:cNvSpPr>
            <a:spLocks noGrp="1"/>
          </p:cNvSpPr>
          <p:nvPr>
            <p:ph type="dt" sz="half" idx="10"/>
          </p:nvPr>
        </p:nvSpPr>
        <p:spPr/>
        <p:txBody>
          <a:bodyPr/>
          <a:lstStyle/>
          <a:p>
            <a:fld id="{980BDBD3-0639-C446-A6E0-B8F939BB03EB}"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6F58742F-0282-0F4C-8B74-7193E9C0D9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5152F3-9297-D941-8320-E0EA0422B3CF}"/>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53701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BEE1845-BA8D-8E49-B3B5-A4B6AC70AB7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2E7A7D-0BA8-2A45-BCE4-43B2F6B53CB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4C42A8-A283-7743-80C1-76D4E8C519AC}"/>
              </a:ext>
            </a:extLst>
          </p:cNvPr>
          <p:cNvSpPr>
            <a:spLocks noGrp="1"/>
          </p:cNvSpPr>
          <p:nvPr>
            <p:ph type="dt" sz="half" idx="10"/>
          </p:nvPr>
        </p:nvSpPr>
        <p:spPr/>
        <p:txBody>
          <a:bodyPr/>
          <a:lstStyle/>
          <a:p>
            <a:fld id="{36C34018-53BD-504D-81B8-80BC3FCDBBC2}"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2B574F24-45A7-8D42-86FF-746CBFD08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FC6688-0A8B-9D45-8D6C-B1B1270B773E}"/>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9070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AEDB3-BC07-2043-A684-034514AE93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F09743-B6C9-7948-9C73-C24F1A2595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17A855-999A-8641-AE5D-A0F9CB1028AC}"/>
              </a:ext>
            </a:extLst>
          </p:cNvPr>
          <p:cNvSpPr>
            <a:spLocks noGrp="1"/>
          </p:cNvSpPr>
          <p:nvPr>
            <p:ph type="dt" sz="half" idx="10"/>
          </p:nvPr>
        </p:nvSpPr>
        <p:spPr/>
        <p:txBody>
          <a:bodyPr/>
          <a:lstStyle/>
          <a:p>
            <a:fld id="{78D2383B-5081-DD4A-AB11-58117F2177D6}"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6D3D209F-F1A1-3047-820B-0F5D66C024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A62A95-F3A7-344C-AF2C-AF653719A87E}"/>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288145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9450E-4D38-D04C-950A-17E04A3DBD0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736B04-95DF-3A46-8B73-A1E748062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E2204EB-0DDE-0B46-AFF9-9AEDE0F6F46E}"/>
              </a:ext>
            </a:extLst>
          </p:cNvPr>
          <p:cNvSpPr>
            <a:spLocks noGrp="1"/>
          </p:cNvSpPr>
          <p:nvPr>
            <p:ph type="dt" sz="half" idx="10"/>
          </p:nvPr>
        </p:nvSpPr>
        <p:spPr/>
        <p:txBody>
          <a:bodyPr/>
          <a:lstStyle/>
          <a:p>
            <a:fld id="{B37FE540-63B1-F94A-AEFF-EE1440846167}"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D1545395-76C4-F040-A689-531E5161E0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A8D1F-3384-CF4D-8F1E-6F8E760693E0}"/>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414597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4E536-5AC5-FD4A-A6BA-296CCFDA3C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C4B516-2F67-CF49-ADDF-43752AC43B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E4B9D6-DE82-4245-AEA3-507B32C98CF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97BEA3F-2EE7-9B44-85C0-7C3AF74EDB05}"/>
              </a:ext>
            </a:extLst>
          </p:cNvPr>
          <p:cNvSpPr>
            <a:spLocks noGrp="1"/>
          </p:cNvSpPr>
          <p:nvPr>
            <p:ph type="dt" sz="half" idx="10"/>
          </p:nvPr>
        </p:nvSpPr>
        <p:spPr/>
        <p:txBody>
          <a:bodyPr/>
          <a:lstStyle/>
          <a:p>
            <a:fld id="{4EECC129-3F10-1947-B704-5AFD3E1A225A}" type="datetime1">
              <a:rPr kumimoji="1" lang="ja-JP" altLang="en-US" smtClean="0"/>
              <a:t>2023/1/10</a:t>
            </a:fld>
            <a:endParaRPr kumimoji="1" lang="ja-JP" altLang="en-US"/>
          </a:p>
        </p:txBody>
      </p:sp>
      <p:sp>
        <p:nvSpPr>
          <p:cNvPr id="6" name="フッター プレースホルダー 5">
            <a:extLst>
              <a:ext uri="{FF2B5EF4-FFF2-40B4-BE49-F238E27FC236}">
                <a16:creationId xmlns:a16="http://schemas.microsoft.com/office/drawing/2014/main" id="{7D38B8D0-58AE-F942-A8B6-62CEA96A7B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3DBAF2-5439-1742-9F17-A57608AD6042}"/>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82927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E40F7-5AC1-D342-BB02-B6589B8665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CB8C4-37C6-D340-8B8B-78F25A837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DC5BA8-91B4-F04E-A35A-9A6250A87E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86446AF-84A1-CD47-83F5-E72AD0933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14EE33-191F-E44A-8903-245A04595AD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1591CBB-07D0-404C-8411-C0675247CED8}"/>
              </a:ext>
            </a:extLst>
          </p:cNvPr>
          <p:cNvSpPr>
            <a:spLocks noGrp="1"/>
          </p:cNvSpPr>
          <p:nvPr>
            <p:ph type="dt" sz="half" idx="10"/>
          </p:nvPr>
        </p:nvSpPr>
        <p:spPr/>
        <p:txBody>
          <a:bodyPr/>
          <a:lstStyle/>
          <a:p>
            <a:fld id="{ABFB4EC8-4A2F-1F41-B55A-305B8E887015}" type="datetime1">
              <a:rPr kumimoji="1" lang="ja-JP" altLang="en-US" smtClean="0"/>
              <a:t>2023/1/10</a:t>
            </a:fld>
            <a:endParaRPr kumimoji="1" lang="ja-JP" altLang="en-US"/>
          </a:p>
        </p:txBody>
      </p:sp>
      <p:sp>
        <p:nvSpPr>
          <p:cNvPr id="8" name="フッター プレースホルダー 7">
            <a:extLst>
              <a:ext uri="{FF2B5EF4-FFF2-40B4-BE49-F238E27FC236}">
                <a16:creationId xmlns:a16="http://schemas.microsoft.com/office/drawing/2014/main" id="{F2E8F775-D175-8142-806E-8811AE15F2A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7674AC-C771-1240-827A-C54AC7546F26}"/>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98542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D6118-E566-3645-BF34-7B20A63FB7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EDFE45-0A21-9046-BF41-B34C84DE8ACF}"/>
              </a:ext>
            </a:extLst>
          </p:cNvPr>
          <p:cNvSpPr>
            <a:spLocks noGrp="1"/>
          </p:cNvSpPr>
          <p:nvPr>
            <p:ph type="dt" sz="half" idx="10"/>
          </p:nvPr>
        </p:nvSpPr>
        <p:spPr/>
        <p:txBody>
          <a:bodyPr/>
          <a:lstStyle/>
          <a:p>
            <a:fld id="{765A4EFE-487B-DB40-A20F-0E42B75970C7}" type="datetime1">
              <a:rPr kumimoji="1" lang="ja-JP" altLang="en-US" smtClean="0"/>
              <a:t>2023/1/10</a:t>
            </a:fld>
            <a:endParaRPr kumimoji="1" lang="ja-JP" altLang="en-US"/>
          </a:p>
        </p:txBody>
      </p:sp>
      <p:sp>
        <p:nvSpPr>
          <p:cNvPr id="4" name="フッター プレースホルダー 3">
            <a:extLst>
              <a:ext uri="{FF2B5EF4-FFF2-40B4-BE49-F238E27FC236}">
                <a16:creationId xmlns:a16="http://schemas.microsoft.com/office/drawing/2014/main" id="{AC08A84A-31FA-3B41-B579-82685597D8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F0065F-619D-C04A-B78F-C2EDF37B88F7}"/>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43149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D7214F-28FB-414B-A9FD-301D6B2AD772}"/>
              </a:ext>
            </a:extLst>
          </p:cNvPr>
          <p:cNvSpPr>
            <a:spLocks noGrp="1"/>
          </p:cNvSpPr>
          <p:nvPr>
            <p:ph type="dt" sz="half" idx="10"/>
          </p:nvPr>
        </p:nvSpPr>
        <p:spPr/>
        <p:txBody>
          <a:bodyPr/>
          <a:lstStyle/>
          <a:p>
            <a:fld id="{BA7B7F99-6446-3447-B61C-18256FB3C956}" type="datetime1">
              <a:rPr kumimoji="1" lang="ja-JP" altLang="en-US" smtClean="0"/>
              <a:t>2023/1/10</a:t>
            </a:fld>
            <a:endParaRPr kumimoji="1" lang="ja-JP" altLang="en-US"/>
          </a:p>
        </p:txBody>
      </p:sp>
      <p:sp>
        <p:nvSpPr>
          <p:cNvPr id="3" name="フッター プレースホルダー 2">
            <a:extLst>
              <a:ext uri="{FF2B5EF4-FFF2-40B4-BE49-F238E27FC236}">
                <a16:creationId xmlns:a16="http://schemas.microsoft.com/office/drawing/2014/main" id="{599511AB-6F9E-4844-8D91-2796DD0A92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ACE4B0-2F3A-1841-9646-694FA382BE2E}"/>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42642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63A808-26B2-7E4C-86C7-011A20CBA8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45A51E-60BE-1D45-BE18-F64339652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8F2ADB-2D2A-4646-9E7E-0127A314D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0CB2CA-E3A8-F849-972F-34AF39C70B46}"/>
              </a:ext>
            </a:extLst>
          </p:cNvPr>
          <p:cNvSpPr>
            <a:spLocks noGrp="1"/>
          </p:cNvSpPr>
          <p:nvPr>
            <p:ph type="dt" sz="half" idx="10"/>
          </p:nvPr>
        </p:nvSpPr>
        <p:spPr/>
        <p:txBody>
          <a:bodyPr/>
          <a:lstStyle/>
          <a:p>
            <a:fld id="{2A865F3A-BF2E-4F41-AC34-2F1BB9F2C5CA}" type="datetime1">
              <a:rPr kumimoji="1" lang="ja-JP" altLang="en-US" smtClean="0"/>
              <a:t>2023/1/10</a:t>
            </a:fld>
            <a:endParaRPr kumimoji="1" lang="ja-JP" altLang="en-US"/>
          </a:p>
        </p:txBody>
      </p:sp>
      <p:sp>
        <p:nvSpPr>
          <p:cNvPr id="6" name="フッター プレースホルダー 5">
            <a:extLst>
              <a:ext uri="{FF2B5EF4-FFF2-40B4-BE49-F238E27FC236}">
                <a16:creationId xmlns:a16="http://schemas.microsoft.com/office/drawing/2014/main" id="{D97A872D-78DD-CD49-A78A-4F2108EA06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048453-9C0D-E54C-99C4-0C1C1EEDF579}"/>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371002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17303-673E-CD49-ACE8-ED73A21A0C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BECE3D8-4827-AC48-A012-BDD0F10C4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2F23F4FA-E66C-1344-ADEE-A2FEBC02F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B4D407-92DE-9D48-B363-1990B7BFBBA5}"/>
              </a:ext>
            </a:extLst>
          </p:cNvPr>
          <p:cNvSpPr>
            <a:spLocks noGrp="1"/>
          </p:cNvSpPr>
          <p:nvPr>
            <p:ph type="dt" sz="half" idx="10"/>
          </p:nvPr>
        </p:nvSpPr>
        <p:spPr/>
        <p:txBody>
          <a:bodyPr/>
          <a:lstStyle/>
          <a:p>
            <a:fld id="{ADCB8A49-47BC-AC4F-AB81-A001466B3B97}" type="datetime1">
              <a:rPr kumimoji="1" lang="ja-JP" altLang="en-US" smtClean="0"/>
              <a:t>2023/1/10</a:t>
            </a:fld>
            <a:endParaRPr kumimoji="1" lang="ja-JP" altLang="en-US"/>
          </a:p>
        </p:txBody>
      </p:sp>
      <p:sp>
        <p:nvSpPr>
          <p:cNvPr id="6" name="フッター プレースホルダー 5">
            <a:extLst>
              <a:ext uri="{FF2B5EF4-FFF2-40B4-BE49-F238E27FC236}">
                <a16:creationId xmlns:a16="http://schemas.microsoft.com/office/drawing/2014/main" id="{6F708D0F-A7C9-624D-920D-294E763E0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D90273-12BE-C545-B579-27EBAB5A7287}"/>
              </a:ext>
            </a:extLst>
          </p:cNvPr>
          <p:cNvSpPr>
            <a:spLocks noGrp="1"/>
          </p:cNvSpPr>
          <p:nvPr>
            <p:ph type="sldNum" sz="quarter" idx="12"/>
          </p:nvPr>
        </p:nvSpPr>
        <p:spPr/>
        <p:txBody>
          <a:bodyPr/>
          <a:lstStyle/>
          <a:p>
            <a:fld id="{68669A2D-E384-2C44-AFD5-5AC8A72CAF4A}" type="slidenum">
              <a:rPr kumimoji="1" lang="ja-JP" altLang="en-US" smtClean="0"/>
              <a:t>‹#›</a:t>
            </a:fld>
            <a:endParaRPr kumimoji="1" lang="ja-JP" altLang="en-US"/>
          </a:p>
        </p:txBody>
      </p:sp>
    </p:spTree>
    <p:extLst>
      <p:ext uri="{BB962C8B-B14F-4D97-AF65-F5344CB8AC3E}">
        <p14:creationId xmlns:p14="http://schemas.microsoft.com/office/powerpoint/2010/main" val="402204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1A0EE5B-C489-7A46-9C5D-7A73056FE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53EFD0-0B99-F044-B83A-D1C6F9FA1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75338C-0FA4-954B-A3C3-6AC3B4BE4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B45C0-CDAA-0D4D-BE3A-841546C34CC8}" type="datetime1">
              <a:rPr kumimoji="1" lang="ja-JP" altLang="en-US" smtClean="0"/>
              <a:t>2023/1/10</a:t>
            </a:fld>
            <a:endParaRPr kumimoji="1" lang="ja-JP" altLang="en-US"/>
          </a:p>
        </p:txBody>
      </p:sp>
      <p:sp>
        <p:nvSpPr>
          <p:cNvPr id="5" name="フッター プレースホルダー 4">
            <a:extLst>
              <a:ext uri="{FF2B5EF4-FFF2-40B4-BE49-F238E27FC236}">
                <a16:creationId xmlns:a16="http://schemas.microsoft.com/office/drawing/2014/main" id="{DF5EDB19-82FC-CC4F-B1DA-8EF750E21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B69288D-3AA7-5343-AEC6-9F5AAF2C8DF8}"/>
              </a:ext>
            </a:extLst>
          </p:cNvPr>
          <p:cNvSpPr>
            <a:spLocks noGrp="1"/>
          </p:cNvSpPr>
          <p:nvPr>
            <p:ph type="sldNum" sz="quarter" idx="4"/>
          </p:nvPr>
        </p:nvSpPr>
        <p:spPr>
          <a:xfrm>
            <a:off x="9308432" y="6512765"/>
            <a:ext cx="2743200" cy="365125"/>
          </a:xfrm>
          <a:prstGeom prst="rect">
            <a:avLst/>
          </a:prstGeom>
        </p:spPr>
        <p:txBody>
          <a:bodyPr vert="horz" lIns="91440" tIns="45720" rIns="91440" bIns="45720" rtlCol="0" anchor="ctr"/>
          <a:lstStyle>
            <a:lvl1pPr algn="r">
              <a:defRPr sz="1200" b="1" i="0">
                <a:solidFill>
                  <a:schemeClr val="tx1">
                    <a:tint val="75000"/>
                  </a:schemeClr>
                </a:solidFill>
                <a:latin typeface="DIN 2014 Bold" panose="020B0604020202020204" pitchFamily="34" charset="0"/>
              </a:defRPr>
            </a:lvl1pPr>
          </a:lstStyle>
          <a:p>
            <a:fld id="{68669A2D-E384-2C44-AFD5-5AC8A72CAF4A}" type="slidenum">
              <a:rPr lang="ja-JP" altLang="en-US" smtClean="0"/>
              <a:pPr/>
              <a:t>‹#›</a:t>
            </a:fld>
            <a:endParaRPr lang="ja-JP" altLang="en-US"/>
          </a:p>
        </p:txBody>
      </p:sp>
    </p:spTree>
    <p:extLst>
      <p:ext uri="{BB962C8B-B14F-4D97-AF65-F5344CB8AC3E}">
        <p14:creationId xmlns:p14="http://schemas.microsoft.com/office/powerpoint/2010/main" val="1104143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hinagawa-skin.com/sp/price/"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2471684F-DE45-866A-3EFF-9BEAAEFCF49A}"/>
              </a:ext>
            </a:extLst>
          </p:cNvPr>
          <p:cNvSpPr/>
          <p:nvPr/>
        </p:nvSpPr>
        <p:spPr>
          <a:xfrm>
            <a:off x="-5" y="6457888"/>
            <a:ext cx="12192005" cy="400111"/>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Google Shape;214;p13">
            <a:extLst>
              <a:ext uri="{FF2B5EF4-FFF2-40B4-BE49-F238E27FC236}">
                <a16:creationId xmlns:a16="http://schemas.microsoft.com/office/drawing/2014/main" id="{E4F964C9-BDDF-2355-75B8-D3278A9C4748}"/>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bg1"/>
                </a:solidFill>
                <a:latin typeface="Capitana Medium" panose="020B0502020204060303" pitchFamily="34" charset="0"/>
                <a:ea typeface="Meiryo" panose="020B0604030504040204" pitchFamily="34" charset="-128"/>
              </a:rPr>
              <a:t>Copyright © 202</a:t>
            </a:r>
            <a:r>
              <a:rPr lang="en-US" altLang="ja-JP" sz="700" dirty="0">
                <a:solidFill>
                  <a:schemeClr val="bg1"/>
                </a:solidFill>
                <a:latin typeface="Capitana Medium" panose="020B0502020204060303" pitchFamily="34" charset="0"/>
                <a:ea typeface="Meiryo" panose="020B0604030504040204" pitchFamily="34" charset="-128"/>
              </a:rPr>
              <a:t>3 </a:t>
            </a:r>
            <a:r>
              <a:rPr lang="ja-JP" altLang="en-US" sz="700">
                <a:solidFill>
                  <a:schemeClr val="bg1"/>
                </a:solidFill>
                <a:latin typeface="Capitana Medium" panose="020B0502020204060303" pitchFamily="34" charset="0"/>
                <a:ea typeface="Meiryo" panose="020B0604030504040204" pitchFamily="34" charset="-128"/>
              </a:rPr>
              <a:t>PROJECT GROUP Inc. All Rights Reserved.</a:t>
            </a:r>
          </a:p>
        </p:txBody>
      </p:sp>
      <p:sp>
        <p:nvSpPr>
          <p:cNvPr id="4" name="テキスト ボックス 3">
            <a:extLst>
              <a:ext uri="{FF2B5EF4-FFF2-40B4-BE49-F238E27FC236}">
                <a16:creationId xmlns:a16="http://schemas.microsoft.com/office/drawing/2014/main" id="{5FABAC31-2B0D-A39E-800E-BC8AC4899362}"/>
              </a:ext>
            </a:extLst>
          </p:cNvPr>
          <p:cNvSpPr txBox="1"/>
          <p:nvPr/>
        </p:nvSpPr>
        <p:spPr>
          <a:xfrm>
            <a:off x="4185783" y="1154099"/>
            <a:ext cx="3388660" cy="584775"/>
          </a:xfrm>
          <a:prstGeom prst="rect">
            <a:avLst/>
          </a:prstGeom>
          <a:noFill/>
        </p:spPr>
        <p:txBody>
          <a:bodyPr wrap="square" rtlCol="0">
            <a:spAutoFit/>
          </a:bodyPr>
          <a:lstStyle/>
          <a:p>
            <a:pPr algn="ctr"/>
            <a:r>
              <a:rPr kumimoji="1" lang="en-US" altLang="ja-JP" sz="3200" b="1" spc="300" dirty="0">
                <a:latin typeface="DIN 2014 Bold" panose="020B0604020202020204" pitchFamily="34" charset="0"/>
                <a:ea typeface="DIN 2014 Bold" panose="020B0604020202020204" pitchFamily="34" charset="0"/>
              </a:rPr>
              <a:t>GROWTH </a:t>
            </a:r>
            <a:r>
              <a:rPr kumimoji="1" lang="en-US" altLang="ja-JP" sz="3200" b="1" spc="300" dirty="0">
                <a:solidFill>
                  <a:srgbClr val="AA0002"/>
                </a:solidFill>
                <a:latin typeface="DIN 2014 Bold" panose="020B0604020202020204" pitchFamily="34" charset="0"/>
                <a:ea typeface="DIN 2014 Bold" panose="020B0604020202020204" pitchFamily="34" charset="0"/>
              </a:rPr>
              <a:t>CAMP</a:t>
            </a:r>
            <a:endParaRPr kumimoji="1" lang="ja-JP" altLang="en-US" sz="3200" b="1" spc="300">
              <a:solidFill>
                <a:srgbClr val="AA0002"/>
              </a:solidFill>
              <a:latin typeface="DIN 2014 Bold" panose="020B0604020202020204" pitchFamily="34" charset="0"/>
            </a:endParaRPr>
          </a:p>
        </p:txBody>
      </p:sp>
      <p:pic>
        <p:nvPicPr>
          <p:cNvPr id="16" name="図 15" descr="アイコン&#10;&#10;自動的に生成された説明">
            <a:extLst>
              <a:ext uri="{FF2B5EF4-FFF2-40B4-BE49-F238E27FC236}">
                <a16:creationId xmlns:a16="http://schemas.microsoft.com/office/drawing/2014/main" id="{6D74293D-08C7-EE94-8831-6AA10037B45E}"/>
              </a:ext>
            </a:extLst>
          </p:cNvPr>
          <p:cNvPicPr>
            <a:picLocks noChangeAspect="1"/>
          </p:cNvPicPr>
          <p:nvPr/>
        </p:nvPicPr>
        <p:blipFill>
          <a:blip r:embed="rId2"/>
          <a:stretch>
            <a:fillRect/>
          </a:stretch>
        </p:blipFill>
        <p:spPr>
          <a:xfrm>
            <a:off x="5436914" y="5072692"/>
            <a:ext cx="886410" cy="781418"/>
          </a:xfrm>
          <a:prstGeom prst="rect">
            <a:avLst/>
          </a:prstGeom>
        </p:spPr>
      </p:pic>
      <p:sp>
        <p:nvSpPr>
          <p:cNvPr id="19" name="正方形/長方形 18">
            <a:extLst>
              <a:ext uri="{FF2B5EF4-FFF2-40B4-BE49-F238E27FC236}">
                <a16:creationId xmlns:a16="http://schemas.microsoft.com/office/drawing/2014/main" id="{B5CFF950-EB62-0FDC-A98D-CC59CEFC30C6}"/>
              </a:ext>
            </a:extLst>
          </p:cNvPr>
          <p:cNvSpPr/>
          <p:nvPr/>
        </p:nvSpPr>
        <p:spPr>
          <a:xfrm>
            <a:off x="-5" y="0"/>
            <a:ext cx="12192001" cy="400111"/>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86DD710C-D362-FEBF-836C-327EFEEE3DDA}"/>
              </a:ext>
            </a:extLst>
          </p:cNvPr>
          <p:cNvGrpSpPr/>
          <p:nvPr/>
        </p:nvGrpSpPr>
        <p:grpSpPr>
          <a:xfrm>
            <a:off x="-215887" y="2610812"/>
            <a:ext cx="12192005" cy="1256365"/>
            <a:chOff x="-5" y="3679947"/>
            <a:chExt cx="12192005" cy="1256365"/>
          </a:xfrm>
        </p:grpSpPr>
        <p:sp>
          <p:nvSpPr>
            <p:cNvPr id="2" name="テキスト ボックス 1">
              <a:extLst>
                <a:ext uri="{FF2B5EF4-FFF2-40B4-BE49-F238E27FC236}">
                  <a16:creationId xmlns:a16="http://schemas.microsoft.com/office/drawing/2014/main" id="{F9102623-EFE6-C0AF-E7F7-DDEA13C6F534}"/>
                </a:ext>
              </a:extLst>
            </p:cNvPr>
            <p:cNvSpPr txBox="1"/>
            <p:nvPr/>
          </p:nvSpPr>
          <p:spPr>
            <a:xfrm>
              <a:off x="0" y="3679947"/>
              <a:ext cx="12192000" cy="584775"/>
            </a:xfrm>
            <a:prstGeom prst="rect">
              <a:avLst/>
            </a:prstGeom>
            <a:noFill/>
          </p:spPr>
          <p:txBody>
            <a:bodyPr wrap="square" rtlCol="0">
              <a:spAutoFit/>
            </a:bodyPr>
            <a:lstStyle/>
            <a:p>
              <a:pPr algn="ctr"/>
              <a:r>
                <a:rPr kumimoji="1" lang="ja-JP" altLang="en-US" sz="3200" b="1" spc="300">
                  <a:latin typeface="Yu Gothic" panose="020B0400000000000000" pitchFamily="34" charset="-128"/>
                  <a:ea typeface="Yu Gothic" panose="020B0400000000000000" pitchFamily="34" charset="-128"/>
                </a:rPr>
                <a:t>第</a:t>
              </a:r>
              <a:r>
                <a:rPr kumimoji="1" lang="en-US" altLang="ja-JP" sz="3200" b="1" spc="300" dirty="0">
                  <a:solidFill>
                    <a:srgbClr val="AA0002"/>
                  </a:solidFill>
                  <a:latin typeface="DIN 2014 Demi" panose="020B0604020202020204" pitchFamily="34" charset="0"/>
                  <a:ea typeface="DIN 2014 Demi" panose="020B0604020202020204" pitchFamily="34" charset="0"/>
                </a:rPr>
                <a:t>1</a:t>
              </a:r>
              <a:r>
                <a:rPr kumimoji="1" lang="ja-JP" altLang="en-US" sz="3200" b="1" spc="300">
                  <a:latin typeface="Yu Gothic" panose="020B0400000000000000" pitchFamily="34" charset="-128"/>
                  <a:ea typeface="Yu Gothic" panose="020B0400000000000000" pitchFamily="34" charset="-128"/>
                </a:rPr>
                <a:t>回</a:t>
              </a:r>
            </a:p>
          </p:txBody>
        </p:sp>
        <p:sp>
          <p:nvSpPr>
            <p:cNvPr id="3" name="テキスト ボックス 2">
              <a:extLst>
                <a:ext uri="{FF2B5EF4-FFF2-40B4-BE49-F238E27FC236}">
                  <a16:creationId xmlns:a16="http://schemas.microsoft.com/office/drawing/2014/main" id="{83F0FAD8-9ADD-D314-6E7D-C35BDA739355}"/>
                </a:ext>
              </a:extLst>
            </p:cNvPr>
            <p:cNvSpPr txBox="1"/>
            <p:nvPr/>
          </p:nvSpPr>
          <p:spPr>
            <a:xfrm>
              <a:off x="-5" y="4351537"/>
              <a:ext cx="12192000" cy="584775"/>
            </a:xfrm>
            <a:prstGeom prst="rect">
              <a:avLst/>
            </a:prstGeom>
            <a:noFill/>
          </p:spPr>
          <p:txBody>
            <a:bodyPr wrap="square" rtlCol="0">
              <a:spAutoFit/>
            </a:bodyPr>
            <a:lstStyle/>
            <a:p>
              <a:pPr algn="ctr"/>
              <a:r>
                <a:rPr lang="ja-JP" altLang="en-US" sz="3200" b="1" spc="300">
                  <a:effectLst/>
                  <a:latin typeface="Yu Gothic" panose="020B0400000000000000" pitchFamily="34" charset="-128"/>
                  <a:ea typeface="Yu Gothic" panose="020B0400000000000000" pitchFamily="34" charset="-128"/>
                </a:rPr>
                <a:t>マーケティングとは</a:t>
              </a:r>
              <a:endParaRPr kumimoji="1" lang="ja-JP" altLang="en-US" sz="3200" b="1" spc="30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8171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例題</a:t>
            </a:r>
            <a:r>
              <a:rPr kumimoji="1" lang="en-US" altLang="ja-JP" sz="2200" b="1" spc="300" dirty="0">
                <a:latin typeface="DIN 2014 Demi" panose="020B0604020202020204" pitchFamily="34" charset="0"/>
                <a:ea typeface="DIN 2014 Demi" panose="020B0604020202020204" pitchFamily="34" charset="0"/>
              </a:rPr>
              <a:t>1</a:t>
            </a:r>
            <a:r>
              <a:rPr kumimoji="1" lang="ja-JP" altLang="en-US" sz="2000" b="1" spc="300">
                <a:latin typeface="Yu Gothic" panose="020B0400000000000000" pitchFamily="34" charset="-128"/>
                <a:ea typeface="Yu Gothic" panose="020B0400000000000000" pitchFamily="34" charset="-128"/>
              </a:rPr>
              <a:t>の解答例</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C900AF6-938B-9B01-8287-26DEE26347C7}"/>
              </a:ext>
            </a:extLst>
          </p:cNvPr>
          <p:cNvSpPr txBox="1"/>
          <p:nvPr/>
        </p:nvSpPr>
        <p:spPr>
          <a:xfrm>
            <a:off x="668976" y="1129743"/>
            <a:ext cx="10854047" cy="515526"/>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解答例：メニュー選びという</a:t>
            </a:r>
            <a:r>
              <a:rPr lang="en-US" altLang="ja-JP" sz="2000" b="1" spc="300" dirty="0">
                <a:latin typeface="DIN 2014 Demi" panose="020B0604020202020204" pitchFamily="34" charset="0"/>
                <a:ea typeface="DIN 2014 Demi" panose="020B0604020202020204" pitchFamily="34" charset="0"/>
              </a:rPr>
              <a:t>JOB</a:t>
            </a:r>
            <a:r>
              <a:rPr lang="ja-JP" altLang="en-US" b="1" spc="300">
                <a:latin typeface="Yu Gothic" panose="020B0400000000000000" pitchFamily="34" charset="-128"/>
                <a:ea typeface="Yu Gothic" panose="020B0400000000000000" pitchFamily="34" charset="-128"/>
              </a:rPr>
              <a:t>をクリニックが請け負っていることを知らせる</a:t>
            </a:r>
            <a:endParaRPr lang="ja-JP" altLang="en-US" b="1" spc="300" dirty="0">
              <a:solidFill>
                <a:srgbClr val="AA0002"/>
              </a:solidFill>
              <a:latin typeface="Yu Gothic" panose="020B0400000000000000" pitchFamily="34" charset="-128"/>
              <a:ea typeface="Yu Gothic" panose="020B0400000000000000" pitchFamily="34" charset="-128"/>
            </a:endParaRPr>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10</a:t>
            </a:fld>
            <a:endParaRPr kumimoji="1" lang="ja-JP" altLang="en-US"/>
          </a:p>
        </p:txBody>
      </p:sp>
      <p:sp>
        <p:nvSpPr>
          <p:cNvPr id="10" name="テキスト ボックス 9">
            <a:extLst>
              <a:ext uri="{FF2B5EF4-FFF2-40B4-BE49-F238E27FC236}">
                <a16:creationId xmlns:a16="http://schemas.microsoft.com/office/drawing/2014/main" id="{B91174B8-E205-E930-3A3C-7BB56CEE7805}"/>
              </a:ext>
            </a:extLst>
          </p:cNvPr>
          <p:cNvSpPr txBox="1"/>
          <p:nvPr/>
        </p:nvSpPr>
        <p:spPr>
          <a:xfrm>
            <a:off x="932770" y="1573047"/>
            <a:ext cx="10596431" cy="515526"/>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結果：</a:t>
            </a:r>
            <a:r>
              <a:rPr lang="en-US" altLang="ja-JP" sz="2000" b="1" spc="300" dirty="0">
                <a:latin typeface="DIN 2014 Demi" panose="020B0604020202020204" pitchFamily="34" charset="0"/>
                <a:ea typeface="DIN 2014 Demi" panose="020B0604020202020204" pitchFamily="34" charset="0"/>
              </a:rPr>
              <a:t>CVR30%</a:t>
            </a:r>
            <a:r>
              <a:rPr lang="ja-JP" altLang="en-US" b="1" spc="300">
                <a:latin typeface="Yu Gothic" panose="020B0400000000000000" pitchFamily="34" charset="-128"/>
                <a:ea typeface="Yu Gothic" panose="020B0400000000000000" pitchFamily="34" charset="-128"/>
              </a:rPr>
              <a:t>の上昇</a:t>
            </a:r>
            <a:endParaRPr lang="ja-JP" altLang="en-US" b="1" spc="300" dirty="0">
              <a:solidFill>
                <a:srgbClr val="AA0002"/>
              </a:solidFill>
              <a:latin typeface="Yu Gothic" panose="020B0400000000000000" pitchFamily="34" charset="-128"/>
              <a:ea typeface="Yu Gothic" panose="020B0400000000000000" pitchFamily="34" charset="-128"/>
            </a:endParaRPr>
          </a:p>
        </p:txBody>
      </p:sp>
      <p:pic>
        <p:nvPicPr>
          <p:cNvPr id="12" name="図 11" descr="テキスト&#10;&#10;自動的に生成された説明">
            <a:extLst>
              <a:ext uri="{FF2B5EF4-FFF2-40B4-BE49-F238E27FC236}">
                <a16:creationId xmlns:a16="http://schemas.microsoft.com/office/drawing/2014/main" id="{0D9F26D0-65E4-AF4D-1798-9BC000BFF6FF}"/>
              </a:ext>
            </a:extLst>
          </p:cNvPr>
          <p:cNvPicPr>
            <a:picLocks noChangeAspect="1"/>
          </p:cNvPicPr>
          <p:nvPr/>
        </p:nvPicPr>
        <p:blipFill rotWithShape="1">
          <a:blip r:embed="rId2">
            <a:extLst>
              <a:ext uri="{28A0092B-C50C-407E-A947-70E740481C1C}">
                <a14:useLocalDpi xmlns:a14="http://schemas.microsoft.com/office/drawing/2010/main" val="0"/>
              </a:ext>
            </a:extLst>
          </a:blip>
          <a:srcRect t="620" r="1664" b="6048"/>
          <a:stretch/>
        </p:blipFill>
        <p:spPr>
          <a:xfrm>
            <a:off x="1476532" y="2444815"/>
            <a:ext cx="2515029" cy="345147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図 13" descr="グラフィカル ユーザー インターフェイス, テキスト, アプリケーション, メール&#10;&#10;自動的に生成された説明">
            <a:extLst>
              <a:ext uri="{FF2B5EF4-FFF2-40B4-BE49-F238E27FC236}">
                <a16:creationId xmlns:a16="http://schemas.microsoft.com/office/drawing/2014/main" id="{E8704A28-FBC9-88B3-2E96-6CF389E80670}"/>
              </a:ext>
            </a:extLst>
          </p:cNvPr>
          <p:cNvPicPr>
            <a:picLocks noChangeAspect="1"/>
          </p:cNvPicPr>
          <p:nvPr/>
        </p:nvPicPr>
        <p:blipFill rotWithShape="1">
          <a:blip r:embed="rId3">
            <a:extLst>
              <a:ext uri="{28A0092B-C50C-407E-A947-70E740481C1C}">
                <a14:useLocalDpi xmlns:a14="http://schemas.microsoft.com/office/drawing/2010/main" val="0"/>
              </a:ext>
            </a:extLst>
          </a:blip>
          <a:srcRect l="165" t="4082" r="1664" b="9660"/>
          <a:stretch/>
        </p:blipFill>
        <p:spPr>
          <a:xfrm>
            <a:off x="8474884" y="2165016"/>
            <a:ext cx="2240584" cy="4330181"/>
          </a:xfrm>
          <a:prstGeom prst="rect">
            <a:avLst/>
          </a:prstGeom>
        </p:spPr>
      </p:pic>
      <p:pic>
        <p:nvPicPr>
          <p:cNvPr id="15" name="図 14" descr="グラフィカル ユーザー インターフェイス, テキスト, アプリケーション, メール&#10;&#10;自動的に生成された説明">
            <a:extLst>
              <a:ext uri="{FF2B5EF4-FFF2-40B4-BE49-F238E27FC236}">
                <a16:creationId xmlns:a16="http://schemas.microsoft.com/office/drawing/2014/main" id="{FCFBFFCF-9509-BCD3-C8B8-9A0A24EDB6F0}"/>
              </a:ext>
            </a:extLst>
          </p:cNvPr>
          <p:cNvPicPr>
            <a:picLocks noChangeAspect="1"/>
          </p:cNvPicPr>
          <p:nvPr/>
        </p:nvPicPr>
        <p:blipFill rotWithShape="1">
          <a:blip r:embed="rId4">
            <a:extLst>
              <a:ext uri="{28A0092B-C50C-407E-A947-70E740481C1C}">
                <a14:useLocalDpi xmlns:a14="http://schemas.microsoft.com/office/drawing/2010/main" val="0"/>
              </a:ext>
            </a:extLst>
          </a:blip>
          <a:srcRect t="5169" r="-672" b="15782"/>
          <a:stretch/>
        </p:blipFill>
        <p:spPr>
          <a:xfrm>
            <a:off x="4856076" y="2219184"/>
            <a:ext cx="2240584" cy="3869554"/>
          </a:xfrm>
          <a:prstGeom prst="rect">
            <a:avLst/>
          </a:prstGeom>
        </p:spPr>
      </p:pic>
      <p:sp>
        <p:nvSpPr>
          <p:cNvPr id="16" name="矢印: 右 8">
            <a:extLst>
              <a:ext uri="{FF2B5EF4-FFF2-40B4-BE49-F238E27FC236}">
                <a16:creationId xmlns:a16="http://schemas.microsoft.com/office/drawing/2014/main" id="{7A0E9EA4-11B6-EC56-48AE-9CB43AAC9F9A}"/>
              </a:ext>
            </a:extLst>
          </p:cNvPr>
          <p:cNvSpPr/>
          <p:nvPr/>
        </p:nvSpPr>
        <p:spPr>
          <a:xfrm>
            <a:off x="7421416" y="3977917"/>
            <a:ext cx="728711" cy="408204"/>
          </a:xfrm>
          <a:prstGeom prst="rightArrow">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B05FB9C-FCD7-B701-8601-40B0C5A9800D}"/>
              </a:ext>
            </a:extLst>
          </p:cNvPr>
          <p:cNvSpPr/>
          <p:nvPr/>
        </p:nvSpPr>
        <p:spPr>
          <a:xfrm>
            <a:off x="8474884" y="2428799"/>
            <a:ext cx="2253276" cy="441960"/>
          </a:xfrm>
          <a:prstGeom prst="rect">
            <a:avLst/>
          </a:prstGeom>
          <a:noFill/>
          <a:ln w="38100">
            <a:solidFill>
              <a:srgbClr val="AA0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Google Shape;214;p13">
            <a:extLst>
              <a:ext uri="{FF2B5EF4-FFF2-40B4-BE49-F238E27FC236}">
                <a16:creationId xmlns:a16="http://schemas.microsoft.com/office/drawing/2014/main" id="{ACFDA504-DCD8-53ED-A07E-9BC056BDF1A5}"/>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7366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解答例の解説</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4FEE581D-9181-807B-460C-F05DC4D924C9}"/>
              </a:ext>
            </a:extLst>
          </p:cNvPr>
          <p:cNvSpPr txBox="1"/>
          <p:nvPr/>
        </p:nvSpPr>
        <p:spPr>
          <a:xfrm>
            <a:off x="668976" y="1016751"/>
            <a:ext cx="8909562"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solidFill>
                  <a:srgbClr val="AA0002"/>
                </a:solidFill>
                <a:latin typeface="Yu Gothic" panose="020B0400000000000000" pitchFamily="34" charset="-128"/>
                <a:ea typeface="Yu Gothic" panose="020B0400000000000000" pitchFamily="34" charset="-128"/>
              </a:rPr>
              <a:t>顧客が成し遂げようとしている目的は何か？</a:t>
            </a:r>
            <a:endParaRPr lang="en-US" altLang="ja-JP" sz="2000" b="1" spc="300" dirty="0">
              <a:solidFill>
                <a:srgbClr val="AA0002"/>
              </a:solidFill>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EA047A8A-1E19-FDE9-DE43-BB8BB23E5838}"/>
              </a:ext>
            </a:extLst>
          </p:cNvPr>
          <p:cNvSpPr txBox="1"/>
          <p:nvPr/>
        </p:nvSpPr>
        <p:spPr>
          <a:xfrm>
            <a:off x="668976" y="1526762"/>
            <a:ext cx="10854047" cy="468270"/>
          </a:xfrm>
          <a:prstGeom prst="rect">
            <a:avLst/>
          </a:prstGeom>
          <a:noFill/>
        </p:spPr>
        <p:txBody>
          <a:bodyPr wrap="square" rtlCol="0">
            <a:spAutoFit/>
          </a:bodyPr>
          <a:lstStyle/>
          <a:p>
            <a:pPr lvl="1">
              <a:lnSpc>
                <a:spcPct val="150000"/>
              </a:lnSpc>
            </a:pPr>
            <a:r>
              <a:rPr lang="ja-JP" altLang="en-US" b="1" spc="300">
                <a:latin typeface="Yu Gothic" panose="020B0400000000000000" pitchFamily="34" charset="-128"/>
                <a:ea typeface="Yu Gothic" panose="020B0400000000000000" pitchFamily="34" charset="-128"/>
              </a:rPr>
              <a:t>→ある部分の整形手術や肌のメンテナンスなど</a:t>
            </a:r>
            <a:endParaRPr lang="ja-JP" altLang="en-US" b="1" spc="300" dirty="0">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BB70416D-4C5D-1BFB-FF32-461AA5967F5D}"/>
              </a:ext>
            </a:extLst>
          </p:cNvPr>
          <p:cNvSpPr txBox="1"/>
          <p:nvPr/>
        </p:nvSpPr>
        <p:spPr>
          <a:xfrm>
            <a:off x="668976" y="2138126"/>
            <a:ext cx="8909562"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solidFill>
                  <a:srgbClr val="AA0002"/>
                </a:solidFill>
                <a:latin typeface="Yu Gothic" panose="020B0400000000000000" pitchFamily="34" charset="-128"/>
                <a:ea typeface="Yu Gothic" panose="020B0400000000000000" pitchFamily="34" charset="-128"/>
              </a:rPr>
              <a:t>苦心している状況は何か？</a:t>
            </a:r>
            <a:endParaRPr lang="en-US" altLang="ja-JP" sz="2000" b="1" spc="300" dirty="0">
              <a:solidFill>
                <a:srgbClr val="AA0002"/>
              </a:solidFill>
              <a:latin typeface="Yu Gothic" panose="020B0400000000000000" pitchFamily="34" charset="-128"/>
              <a:ea typeface="Yu Gothic" panose="020B0400000000000000" pitchFamily="34" charset="-128"/>
            </a:endParaRPr>
          </a:p>
        </p:txBody>
      </p:sp>
      <p:sp>
        <p:nvSpPr>
          <p:cNvPr id="7" name="テキスト ボックス 6">
            <a:extLst>
              <a:ext uri="{FF2B5EF4-FFF2-40B4-BE49-F238E27FC236}">
                <a16:creationId xmlns:a16="http://schemas.microsoft.com/office/drawing/2014/main" id="{05CDF2D7-536B-4E4C-42D4-A7305A6D6023}"/>
              </a:ext>
            </a:extLst>
          </p:cNvPr>
          <p:cNvSpPr txBox="1"/>
          <p:nvPr/>
        </p:nvSpPr>
        <p:spPr>
          <a:xfrm>
            <a:off x="668976" y="2648137"/>
            <a:ext cx="10854047" cy="883768"/>
          </a:xfrm>
          <a:prstGeom prst="rect">
            <a:avLst/>
          </a:prstGeom>
          <a:noFill/>
        </p:spPr>
        <p:txBody>
          <a:bodyPr wrap="square" rtlCol="0">
            <a:spAutoFit/>
          </a:bodyPr>
          <a:lstStyle/>
          <a:p>
            <a:pPr lvl="1">
              <a:lnSpc>
                <a:spcPct val="150000"/>
              </a:lnSpc>
            </a:pPr>
            <a:r>
              <a:rPr lang="ja-JP" altLang="en-US" b="1" spc="300">
                <a:latin typeface="Yu Gothic" panose="020B0400000000000000" pitchFamily="34" charset="-128"/>
                <a:ea typeface="Yu Gothic" panose="020B0400000000000000" pitchFamily="34" charset="-128"/>
              </a:rPr>
              <a:t>→自分の目的に対して最もいい施術がどれかわからない</a:t>
            </a:r>
            <a:endParaRPr lang="en-US" altLang="ja-JP" b="1" spc="300" dirty="0">
              <a:latin typeface="Yu Gothic" panose="020B0400000000000000" pitchFamily="34" charset="-128"/>
              <a:ea typeface="Yu Gothic" panose="020B0400000000000000" pitchFamily="34" charset="-128"/>
            </a:endParaRPr>
          </a:p>
          <a:p>
            <a:pPr lvl="1">
              <a:lnSpc>
                <a:spcPct val="150000"/>
              </a:lnSpc>
            </a:pPr>
            <a:r>
              <a:rPr lang="ja-JP" altLang="en-US" b="1" spc="300">
                <a:latin typeface="Yu Gothic" panose="020B0400000000000000" pitchFamily="34" charset="-128"/>
                <a:ea typeface="Yu Gothic" panose="020B0400000000000000" pitchFamily="34" charset="-128"/>
              </a:rPr>
              <a:t>→施術はわかるが、良い施術の判断基準がわからない</a:t>
            </a:r>
            <a:endParaRPr lang="ja-JP" altLang="en-US" b="1" spc="300" dirty="0">
              <a:latin typeface="Yu Gothic" panose="020B0400000000000000" pitchFamily="34" charset="-128"/>
              <a:ea typeface="Yu Gothic" panose="020B0400000000000000" pitchFamily="34" charset="-128"/>
            </a:endParaRPr>
          </a:p>
        </p:txBody>
      </p:sp>
      <p:sp>
        <p:nvSpPr>
          <p:cNvPr id="9" name="テキスト ボックス 8">
            <a:extLst>
              <a:ext uri="{FF2B5EF4-FFF2-40B4-BE49-F238E27FC236}">
                <a16:creationId xmlns:a16="http://schemas.microsoft.com/office/drawing/2014/main" id="{6D3C8C0E-991B-F81F-8E1D-3DAC79A7ADC5}"/>
              </a:ext>
            </a:extLst>
          </p:cNvPr>
          <p:cNvSpPr txBox="1"/>
          <p:nvPr/>
        </p:nvSpPr>
        <p:spPr>
          <a:xfrm>
            <a:off x="668976" y="3674999"/>
            <a:ext cx="10854046" cy="971676"/>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solidFill>
                  <a:srgbClr val="AA0002"/>
                </a:solidFill>
                <a:latin typeface="Yu Gothic" panose="020B0400000000000000" pitchFamily="34" charset="-128"/>
                <a:ea typeface="Yu Gothic" panose="020B0400000000000000" pitchFamily="34" charset="-128"/>
              </a:rPr>
              <a:t>上記の目的と苦心している状況から施策</a:t>
            </a:r>
            <a:r>
              <a:rPr lang="en-US" altLang="ja-JP" sz="2000" b="1" spc="300" dirty="0">
                <a:solidFill>
                  <a:srgbClr val="AA0002"/>
                </a:solidFill>
                <a:latin typeface="Yu Gothic" panose="020B0400000000000000" pitchFamily="34" charset="-128"/>
                <a:ea typeface="Yu Gothic" panose="020B0400000000000000" pitchFamily="34" charset="-128"/>
              </a:rPr>
              <a:t>(</a:t>
            </a:r>
            <a:r>
              <a:rPr lang="ja-JP" altLang="en-US" sz="2000" b="1" spc="300">
                <a:solidFill>
                  <a:srgbClr val="AA0002"/>
                </a:solidFill>
                <a:latin typeface="Yu Gothic" panose="020B0400000000000000" pitchFamily="34" charset="-128"/>
                <a:ea typeface="Yu Gothic" panose="020B0400000000000000" pitchFamily="34" charset="-128"/>
              </a:rPr>
              <a:t>仮説</a:t>
            </a:r>
            <a:r>
              <a:rPr lang="en-US" altLang="ja-JP" sz="2000" b="1" spc="300" dirty="0">
                <a:solidFill>
                  <a:srgbClr val="AA0002"/>
                </a:solidFill>
                <a:latin typeface="Yu Gothic" panose="020B0400000000000000" pitchFamily="34" charset="-128"/>
                <a:ea typeface="Yu Gothic" panose="020B0400000000000000" pitchFamily="34" charset="-128"/>
              </a:rPr>
              <a:t>)</a:t>
            </a:r>
            <a:r>
              <a:rPr lang="ja-JP" altLang="en-US" sz="2000" b="1" spc="300">
                <a:solidFill>
                  <a:srgbClr val="AA0002"/>
                </a:solidFill>
                <a:latin typeface="Yu Gothic" panose="020B0400000000000000" pitchFamily="34" charset="-128"/>
                <a:ea typeface="Yu Gothic" panose="020B0400000000000000" pitchFamily="34" charset="-128"/>
              </a:rPr>
              <a:t>の選択肢の例として、</a:t>
            </a:r>
            <a:endParaRPr lang="en-US" altLang="ja-JP" sz="2000" b="1" spc="300" dirty="0">
              <a:solidFill>
                <a:srgbClr val="AA0002"/>
              </a:solidFill>
              <a:latin typeface="Yu Gothic" panose="020B0400000000000000" pitchFamily="34" charset="-128"/>
              <a:ea typeface="Yu Gothic" panose="020B0400000000000000" pitchFamily="34" charset="-128"/>
            </a:endParaRPr>
          </a:p>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　</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solidFill>
                  <a:srgbClr val="AA0002"/>
                </a:solidFill>
                <a:latin typeface="Yu Gothic" panose="020B0400000000000000" pitchFamily="34" charset="-128"/>
                <a:ea typeface="Yu Gothic" panose="020B0400000000000000" pitchFamily="34" charset="-128"/>
              </a:rPr>
              <a:t>これらが挙げられる</a:t>
            </a:r>
            <a:endParaRPr lang="en-US" altLang="ja-JP" sz="2000" b="1" spc="300" dirty="0">
              <a:solidFill>
                <a:srgbClr val="AA0002"/>
              </a:solidFill>
              <a:latin typeface="Yu Gothic" panose="020B0400000000000000" pitchFamily="34" charset="-128"/>
              <a:ea typeface="Yu Gothic" panose="020B0400000000000000" pitchFamily="34" charset="-128"/>
            </a:endParaRPr>
          </a:p>
        </p:txBody>
      </p:sp>
      <p:sp>
        <p:nvSpPr>
          <p:cNvPr id="11" name="テキスト ボックス 10">
            <a:extLst>
              <a:ext uri="{FF2B5EF4-FFF2-40B4-BE49-F238E27FC236}">
                <a16:creationId xmlns:a16="http://schemas.microsoft.com/office/drawing/2014/main" id="{6D6F5D95-0261-2ECA-ECC1-8AA9B4489A82}"/>
              </a:ext>
            </a:extLst>
          </p:cNvPr>
          <p:cNvSpPr txBox="1"/>
          <p:nvPr/>
        </p:nvSpPr>
        <p:spPr>
          <a:xfrm>
            <a:off x="668975" y="4609062"/>
            <a:ext cx="10854047" cy="1714765"/>
          </a:xfrm>
          <a:prstGeom prst="rect">
            <a:avLst/>
          </a:prstGeom>
          <a:noFill/>
        </p:spPr>
        <p:txBody>
          <a:bodyPr wrap="square" rtlCol="0">
            <a:spAutoFit/>
          </a:bodyPr>
          <a:lstStyle/>
          <a:p>
            <a:pPr lvl="1">
              <a:lnSpc>
                <a:spcPct val="150000"/>
              </a:lnSpc>
            </a:pPr>
            <a:r>
              <a:rPr lang="en-US" altLang="ja-JP" b="1" spc="300" dirty="0">
                <a:latin typeface="Yu Gothic" panose="020B0400000000000000" pitchFamily="34" charset="-128"/>
                <a:ea typeface="Yu Gothic" panose="020B0400000000000000" pitchFamily="34" charset="-128"/>
              </a:rPr>
              <a:t>(1)</a:t>
            </a:r>
            <a:r>
              <a:rPr lang="ja-JP" altLang="en-US" b="1" spc="300">
                <a:latin typeface="Yu Gothic" panose="020B0400000000000000" pitchFamily="34" charset="-128"/>
                <a:ea typeface="Yu Gothic" panose="020B0400000000000000" pitchFamily="34" charset="-128"/>
              </a:rPr>
              <a:t>そもそも顧客自身が施術を確定させて訪問する必要がないと伝える</a:t>
            </a:r>
            <a:br>
              <a:rPr lang="en-US" altLang="ja-JP" b="1" spc="300" dirty="0">
                <a:latin typeface="Yu Gothic" panose="020B0400000000000000" pitchFamily="34" charset="-128"/>
                <a:ea typeface="Yu Gothic" panose="020B0400000000000000" pitchFamily="34" charset="-128"/>
              </a:rPr>
            </a:br>
            <a:r>
              <a:rPr lang="en-US" altLang="ja-JP" b="1" spc="300" dirty="0">
                <a:latin typeface="Yu Gothic" panose="020B0400000000000000" pitchFamily="34" charset="-128"/>
                <a:ea typeface="Yu Gothic" panose="020B0400000000000000" pitchFamily="34" charset="-128"/>
              </a:rPr>
              <a:t>(2)</a:t>
            </a:r>
            <a:r>
              <a:rPr lang="ja-JP" altLang="en-US" b="1" spc="300">
                <a:latin typeface="Yu Gothic" panose="020B0400000000000000" pitchFamily="34" charset="-128"/>
                <a:ea typeface="Yu Gothic" panose="020B0400000000000000" pitchFamily="34" charset="-128"/>
              </a:rPr>
              <a:t>各部位別の施術比較の一覧表の設置</a:t>
            </a:r>
            <a:endParaRPr lang="en-US" altLang="ja-JP" b="1" spc="300" dirty="0">
              <a:latin typeface="Yu Gothic" panose="020B0400000000000000" pitchFamily="34" charset="-128"/>
              <a:ea typeface="Yu Gothic" panose="020B0400000000000000" pitchFamily="34" charset="-128"/>
            </a:endParaRPr>
          </a:p>
          <a:p>
            <a:pPr lvl="1">
              <a:lnSpc>
                <a:spcPct val="150000"/>
              </a:lnSpc>
            </a:pPr>
            <a:r>
              <a:rPr lang="en-US" altLang="ja-JP" b="1" spc="300" dirty="0">
                <a:latin typeface="Yu Gothic" panose="020B0400000000000000" pitchFamily="34" charset="-128"/>
                <a:ea typeface="Yu Gothic" panose="020B0400000000000000" pitchFamily="34" charset="-128"/>
              </a:rPr>
              <a:t>(3)</a:t>
            </a:r>
            <a:r>
              <a:rPr lang="ja-JP" altLang="en-US" b="1" spc="300">
                <a:latin typeface="Yu Gothic" panose="020B0400000000000000" pitchFamily="34" charset="-128"/>
                <a:ea typeface="Yu Gothic" panose="020B0400000000000000" pitchFamily="34" charset="-128"/>
              </a:rPr>
              <a:t>チャットボットなどの設置により、ユーザーが知りたいことを知らせる</a:t>
            </a:r>
            <a:endParaRPr lang="en-US" altLang="ja-JP" b="1" spc="300" dirty="0">
              <a:latin typeface="Yu Gothic" panose="020B0400000000000000" pitchFamily="34" charset="-128"/>
              <a:ea typeface="Yu Gothic" panose="020B0400000000000000" pitchFamily="34" charset="-128"/>
            </a:endParaRPr>
          </a:p>
          <a:p>
            <a:pPr lvl="1">
              <a:lnSpc>
                <a:spcPct val="150000"/>
              </a:lnSpc>
            </a:pPr>
            <a:r>
              <a:rPr lang="en-US" altLang="ja-JP" b="1" spc="300" dirty="0">
                <a:latin typeface="Yu Gothic" panose="020B0400000000000000" pitchFamily="34" charset="-128"/>
                <a:ea typeface="Yu Gothic" panose="020B0400000000000000" pitchFamily="34" charset="-128"/>
              </a:rPr>
              <a:t>    </a:t>
            </a:r>
            <a:r>
              <a:rPr lang="ja-JP" altLang="en-US" b="1" spc="300">
                <a:latin typeface="Yu Gothic" panose="020B0400000000000000" pitchFamily="34" charset="-128"/>
                <a:ea typeface="Yu Gothic" panose="020B0400000000000000" pitchFamily="34" charset="-128"/>
              </a:rPr>
              <a:t>機能をつける</a:t>
            </a:r>
            <a:endParaRPr lang="en-US" altLang="ja-JP" b="1" spc="300" dirty="0">
              <a:latin typeface="Yu Gothic" panose="020B0400000000000000" pitchFamily="34" charset="-128"/>
              <a:ea typeface="Yu Gothic" panose="020B0400000000000000" pitchFamily="34" charset="-128"/>
            </a:endParaRPr>
          </a:p>
        </p:txBody>
      </p:sp>
      <p:sp>
        <p:nvSpPr>
          <p:cNvPr id="13" name="Google Shape;214;p13">
            <a:extLst>
              <a:ext uri="{FF2B5EF4-FFF2-40B4-BE49-F238E27FC236}">
                <a16:creationId xmlns:a16="http://schemas.microsoft.com/office/drawing/2014/main" id="{BA1CC51A-CE24-26A9-CB71-4CD5240C571C}"/>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42575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C900AF6-938B-9B01-8287-26DEE26347C7}"/>
              </a:ext>
            </a:extLst>
          </p:cNvPr>
          <p:cNvSpPr txBox="1"/>
          <p:nvPr/>
        </p:nvSpPr>
        <p:spPr>
          <a:xfrm>
            <a:off x="1" y="2830759"/>
            <a:ext cx="12191999" cy="1196481"/>
          </a:xfrm>
          <a:prstGeom prst="rect">
            <a:avLst/>
          </a:prstGeom>
          <a:noFill/>
        </p:spPr>
        <p:txBody>
          <a:bodyPr wrap="square" rtlCol="0">
            <a:spAutoFit/>
          </a:bodyPr>
          <a:lstStyle/>
          <a:p>
            <a:pPr algn="ctr">
              <a:lnSpc>
                <a:spcPct val="150000"/>
              </a:lnSpc>
            </a:pPr>
            <a:r>
              <a:rPr lang="ja-JP" altLang="en-US" sz="2400" b="1" spc="300">
                <a:latin typeface="Yu Gothic" panose="020B0400000000000000" pitchFamily="34" charset="-128"/>
                <a:ea typeface="Yu Gothic" panose="020B0400000000000000" pitchFamily="34" charset="-128"/>
              </a:rPr>
              <a:t>「マーケティング」とは顧客にとっての</a:t>
            </a:r>
            <a:endParaRPr lang="en-US" altLang="ja-JP" sz="2400" b="1" spc="300" dirty="0">
              <a:latin typeface="Yu Gothic" panose="020B0400000000000000" pitchFamily="34" charset="-128"/>
              <a:ea typeface="Yu Gothic" panose="020B0400000000000000" pitchFamily="34" charset="-128"/>
            </a:endParaRPr>
          </a:p>
          <a:p>
            <a:pPr algn="ctr">
              <a:lnSpc>
                <a:spcPct val="150000"/>
              </a:lnSpc>
            </a:pPr>
            <a:r>
              <a:rPr lang="en-US" altLang="ja-JP" sz="2600" b="1" spc="300" dirty="0">
                <a:solidFill>
                  <a:srgbClr val="AA0002"/>
                </a:solidFill>
                <a:latin typeface="DIN 2014 Demi" panose="020B0604020202020204" pitchFamily="34" charset="0"/>
                <a:ea typeface="DIN 2014 Demi" panose="020B0604020202020204" pitchFamily="34" charset="0"/>
              </a:rPr>
              <a:t>JOB</a:t>
            </a:r>
            <a:r>
              <a:rPr lang="ja-JP" altLang="en-US" sz="2400" b="1" spc="300">
                <a:latin typeface="Yu Gothic" panose="020B0400000000000000" pitchFamily="34" charset="-128"/>
                <a:ea typeface="Yu Gothic" panose="020B0400000000000000" pitchFamily="34" charset="-128"/>
              </a:rPr>
              <a:t>を発見し、解決するまでの一連のプロセス</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DAB45D78-BB3A-4D8B-7A0A-F272B634177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おさらい</a:t>
            </a:r>
          </a:p>
        </p:txBody>
      </p:sp>
      <p:sp>
        <p:nvSpPr>
          <p:cNvPr id="7" name="Google Shape;214;p13">
            <a:extLst>
              <a:ext uri="{FF2B5EF4-FFF2-40B4-BE49-F238E27FC236}">
                <a16:creationId xmlns:a16="http://schemas.microsoft.com/office/drawing/2014/main" id="{1FD3B23D-13E5-6CD5-B0B9-A7B4E6F18A2D}"/>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321146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latin typeface="DIN 2014 Demi" panose="020B0604020202020204" pitchFamily="34" charset="0"/>
                <a:ea typeface="DIN 2014 Demi" panose="020B0604020202020204" pitchFamily="34" charset="0"/>
              </a:rPr>
              <a:t>JOB</a:t>
            </a:r>
            <a:r>
              <a:rPr kumimoji="1" lang="ja-JP" altLang="en-US" sz="2000" b="1" spc="300">
                <a:latin typeface="Yu Gothic" panose="020B0400000000000000" pitchFamily="34" charset="-128"/>
                <a:ea typeface="Yu Gothic" panose="020B0400000000000000" pitchFamily="34" charset="-128"/>
              </a:rPr>
              <a:t>とは？</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13</a:t>
            </a:fld>
            <a:endParaRPr kumimoji="1" lang="ja-JP" altLang="en-US"/>
          </a:p>
        </p:txBody>
      </p:sp>
      <p:grpSp>
        <p:nvGrpSpPr>
          <p:cNvPr id="3" name="グループ化 2">
            <a:extLst>
              <a:ext uri="{FF2B5EF4-FFF2-40B4-BE49-F238E27FC236}">
                <a16:creationId xmlns:a16="http://schemas.microsoft.com/office/drawing/2014/main" id="{EC9C053B-266E-DB4E-EA92-FBCEC732B805}"/>
              </a:ext>
            </a:extLst>
          </p:cNvPr>
          <p:cNvGrpSpPr/>
          <p:nvPr/>
        </p:nvGrpSpPr>
        <p:grpSpPr>
          <a:xfrm>
            <a:off x="1592501" y="1063976"/>
            <a:ext cx="8950242" cy="744880"/>
            <a:chOff x="1795796" y="1201136"/>
            <a:chExt cx="8950242" cy="744880"/>
          </a:xfrm>
        </p:grpSpPr>
        <p:sp>
          <p:nvSpPr>
            <p:cNvPr id="9" name="正方形/長方形 8">
              <a:extLst>
                <a:ext uri="{FF2B5EF4-FFF2-40B4-BE49-F238E27FC236}">
                  <a16:creationId xmlns:a16="http://schemas.microsoft.com/office/drawing/2014/main" id="{E5D11E6A-55E4-8AA1-364E-29304E0FB308}"/>
                </a:ext>
              </a:extLst>
            </p:cNvPr>
            <p:cNvSpPr/>
            <p:nvPr/>
          </p:nvSpPr>
          <p:spPr>
            <a:xfrm>
              <a:off x="4086158" y="1251614"/>
              <a:ext cx="6659880" cy="69440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C900AF6-938B-9B01-8287-26DEE26347C7}"/>
                </a:ext>
              </a:extLst>
            </p:cNvPr>
            <p:cNvSpPr txBox="1"/>
            <p:nvPr/>
          </p:nvSpPr>
          <p:spPr>
            <a:xfrm>
              <a:off x="1795796" y="1201136"/>
              <a:ext cx="1732680" cy="683905"/>
            </a:xfrm>
            <a:prstGeom prst="rect">
              <a:avLst/>
            </a:prstGeom>
            <a:noFill/>
          </p:spPr>
          <p:txBody>
            <a:bodyPr wrap="square" rtlCol="0">
              <a:spAutoFit/>
            </a:bodyPr>
            <a:lstStyle/>
            <a:p>
              <a:pPr algn="ctr">
                <a:lnSpc>
                  <a:spcPct val="150000"/>
                </a:lnSpc>
              </a:pPr>
              <a:r>
                <a:rPr lang="ja-JP" altLang="en-US" sz="2800" b="1" spc="300">
                  <a:latin typeface="Yu Gothic" panose="020B0400000000000000" pitchFamily="34" charset="-128"/>
                  <a:ea typeface="Yu Gothic" panose="020B0400000000000000" pitchFamily="34" charset="-128"/>
                </a:rPr>
                <a:t>「</a:t>
              </a:r>
              <a:r>
                <a:rPr lang="en-US" altLang="ja-JP" sz="2800" b="1" spc="300" dirty="0">
                  <a:solidFill>
                    <a:srgbClr val="AA0002"/>
                  </a:solidFill>
                  <a:latin typeface="DIN 2014 Demi" panose="020B0604020202020204" pitchFamily="34" charset="0"/>
                  <a:ea typeface="DIN 2014 Demi" panose="020B0604020202020204" pitchFamily="34" charset="0"/>
                </a:rPr>
                <a:t>JOB</a:t>
              </a:r>
              <a:r>
                <a:rPr lang="ja-JP" altLang="en-US" sz="2800" b="1" spc="300">
                  <a:latin typeface="Yu Gothic" panose="020B0400000000000000" pitchFamily="34" charset="-128"/>
                  <a:ea typeface="Yu Gothic" panose="020B0400000000000000" pitchFamily="34" charset="-128"/>
                </a:rPr>
                <a:t>」</a:t>
              </a:r>
              <a:endParaRPr lang="ja-JP" altLang="en-US" sz="2800" b="1" spc="300" dirty="0">
                <a:solidFill>
                  <a:srgbClr val="AA0002"/>
                </a:solidFill>
                <a:latin typeface="Yu Gothic" panose="020B0400000000000000" pitchFamily="34" charset="-128"/>
                <a:ea typeface="Yu Gothic" panose="020B0400000000000000" pitchFamily="34" charset="-128"/>
              </a:endParaRPr>
            </a:p>
          </p:txBody>
        </p:sp>
        <p:sp>
          <p:nvSpPr>
            <p:cNvPr id="4" name="等号 3">
              <a:extLst>
                <a:ext uri="{FF2B5EF4-FFF2-40B4-BE49-F238E27FC236}">
                  <a16:creationId xmlns:a16="http://schemas.microsoft.com/office/drawing/2014/main" id="{9B73DDA2-34FA-B764-6C74-FEED2C293417}"/>
                </a:ext>
              </a:extLst>
            </p:cNvPr>
            <p:cNvSpPr/>
            <p:nvPr/>
          </p:nvSpPr>
          <p:spPr>
            <a:xfrm>
              <a:off x="3397745" y="1383372"/>
              <a:ext cx="469405" cy="430887"/>
            </a:xfrm>
            <a:prstGeom prst="mathEqual">
              <a:avLst>
                <a:gd name="adj1" fmla="val 16854"/>
                <a:gd name="adj2" fmla="val 16340"/>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157A40E-5E43-F690-150D-20B6A82F7E7E}"/>
                </a:ext>
              </a:extLst>
            </p:cNvPr>
            <p:cNvSpPr txBox="1"/>
            <p:nvPr/>
          </p:nvSpPr>
          <p:spPr>
            <a:xfrm>
              <a:off x="4086158" y="1329605"/>
              <a:ext cx="6659880" cy="510011"/>
            </a:xfrm>
            <a:prstGeom prst="rect">
              <a:avLst/>
            </a:prstGeom>
            <a:noFill/>
          </p:spPr>
          <p:txBody>
            <a:bodyPr wrap="square" rtlCol="0">
              <a:spAutoFit/>
            </a:bodyPr>
            <a:lstStyle/>
            <a:p>
              <a:pPr algn="ctr">
                <a:lnSpc>
                  <a:spcPct val="150000"/>
                </a:lnSpc>
              </a:pPr>
              <a:r>
                <a:rPr kumimoji="1" lang="ja-JP" altLang="en-US" sz="2000" b="1" spc="300">
                  <a:solidFill>
                    <a:schemeClr val="bg1"/>
                  </a:solidFill>
                  <a:latin typeface="Yu Gothic" panose="020B0400000000000000" pitchFamily="34" charset="-128"/>
                  <a:ea typeface="Yu Gothic" panose="020B0400000000000000" pitchFamily="34" charset="-128"/>
                </a:rPr>
                <a:t>ある特定の状況や立場で人が遂げようとする進歩</a:t>
              </a:r>
              <a:endParaRPr lang="ja-JP" altLang="en-US" sz="2000" b="1" spc="300" dirty="0">
                <a:solidFill>
                  <a:schemeClr val="bg1"/>
                </a:solidFill>
                <a:latin typeface="Yu Gothic" panose="020B0400000000000000" pitchFamily="34" charset="-128"/>
                <a:ea typeface="Yu Gothic" panose="020B0400000000000000" pitchFamily="34" charset="-128"/>
              </a:endParaRPr>
            </a:p>
          </p:txBody>
        </p:sp>
      </p:grpSp>
      <p:sp>
        <p:nvSpPr>
          <p:cNvPr id="6" name="テキスト ボックス 5">
            <a:extLst>
              <a:ext uri="{FF2B5EF4-FFF2-40B4-BE49-F238E27FC236}">
                <a16:creationId xmlns:a16="http://schemas.microsoft.com/office/drawing/2014/main" id="{963BCFD1-4320-BEB5-70CD-1AFBACBDE5D5}"/>
              </a:ext>
            </a:extLst>
          </p:cNvPr>
          <p:cNvSpPr txBox="1"/>
          <p:nvPr/>
        </p:nvSpPr>
        <p:spPr>
          <a:xfrm>
            <a:off x="1118505" y="1991092"/>
            <a:ext cx="9954989" cy="977191"/>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「進歩」という</a:t>
            </a:r>
            <a:r>
              <a:rPr lang="en-US" altLang="ja-JP" sz="2000" b="1" spc="300" dirty="0">
                <a:latin typeface="DIN 2014 Demi" panose="020B0604020202020204" pitchFamily="34" charset="0"/>
                <a:ea typeface="DIN 2014 Demi" panose="020B0604020202020204" pitchFamily="34" charset="0"/>
              </a:rPr>
              <a:t>KW</a:t>
            </a:r>
            <a:r>
              <a:rPr lang="ja-JP" altLang="en-US" b="1" spc="300">
                <a:latin typeface="Yu Gothic" panose="020B0400000000000000" pitchFamily="34" charset="-128"/>
                <a:ea typeface="Yu Gothic" panose="020B0400000000000000" pitchFamily="34" charset="-128"/>
              </a:rPr>
              <a:t>を使っている理由は、目的へ向かう動きをわかりやすく表すため。</a:t>
            </a:r>
            <a:r>
              <a:rPr lang="en-US" altLang="ja-JP" sz="2000" b="1" spc="300" dirty="0">
                <a:latin typeface="DIN 2014 Demi" panose="020B0604020202020204" pitchFamily="34" charset="0"/>
                <a:ea typeface="DIN 2014 Demi" panose="020B0604020202020204" pitchFamily="34" charset="0"/>
              </a:rPr>
              <a:t>JOB</a:t>
            </a:r>
            <a:r>
              <a:rPr lang="ja-JP" altLang="en-US" b="1" spc="300">
                <a:latin typeface="Yu Gothic" panose="020B0400000000000000" pitchFamily="34" charset="-128"/>
                <a:ea typeface="Yu Gothic" panose="020B0400000000000000" pitchFamily="34" charset="-128"/>
              </a:rPr>
              <a:t>は目的を達成するための手段であり、独立したイベントではない。</a:t>
            </a:r>
            <a:endParaRPr lang="en-US" altLang="ja-JP" b="1" spc="300" dirty="0">
              <a:latin typeface="Yu Gothic" panose="020B0400000000000000" pitchFamily="34" charset="-128"/>
              <a:ea typeface="Yu Gothic" panose="020B0400000000000000" pitchFamily="34" charset="-128"/>
            </a:endParaRPr>
          </a:p>
        </p:txBody>
      </p:sp>
      <p:grpSp>
        <p:nvGrpSpPr>
          <p:cNvPr id="32" name="グループ化 31">
            <a:extLst>
              <a:ext uri="{FF2B5EF4-FFF2-40B4-BE49-F238E27FC236}">
                <a16:creationId xmlns:a16="http://schemas.microsoft.com/office/drawing/2014/main" id="{8E816B7A-82ED-A740-5580-8F52D8A38A4B}"/>
              </a:ext>
            </a:extLst>
          </p:cNvPr>
          <p:cNvGrpSpPr/>
          <p:nvPr/>
        </p:nvGrpSpPr>
        <p:grpSpPr>
          <a:xfrm>
            <a:off x="2892850" y="3338721"/>
            <a:ext cx="6406297" cy="2823872"/>
            <a:chOff x="3075341" y="3327202"/>
            <a:chExt cx="6406297" cy="2823872"/>
          </a:xfrm>
        </p:grpSpPr>
        <p:sp>
          <p:nvSpPr>
            <p:cNvPr id="31" name="正方形/長方形 30">
              <a:extLst>
                <a:ext uri="{FF2B5EF4-FFF2-40B4-BE49-F238E27FC236}">
                  <a16:creationId xmlns:a16="http://schemas.microsoft.com/office/drawing/2014/main" id="{74748F9D-3578-21A2-C056-FF9857ED83E4}"/>
                </a:ext>
              </a:extLst>
            </p:cNvPr>
            <p:cNvSpPr/>
            <p:nvPr/>
          </p:nvSpPr>
          <p:spPr>
            <a:xfrm>
              <a:off x="3200801" y="3889718"/>
              <a:ext cx="4951610" cy="2257506"/>
            </a:xfrm>
            <a:prstGeom prst="rect">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43134B7-1C8D-AC7A-3B08-935FBEB557E8}"/>
                </a:ext>
              </a:extLst>
            </p:cNvPr>
            <p:cNvSpPr txBox="1"/>
            <p:nvPr/>
          </p:nvSpPr>
          <p:spPr>
            <a:xfrm>
              <a:off x="8495426" y="3327202"/>
              <a:ext cx="986212" cy="468270"/>
            </a:xfrm>
            <a:prstGeom prst="rect">
              <a:avLst/>
            </a:prstGeom>
            <a:noFill/>
          </p:spPr>
          <p:txBody>
            <a:bodyPr wrap="square" rtlCol="0">
              <a:spAutoFit/>
            </a:bodyPr>
            <a:lstStyle/>
            <a:p>
              <a:pPr algn="ctr">
                <a:lnSpc>
                  <a:spcPct val="150000"/>
                </a:lnSpc>
              </a:pPr>
              <a:r>
                <a:rPr lang="ja-JP" altLang="en-US" b="1" spc="300">
                  <a:latin typeface="Yu Gothic" panose="020B0400000000000000" pitchFamily="34" charset="-128"/>
                  <a:ea typeface="Yu Gothic" panose="020B0400000000000000" pitchFamily="34" charset="-128"/>
                </a:rPr>
                <a:t>目的</a:t>
              </a:r>
              <a:endParaRPr lang="en-US" altLang="ja-JP" b="1" spc="300" dirty="0">
                <a:latin typeface="Yu Gothic" panose="020B0400000000000000" pitchFamily="34" charset="-128"/>
                <a:ea typeface="Yu Gothic" panose="020B0400000000000000" pitchFamily="34" charset="-128"/>
              </a:endParaRPr>
            </a:p>
          </p:txBody>
        </p:sp>
        <p:sp>
          <p:nvSpPr>
            <p:cNvPr id="11" name="正方形/長方形 10">
              <a:extLst>
                <a:ext uri="{FF2B5EF4-FFF2-40B4-BE49-F238E27FC236}">
                  <a16:creationId xmlns:a16="http://schemas.microsoft.com/office/drawing/2014/main" id="{E7FCB0E7-8D2A-197D-8846-0C1C149B9BF5}"/>
                </a:ext>
              </a:extLst>
            </p:cNvPr>
            <p:cNvSpPr/>
            <p:nvPr/>
          </p:nvSpPr>
          <p:spPr>
            <a:xfrm>
              <a:off x="8495426" y="3889718"/>
              <a:ext cx="986212" cy="2261356"/>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2317327-89F7-7A3C-1125-9A6415CFF700}"/>
                </a:ext>
              </a:extLst>
            </p:cNvPr>
            <p:cNvSpPr txBox="1"/>
            <p:nvPr/>
          </p:nvSpPr>
          <p:spPr>
            <a:xfrm>
              <a:off x="8742310" y="3889718"/>
              <a:ext cx="492443" cy="2261356"/>
            </a:xfrm>
            <a:prstGeom prst="rect">
              <a:avLst/>
            </a:prstGeom>
            <a:noFill/>
          </p:spPr>
          <p:txBody>
            <a:bodyPr vert="eaVert" wrap="square" rtlCol="0">
              <a:spAutoFit/>
            </a:bodyPr>
            <a:lstStyle/>
            <a:p>
              <a:pPr algn="ctr"/>
              <a:r>
                <a:rPr kumimoji="1" lang="ja-JP" altLang="en-US" sz="2000" b="1" spc="300">
                  <a:solidFill>
                    <a:schemeClr val="bg1"/>
                  </a:solidFill>
                  <a:latin typeface="Yu Gothic" panose="020B0400000000000000" pitchFamily="34" charset="-128"/>
                  <a:ea typeface="Yu Gothic" panose="020B0400000000000000" pitchFamily="34" charset="-128"/>
                </a:rPr>
                <a:t>整形する</a:t>
              </a:r>
            </a:p>
          </p:txBody>
        </p:sp>
        <p:sp>
          <p:nvSpPr>
            <p:cNvPr id="17" name="右矢印 16">
              <a:extLst>
                <a:ext uri="{FF2B5EF4-FFF2-40B4-BE49-F238E27FC236}">
                  <a16:creationId xmlns:a16="http://schemas.microsoft.com/office/drawing/2014/main" id="{81D10A8B-ACCC-9825-87B4-ABC18F0E8627}"/>
                </a:ext>
              </a:extLst>
            </p:cNvPr>
            <p:cNvSpPr/>
            <p:nvPr/>
          </p:nvSpPr>
          <p:spPr>
            <a:xfrm>
              <a:off x="3238500" y="4141076"/>
              <a:ext cx="5256926" cy="136634"/>
            </a:xfrm>
            <a:prstGeom prst="rightArrow">
              <a:avLst>
                <a:gd name="adj1" fmla="val 50000"/>
                <a:gd name="adj2" fmla="val 94125"/>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5786ABD0-7738-4932-DF2A-083675D777E1}"/>
                </a:ext>
              </a:extLst>
            </p:cNvPr>
            <p:cNvSpPr/>
            <p:nvPr/>
          </p:nvSpPr>
          <p:spPr>
            <a:xfrm>
              <a:off x="3356400" y="4106167"/>
              <a:ext cx="203450" cy="203450"/>
            </a:xfrm>
            <a:prstGeom prst="ellipse">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BCCEC10F-31BA-CAE9-87CC-432E4801469B}"/>
                </a:ext>
              </a:extLst>
            </p:cNvPr>
            <p:cNvSpPr/>
            <p:nvPr/>
          </p:nvSpPr>
          <p:spPr>
            <a:xfrm>
              <a:off x="3937125" y="4103818"/>
              <a:ext cx="203450" cy="203450"/>
            </a:xfrm>
            <a:prstGeom prst="ellipse">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A88C908-196B-ED63-0BD4-53D9AD3B3196}"/>
                </a:ext>
              </a:extLst>
            </p:cNvPr>
            <p:cNvSpPr/>
            <p:nvPr/>
          </p:nvSpPr>
          <p:spPr>
            <a:xfrm>
              <a:off x="4522938" y="4103818"/>
              <a:ext cx="203450" cy="203450"/>
            </a:xfrm>
            <a:prstGeom prst="ellipse">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B0D2D1D-C3DE-70D2-41AF-F942DE6C7AA8}"/>
                </a:ext>
              </a:extLst>
            </p:cNvPr>
            <p:cNvSpPr/>
            <p:nvPr/>
          </p:nvSpPr>
          <p:spPr>
            <a:xfrm>
              <a:off x="5108751" y="4103818"/>
              <a:ext cx="203450" cy="203450"/>
            </a:xfrm>
            <a:prstGeom prst="ellipse">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852759C3-CB21-41C3-C43D-DA598499B663}"/>
                </a:ext>
              </a:extLst>
            </p:cNvPr>
            <p:cNvSpPr/>
            <p:nvPr/>
          </p:nvSpPr>
          <p:spPr>
            <a:xfrm>
              <a:off x="5694564" y="4103818"/>
              <a:ext cx="203450" cy="203450"/>
            </a:xfrm>
            <a:prstGeom prst="ellipse">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4656BCE-65AA-A6E5-C97C-09C77DDFFBEF}"/>
                </a:ext>
              </a:extLst>
            </p:cNvPr>
            <p:cNvSpPr txBox="1"/>
            <p:nvPr/>
          </p:nvSpPr>
          <p:spPr>
            <a:xfrm>
              <a:off x="3211914" y="4344526"/>
              <a:ext cx="492443" cy="1806548"/>
            </a:xfrm>
            <a:prstGeom prst="rect">
              <a:avLst/>
            </a:prstGeom>
            <a:noFill/>
          </p:spPr>
          <p:txBody>
            <a:bodyPr vert="eaVert" wrap="square" rtlCol="0">
              <a:spAutoFit/>
            </a:bodyPr>
            <a:lstStyle/>
            <a:p>
              <a:r>
                <a:rPr kumimoji="1" lang="ja-JP" altLang="en-US" sz="2000" b="1" spc="300">
                  <a:latin typeface="Yu Gothic" panose="020B0400000000000000" pitchFamily="34" charset="-128"/>
                  <a:ea typeface="Yu Gothic" panose="020B0400000000000000" pitchFamily="34" charset="-128"/>
                </a:rPr>
                <a:t>整形したい</a:t>
              </a:r>
            </a:p>
          </p:txBody>
        </p:sp>
        <p:sp>
          <p:nvSpPr>
            <p:cNvPr id="25" name="テキスト ボックス 24">
              <a:extLst>
                <a:ext uri="{FF2B5EF4-FFF2-40B4-BE49-F238E27FC236}">
                  <a16:creationId xmlns:a16="http://schemas.microsoft.com/office/drawing/2014/main" id="{B4DAFCD1-43A8-66B2-D771-D9803E4F82E0}"/>
                </a:ext>
              </a:extLst>
            </p:cNvPr>
            <p:cNvSpPr txBox="1"/>
            <p:nvPr/>
          </p:nvSpPr>
          <p:spPr>
            <a:xfrm>
              <a:off x="3792681" y="4340676"/>
              <a:ext cx="492443" cy="1806548"/>
            </a:xfrm>
            <a:prstGeom prst="rect">
              <a:avLst/>
            </a:prstGeom>
            <a:noFill/>
          </p:spPr>
          <p:txBody>
            <a:bodyPr vert="eaVert" wrap="square" rtlCol="0">
              <a:spAutoFit/>
            </a:bodyPr>
            <a:lstStyle/>
            <a:p>
              <a:r>
                <a:rPr kumimoji="1" lang="ja-JP" altLang="en-US" sz="2000" b="1" spc="300">
                  <a:latin typeface="Yu Gothic" panose="020B0400000000000000" pitchFamily="34" charset="-128"/>
                  <a:ea typeface="Yu Gothic" panose="020B0400000000000000" pitchFamily="34" charset="-128"/>
                </a:rPr>
                <a:t>調査</a:t>
              </a:r>
            </a:p>
          </p:txBody>
        </p:sp>
        <p:sp>
          <p:nvSpPr>
            <p:cNvPr id="26" name="テキスト ボックス 25">
              <a:extLst>
                <a:ext uri="{FF2B5EF4-FFF2-40B4-BE49-F238E27FC236}">
                  <a16:creationId xmlns:a16="http://schemas.microsoft.com/office/drawing/2014/main" id="{33DA4DF9-D56B-24B1-E535-FA80A162468C}"/>
                </a:ext>
              </a:extLst>
            </p:cNvPr>
            <p:cNvSpPr txBox="1"/>
            <p:nvPr/>
          </p:nvSpPr>
          <p:spPr>
            <a:xfrm>
              <a:off x="4377845" y="4340676"/>
              <a:ext cx="492443" cy="1806548"/>
            </a:xfrm>
            <a:prstGeom prst="rect">
              <a:avLst/>
            </a:prstGeom>
            <a:noFill/>
          </p:spPr>
          <p:txBody>
            <a:bodyPr vert="eaVert" wrap="square" rtlCol="0">
              <a:spAutoFit/>
            </a:bodyPr>
            <a:lstStyle/>
            <a:p>
              <a:r>
                <a:rPr kumimoji="1" lang="ja-JP" altLang="en-US" sz="2000" b="1" spc="300">
                  <a:latin typeface="Yu Gothic" panose="020B0400000000000000" pitchFamily="34" charset="-128"/>
                  <a:ea typeface="Yu Gothic" panose="020B0400000000000000" pitchFamily="34" charset="-128"/>
                </a:rPr>
                <a:t>比較・検討</a:t>
              </a:r>
            </a:p>
          </p:txBody>
        </p:sp>
        <p:sp>
          <p:nvSpPr>
            <p:cNvPr id="27" name="テキスト ボックス 26">
              <a:extLst>
                <a:ext uri="{FF2B5EF4-FFF2-40B4-BE49-F238E27FC236}">
                  <a16:creationId xmlns:a16="http://schemas.microsoft.com/office/drawing/2014/main" id="{0F881F3A-B104-9F44-089B-46DFE1E13FA6}"/>
                </a:ext>
              </a:extLst>
            </p:cNvPr>
            <p:cNvSpPr txBox="1"/>
            <p:nvPr/>
          </p:nvSpPr>
          <p:spPr>
            <a:xfrm>
              <a:off x="4963018" y="4340676"/>
              <a:ext cx="492443" cy="1806548"/>
            </a:xfrm>
            <a:prstGeom prst="rect">
              <a:avLst/>
            </a:prstGeom>
            <a:noFill/>
          </p:spPr>
          <p:txBody>
            <a:bodyPr vert="eaVert" wrap="square" rtlCol="0">
              <a:spAutoFit/>
            </a:bodyPr>
            <a:lstStyle/>
            <a:p>
              <a:r>
                <a:rPr kumimoji="1" lang="ja-JP" altLang="en-US" sz="2000" b="1" spc="300">
                  <a:latin typeface="Yu Gothic" panose="020B0400000000000000" pitchFamily="34" charset="-128"/>
                  <a:ea typeface="Yu Gothic" panose="020B0400000000000000" pitchFamily="34" charset="-128"/>
                </a:rPr>
                <a:t>予約を行う</a:t>
              </a:r>
            </a:p>
          </p:txBody>
        </p:sp>
        <p:sp>
          <p:nvSpPr>
            <p:cNvPr id="28" name="テキスト ボックス 27">
              <a:extLst>
                <a:ext uri="{FF2B5EF4-FFF2-40B4-BE49-F238E27FC236}">
                  <a16:creationId xmlns:a16="http://schemas.microsoft.com/office/drawing/2014/main" id="{AB77B323-0383-3256-DC6F-7AC37CD0CE64}"/>
                </a:ext>
              </a:extLst>
            </p:cNvPr>
            <p:cNvSpPr txBox="1"/>
            <p:nvPr/>
          </p:nvSpPr>
          <p:spPr>
            <a:xfrm>
              <a:off x="5550097" y="4340676"/>
              <a:ext cx="492443" cy="1806548"/>
            </a:xfrm>
            <a:prstGeom prst="rect">
              <a:avLst/>
            </a:prstGeom>
            <a:noFill/>
          </p:spPr>
          <p:txBody>
            <a:bodyPr vert="eaVert" wrap="square" rtlCol="0">
              <a:spAutoFit/>
            </a:bodyPr>
            <a:lstStyle/>
            <a:p>
              <a:r>
                <a:rPr kumimoji="1" lang="ja-JP" altLang="en-US" sz="2000" b="1" spc="300">
                  <a:latin typeface="Yu Gothic" panose="020B0400000000000000" pitchFamily="34" charset="-128"/>
                  <a:ea typeface="Yu Gothic" panose="020B0400000000000000" pitchFamily="34" charset="-128"/>
                </a:rPr>
                <a:t>店舗に行く</a:t>
              </a:r>
            </a:p>
          </p:txBody>
        </p:sp>
        <p:sp>
          <p:nvSpPr>
            <p:cNvPr id="29" name="テキスト ボックス 28">
              <a:extLst>
                <a:ext uri="{FF2B5EF4-FFF2-40B4-BE49-F238E27FC236}">
                  <a16:creationId xmlns:a16="http://schemas.microsoft.com/office/drawing/2014/main" id="{5FCF04F5-F867-3592-B731-82B13E20A25E}"/>
                </a:ext>
              </a:extLst>
            </p:cNvPr>
            <p:cNvSpPr txBox="1"/>
            <p:nvPr/>
          </p:nvSpPr>
          <p:spPr>
            <a:xfrm>
              <a:off x="6076651" y="4786261"/>
              <a:ext cx="2075759" cy="468270"/>
            </a:xfrm>
            <a:prstGeom prst="rect">
              <a:avLst/>
            </a:prstGeom>
            <a:noFill/>
          </p:spPr>
          <p:txBody>
            <a:bodyPr wrap="square" rtlCol="0">
              <a:spAutoFit/>
            </a:bodyPr>
            <a:lstStyle/>
            <a:p>
              <a:pPr algn="ctr">
                <a:lnSpc>
                  <a:spcPct val="150000"/>
                </a:lnSpc>
              </a:pPr>
              <a:r>
                <a:rPr lang="ja-JP" altLang="en-US" b="1" spc="300">
                  <a:latin typeface="Yu Gothic" panose="020B0400000000000000" pitchFamily="34" charset="-128"/>
                  <a:ea typeface="Yu Gothic" panose="020B0400000000000000" pitchFamily="34" charset="-128"/>
                </a:rPr>
                <a:t>・・・・・・・</a:t>
              </a:r>
              <a:endParaRPr lang="en-US" altLang="ja-JP" b="1" spc="300" dirty="0">
                <a:latin typeface="Yu Gothic" panose="020B0400000000000000" pitchFamily="34" charset="-128"/>
                <a:ea typeface="Yu Gothic" panose="020B0400000000000000" pitchFamily="34" charset="-128"/>
              </a:endParaRPr>
            </a:p>
          </p:txBody>
        </p:sp>
        <p:sp>
          <p:nvSpPr>
            <p:cNvPr id="33" name="テキスト ボックス 32">
              <a:extLst>
                <a:ext uri="{FF2B5EF4-FFF2-40B4-BE49-F238E27FC236}">
                  <a16:creationId xmlns:a16="http://schemas.microsoft.com/office/drawing/2014/main" id="{4939F921-D308-B493-E620-4D93AA6B9398}"/>
                </a:ext>
              </a:extLst>
            </p:cNvPr>
            <p:cNvSpPr txBox="1"/>
            <p:nvPr/>
          </p:nvSpPr>
          <p:spPr>
            <a:xfrm>
              <a:off x="3075341" y="3327202"/>
              <a:ext cx="986212" cy="515526"/>
            </a:xfrm>
            <a:prstGeom prst="rect">
              <a:avLst/>
            </a:prstGeom>
            <a:noFill/>
          </p:spPr>
          <p:txBody>
            <a:bodyPr wrap="square" rtlCol="0">
              <a:spAutoFit/>
            </a:bodyPr>
            <a:lstStyle/>
            <a:p>
              <a:pPr algn="ctr">
                <a:lnSpc>
                  <a:spcPct val="150000"/>
                </a:lnSpc>
              </a:pPr>
              <a:r>
                <a:rPr lang="en-US" altLang="ja-JP" sz="2000" b="1" spc="300" dirty="0">
                  <a:solidFill>
                    <a:srgbClr val="AA0002"/>
                  </a:solidFill>
                  <a:latin typeface="DIN 2014 Demi" panose="020B0604020202020204" pitchFamily="34" charset="0"/>
                  <a:ea typeface="DIN 2014 Demi" panose="020B0604020202020204" pitchFamily="34" charset="0"/>
                </a:rPr>
                <a:t>JOB</a:t>
              </a:r>
            </a:p>
          </p:txBody>
        </p:sp>
      </p:grpSp>
      <p:sp>
        <p:nvSpPr>
          <p:cNvPr id="42" name="Google Shape;214;p13">
            <a:extLst>
              <a:ext uri="{FF2B5EF4-FFF2-40B4-BE49-F238E27FC236}">
                <a16:creationId xmlns:a16="http://schemas.microsoft.com/office/drawing/2014/main" id="{DC3D08E9-CFCF-E7B4-D674-4DEC60E1BC4A}"/>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186864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状況</a:t>
            </a:r>
            <a:r>
              <a:rPr kumimoji="1" lang="en-US" altLang="ja-JP" sz="2000" b="1" spc="300" dirty="0">
                <a:latin typeface="Yu Gothic" panose="020B0400000000000000" pitchFamily="34" charset="-128"/>
                <a:ea typeface="Yu Gothic" panose="020B0400000000000000" pitchFamily="34" charset="-128"/>
              </a:rPr>
              <a:t>/</a:t>
            </a:r>
            <a:r>
              <a:rPr kumimoji="1" lang="ja-JP" altLang="en-US" sz="2000" b="1" spc="300">
                <a:latin typeface="Yu Gothic" panose="020B0400000000000000" pitchFamily="34" charset="-128"/>
                <a:ea typeface="Yu Gothic" panose="020B0400000000000000" pitchFamily="34" charset="-128"/>
              </a:rPr>
              <a:t>立場とは？</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14</a:t>
            </a:fld>
            <a:endParaRPr kumimoji="1" lang="ja-JP" altLang="en-US"/>
          </a:p>
        </p:txBody>
      </p:sp>
      <p:grpSp>
        <p:nvGrpSpPr>
          <p:cNvPr id="36" name="グループ化 35">
            <a:extLst>
              <a:ext uri="{FF2B5EF4-FFF2-40B4-BE49-F238E27FC236}">
                <a16:creationId xmlns:a16="http://schemas.microsoft.com/office/drawing/2014/main" id="{2641CA26-B19B-C582-25FF-BE473EB9C7DC}"/>
              </a:ext>
            </a:extLst>
          </p:cNvPr>
          <p:cNvGrpSpPr/>
          <p:nvPr/>
        </p:nvGrpSpPr>
        <p:grpSpPr>
          <a:xfrm>
            <a:off x="1208817" y="2209605"/>
            <a:ext cx="9954989" cy="2232220"/>
            <a:chOff x="1208817" y="1058138"/>
            <a:chExt cx="9954989" cy="2232220"/>
          </a:xfrm>
        </p:grpSpPr>
        <p:sp>
          <p:nvSpPr>
            <p:cNvPr id="6" name="テキスト ボックス 5">
              <a:extLst>
                <a:ext uri="{FF2B5EF4-FFF2-40B4-BE49-F238E27FC236}">
                  <a16:creationId xmlns:a16="http://schemas.microsoft.com/office/drawing/2014/main" id="{963BCFD1-4320-BEB5-70CD-1AFBACBDE5D5}"/>
                </a:ext>
              </a:extLst>
            </p:cNvPr>
            <p:cNvSpPr txBox="1"/>
            <p:nvPr/>
          </p:nvSpPr>
          <p:spPr>
            <a:xfrm>
              <a:off x="1208817" y="1991092"/>
              <a:ext cx="9954989" cy="1299266"/>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誰がいつどこで何をしている時か。</a:t>
              </a:r>
              <a:endParaRPr lang="en-US" altLang="ja-JP" b="1" spc="300" dirty="0">
                <a:latin typeface="Yu Gothic" panose="020B0400000000000000" pitchFamily="34" charset="-128"/>
                <a:ea typeface="Yu Gothic" panose="020B0400000000000000" pitchFamily="34" charset="-128"/>
              </a:endParaRPr>
            </a:p>
            <a:p>
              <a:pPr>
                <a:lnSpc>
                  <a:spcPct val="150000"/>
                </a:lnSpc>
              </a:pPr>
              <a:r>
                <a:rPr lang="ja-JP" altLang="en-US" b="1" spc="300">
                  <a:latin typeface="Yu Gothic" panose="020B0400000000000000" pitchFamily="34" charset="-128"/>
                  <a:ea typeface="Yu Gothic" panose="020B0400000000000000" pitchFamily="34" charset="-128"/>
                </a:rPr>
                <a:t>家族構成や財政状況、ライフステージ、悩みのフェーズなどに拡大できる。</a:t>
              </a:r>
              <a:endParaRPr lang="en-US" altLang="ja-JP" b="1" spc="300" dirty="0">
                <a:latin typeface="Yu Gothic" panose="020B0400000000000000" pitchFamily="34" charset="-128"/>
                <a:ea typeface="Yu Gothic" panose="020B0400000000000000" pitchFamily="34" charset="-128"/>
              </a:endParaRPr>
            </a:p>
            <a:p>
              <a:pPr>
                <a:lnSpc>
                  <a:spcPct val="150000"/>
                </a:lnSpc>
              </a:pPr>
              <a:r>
                <a:rPr lang="ja-JP" altLang="en-US" b="1" spc="300">
                  <a:latin typeface="Yu Gothic" panose="020B0400000000000000" pitchFamily="34" charset="-128"/>
                  <a:ea typeface="Yu Gothic" panose="020B0400000000000000" pitchFamily="34" charset="-128"/>
                </a:rPr>
                <a:t>状況が不可欠なのは成し遂げたい進歩の性質</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手段</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が状況に強く影響するため。</a:t>
              </a:r>
              <a:endParaRPr lang="en-US" altLang="ja-JP" b="1" spc="300" dirty="0">
                <a:latin typeface="Yu Gothic" panose="020B0400000000000000" pitchFamily="34" charset="-128"/>
                <a:ea typeface="Yu Gothic" panose="020B0400000000000000" pitchFamily="34" charset="-128"/>
              </a:endParaRPr>
            </a:p>
          </p:txBody>
        </p:sp>
        <p:grpSp>
          <p:nvGrpSpPr>
            <p:cNvPr id="14" name="グループ化 13">
              <a:extLst>
                <a:ext uri="{FF2B5EF4-FFF2-40B4-BE49-F238E27FC236}">
                  <a16:creationId xmlns:a16="http://schemas.microsoft.com/office/drawing/2014/main" id="{C0656CC2-E445-A973-FBDD-27FE6E9BB294}"/>
                </a:ext>
              </a:extLst>
            </p:cNvPr>
            <p:cNvGrpSpPr/>
            <p:nvPr/>
          </p:nvGrpSpPr>
          <p:grpSpPr>
            <a:xfrm>
              <a:off x="2892850" y="1058138"/>
              <a:ext cx="5453125" cy="744880"/>
              <a:chOff x="1592501" y="1063976"/>
              <a:chExt cx="5453125" cy="744880"/>
            </a:xfrm>
          </p:grpSpPr>
          <p:sp>
            <p:nvSpPr>
              <p:cNvPr id="15" name="正方形/長方形 14">
                <a:extLst>
                  <a:ext uri="{FF2B5EF4-FFF2-40B4-BE49-F238E27FC236}">
                    <a16:creationId xmlns:a16="http://schemas.microsoft.com/office/drawing/2014/main" id="{E8F790E3-2B6C-EB44-18DC-A1528DD86160}"/>
                  </a:ext>
                </a:extLst>
              </p:cNvPr>
              <p:cNvSpPr/>
              <p:nvPr/>
            </p:nvSpPr>
            <p:spPr>
              <a:xfrm>
                <a:off x="5034329" y="1114454"/>
                <a:ext cx="2011297" cy="69440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BA80911-2630-8477-9D2C-9F1A0298B90A}"/>
                  </a:ext>
                </a:extLst>
              </p:cNvPr>
              <p:cNvSpPr txBox="1"/>
              <p:nvPr/>
            </p:nvSpPr>
            <p:spPr>
              <a:xfrm>
                <a:off x="1592501" y="1063976"/>
                <a:ext cx="3095296" cy="677108"/>
              </a:xfrm>
              <a:prstGeom prst="rect">
                <a:avLst/>
              </a:prstGeom>
              <a:noFill/>
            </p:spPr>
            <p:txBody>
              <a:bodyPr wrap="square" rtlCol="0">
                <a:spAutoFit/>
              </a:bodyPr>
              <a:lstStyle/>
              <a:p>
                <a:pPr algn="ctr">
                  <a:lnSpc>
                    <a:spcPct val="150000"/>
                  </a:lnSpc>
                </a:pPr>
                <a:r>
                  <a:rPr lang="ja-JP" altLang="en-US" sz="2800" b="1" spc="300">
                    <a:latin typeface="Yu Gothic" panose="020B0400000000000000" pitchFamily="34" charset="-128"/>
                    <a:ea typeface="Yu Gothic" panose="020B0400000000000000" pitchFamily="34" charset="-128"/>
                  </a:rPr>
                  <a:t>「</a:t>
                </a:r>
                <a:r>
                  <a:rPr lang="ja-JP" altLang="en-US" sz="2600" b="1" spc="300">
                    <a:solidFill>
                      <a:srgbClr val="AA0002"/>
                    </a:solidFill>
                    <a:latin typeface="Yu Gothic" panose="020B0400000000000000" pitchFamily="34" charset="-128"/>
                    <a:ea typeface="Yu Gothic" panose="020B0400000000000000" pitchFamily="34" charset="-128"/>
                  </a:rPr>
                  <a:t>状況</a:t>
                </a:r>
                <a:r>
                  <a:rPr lang="en-US" altLang="ja-JP" sz="2600" b="1" spc="300" dirty="0">
                    <a:solidFill>
                      <a:srgbClr val="AA0002"/>
                    </a:solidFill>
                    <a:latin typeface="Yu Gothic" panose="020B0400000000000000" pitchFamily="34" charset="-128"/>
                    <a:ea typeface="Yu Gothic" panose="020B0400000000000000" pitchFamily="34" charset="-128"/>
                  </a:rPr>
                  <a:t>/</a:t>
                </a:r>
                <a:r>
                  <a:rPr lang="ja-JP" altLang="en-US" sz="2600" b="1" spc="300">
                    <a:solidFill>
                      <a:srgbClr val="AA0002"/>
                    </a:solidFill>
                    <a:latin typeface="Yu Gothic" panose="020B0400000000000000" pitchFamily="34" charset="-128"/>
                    <a:ea typeface="Yu Gothic" panose="020B0400000000000000" pitchFamily="34" charset="-128"/>
                  </a:rPr>
                  <a:t>立場</a:t>
                </a:r>
                <a:r>
                  <a:rPr lang="ja-JP" altLang="en-US" sz="2800" b="1" spc="300">
                    <a:latin typeface="Yu Gothic" panose="020B0400000000000000" pitchFamily="34" charset="-128"/>
                    <a:ea typeface="Yu Gothic" panose="020B0400000000000000" pitchFamily="34" charset="-128"/>
                  </a:rPr>
                  <a:t>」</a:t>
                </a:r>
                <a:endParaRPr lang="ja-JP" altLang="en-US" sz="2800" b="1" spc="300" dirty="0">
                  <a:solidFill>
                    <a:srgbClr val="AA0002"/>
                  </a:solidFill>
                  <a:latin typeface="Yu Gothic" panose="020B0400000000000000" pitchFamily="34" charset="-128"/>
                  <a:ea typeface="Yu Gothic" panose="020B0400000000000000" pitchFamily="34" charset="-128"/>
                </a:endParaRPr>
              </a:p>
            </p:txBody>
          </p:sp>
          <p:sp>
            <p:nvSpPr>
              <p:cNvPr id="30" name="等号 29">
                <a:extLst>
                  <a:ext uri="{FF2B5EF4-FFF2-40B4-BE49-F238E27FC236}">
                    <a16:creationId xmlns:a16="http://schemas.microsoft.com/office/drawing/2014/main" id="{8B997806-2629-1664-9172-F753830B7F8F}"/>
                  </a:ext>
                </a:extLst>
              </p:cNvPr>
              <p:cNvSpPr/>
              <p:nvPr/>
            </p:nvSpPr>
            <p:spPr>
              <a:xfrm>
                <a:off x="4345916" y="1246212"/>
                <a:ext cx="469405" cy="430887"/>
              </a:xfrm>
              <a:prstGeom prst="mathEqual">
                <a:avLst>
                  <a:gd name="adj1" fmla="val 16854"/>
                  <a:gd name="adj2" fmla="val 16340"/>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9B5AFAA8-80D1-F8F4-2D1C-C6B9C4539340}"/>
                  </a:ext>
                </a:extLst>
              </p:cNvPr>
              <p:cNvSpPr txBox="1"/>
              <p:nvPr/>
            </p:nvSpPr>
            <p:spPr>
              <a:xfrm>
                <a:off x="5034329" y="1192445"/>
                <a:ext cx="2011297" cy="510011"/>
              </a:xfrm>
              <a:prstGeom prst="rect">
                <a:avLst/>
              </a:prstGeom>
              <a:noFill/>
            </p:spPr>
            <p:txBody>
              <a:bodyPr wrap="square" rtlCol="0">
                <a:spAutoFit/>
              </a:bodyPr>
              <a:lstStyle/>
              <a:p>
                <a:pPr algn="ctr">
                  <a:lnSpc>
                    <a:spcPct val="150000"/>
                  </a:lnSpc>
                </a:pPr>
                <a:r>
                  <a:rPr kumimoji="1" lang="en-US" altLang="ja-JP" sz="2000" b="1" spc="300" dirty="0">
                    <a:solidFill>
                      <a:schemeClr val="bg1"/>
                    </a:solidFill>
                    <a:latin typeface="Yu Gothic" panose="020B0400000000000000" pitchFamily="34" charset="-128"/>
                    <a:ea typeface="Yu Gothic" panose="020B0400000000000000" pitchFamily="34" charset="-128"/>
                  </a:rPr>
                  <a:t>(</a:t>
                </a:r>
                <a:r>
                  <a:rPr kumimoji="1" lang="ja-JP" altLang="en-US" sz="2000" b="1" spc="300">
                    <a:solidFill>
                      <a:schemeClr val="bg1"/>
                    </a:solidFill>
                    <a:latin typeface="Yu Gothic" panose="020B0400000000000000" pitchFamily="34" charset="-128"/>
                    <a:ea typeface="Yu Gothic" panose="020B0400000000000000" pitchFamily="34" charset="-128"/>
                  </a:rPr>
                  <a:t>様々な</a:t>
                </a:r>
                <a:r>
                  <a:rPr kumimoji="1" lang="en-US" altLang="ja-JP" sz="2000" b="1" spc="300" dirty="0">
                    <a:solidFill>
                      <a:schemeClr val="bg1"/>
                    </a:solidFill>
                    <a:latin typeface="Yu Gothic" panose="020B0400000000000000" pitchFamily="34" charset="-128"/>
                    <a:ea typeface="Yu Gothic" panose="020B0400000000000000" pitchFamily="34" charset="-128"/>
                  </a:rPr>
                  <a:t>)</a:t>
                </a:r>
                <a:r>
                  <a:rPr kumimoji="1" lang="ja-JP" altLang="en-US" sz="2000" b="1" spc="300">
                    <a:solidFill>
                      <a:schemeClr val="bg1"/>
                    </a:solidFill>
                    <a:latin typeface="Yu Gothic" panose="020B0400000000000000" pitchFamily="34" charset="-128"/>
                    <a:ea typeface="Yu Gothic" panose="020B0400000000000000" pitchFamily="34" charset="-128"/>
                  </a:rPr>
                  <a:t>場面</a:t>
                </a:r>
                <a:endParaRPr lang="ja-JP" altLang="en-US" sz="2000" b="1" spc="300" dirty="0">
                  <a:solidFill>
                    <a:schemeClr val="bg1"/>
                  </a:solidFill>
                  <a:latin typeface="Yu Gothic" panose="020B0400000000000000" pitchFamily="34" charset="-128"/>
                  <a:ea typeface="Yu Gothic" panose="020B0400000000000000" pitchFamily="34" charset="-128"/>
                </a:endParaRPr>
              </a:p>
            </p:txBody>
          </p:sp>
        </p:grpSp>
      </p:grpSp>
      <p:sp>
        <p:nvSpPr>
          <p:cNvPr id="38" name="Google Shape;214;p13">
            <a:extLst>
              <a:ext uri="{FF2B5EF4-FFF2-40B4-BE49-F238E27FC236}">
                <a16:creationId xmlns:a16="http://schemas.microsoft.com/office/drawing/2014/main" id="{645B2724-DC12-4DF1-4421-E28F85024952}"/>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89348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15</a:t>
            </a:fld>
            <a:endParaRPr kumimoji="1" lang="ja-JP" altLang="en-US"/>
          </a:p>
        </p:txBody>
      </p:sp>
      <p:sp>
        <p:nvSpPr>
          <p:cNvPr id="2" name="テキスト ボックス 1">
            <a:extLst>
              <a:ext uri="{FF2B5EF4-FFF2-40B4-BE49-F238E27FC236}">
                <a16:creationId xmlns:a16="http://schemas.microsoft.com/office/drawing/2014/main" id="{9ABCAEF2-488D-8327-847B-C222C840D42D}"/>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latin typeface="DIN 2014 Demi" panose="020B0604020202020204" pitchFamily="34" charset="0"/>
                <a:ea typeface="DIN 2014 Demi" panose="020B0604020202020204" pitchFamily="34" charset="0"/>
              </a:rPr>
              <a:t>JOB</a:t>
            </a:r>
            <a:r>
              <a:rPr kumimoji="1" lang="ja-JP" altLang="en-US" sz="2000" b="1" spc="300">
                <a:latin typeface="Yu Gothic" panose="020B0400000000000000" pitchFamily="34" charset="-128"/>
                <a:ea typeface="Yu Gothic" panose="020B0400000000000000" pitchFamily="34" charset="-128"/>
              </a:rPr>
              <a:t>とは？</a:t>
            </a:r>
          </a:p>
        </p:txBody>
      </p:sp>
      <p:grpSp>
        <p:nvGrpSpPr>
          <p:cNvPr id="18" name="グループ化 17">
            <a:extLst>
              <a:ext uri="{FF2B5EF4-FFF2-40B4-BE49-F238E27FC236}">
                <a16:creationId xmlns:a16="http://schemas.microsoft.com/office/drawing/2014/main" id="{A57834F7-5F99-8C6F-154A-6FECDB179211}"/>
              </a:ext>
            </a:extLst>
          </p:cNvPr>
          <p:cNvGrpSpPr/>
          <p:nvPr/>
        </p:nvGrpSpPr>
        <p:grpSpPr>
          <a:xfrm>
            <a:off x="1270230" y="1573684"/>
            <a:ext cx="9651537" cy="2939146"/>
            <a:chOff x="944746" y="1614025"/>
            <a:chExt cx="9651537" cy="2939146"/>
          </a:xfrm>
        </p:grpSpPr>
        <p:sp>
          <p:nvSpPr>
            <p:cNvPr id="6" name="テキスト ボックス 5">
              <a:extLst>
                <a:ext uri="{FF2B5EF4-FFF2-40B4-BE49-F238E27FC236}">
                  <a16:creationId xmlns:a16="http://schemas.microsoft.com/office/drawing/2014/main" id="{963BCFD1-4320-BEB5-70CD-1AFBACBDE5D5}"/>
                </a:ext>
              </a:extLst>
            </p:cNvPr>
            <p:cNvSpPr txBox="1"/>
            <p:nvPr/>
          </p:nvSpPr>
          <p:spPr>
            <a:xfrm>
              <a:off x="3166993" y="1727091"/>
              <a:ext cx="7429290" cy="468270"/>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顔を整形すること</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一例</a:t>
              </a:r>
              <a:r>
                <a:rPr lang="en-US" altLang="ja-JP" b="1" spc="300" dirty="0">
                  <a:latin typeface="Yu Gothic" panose="020B0400000000000000" pitchFamily="34" charset="-128"/>
                  <a:ea typeface="Yu Gothic" panose="020B0400000000000000" pitchFamily="34" charset="-128"/>
                </a:rPr>
                <a:t>)</a:t>
              </a:r>
            </a:p>
          </p:txBody>
        </p:sp>
        <p:grpSp>
          <p:nvGrpSpPr>
            <p:cNvPr id="14" name="グループ化 13">
              <a:extLst>
                <a:ext uri="{FF2B5EF4-FFF2-40B4-BE49-F238E27FC236}">
                  <a16:creationId xmlns:a16="http://schemas.microsoft.com/office/drawing/2014/main" id="{C0656CC2-E445-A973-FBDD-27FE6E9BB294}"/>
                </a:ext>
              </a:extLst>
            </p:cNvPr>
            <p:cNvGrpSpPr/>
            <p:nvPr/>
          </p:nvGrpSpPr>
          <p:grpSpPr>
            <a:xfrm>
              <a:off x="944746" y="1614025"/>
              <a:ext cx="2011297" cy="694402"/>
              <a:chOff x="5034329" y="1114454"/>
              <a:chExt cx="2011297" cy="694402"/>
            </a:xfrm>
          </p:grpSpPr>
          <p:sp>
            <p:nvSpPr>
              <p:cNvPr id="15" name="正方形/長方形 14">
                <a:extLst>
                  <a:ext uri="{FF2B5EF4-FFF2-40B4-BE49-F238E27FC236}">
                    <a16:creationId xmlns:a16="http://schemas.microsoft.com/office/drawing/2014/main" id="{E8F790E3-2B6C-EB44-18DC-A1528DD86160}"/>
                  </a:ext>
                </a:extLst>
              </p:cNvPr>
              <p:cNvSpPr/>
              <p:nvPr/>
            </p:nvSpPr>
            <p:spPr>
              <a:xfrm>
                <a:off x="5034329" y="1114454"/>
                <a:ext cx="2011297" cy="69440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B5AFAA8-80D1-F8F4-2D1C-C6B9C4539340}"/>
                  </a:ext>
                </a:extLst>
              </p:cNvPr>
              <p:cNvSpPr txBox="1"/>
              <p:nvPr/>
            </p:nvSpPr>
            <p:spPr>
              <a:xfrm>
                <a:off x="5034329" y="1192445"/>
                <a:ext cx="2011297" cy="510011"/>
              </a:xfrm>
              <a:prstGeom prst="rect">
                <a:avLst/>
              </a:prstGeom>
              <a:noFill/>
            </p:spPr>
            <p:txBody>
              <a:bodyPr wrap="square" rtlCol="0">
                <a:spAutoFit/>
              </a:bodyPr>
              <a:lstStyle/>
              <a:p>
                <a:pPr algn="ctr">
                  <a:lnSpc>
                    <a:spcPct val="150000"/>
                  </a:lnSpc>
                </a:pPr>
                <a:r>
                  <a:rPr kumimoji="1" lang="ja-JP" altLang="en-US" sz="2000" b="1" spc="300">
                    <a:solidFill>
                      <a:schemeClr val="bg1"/>
                    </a:solidFill>
                    <a:latin typeface="Yu Gothic" panose="020B0400000000000000" pitchFamily="34" charset="-128"/>
                    <a:ea typeface="Yu Gothic" panose="020B0400000000000000" pitchFamily="34" charset="-128"/>
                  </a:rPr>
                  <a:t>進歩</a:t>
                </a:r>
                <a:endParaRPr lang="ja-JP" altLang="en-US" sz="2000" b="1" spc="300" dirty="0">
                  <a:solidFill>
                    <a:schemeClr val="bg1"/>
                  </a:solidFill>
                  <a:latin typeface="Yu Gothic" panose="020B0400000000000000" pitchFamily="34" charset="-128"/>
                  <a:ea typeface="Yu Gothic" panose="020B0400000000000000" pitchFamily="34" charset="-128"/>
                </a:endParaRPr>
              </a:p>
            </p:txBody>
          </p:sp>
        </p:grpSp>
        <p:sp>
          <p:nvSpPr>
            <p:cNvPr id="3" name="テキスト ボックス 2">
              <a:extLst>
                <a:ext uri="{FF2B5EF4-FFF2-40B4-BE49-F238E27FC236}">
                  <a16:creationId xmlns:a16="http://schemas.microsoft.com/office/drawing/2014/main" id="{B7F5DE39-143C-2795-6404-BF7732F24738}"/>
                </a:ext>
              </a:extLst>
            </p:cNvPr>
            <p:cNvSpPr txBox="1"/>
            <p:nvPr/>
          </p:nvSpPr>
          <p:spPr>
            <a:xfrm>
              <a:off x="3166993" y="2849463"/>
              <a:ext cx="7429290" cy="468270"/>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家でスマートフォンで整形外科の予約を検討している</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一例</a:t>
              </a:r>
              <a:r>
                <a:rPr lang="en-US" altLang="ja-JP" b="1" spc="300" dirty="0">
                  <a:latin typeface="Yu Gothic" panose="020B0400000000000000" pitchFamily="34" charset="-128"/>
                  <a:ea typeface="Yu Gothic" panose="020B0400000000000000" pitchFamily="34" charset="-128"/>
                </a:rPr>
                <a:t>)</a:t>
              </a:r>
            </a:p>
          </p:txBody>
        </p:sp>
        <p:grpSp>
          <p:nvGrpSpPr>
            <p:cNvPr id="4" name="グループ化 3">
              <a:extLst>
                <a:ext uri="{FF2B5EF4-FFF2-40B4-BE49-F238E27FC236}">
                  <a16:creationId xmlns:a16="http://schemas.microsoft.com/office/drawing/2014/main" id="{A12FCA70-21A6-4E8B-8FEC-76105691D29E}"/>
                </a:ext>
              </a:extLst>
            </p:cNvPr>
            <p:cNvGrpSpPr/>
            <p:nvPr/>
          </p:nvGrpSpPr>
          <p:grpSpPr>
            <a:xfrm>
              <a:off x="944746" y="2736397"/>
              <a:ext cx="2011297" cy="694402"/>
              <a:chOff x="5034329" y="1114454"/>
              <a:chExt cx="2011297" cy="694402"/>
            </a:xfrm>
          </p:grpSpPr>
          <p:sp>
            <p:nvSpPr>
              <p:cNvPr id="7" name="正方形/長方形 6">
                <a:extLst>
                  <a:ext uri="{FF2B5EF4-FFF2-40B4-BE49-F238E27FC236}">
                    <a16:creationId xmlns:a16="http://schemas.microsoft.com/office/drawing/2014/main" id="{C50BF2B0-3C1C-EBFF-65B9-225D7DCE6990}"/>
                  </a:ext>
                </a:extLst>
              </p:cNvPr>
              <p:cNvSpPr/>
              <p:nvPr/>
            </p:nvSpPr>
            <p:spPr>
              <a:xfrm>
                <a:off x="5034329" y="1114454"/>
                <a:ext cx="2011297" cy="69440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1FD401B-6788-2DD8-AB58-C02E67F95D59}"/>
                  </a:ext>
                </a:extLst>
              </p:cNvPr>
              <p:cNvSpPr txBox="1"/>
              <p:nvPr/>
            </p:nvSpPr>
            <p:spPr>
              <a:xfrm>
                <a:off x="5034329" y="1192445"/>
                <a:ext cx="2011297" cy="510011"/>
              </a:xfrm>
              <a:prstGeom prst="rect">
                <a:avLst/>
              </a:prstGeom>
              <a:noFill/>
            </p:spPr>
            <p:txBody>
              <a:bodyPr wrap="square" rtlCol="0">
                <a:spAutoFit/>
              </a:bodyPr>
              <a:lstStyle/>
              <a:p>
                <a:pPr algn="ctr">
                  <a:lnSpc>
                    <a:spcPct val="150000"/>
                  </a:lnSpc>
                </a:pPr>
                <a:r>
                  <a:rPr kumimoji="1" lang="ja-JP" altLang="en-US" sz="2000" b="1" spc="300">
                    <a:solidFill>
                      <a:schemeClr val="bg1"/>
                    </a:solidFill>
                    <a:latin typeface="Yu Gothic" panose="020B0400000000000000" pitchFamily="34" charset="-128"/>
                    <a:ea typeface="Yu Gothic" panose="020B0400000000000000" pitchFamily="34" charset="-128"/>
                  </a:rPr>
                  <a:t>状況</a:t>
                </a:r>
                <a:r>
                  <a:rPr kumimoji="1" lang="en-US" altLang="ja-JP" sz="2000" b="1" spc="300" dirty="0">
                    <a:solidFill>
                      <a:schemeClr val="bg1"/>
                    </a:solidFill>
                    <a:latin typeface="Yu Gothic" panose="020B0400000000000000" pitchFamily="34" charset="-128"/>
                    <a:ea typeface="Yu Gothic" panose="020B0400000000000000" pitchFamily="34" charset="-128"/>
                  </a:rPr>
                  <a:t>/</a:t>
                </a:r>
                <a:r>
                  <a:rPr kumimoji="1" lang="ja-JP" altLang="en-US" sz="2000" b="1" spc="300">
                    <a:solidFill>
                      <a:schemeClr val="bg1"/>
                    </a:solidFill>
                    <a:latin typeface="Yu Gothic" panose="020B0400000000000000" pitchFamily="34" charset="-128"/>
                    <a:ea typeface="Yu Gothic" panose="020B0400000000000000" pitchFamily="34" charset="-128"/>
                  </a:rPr>
                  <a:t>立場</a:t>
                </a:r>
                <a:endParaRPr lang="ja-JP" altLang="en-US" sz="2000" b="1" spc="300" dirty="0">
                  <a:solidFill>
                    <a:schemeClr val="bg1"/>
                  </a:solidFill>
                  <a:latin typeface="Yu Gothic" panose="020B0400000000000000" pitchFamily="34" charset="-128"/>
                  <a:ea typeface="Yu Gothic" panose="020B0400000000000000" pitchFamily="34" charset="-128"/>
                </a:endParaRPr>
              </a:p>
            </p:txBody>
          </p:sp>
        </p:grpSp>
        <p:sp>
          <p:nvSpPr>
            <p:cNvPr id="10" name="テキスト ボックス 9">
              <a:extLst>
                <a:ext uri="{FF2B5EF4-FFF2-40B4-BE49-F238E27FC236}">
                  <a16:creationId xmlns:a16="http://schemas.microsoft.com/office/drawing/2014/main" id="{81D2389D-F365-4E8E-A781-91745DB9FA58}"/>
                </a:ext>
              </a:extLst>
            </p:cNvPr>
            <p:cNvSpPr txBox="1"/>
            <p:nvPr/>
          </p:nvSpPr>
          <p:spPr>
            <a:xfrm>
              <a:off x="3166993" y="3971835"/>
              <a:ext cx="7429290" cy="468270"/>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各施術を比較する、施術を決める</a:t>
              </a:r>
              <a:endParaRPr lang="en-US" altLang="ja-JP" b="1" spc="300" dirty="0">
                <a:latin typeface="Yu Gothic" panose="020B0400000000000000" pitchFamily="34" charset="-128"/>
                <a:ea typeface="Yu Gothic" panose="020B0400000000000000" pitchFamily="34" charset="-128"/>
              </a:endParaRPr>
            </a:p>
          </p:txBody>
        </p:sp>
        <p:grpSp>
          <p:nvGrpSpPr>
            <p:cNvPr id="11" name="グループ化 10">
              <a:extLst>
                <a:ext uri="{FF2B5EF4-FFF2-40B4-BE49-F238E27FC236}">
                  <a16:creationId xmlns:a16="http://schemas.microsoft.com/office/drawing/2014/main" id="{7254C695-C06E-9156-2452-5B0DF954C36C}"/>
                </a:ext>
              </a:extLst>
            </p:cNvPr>
            <p:cNvGrpSpPr/>
            <p:nvPr/>
          </p:nvGrpSpPr>
          <p:grpSpPr>
            <a:xfrm>
              <a:off x="944746" y="3858769"/>
              <a:ext cx="2011297" cy="694402"/>
              <a:chOff x="5034329" y="1114454"/>
              <a:chExt cx="2011297" cy="694402"/>
            </a:xfrm>
          </p:grpSpPr>
          <p:sp>
            <p:nvSpPr>
              <p:cNvPr id="12" name="正方形/長方形 11">
                <a:extLst>
                  <a:ext uri="{FF2B5EF4-FFF2-40B4-BE49-F238E27FC236}">
                    <a16:creationId xmlns:a16="http://schemas.microsoft.com/office/drawing/2014/main" id="{FC87A9AC-3F93-8CAD-BD97-A8E113E3A86C}"/>
                  </a:ext>
                </a:extLst>
              </p:cNvPr>
              <p:cNvSpPr/>
              <p:nvPr/>
            </p:nvSpPr>
            <p:spPr>
              <a:xfrm>
                <a:off x="5034329" y="1114454"/>
                <a:ext cx="2011297" cy="69440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F4F68E8-2C15-58E6-E190-969FB26FE593}"/>
                  </a:ext>
                </a:extLst>
              </p:cNvPr>
              <p:cNvSpPr txBox="1"/>
              <p:nvPr/>
            </p:nvSpPr>
            <p:spPr>
              <a:xfrm>
                <a:off x="5034329" y="1192445"/>
                <a:ext cx="2011297" cy="510011"/>
              </a:xfrm>
              <a:prstGeom prst="rect">
                <a:avLst/>
              </a:prstGeom>
              <a:noFill/>
            </p:spPr>
            <p:txBody>
              <a:bodyPr wrap="square" rtlCol="0">
                <a:spAutoFit/>
              </a:bodyPr>
              <a:lstStyle/>
              <a:p>
                <a:pPr algn="ctr">
                  <a:lnSpc>
                    <a:spcPct val="150000"/>
                  </a:lnSpc>
                </a:pPr>
                <a:r>
                  <a:rPr kumimoji="1" lang="en-US" altLang="ja-JP" sz="2000" b="1" spc="300" dirty="0">
                    <a:solidFill>
                      <a:schemeClr val="bg1"/>
                    </a:solidFill>
                    <a:latin typeface="Yu Gothic" panose="020B0400000000000000" pitchFamily="34" charset="-128"/>
                    <a:ea typeface="Yu Gothic" panose="020B0400000000000000" pitchFamily="34" charset="-128"/>
                  </a:rPr>
                  <a:t>JOB</a:t>
                </a:r>
                <a:endParaRPr lang="ja-JP" altLang="en-US" sz="2000" b="1" spc="300" dirty="0">
                  <a:solidFill>
                    <a:schemeClr val="bg1"/>
                  </a:solidFill>
                  <a:latin typeface="Yu Gothic" panose="020B0400000000000000" pitchFamily="34" charset="-128"/>
                  <a:ea typeface="Yu Gothic" panose="020B0400000000000000" pitchFamily="34" charset="-128"/>
                </a:endParaRPr>
              </a:p>
            </p:txBody>
          </p:sp>
        </p:grpSp>
      </p:grpSp>
      <p:sp>
        <p:nvSpPr>
          <p:cNvPr id="17" name="テキスト ボックス 16">
            <a:extLst>
              <a:ext uri="{FF2B5EF4-FFF2-40B4-BE49-F238E27FC236}">
                <a16:creationId xmlns:a16="http://schemas.microsoft.com/office/drawing/2014/main" id="{8D8CD767-092C-0814-EC6A-539DB2F12D22}"/>
              </a:ext>
            </a:extLst>
          </p:cNvPr>
          <p:cNvSpPr txBox="1"/>
          <p:nvPr/>
        </p:nvSpPr>
        <p:spPr>
          <a:xfrm>
            <a:off x="933327" y="5136778"/>
            <a:ext cx="10325345" cy="929935"/>
          </a:xfrm>
          <a:prstGeom prst="rect">
            <a:avLst/>
          </a:prstGeom>
          <a:noFill/>
        </p:spPr>
        <p:txBody>
          <a:bodyPr wrap="square" rtlCol="0">
            <a:spAutoFit/>
          </a:bodyPr>
          <a:lstStyle/>
          <a:p>
            <a:pPr algn="ctr">
              <a:lnSpc>
                <a:spcPct val="150000"/>
              </a:lnSpc>
            </a:pPr>
            <a:r>
              <a:rPr kumimoji="1" lang="ja-JP" altLang="en-US" b="1" spc="300">
                <a:latin typeface="Yu Gothic" panose="020B0400000000000000" pitchFamily="34" charset="-128"/>
                <a:ea typeface="Yu Gothic" panose="020B0400000000000000" pitchFamily="34" charset="-128"/>
              </a:rPr>
              <a:t>「状況</a:t>
            </a:r>
            <a:r>
              <a:rPr kumimoji="1" lang="en-US" altLang="ja-JP" b="1" spc="300" dirty="0">
                <a:latin typeface="Yu Gothic" panose="020B0400000000000000" pitchFamily="34" charset="-128"/>
                <a:ea typeface="Yu Gothic" panose="020B0400000000000000" pitchFamily="34" charset="-128"/>
              </a:rPr>
              <a:t>/</a:t>
            </a:r>
            <a:r>
              <a:rPr kumimoji="1" lang="ja-JP" altLang="en-US" b="1" spc="300">
                <a:latin typeface="Yu Gothic" panose="020B0400000000000000" pitchFamily="34" charset="-128"/>
                <a:ea typeface="Yu Gothic" panose="020B0400000000000000" pitchFamily="34" charset="-128"/>
              </a:rPr>
              <a:t>立場」をどう捉えて「</a:t>
            </a:r>
            <a:r>
              <a:rPr lang="en-US" altLang="ja-JP" sz="2000" b="1" spc="300" dirty="0">
                <a:solidFill>
                  <a:srgbClr val="AA0002"/>
                </a:solidFill>
                <a:latin typeface="DIN 2014 Demi" panose="020B0604020202020204" pitchFamily="34" charset="0"/>
                <a:ea typeface="DIN 2014 Demi" panose="020B0604020202020204" pitchFamily="34" charset="0"/>
              </a:rPr>
              <a:t>JOB</a:t>
            </a:r>
            <a:r>
              <a:rPr kumimoji="1" lang="ja-JP" altLang="en-US" b="1" spc="300">
                <a:latin typeface="Yu Gothic" panose="020B0400000000000000" pitchFamily="34" charset="-128"/>
                <a:ea typeface="Yu Gothic" panose="020B0400000000000000" pitchFamily="34" charset="-128"/>
              </a:rPr>
              <a:t>」をどう解決するか？のアウトプットが「</a:t>
            </a:r>
            <a:r>
              <a:rPr kumimoji="1" lang="ja-JP" altLang="en-US" b="1" spc="300">
                <a:solidFill>
                  <a:srgbClr val="AA0002"/>
                </a:solidFill>
                <a:latin typeface="Yu Gothic" panose="020B0400000000000000" pitchFamily="34" charset="-128"/>
                <a:ea typeface="Yu Gothic" panose="020B0400000000000000" pitchFamily="34" charset="-128"/>
              </a:rPr>
              <a:t>施策</a:t>
            </a:r>
            <a:r>
              <a:rPr kumimoji="1" lang="ja-JP" altLang="en-US" b="1" spc="300">
                <a:latin typeface="Yu Gothic" panose="020B0400000000000000" pitchFamily="34" charset="-128"/>
                <a:ea typeface="Yu Gothic" panose="020B0400000000000000" pitchFamily="34" charset="-128"/>
              </a:rPr>
              <a:t>」</a:t>
            </a:r>
            <a:endParaRPr kumimoji="1" lang="en-US" altLang="ja-JP" b="1" spc="300" dirty="0">
              <a:latin typeface="Yu Gothic" panose="020B0400000000000000" pitchFamily="34" charset="-128"/>
              <a:ea typeface="Yu Gothic" panose="020B0400000000000000" pitchFamily="34" charset="-128"/>
            </a:endParaRPr>
          </a:p>
          <a:p>
            <a:pPr algn="ctr">
              <a:lnSpc>
                <a:spcPct val="150000"/>
              </a:lnSpc>
            </a:pPr>
            <a:r>
              <a:rPr lang="ja-JP" altLang="en-US" b="1" spc="300">
                <a:latin typeface="Yu Gothic" panose="020B0400000000000000" pitchFamily="34" charset="-128"/>
                <a:ea typeface="Yu Gothic" panose="020B0400000000000000" pitchFamily="34" charset="-128"/>
              </a:rPr>
              <a:t>そのため、これらを明確に認識することが良い施策を出すベースとなる。</a:t>
            </a:r>
            <a:endParaRPr kumimoji="1" lang="en-US" altLang="ja-JP" b="1" spc="300" dirty="0">
              <a:latin typeface="Yu Gothic" panose="020B0400000000000000" pitchFamily="34" charset="-128"/>
              <a:ea typeface="Yu Gothic" panose="020B0400000000000000" pitchFamily="34" charset="-128"/>
            </a:endParaRPr>
          </a:p>
        </p:txBody>
      </p:sp>
      <p:sp>
        <p:nvSpPr>
          <p:cNvPr id="20" name="Google Shape;214;p13">
            <a:extLst>
              <a:ext uri="{FF2B5EF4-FFF2-40B4-BE49-F238E27FC236}">
                <a16:creationId xmlns:a16="http://schemas.microsoft.com/office/drawing/2014/main" id="{53125988-848F-D5FA-9A4F-5167A0D57310}"/>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386842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考えてみましょう</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625434" y="2556226"/>
            <a:ext cx="10941132" cy="1580315"/>
            <a:chOff x="581890" y="1121693"/>
            <a:chExt cx="10941132" cy="1580315"/>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668975" y="1724817"/>
              <a:ext cx="10854047" cy="977191"/>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貴社サービスが解決している顧客の</a:t>
              </a:r>
              <a:r>
                <a:rPr lang="en-US" altLang="ja-JP" sz="2000" b="1" spc="300" dirty="0">
                  <a:latin typeface="DIN 2014 Demi" panose="020B0604020202020204" pitchFamily="34" charset="0"/>
                  <a:ea typeface="DIN 2014 Demi" panose="020B0604020202020204" pitchFamily="34" charset="0"/>
                </a:rPr>
                <a:t>JOB</a:t>
              </a:r>
              <a:r>
                <a:rPr lang="ja-JP" altLang="en-US" b="1" spc="300">
                  <a:latin typeface="Yu Gothic" panose="020B0400000000000000" pitchFamily="34" charset="-128"/>
                  <a:ea typeface="Yu Gothic" panose="020B0400000000000000" pitchFamily="34" charset="-128"/>
                </a:rPr>
                <a:t>は何が挙げられますか？</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どういう時に雇われているのか？</a:t>
              </a:r>
              <a:r>
                <a:rPr lang="en-US" altLang="ja-JP" b="1" spc="300" dirty="0">
                  <a:latin typeface="Yu Gothic" panose="020B0400000000000000" pitchFamily="34" charset="-128"/>
                  <a:ea typeface="Yu Gothic" panose="020B0400000000000000" pitchFamily="34" charset="-128"/>
                </a:rPr>
                <a:t>)</a:t>
              </a:r>
              <a:r>
                <a:rPr lang="ja-JP" altLang="en-US" b="1" spc="300">
                  <a:latin typeface="Yu Gothic" panose="020B0400000000000000" pitchFamily="34" charset="-128"/>
                  <a:ea typeface="Yu Gothic" panose="020B0400000000000000" pitchFamily="34" charset="-128"/>
                </a:rPr>
                <a:t>サービス名と共に状況と</a:t>
              </a:r>
              <a:r>
                <a:rPr lang="en-US" altLang="ja-JP" sz="2000" b="1" spc="300" dirty="0">
                  <a:latin typeface="DIN 2014 Demi" panose="020B0604020202020204" pitchFamily="34" charset="0"/>
                  <a:ea typeface="DIN 2014 Demi" panose="020B0604020202020204" pitchFamily="34" charset="0"/>
                </a:rPr>
                <a:t>JOB</a:t>
              </a:r>
              <a:r>
                <a:rPr lang="ja-JP" altLang="en-US" b="1" spc="300">
                  <a:latin typeface="Yu Gothic" panose="020B0400000000000000" pitchFamily="34" charset="-128"/>
                  <a:ea typeface="Yu Gothic" panose="020B0400000000000000" pitchFamily="34" charset="-128"/>
                </a:rPr>
                <a:t>を</a:t>
              </a:r>
              <a:r>
                <a:rPr lang="en-US" altLang="ja-JP" sz="2000" b="1" spc="300" dirty="0">
                  <a:latin typeface="DIN 2014 Demi" panose="020B0604020202020204" pitchFamily="34" charset="0"/>
                  <a:ea typeface="DIN 2014 Demi" panose="020B0604020202020204" pitchFamily="34" charset="0"/>
                </a:rPr>
                <a:t>3</a:t>
              </a:r>
              <a:r>
                <a:rPr lang="ja-JP" altLang="en-US" b="1" spc="300">
                  <a:latin typeface="Yu Gothic" panose="020B0400000000000000" pitchFamily="34" charset="-128"/>
                  <a:ea typeface="Yu Gothic" panose="020B0400000000000000" pitchFamily="34" charset="-128"/>
                </a:rPr>
                <a:t>つ記載してください。</a:t>
              </a:r>
              <a:endParaRPr lang="ja-JP" altLang="en-US"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581890" y="1121693"/>
              <a:ext cx="10941132" cy="523220"/>
            </a:xfrm>
            <a:prstGeom prst="rect">
              <a:avLst/>
            </a:prstGeom>
            <a:noFill/>
          </p:spPr>
          <p:txBody>
            <a:bodyPr wrap="square" rtlCol="0">
              <a:spAutoFit/>
            </a:bodyPr>
            <a:lstStyle/>
            <a:p>
              <a:r>
                <a:rPr lang="ja-JP" altLang="en-US" sz="2800" b="1" spc="300">
                  <a:solidFill>
                    <a:srgbClr val="AA0002"/>
                  </a:solidFill>
                  <a:latin typeface="Yu Gothic" panose="020B0400000000000000" pitchFamily="34" charset="-128"/>
                  <a:ea typeface="Yu Gothic" panose="020B0400000000000000" pitchFamily="34" charset="-128"/>
                </a:rPr>
                <a:t>例</a:t>
              </a:r>
              <a:r>
                <a:rPr lang="ja-JP" altLang="en-US" sz="2800" b="1" spc="300">
                  <a:latin typeface="Yu Gothic" panose="020B0400000000000000" pitchFamily="34" charset="-128"/>
                  <a:ea typeface="Yu Gothic" panose="020B0400000000000000" pitchFamily="34" charset="-128"/>
                </a:rPr>
                <a:t>題</a:t>
              </a:r>
              <a:r>
                <a:rPr lang="en-US" altLang="ja-JP" sz="2800" b="1" spc="300" dirty="0">
                  <a:latin typeface="DIN 2014 Demi" panose="020B0604020202020204" pitchFamily="34" charset="0"/>
                  <a:ea typeface="DIN 2014 Demi" panose="020B0604020202020204" pitchFamily="34" charset="0"/>
                </a:rPr>
                <a:t>2</a:t>
              </a:r>
              <a:endParaRPr kumimoji="1" lang="ja-JP" altLang="en-US" sz="2800" b="1" spc="300">
                <a:solidFill>
                  <a:srgbClr val="AA0002"/>
                </a:solidFill>
                <a:latin typeface="DIN 2014 Demi"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16</a:t>
            </a:fld>
            <a:endParaRPr kumimoji="1" lang="ja-JP" altLang="en-US"/>
          </a:p>
        </p:txBody>
      </p:sp>
      <p:sp>
        <p:nvSpPr>
          <p:cNvPr id="10" name="Google Shape;214;p13">
            <a:extLst>
              <a:ext uri="{FF2B5EF4-FFF2-40B4-BE49-F238E27FC236}">
                <a16:creationId xmlns:a16="http://schemas.microsoft.com/office/drawing/2014/main" id="{7802B3FF-D614-0AAE-9EAA-34E7BBE7B8CE}"/>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71344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考えてみましょう</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0" y="2656912"/>
            <a:ext cx="12192000" cy="1239891"/>
            <a:chOff x="-1" y="2603904"/>
            <a:chExt cx="12192000" cy="1239891"/>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0" y="3250235"/>
              <a:ext cx="12191999" cy="593560"/>
            </a:xfrm>
            <a:prstGeom prst="rect">
              <a:avLst/>
            </a:prstGeom>
            <a:noFill/>
          </p:spPr>
          <p:txBody>
            <a:bodyPr wrap="square" rtlCol="0">
              <a:spAutoFit/>
            </a:bodyPr>
            <a:lstStyle/>
            <a:p>
              <a:pPr algn="ctr">
                <a:lnSpc>
                  <a:spcPct val="150000"/>
                </a:lnSpc>
              </a:pPr>
              <a:r>
                <a:rPr lang="ja-JP" altLang="en-US" sz="2400" b="1" spc="300">
                  <a:latin typeface="Yu Gothic" panose="020B0400000000000000" pitchFamily="34" charset="-128"/>
                  <a:ea typeface="Yu Gothic" panose="020B0400000000000000" pitchFamily="34" charset="-128"/>
                </a:rPr>
                <a:t>ここまでの気付きを共有してください</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1" y="2603904"/>
              <a:ext cx="12191999" cy="646331"/>
            </a:xfrm>
            <a:prstGeom prst="rect">
              <a:avLst/>
            </a:prstGeom>
            <a:noFill/>
          </p:spPr>
          <p:txBody>
            <a:bodyPr wrap="square" rtlCol="0">
              <a:spAutoFit/>
            </a:bodyPr>
            <a:lstStyle/>
            <a:p>
              <a:pPr algn="ctr"/>
              <a:r>
                <a:rPr kumimoji="1" lang="en-US" altLang="ja-JP" sz="3600" b="1" spc="300" dirty="0">
                  <a:solidFill>
                    <a:srgbClr val="AA0002"/>
                  </a:solidFill>
                  <a:latin typeface="DIN 2014 Bold" panose="020B0604020202020204" pitchFamily="34" charset="0"/>
                  <a:ea typeface="DIN 2014 Bold" panose="020B0604020202020204" pitchFamily="34" charset="0"/>
                </a:rPr>
                <a:t>Q</a:t>
              </a:r>
              <a:r>
                <a:rPr kumimoji="1" lang="en-US" altLang="ja-JP" sz="3600" b="1" spc="300" dirty="0">
                  <a:latin typeface="DIN 2014 Bold" panose="020B0604020202020204" pitchFamily="34" charset="0"/>
                  <a:ea typeface="DIN 2014 Bold" panose="020B0604020202020204" pitchFamily="34" charset="0"/>
                </a:rPr>
                <a:t>uestion</a:t>
              </a:r>
              <a:endParaRPr kumimoji="1" lang="ja-JP" altLang="en-US" sz="3600" b="1" spc="300">
                <a:solidFill>
                  <a:srgbClr val="AA0002"/>
                </a:solidFill>
                <a:latin typeface="DIN 2014 Bold"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17</a:t>
            </a:fld>
            <a:endParaRPr kumimoji="1" lang="ja-JP" altLang="en-US"/>
          </a:p>
        </p:txBody>
      </p:sp>
      <p:sp>
        <p:nvSpPr>
          <p:cNvPr id="4" name="Google Shape;214;p13">
            <a:extLst>
              <a:ext uri="{FF2B5EF4-FFF2-40B4-BE49-F238E27FC236}">
                <a16:creationId xmlns:a16="http://schemas.microsoft.com/office/drawing/2014/main" id="{731AB4D2-F544-64CF-E909-F48FD9C2611A}"/>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72543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19">
            <a:extLst>
              <a:ext uri="{FF2B5EF4-FFF2-40B4-BE49-F238E27FC236}">
                <a16:creationId xmlns:a16="http://schemas.microsoft.com/office/drawing/2014/main" id="{60C2BC22-56E3-6505-55F0-A1AD4F877928}"/>
              </a:ext>
            </a:extLst>
          </p:cNvPr>
          <p:cNvSpPr txBox="1"/>
          <p:nvPr/>
        </p:nvSpPr>
        <p:spPr>
          <a:xfrm>
            <a:off x="1239369" y="1514008"/>
            <a:ext cx="9713259" cy="971676"/>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マーケティングとは顧客の</a:t>
            </a:r>
            <a:r>
              <a:rPr lang="en-US" altLang="ja-JP" sz="2000" b="1" spc="300" dirty="0">
                <a:latin typeface="Yu Gothic" panose="020B0400000000000000" pitchFamily="34" charset="-128"/>
                <a:ea typeface="Yu Gothic" panose="020B0400000000000000" pitchFamily="34" charset="-128"/>
              </a:rPr>
              <a:t>JOB</a:t>
            </a:r>
            <a:r>
              <a:rPr lang="ja-JP" altLang="en-US" sz="2000" b="1" spc="300">
                <a:latin typeface="Yu Gothic" panose="020B0400000000000000" pitchFamily="34" charset="-128"/>
                <a:ea typeface="Yu Gothic" panose="020B0400000000000000" pitchFamily="34" charset="-128"/>
              </a:rPr>
              <a:t>を発見し、解決するまでの</a:t>
            </a:r>
            <a:endParaRPr lang="en-US" altLang="ja-JP" sz="2000" b="1" spc="300" dirty="0">
              <a:latin typeface="Yu Gothic" panose="020B0400000000000000" pitchFamily="34" charset="-128"/>
              <a:ea typeface="Yu Gothic" panose="020B0400000000000000" pitchFamily="34" charset="-128"/>
            </a:endParaRPr>
          </a:p>
          <a:p>
            <a:pPr>
              <a:lnSpc>
                <a:spcPct val="150000"/>
              </a:lnSpc>
            </a:pPr>
            <a:r>
              <a:rPr lang="ja-JP" altLang="en-US" sz="2000" b="1" spc="300">
                <a:latin typeface="Yu Gothic" panose="020B0400000000000000" pitchFamily="34" charset="-128"/>
                <a:ea typeface="Yu Gothic" panose="020B0400000000000000" pitchFamily="34" charset="-128"/>
              </a:rPr>
              <a:t>　</a:t>
            </a:r>
            <a:r>
              <a:rPr lang="en-US" altLang="ja-JP" sz="2000" b="1" spc="300" dirty="0">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一連のプロセスのことを言う</a:t>
            </a:r>
            <a:endParaRPr lang="en-US" altLang="ja-JP" sz="2000" b="1" spc="300" dirty="0">
              <a:latin typeface="Yu Gothic" panose="020B0400000000000000" pitchFamily="34" charset="-128"/>
              <a:ea typeface="Yu Gothic" panose="020B0400000000000000" pitchFamily="34" charset="-128"/>
            </a:endParaRPr>
          </a:p>
        </p:txBody>
      </p:sp>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まとめ</a:t>
            </a:r>
          </a:p>
        </p:txBody>
      </p:sp>
      <p:sp>
        <p:nvSpPr>
          <p:cNvPr id="8" name="Google Shape;214;p13">
            <a:extLst>
              <a:ext uri="{FF2B5EF4-FFF2-40B4-BE49-F238E27FC236}">
                <a16:creationId xmlns:a16="http://schemas.microsoft.com/office/drawing/2014/main" id="{E4F964C9-BDDF-2355-75B8-D3278A9C4748}"/>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ライド番号プレースホルダー 22">
            <a:extLst>
              <a:ext uri="{FF2B5EF4-FFF2-40B4-BE49-F238E27FC236}">
                <a16:creationId xmlns:a16="http://schemas.microsoft.com/office/drawing/2014/main" id="{D94093C4-41CD-9D16-DAE7-A12BBD7EC203}"/>
              </a:ext>
            </a:extLst>
          </p:cNvPr>
          <p:cNvSpPr>
            <a:spLocks noGrp="1"/>
          </p:cNvSpPr>
          <p:nvPr>
            <p:ph type="sldNum" sz="quarter" idx="12"/>
          </p:nvPr>
        </p:nvSpPr>
        <p:spPr/>
        <p:txBody>
          <a:bodyPr/>
          <a:lstStyle/>
          <a:p>
            <a:fld id="{68669A2D-E384-2C44-AFD5-5AC8A72CAF4A}" type="slidenum">
              <a:rPr kumimoji="1" lang="ja-JP" altLang="en-US" smtClean="0"/>
              <a:t>18</a:t>
            </a:fld>
            <a:endParaRPr kumimoji="1" lang="ja-JP" altLang="en-US"/>
          </a:p>
        </p:txBody>
      </p:sp>
      <p:sp>
        <p:nvSpPr>
          <p:cNvPr id="9" name="テキスト ボックス 8">
            <a:extLst>
              <a:ext uri="{FF2B5EF4-FFF2-40B4-BE49-F238E27FC236}">
                <a16:creationId xmlns:a16="http://schemas.microsoft.com/office/drawing/2014/main" id="{81B9973E-9D72-07F7-0E63-63B846A53F38}"/>
              </a:ext>
            </a:extLst>
          </p:cNvPr>
          <p:cNvSpPr txBox="1"/>
          <p:nvPr/>
        </p:nvSpPr>
        <p:spPr>
          <a:xfrm>
            <a:off x="1239368" y="3725727"/>
            <a:ext cx="9713259" cy="971676"/>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「状況」をどう捉えて「</a:t>
            </a:r>
            <a:r>
              <a:rPr lang="en-US" altLang="ja-JP" sz="2000" b="1" spc="300" dirty="0">
                <a:latin typeface="Yu Gothic" panose="020B0400000000000000" pitchFamily="34" charset="-128"/>
                <a:ea typeface="Yu Gothic" panose="020B0400000000000000" pitchFamily="34" charset="-128"/>
              </a:rPr>
              <a:t>JOB</a:t>
            </a:r>
            <a:r>
              <a:rPr lang="ja-JP" altLang="en-US" sz="2000" b="1" spc="300">
                <a:latin typeface="Yu Gothic" panose="020B0400000000000000" pitchFamily="34" charset="-128"/>
                <a:ea typeface="Yu Gothic" panose="020B0400000000000000" pitchFamily="34" charset="-128"/>
              </a:rPr>
              <a:t>」をどう解決するか？のアウトプットが</a:t>
            </a:r>
            <a:endParaRPr lang="en-US" altLang="ja-JP" sz="2000" b="1" spc="300" dirty="0">
              <a:latin typeface="Yu Gothic" panose="020B0400000000000000" pitchFamily="34" charset="-128"/>
              <a:ea typeface="Yu Gothic" panose="020B0400000000000000" pitchFamily="34" charset="-128"/>
            </a:endParaRPr>
          </a:p>
          <a:p>
            <a:pPr>
              <a:lnSpc>
                <a:spcPct val="150000"/>
              </a:lnSpc>
            </a:pPr>
            <a:r>
              <a:rPr lang="ja-JP" altLang="en-US" sz="2000" b="1" spc="300">
                <a:latin typeface="Yu Gothic" panose="020B0400000000000000" pitchFamily="34" charset="-128"/>
                <a:ea typeface="Yu Gothic" panose="020B0400000000000000" pitchFamily="34" charset="-128"/>
              </a:rPr>
              <a:t>　</a:t>
            </a:r>
            <a:r>
              <a:rPr lang="en-US" altLang="ja-JP" sz="2000" b="1" spc="300" dirty="0">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「施策」となる</a:t>
            </a:r>
            <a:endParaRPr kumimoji="1" lang="ja-JP" altLang="en-US" sz="2000" b="1" spc="300" dirty="0">
              <a:latin typeface="Yu Gothic" panose="020B0400000000000000" pitchFamily="34" charset="-128"/>
              <a:ea typeface="Yu Gothic" panose="020B0400000000000000" pitchFamily="34" charset="-128"/>
            </a:endParaRPr>
          </a:p>
        </p:txBody>
      </p:sp>
      <p:sp>
        <p:nvSpPr>
          <p:cNvPr id="10" name="テキスト ボックス 9">
            <a:extLst>
              <a:ext uri="{FF2B5EF4-FFF2-40B4-BE49-F238E27FC236}">
                <a16:creationId xmlns:a16="http://schemas.microsoft.com/office/drawing/2014/main" id="{3EA92DF5-A8EA-12D7-9367-285F14EB1810}"/>
              </a:ext>
            </a:extLst>
          </p:cNvPr>
          <p:cNvSpPr txBox="1"/>
          <p:nvPr/>
        </p:nvSpPr>
        <p:spPr>
          <a:xfrm>
            <a:off x="1239369" y="2850700"/>
            <a:ext cx="9713259"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en-US" altLang="ja-JP" sz="2000" b="1" spc="300" dirty="0">
                <a:latin typeface="Yu Gothic" panose="020B0400000000000000" pitchFamily="34" charset="-128"/>
                <a:ea typeface="Yu Gothic" panose="020B0400000000000000" pitchFamily="34" charset="-128"/>
              </a:rPr>
              <a:t>JOB</a:t>
            </a:r>
            <a:r>
              <a:rPr lang="ja-JP" altLang="en-US" sz="2000" b="1" spc="300">
                <a:latin typeface="Yu Gothic" panose="020B0400000000000000" pitchFamily="34" charset="-128"/>
                <a:ea typeface="Yu Gothic" panose="020B0400000000000000" pitchFamily="34" charset="-128"/>
              </a:rPr>
              <a:t>とはある特定の状況において人が成し遂げようとする進歩のこと</a:t>
            </a:r>
            <a:endParaRPr lang="en-US" altLang="ja-JP" sz="2000" b="1" spc="300" dirty="0">
              <a:latin typeface="Yu Gothic" panose="020B0400000000000000" pitchFamily="34" charset="-128"/>
              <a:ea typeface="Yu Gothic" panose="020B0400000000000000" pitchFamily="34" charset="-128"/>
            </a:endParaRPr>
          </a:p>
        </p:txBody>
      </p:sp>
      <p:sp>
        <p:nvSpPr>
          <p:cNvPr id="2" name="テキスト ボックス 1">
            <a:extLst>
              <a:ext uri="{FF2B5EF4-FFF2-40B4-BE49-F238E27FC236}">
                <a16:creationId xmlns:a16="http://schemas.microsoft.com/office/drawing/2014/main" id="{64BA0769-E368-F9DC-9BEB-AD71B948C91A}"/>
              </a:ext>
            </a:extLst>
          </p:cNvPr>
          <p:cNvSpPr txBox="1"/>
          <p:nvPr/>
        </p:nvSpPr>
        <p:spPr>
          <a:xfrm>
            <a:off x="1239368" y="5062419"/>
            <a:ext cx="9713259"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そのためこれらを明確に認識することが良い施策を出すベースとなる</a:t>
            </a:r>
            <a:endParaRPr kumimoji="1" lang="ja-JP" altLang="en-US" sz="2000" b="1" spc="3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7739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solidFill>
                  <a:srgbClr val="AA0002"/>
                </a:solidFill>
                <a:latin typeface="DIN 2014 Bold" panose="020B0604020202020204" pitchFamily="34" charset="0"/>
                <a:ea typeface="DIN 2014 Bold" panose="020B0604020202020204" pitchFamily="34" charset="0"/>
              </a:rPr>
              <a:t>Q</a:t>
            </a:r>
            <a:r>
              <a:rPr kumimoji="1" lang="en-US" altLang="ja-JP" sz="2200" b="1" spc="300" dirty="0">
                <a:latin typeface="DIN 2014 Bold" panose="020B0604020202020204" pitchFamily="34" charset="0"/>
                <a:ea typeface="DIN 2014 Bold" panose="020B0604020202020204" pitchFamily="34" charset="0"/>
              </a:rPr>
              <a:t>uestion1</a:t>
            </a:r>
            <a:endParaRPr kumimoji="1" lang="ja-JP" altLang="en-US" sz="2200" b="1" spc="300">
              <a:solidFill>
                <a:srgbClr val="AA0002"/>
              </a:solidFill>
              <a:latin typeface="DIN 2014 Bold" panose="020B0604020202020204" pitchFamily="34" charset="0"/>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0" y="2809054"/>
            <a:ext cx="12192000" cy="1239891"/>
            <a:chOff x="-1" y="2603904"/>
            <a:chExt cx="12192000" cy="1239891"/>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0" y="3250235"/>
              <a:ext cx="12191999" cy="593560"/>
            </a:xfrm>
            <a:prstGeom prst="rect">
              <a:avLst/>
            </a:prstGeom>
            <a:noFill/>
          </p:spPr>
          <p:txBody>
            <a:bodyPr wrap="square" rtlCol="0">
              <a:spAutoFit/>
            </a:bodyPr>
            <a:lstStyle/>
            <a:p>
              <a:pPr algn="ctr">
                <a:lnSpc>
                  <a:spcPct val="150000"/>
                </a:lnSpc>
              </a:pPr>
              <a:r>
                <a:rPr lang="ja-JP" altLang="en-US" sz="2400" b="1" spc="300">
                  <a:latin typeface="Yu Gothic" panose="020B0400000000000000" pitchFamily="34" charset="-128"/>
                  <a:ea typeface="Yu Gothic" panose="020B0400000000000000" pitchFamily="34" charset="-128"/>
                </a:rPr>
                <a:t>「ビジネス」とはなんでしょうか？</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1" y="2603904"/>
              <a:ext cx="12191999" cy="646331"/>
            </a:xfrm>
            <a:prstGeom prst="rect">
              <a:avLst/>
            </a:prstGeom>
            <a:noFill/>
          </p:spPr>
          <p:txBody>
            <a:bodyPr wrap="square" rtlCol="0">
              <a:spAutoFit/>
            </a:bodyPr>
            <a:lstStyle/>
            <a:p>
              <a:pPr algn="ctr"/>
              <a:r>
                <a:rPr kumimoji="1" lang="en-US" altLang="ja-JP" sz="3600" b="1" spc="300" dirty="0">
                  <a:solidFill>
                    <a:srgbClr val="AA0002"/>
                  </a:solidFill>
                  <a:latin typeface="DIN 2014 Bold" panose="020B0604020202020204" pitchFamily="34" charset="0"/>
                  <a:ea typeface="DIN 2014 Bold" panose="020B0604020202020204" pitchFamily="34" charset="0"/>
                </a:rPr>
                <a:t>Q</a:t>
              </a:r>
              <a:r>
                <a:rPr kumimoji="1" lang="en-US" altLang="ja-JP" sz="3600" b="1" spc="300" dirty="0">
                  <a:latin typeface="DIN 2014 Bold" panose="020B0604020202020204" pitchFamily="34" charset="0"/>
                  <a:ea typeface="DIN 2014 Bold" panose="020B0604020202020204" pitchFamily="34" charset="0"/>
                </a:rPr>
                <a:t>uestion</a:t>
              </a:r>
              <a:endParaRPr kumimoji="1" lang="ja-JP" altLang="en-US" sz="3600" b="1" spc="300">
                <a:solidFill>
                  <a:srgbClr val="AA0002"/>
                </a:solidFill>
                <a:latin typeface="DIN 2014 Bold"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2</a:t>
            </a:fld>
            <a:endParaRPr kumimoji="1" lang="ja-JP" altLang="en-US"/>
          </a:p>
        </p:txBody>
      </p:sp>
      <p:sp>
        <p:nvSpPr>
          <p:cNvPr id="4" name="Google Shape;214;p13">
            <a:extLst>
              <a:ext uri="{FF2B5EF4-FFF2-40B4-BE49-F238E27FC236}">
                <a16:creationId xmlns:a16="http://schemas.microsoft.com/office/drawing/2014/main" id="{5EC6BE32-5118-1DB1-8B8F-0FB9C38AE9E9}"/>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81372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solidFill>
                  <a:srgbClr val="AA0002"/>
                </a:solidFill>
                <a:latin typeface="DIN 2014 Bold" panose="020B0604020202020204" pitchFamily="34" charset="0"/>
                <a:ea typeface="DIN 2014 Bold" panose="020B0604020202020204" pitchFamily="34" charset="0"/>
              </a:rPr>
              <a:t>A</a:t>
            </a:r>
            <a:r>
              <a:rPr kumimoji="1" lang="en-US" altLang="ja-JP" sz="2200" b="1" spc="300" dirty="0">
                <a:latin typeface="DIN 2014 Bold" panose="020B0604020202020204" pitchFamily="34" charset="0"/>
                <a:ea typeface="DIN 2014 Bold" panose="020B0604020202020204" pitchFamily="34" charset="0"/>
              </a:rPr>
              <a:t>nswer1</a:t>
            </a:r>
            <a:endParaRPr kumimoji="1" lang="ja-JP" altLang="en-US" sz="2200" b="1" spc="300">
              <a:solidFill>
                <a:srgbClr val="AA0002"/>
              </a:solidFill>
              <a:latin typeface="DIN 2014 Bold" panose="020B0604020202020204" pitchFamily="34" charset="0"/>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0" y="2809054"/>
            <a:ext cx="12192000" cy="1239891"/>
            <a:chOff x="-1" y="2603904"/>
            <a:chExt cx="12192000" cy="1239891"/>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0" y="3250235"/>
              <a:ext cx="12191999" cy="593560"/>
            </a:xfrm>
            <a:prstGeom prst="rect">
              <a:avLst/>
            </a:prstGeom>
            <a:noFill/>
          </p:spPr>
          <p:txBody>
            <a:bodyPr wrap="square" rtlCol="0">
              <a:spAutoFit/>
            </a:bodyPr>
            <a:lstStyle/>
            <a:p>
              <a:pPr algn="ctr">
                <a:lnSpc>
                  <a:spcPct val="150000"/>
                </a:lnSpc>
              </a:pPr>
              <a:r>
                <a:rPr lang="en-US" altLang="ja-JP" sz="2400" b="1" spc="300" dirty="0">
                  <a:latin typeface="Yu Gothic" panose="020B0400000000000000" pitchFamily="34" charset="-128"/>
                  <a:ea typeface="Yu Gothic" panose="020B0400000000000000" pitchFamily="34" charset="-128"/>
                </a:rPr>
                <a:t>(</a:t>
              </a:r>
              <a:r>
                <a:rPr lang="ja-JP" altLang="en-US" sz="2400" b="1" spc="300">
                  <a:latin typeface="Yu Gothic" panose="020B0400000000000000" pitchFamily="34" charset="-128"/>
                  <a:ea typeface="Yu Gothic" panose="020B0400000000000000" pitchFamily="34" charset="-128"/>
                </a:rPr>
                <a:t>最終的に</a:t>
              </a:r>
              <a:r>
                <a:rPr lang="en-US" altLang="ja-JP" sz="2400" b="1" spc="300" dirty="0">
                  <a:latin typeface="Yu Gothic" panose="020B0400000000000000" pitchFamily="34" charset="-128"/>
                  <a:ea typeface="Yu Gothic" panose="020B0400000000000000" pitchFamily="34" charset="-128"/>
                </a:rPr>
                <a:t>)</a:t>
              </a:r>
              <a:r>
                <a:rPr lang="ja-JP" altLang="en-US" sz="2400" b="1" spc="300">
                  <a:latin typeface="Yu Gothic" panose="020B0400000000000000" pitchFamily="34" charset="-128"/>
                  <a:ea typeface="Yu Gothic" panose="020B0400000000000000" pitchFamily="34" charset="-128"/>
                </a:rPr>
                <a:t>利益を上げることを目的とした取引</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1" y="2603904"/>
              <a:ext cx="12191999" cy="646331"/>
            </a:xfrm>
            <a:prstGeom prst="rect">
              <a:avLst/>
            </a:prstGeom>
            <a:noFill/>
          </p:spPr>
          <p:txBody>
            <a:bodyPr wrap="square" rtlCol="0">
              <a:spAutoFit/>
            </a:bodyPr>
            <a:lstStyle/>
            <a:p>
              <a:pPr algn="ctr"/>
              <a:r>
                <a:rPr kumimoji="1" lang="en-US" altLang="ja-JP" sz="3600" b="1" spc="300" dirty="0">
                  <a:solidFill>
                    <a:srgbClr val="AA0002"/>
                  </a:solidFill>
                  <a:latin typeface="DIN 2014 Bold" panose="020B0604020202020204" pitchFamily="34" charset="0"/>
                  <a:ea typeface="DIN 2014 Bold" panose="020B0604020202020204" pitchFamily="34" charset="0"/>
                </a:rPr>
                <a:t>A</a:t>
              </a:r>
              <a:r>
                <a:rPr kumimoji="1" lang="en-US" altLang="ja-JP" sz="3600" b="1" spc="300" dirty="0">
                  <a:latin typeface="DIN 2014 Bold" panose="020B0604020202020204" pitchFamily="34" charset="0"/>
                  <a:ea typeface="DIN 2014 Bold" panose="020B0604020202020204" pitchFamily="34" charset="0"/>
                </a:rPr>
                <a:t>nswer</a:t>
              </a:r>
              <a:endParaRPr kumimoji="1" lang="ja-JP" altLang="en-US" sz="3600" b="1" spc="300">
                <a:solidFill>
                  <a:srgbClr val="AA0002"/>
                </a:solidFill>
                <a:latin typeface="DIN 2014 Bold"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3</a:t>
            </a:fld>
            <a:endParaRPr kumimoji="1" lang="ja-JP" altLang="en-US"/>
          </a:p>
        </p:txBody>
      </p:sp>
      <p:sp>
        <p:nvSpPr>
          <p:cNvPr id="7" name="Google Shape;214;p13">
            <a:extLst>
              <a:ext uri="{FF2B5EF4-FFF2-40B4-BE49-F238E27FC236}">
                <a16:creationId xmlns:a16="http://schemas.microsoft.com/office/drawing/2014/main" id="{EAF96FA3-395A-19ED-EEEE-B2D73F43B55B}"/>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88697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solidFill>
                  <a:srgbClr val="AA0002"/>
                </a:solidFill>
                <a:latin typeface="DIN 2014 Bold" panose="020B0604020202020204" pitchFamily="34" charset="0"/>
                <a:ea typeface="DIN 2014 Bold" panose="020B0604020202020204" pitchFamily="34" charset="0"/>
              </a:rPr>
              <a:t>Q</a:t>
            </a:r>
            <a:r>
              <a:rPr kumimoji="1" lang="en-US" altLang="ja-JP" sz="2200" b="1" spc="300" dirty="0">
                <a:latin typeface="DIN 2014 Bold" panose="020B0604020202020204" pitchFamily="34" charset="0"/>
                <a:ea typeface="DIN 2014 Bold" panose="020B0604020202020204" pitchFamily="34" charset="0"/>
              </a:rPr>
              <a:t>uestion2</a:t>
            </a:r>
            <a:endParaRPr kumimoji="1" lang="ja-JP" altLang="en-US" sz="2200" b="1" spc="300">
              <a:solidFill>
                <a:srgbClr val="AA0002"/>
              </a:solidFill>
              <a:latin typeface="DIN 2014 Bold" panose="020B0604020202020204" pitchFamily="34" charset="0"/>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0" y="2809054"/>
            <a:ext cx="12192000" cy="1239891"/>
            <a:chOff x="-1" y="2603904"/>
            <a:chExt cx="12192000" cy="1239891"/>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0" y="3250235"/>
              <a:ext cx="12191999" cy="593560"/>
            </a:xfrm>
            <a:prstGeom prst="rect">
              <a:avLst/>
            </a:prstGeom>
            <a:noFill/>
          </p:spPr>
          <p:txBody>
            <a:bodyPr wrap="square" rtlCol="0">
              <a:spAutoFit/>
            </a:bodyPr>
            <a:lstStyle/>
            <a:p>
              <a:pPr algn="ctr">
                <a:lnSpc>
                  <a:spcPct val="150000"/>
                </a:lnSpc>
              </a:pPr>
              <a:r>
                <a:rPr lang="ja-JP" altLang="en-US" sz="2400" b="1" spc="300">
                  <a:latin typeface="Yu Gothic" panose="020B0400000000000000" pitchFamily="34" charset="-128"/>
                  <a:ea typeface="Yu Gothic" panose="020B0400000000000000" pitchFamily="34" charset="-128"/>
                </a:rPr>
                <a:t>では、「マーケティング」とはなんでしょうか？</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1" y="2603904"/>
              <a:ext cx="12191999" cy="646331"/>
            </a:xfrm>
            <a:prstGeom prst="rect">
              <a:avLst/>
            </a:prstGeom>
            <a:noFill/>
          </p:spPr>
          <p:txBody>
            <a:bodyPr wrap="square" rtlCol="0">
              <a:spAutoFit/>
            </a:bodyPr>
            <a:lstStyle/>
            <a:p>
              <a:pPr algn="ctr"/>
              <a:r>
                <a:rPr kumimoji="1" lang="en-US" altLang="ja-JP" sz="3600" b="1" spc="300" dirty="0">
                  <a:solidFill>
                    <a:srgbClr val="AA0002"/>
                  </a:solidFill>
                  <a:latin typeface="DIN 2014 Bold" panose="020B0604020202020204" pitchFamily="34" charset="0"/>
                  <a:ea typeface="DIN 2014 Bold" panose="020B0604020202020204" pitchFamily="34" charset="0"/>
                </a:rPr>
                <a:t>Q</a:t>
              </a:r>
              <a:r>
                <a:rPr kumimoji="1" lang="en-US" altLang="ja-JP" sz="3600" b="1" spc="300" dirty="0">
                  <a:latin typeface="DIN 2014 Bold" panose="020B0604020202020204" pitchFamily="34" charset="0"/>
                  <a:ea typeface="DIN 2014 Bold" panose="020B0604020202020204" pitchFamily="34" charset="0"/>
                </a:rPr>
                <a:t>uestion</a:t>
              </a:r>
              <a:endParaRPr kumimoji="1" lang="ja-JP" altLang="en-US" sz="3600" b="1" spc="300">
                <a:solidFill>
                  <a:srgbClr val="AA0002"/>
                </a:solidFill>
                <a:latin typeface="DIN 2014 Bold"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4</a:t>
            </a:fld>
            <a:endParaRPr kumimoji="1" lang="ja-JP" altLang="en-US"/>
          </a:p>
        </p:txBody>
      </p:sp>
      <p:sp>
        <p:nvSpPr>
          <p:cNvPr id="4" name="Google Shape;214;p13">
            <a:extLst>
              <a:ext uri="{FF2B5EF4-FFF2-40B4-BE49-F238E27FC236}">
                <a16:creationId xmlns:a16="http://schemas.microsoft.com/office/drawing/2014/main" id="{8745F291-A137-5EEC-08CA-990F67024495}"/>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33124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30887"/>
          </a:xfrm>
          <a:prstGeom prst="rect">
            <a:avLst/>
          </a:prstGeom>
          <a:noFill/>
        </p:spPr>
        <p:txBody>
          <a:bodyPr wrap="square" rtlCol="0">
            <a:spAutoFit/>
          </a:bodyPr>
          <a:lstStyle/>
          <a:p>
            <a:pPr lvl="1"/>
            <a:r>
              <a:rPr kumimoji="1" lang="en-US" altLang="ja-JP" sz="2200" b="1" spc="300" dirty="0">
                <a:solidFill>
                  <a:srgbClr val="AA0002"/>
                </a:solidFill>
                <a:latin typeface="DIN 2014 Bold" panose="020B0604020202020204" pitchFamily="34" charset="0"/>
                <a:ea typeface="DIN 2014 Bold" panose="020B0604020202020204" pitchFamily="34" charset="0"/>
              </a:rPr>
              <a:t>A</a:t>
            </a:r>
            <a:r>
              <a:rPr kumimoji="1" lang="en-US" altLang="ja-JP" sz="2200" b="1" spc="300" dirty="0">
                <a:latin typeface="DIN 2014 Bold" panose="020B0604020202020204" pitchFamily="34" charset="0"/>
                <a:ea typeface="DIN 2014 Bold" panose="020B0604020202020204" pitchFamily="34" charset="0"/>
              </a:rPr>
              <a:t>nswer2</a:t>
            </a:r>
            <a:endParaRPr kumimoji="1" lang="ja-JP" altLang="en-US" sz="2200" b="1" spc="300">
              <a:solidFill>
                <a:srgbClr val="AA0002"/>
              </a:solidFill>
              <a:latin typeface="DIN 2014 Bold" panose="020B0604020202020204" pitchFamily="34" charset="0"/>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0" y="2507594"/>
            <a:ext cx="12192000" cy="1842812"/>
            <a:chOff x="-1" y="2603904"/>
            <a:chExt cx="12192000" cy="1842812"/>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0" y="3250235"/>
              <a:ext cx="12191999" cy="1196481"/>
            </a:xfrm>
            <a:prstGeom prst="rect">
              <a:avLst/>
            </a:prstGeom>
            <a:noFill/>
          </p:spPr>
          <p:txBody>
            <a:bodyPr wrap="square" rtlCol="0">
              <a:spAutoFit/>
            </a:bodyPr>
            <a:lstStyle/>
            <a:p>
              <a:pPr algn="ctr">
                <a:lnSpc>
                  <a:spcPct val="150000"/>
                </a:lnSpc>
              </a:pPr>
              <a:r>
                <a:rPr lang="ja-JP" altLang="en-US" sz="2400" b="1" spc="300">
                  <a:latin typeface="Yu Gothic" panose="020B0400000000000000" pitchFamily="34" charset="-128"/>
                  <a:ea typeface="Yu Gothic" panose="020B0400000000000000" pitchFamily="34" charset="-128"/>
                </a:rPr>
                <a:t>「マーケティング」とは顧客にとっての</a:t>
              </a:r>
              <a:endParaRPr lang="en-US" altLang="ja-JP" sz="2400" b="1" spc="300" dirty="0">
                <a:latin typeface="Yu Gothic" panose="020B0400000000000000" pitchFamily="34" charset="-128"/>
                <a:ea typeface="Yu Gothic" panose="020B0400000000000000" pitchFamily="34" charset="-128"/>
              </a:endParaRPr>
            </a:p>
            <a:p>
              <a:pPr algn="ctr">
                <a:lnSpc>
                  <a:spcPct val="150000"/>
                </a:lnSpc>
              </a:pPr>
              <a:r>
                <a:rPr lang="en-US" altLang="ja-JP" sz="2600" b="1" spc="300" dirty="0">
                  <a:solidFill>
                    <a:srgbClr val="AA0002"/>
                  </a:solidFill>
                  <a:latin typeface="DIN 2014 Demi" panose="020B0604020202020204" pitchFamily="34" charset="0"/>
                  <a:ea typeface="DIN 2014 Demi" panose="020B0604020202020204" pitchFamily="34" charset="0"/>
                </a:rPr>
                <a:t>JOB</a:t>
              </a:r>
              <a:r>
                <a:rPr lang="ja-JP" altLang="en-US" sz="2400" b="1" spc="300">
                  <a:latin typeface="Yu Gothic" panose="020B0400000000000000" pitchFamily="34" charset="-128"/>
                  <a:ea typeface="Yu Gothic" panose="020B0400000000000000" pitchFamily="34" charset="-128"/>
                </a:rPr>
                <a:t>を発見し、解決するまでの一連のプロセス</a:t>
              </a:r>
              <a:endParaRPr lang="ja-JP" altLang="en-US" sz="2400"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1" y="2603904"/>
              <a:ext cx="12191999" cy="646331"/>
            </a:xfrm>
            <a:prstGeom prst="rect">
              <a:avLst/>
            </a:prstGeom>
            <a:noFill/>
          </p:spPr>
          <p:txBody>
            <a:bodyPr wrap="square" rtlCol="0">
              <a:spAutoFit/>
            </a:bodyPr>
            <a:lstStyle/>
            <a:p>
              <a:pPr algn="ctr"/>
              <a:r>
                <a:rPr kumimoji="1" lang="en-US" altLang="ja-JP" sz="3600" b="1" spc="300" dirty="0">
                  <a:solidFill>
                    <a:srgbClr val="AA0002"/>
                  </a:solidFill>
                  <a:latin typeface="DIN 2014 Bold" panose="020B0604020202020204" pitchFamily="34" charset="0"/>
                  <a:ea typeface="DIN 2014 Bold" panose="020B0604020202020204" pitchFamily="34" charset="0"/>
                </a:rPr>
                <a:t>A</a:t>
              </a:r>
              <a:r>
                <a:rPr kumimoji="1" lang="en-US" altLang="ja-JP" sz="3600" b="1" spc="300" dirty="0">
                  <a:latin typeface="DIN 2014 Bold" panose="020B0604020202020204" pitchFamily="34" charset="0"/>
                  <a:ea typeface="DIN 2014 Bold" panose="020B0604020202020204" pitchFamily="34" charset="0"/>
                </a:rPr>
                <a:t>nswer</a:t>
              </a:r>
              <a:endParaRPr kumimoji="1" lang="ja-JP" altLang="en-US" sz="3600" b="1" spc="300">
                <a:solidFill>
                  <a:srgbClr val="AA0002"/>
                </a:solidFill>
                <a:latin typeface="DIN 2014 Bold" panose="020B0604020202020204" pitchFamily="34" charset="0"/>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5</a:t>
            </a:fld>
            <a:endParaRPr kumimoji="1" lang="ja-JP" altLang="en-US"/>
          </a:p>
        </p:txBody>
      </p:sp>
      <p:sp>
        <p:nvSpPr>
          <p:cNvPr id="4" name="Google Shape;214;p13">
            <a:extLst>
              <a:ext uri="{FF2B5EF4-FFF2-40B4-BE49-F238E27FC236}">
                <a16:creationId xmlns:a16="http://schemas.microsoft.com/office/drawing/2014/main" id="{8F186ED0-3498-23A9-E83F-5F04036180BA}"/>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143608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kumimoji="1" lang="ja-JP" altLang="en-US" sz="2000" b="1" spc="300">
                <a:latin typeface="Yu Gothic" panose="020B0400000000000000" pitchFamily="34" charset="-128"/>
                <a:ea typeface="Yu Gothic" panose="020B0400000000000000" pitchFamily="34" charset="-128"/>
              </a:rPr>
              <a:t>考えてみましょう</a:t>
            </a: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FFFED3A-C2CC-5F35-19CF-F789B5C0EE29}"/>
              </a:ext>
            </a:extLst>
          </p:cNvPr>
          <p:cNvGrpSpPr/>
          <p:nvPr/>
        </p:nvGrpSpPr>
        <p:grpSpPr>
          <a:xfrm>
            <a:off x="625434" y="1897320"/>
            <a:ext cx="10941132" cy="2045183"/>
            <a:chOff x="581890" y="1121693"/>
            <a:chExt cx="10941132" cy="2045183"/>
          </a:xfrm>
        </p:grpSpPr>
        <p:sp>
          <p:nvSpPr>
            <p:cNvPr id="2" name="テキスト ボックス 1">
              <a:extLst>
                <a:ext uri="{FF2B5EF4-FFF2-40B4-BE49-F238E27FC236}">
                  <a16:creationId xmlns:a16="http://schemas.microsoft.com/office/drawing/2014/main" id="{1C900AF6-938B-9B01-8287-26DEE26347C7}"/>
                </a:ext>
              </a:extLst>
            </p:cNvPr>
            <p:cNvSpPr txBox="1"/>
            <p:nvPr/>
          </p:nvSpPr>
          <p:spPr>
            <a:xfrm>
              <a:off x="668975" y="1724817"/>
              <a:ext cx="10854047" cy="929935"/>
            </a:xfrm>
            <a:prstGeom prst="rect">
              <a:avLst/>
            </a:prstGeom>
            <a:noFill/>
          </p:spPr>
          <p:txBody>
            <a:bodyPr wrap="square" rtlCol="0">
              <a:spAutoFit/>
            </a:bodyPr>
            <a:lstStyle/>
            <a:p>
              <a:pPr>
                <a:lnSpc>
                  <a:spcPct val="150000"/>
                </a:lnSpc>
              </a:pPr>
              <a:r>
                <a:rPr lang="ja-JP" altLang="en-US" b="1" spc="300">
                  <a:latin typeface="Yu Gothic" panose="020B0400000000000000" pitchFamily="34" charset="-128"/>
                  <a:ea typeface="Yu Gothic" panose="020B0400000000000000" pitchFamily="34" charset="-128"/>
                </a:rPr>
                <a:t>品川スキンケアクリニックの料金ページを改修して、</a:t>
              </a:r>
              <a:r>
                <a:rPr lang="en-US" altLang="ja-JP" sz="2000" b="1" spc="300" dirty="0">
                  <a:latin typeface="DIN 2014 Demi" panose="020B0604020202020204" pitchFamily="34" charset="0"/>
                  <a:ea typeface="DIN 2014 Demi" panose="020B0604020202020204" pitchFamily="34" charset="0"/>
                </a:rPr>
                <a:t>CVR</a:t>
              </a:r>
              <a:r>
                <a:rPr lang="ja-JP" altLang="en-US" b="1" spc="300">
                  <a:latin typeface="Yu Gothic" panose="020B0400000000000000" pitchFamily="34" charset="-128"/>
                  <a:ea typeface="Yu Gothic" panose="020B0400000000000000" pitchFamily="34" charset="-128"/>
                </a:rPr>
                <a:t>を上昇させる案を</a:t>
              </a:r>
              <a:r>
                <a:rPr lang="en-US" altLang="ja-JP" sz="2000" b="1" spc="300" dirty="0">
                  <a:latin typeface="DIN 2014 Demi" panose="020B0604020202020204" pitchFamily="34" charset="0"/>
                  <a:ea typeface="DIN 2014 Demi" panose="020B0604020202020204" pitchFamily="34" charset="0"/>
                </a:rPr>
                <a:t>3</a:t>
              </a:r>
              <a:r>
                <a:rPr lang="ja-JP" altLang="en-US" b="1" spc="300">
                  <a:latin typeface="Yu Gothic" panose="020B0400000000000000" pitchFamily="34" charset="-128"/>
                  <a:ea typeface="Yu Gothic" panose="020B0400000000000000" pitchFamily="34" charset="-128"/>
                </a:rPr>
                <a:t>つ出してみてください。制限時間は</a:t>
              </a:r>
              <a:r>
                <a:rPr lang="en-US" altLang="ja-JP" b="1" spc="300" dirty="0">
                  <a:latin typeface="Yu Gothic" panose="020B0400000000000000" pitchFamily="34" charset="-128"/>
                  <a:ea typeface="Yu Gothic" panose="020B0400000000000000" pitchFamily="34" charset="-128"/>
                </a:rPr>
                <a:t>5</a:t>
              </a:r>
              <a:r>
                <a:rPr lang="ja-JP" altLang="en-US" b="1" spc="300">
                  <a:latin typeface="Yu Gothic" panose="020B0400000000000000" pitchFamily="34" charset="-128"/>
                  <a:ea typeface="Yu Gothic" panose="020B0400000000000000" pitchFamily="34" charset="-128"/>
                </a:rPr>
                <a:t>分。</a:t>
              </a:r>
              <a:endParaRPr lang="ja-JP" altLang="en-US" b="1" spc="300" dirty="0">
                <a:solidFill>
                  <a:srgbClr val="AA0002"/>
                </a:solidFill>
                <a:latin typeface="Yu Gothic" panose="020B0400000000000000" pitchFamily="34" charset="-128"/>
                <a:ea typeface="Yu Gothic" panose="020B0400000000000000" pitchFamily="34" charset="-128"/>
              </a:endParaRPr>
            </a:p>
          </p:txBody>
        </p:sp>
        <p:sp>
          <p:nvSpPr>
            <p:cNvPr id="6" name="テキスト ボックス 5">
              <a:extLst>
                <a:ext uri="{FF2B5EF4-FFF2-40B4-BE49-F238E27FC236}">
                  <a16:creationId xmlns:a16="http://schemas.microsoft.com/office/drawing/2014/main" id="{A77831A3-4421-E423-B785-AA7CF2277E90}"/>
                </a:ext>
              </a:extLst>
            </p:cNvPr>
            <p:cNvSpPr txBox="1"/>
            <p:nvPr/>
          </p:nvSpPr>
          <p:spPr>
            <a:xfrm>
              <a:off x="581890" y="1121693"/>
              <a:ext cx="10941132" cy="523220"/>
            </a:xfrm>
            <a:prstGeom prst="rect">
              <a:avLst/>
            </a:prstGeom>
            <a:noFill/>
          </p:spPr>
          <p:txBody>
            <a:bodyPr wrap="square" rtlCol="0">
              <a:spAutoFit/>
            </a:bodyPr>
            <a:lstStyle/>
            <a:p>
              <a:r>
                <a:rPr lang="ja-JP" altLang="en-US" sz="2800" b="1" spc="300">
                  <a:solidFill>
                    <a:srgbClr val="AA0002"/>
                  </a:solidFill>
                  <a:latin typeface="Yu Gothic" panose="020B0400000000000000" pitchFamily="34" charset="-128"/>
                  <a:ea typeface="Yu Gothic" panose="020B0400000000000000" pitchFamily="34" charset="-128"/>
                </a:rPr>
                <a:t>例</a:t>
              </a:r>
              <a:r>
                <a:rPr lang="ja-JP" altLang="en-US" sz="2800" b="1" spc="300">
                  <a:latin typeface="Yu Gothic" panose="020B0400000000000000" pitchFamily="34" charset="-128"/>
                  <a:ea typeface="Yu Gothic" panose="020B0400000000000000" pitchFamily="34" charset="-128"/>
                </a:rPr>
                <a:t>題</a:t>
              </a:r>
              <a:r>
                <a:rPr lang="en-US" altLang="ja-JP" sz="2800" b="1" spc="300" dirty="0">
                  <a:latin typeface="DIN 2014 Demi" panose="020B0604020202020204" pitchFamily="34" charset="0"/>
                  <a:ea typeface="DIN 2014 Demi" panose="020B0604020202020204" pitchFamily="34" charset="0"/>
                </a:rPr>
                <a:t>1</a:t>
              </a:r>
              <a:endParaRPr kumimoji="1" lang="ja-JP" altLang="en-US" sz="2800" b="1" spc="300">
                <a:solidFill>
                  <a:srgbClr val="AA0002"/>
                </a:solidFill>
                <a:latin typeface="DIN 2014 Demi" panose="020B0604020202020204" pitchFamily="34" charset="0"/>
                <a:ea typeface="Yu Gothic" panose="020B0400000000000000" pitchFamily="34" charset="-128"/>
              </a:endParaRPr>
            </a:p>
          </p:txBody>
        </p:sp>
        <p:sp>
          <p:nvSpPr>
            <p:cNvPr id="4" name="テキスト ボックス 3">
              <a:extLst>
                <a:ext uri="{FF2B5EF4-FFF2-40B4-BE49-F238E27FC236}">
                  <a16:creationId xmlns:a16="http://schemas.microsoft.com/office/drawing/2014/main" id="{ED331ABC-37FA-3786-33CD-21383EADD647}"/>
                </a:ext>
              </a:extLst>
            </p:cNvPr>
            <p:cNvSpPr txBox="1"/>
            <p:nvPr/>
          </p:nvSpPr>
          <p:spPr>
            <a:xfrm>
              <a:off x="668974" y="2735989"/>
              <a:ext cx="10854047" cy="430887"/>
            </a:xfrm>
            <a:prstGeom prst="rect">
              <a:avLst/>
            </a:prstGeom>
            <a:noFill/>
          </p:spPr>
          <p:txBody>
            <a:bodyPr wrap="square" rtlCol="0">
              <a:spAutoFit/>
            </a:bodyPr>
            <a:lstStyle/>
            <a:p>
              <a:pPr>
                <a:lnSpc>
                  <a:spcPct val="150000"/>
                </a:lnSpc>
              </a:pPr>
              <a:r>
                <a:rPr lang="en-US" altLang="ja-JP" sz="1400" b="1" spc="300" dirty="0">
                  <a:latin typeface="Yu Gothic" panose="020B0400000000000000" pitchFamily="34" charset="-128"/>
                  <a:ea typeface="Yu Gothic" panose="020B0400000000000000" pitchFamily="34" charset="-128"/>
                </a:rPr>
                <a:t>※</a:t>
              </a:r>
              <a:r>
                <a:rPr lang="en-US" altLang="ja-JP" sz="1600" b="1" spc="300" dirty="0">
                  <a:latin typeface="DIN 2014 Demi" panose="020B0604020202020204" pitchFamily="34" charset="0"/>
                  <a:ea typeface="DIN 2014 Demi" panose="020B0604020202020204" pitchFamily="34" charset="0"/>
                </a:rPr>
                <a:t>CVR</a:t>
              </a:r>
              <a:r>
                <a:rPr lang="en-US" altLang="ja-JP" sz="1400" b="1" spc="300" dirty="0">
                  <a:latin typeface="Yu Gothic" panose="020B0400000000000000" pitchFamily="34" charset="-128"/>
                  <a:ea typeface="Yu Gothic" panose="020B0400000000000000" pitchFamily="34" charset="-128"/>
                </a:rPr>
                <a:t>=</a:t>
              </a:r>
              <a:r>
                <a:rPr lang="ja-JP" altLang="en-US" sz="1400" b="1" spc="300">
                  <a:latin typeface="Yu Gothic" panose="020B0400000000000000" pitchFamily="34" charset="-128"/>
                  <a:ea typeface="Yu Gothic" panose="020B0400000000000000" pitchFamily="34" charset="-128"/>
                </a:rPr>
                <a:t>カウンセリングの</a:t>
              </a:r>
              <a:r>
                <a:rPr lang="en-US" altLang="ja-JP" sz="1600" b="1" spc="300" dirty="0">
                  <a:latin typeface="DIN 2014 Demi" panose="020B0604020202020204" pitchFamily="34" charset="0"/>
                  <a:ea typeface="DIN 2014 Demi" panose="020B0604020202020204" pitchFamily="34" charset="0"/>
                </a:rPr>
                <a:t>WEB</a:t>
              </a:r>
              <a:r>
                <a:rPr lang="ja-JP" altLang="en-US" sz="1400" b="1" spc="300">
                  <a:latin typeface="Yu Gothic" panose="020B0400000000000000" pitchFamily="34" charset="-128"/>
                  <a:ea typeface="Yu Gothic" panose="020B0400000000000000" pitchFamily="34" charset="-128"/>
                </a:rPr>
                <a:t>予約率</a:t>
              </a:r>
              <a:endParaRPr lang="ja-JP" altLang="en-US" sz="1400" b="1" spc="300" dirty="0">
                <a:solidFill>
                  <a:srgbClr val="AA0002"/>
                </a:solidFill>
                <a:latin typeface="Yu Gothic" panose="020B0400000000000000" pitchFamily="34" charset="-128"/>
                <a:ea typeface="Yu Gothic" panose="020B0400000000000000" pitchFamily="34" charset="-128"/>
              </a:endParaRPr>
            </a:p>
          </p:txBody>
        </p:sp>
      </p:gr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6</a:t>
            </a:fld>
            <a:endParaRPr kumimoji="1" lang="ja-JP" altLang="en-US"/>
          </a:p>
        </p:txBody>
      </p:sp>
      <p:grpSp>
        <p:nvGrpSpPr>
          <p:cNvPr id="11" name="グループ化 10">
            <a:extLst>
              <a:ext uri="{FF2B5EF4-FFF2-40B4-BE49-F238E27FC236}">
                <a16:creationId xmlns:a16="http://schemas.microsoft.com/office/drawing/2014/main" id="{041F013A-B76B-CE39-6BFC-4D532F117195}"/>
              </a:ext>
            </a:extLst>
          </p:cNvPr>
          <p:cNvGrpSpPr/>
          <p:nvPr/>
        </p:nvGrpSpPr>
        <p:grpSpPr>
          <a:xfrm>
            <a:off x="5977821" y="3929717"/>
            <a:ext cx="5501661" cy="1573209"/>
            <a:chOff x="4866454" y="4136616"/>
            <a:chExt cx="5501661" cy="1573209"/>
          </a:xfrm>
        </p:grpSpPr>
        <p:pic>
          <p:nvPicPr>
            <p:cNvPr id="7" name="図 6" descr="QR コード&#10;&#10;自動的に生成された説明">
              <a:extLst>
                <a:ext uri="{FF2B5EF4-FFF2-40B4-BE49-F238E27FC236}">
                  <a16:creationId xmlns:a16="http://schemas.microsoft.com/office/drawing/2014/main" id="{F0058475-59A9-E940-E5C9-14A180D3CAAD}"/>
                </a:ext>
              </a:extLst>
            </p:cNvPr>
            <p:cNvPicPr>
              <a:picLocks noChangeAspect="1"/>
            </p:cNvPicPr>
            <p:nvPr/>
          </p:nvPicPr>
          <p:blipFill rotWithShape="1">
            <a:blip r:embed="rId2">
              <a:extLst>
                <a:ext uri="{28A0092B-C50C-407E-A947-70E740481C1C}">
                  <a14:useLocalDpi xmlns:a14="http://schemas.microsoft.com/office/drawing/2010/main" val="0"/>
                </a:ext>
              </a:extLst>
            </a:blip>
            <a:srcRect l="8968" t="7568" r="9504" b="6772"/>
            <a:stretch/>
          </p:blipFill>
          <p:spPr>
            <a:xfrm>
              <a:off x="4866454" y="4136616"/>
              <a:ext cx="1579200" cy="1573209"/>
            </a:xfrm>
            <a:prstGeom prst="rect">
              <a:avLst/>
            </a:prstGeom>
          </p:spPr>
        </p:pic>
        <p:sp>
          <p:nvSpPr>
            <p:cNvPr id="9" name="テキスト ボックス 8">
              <a:extLst>
                <a:ext uri="{FF2B5EF4-FFF2-40B4-BE49-F238E27FC236}">
                  <a16:creationId xmlns:a16="http://schemas.microsoft.com/office/drawing/2014/main" id="{8BE46B3E-8CB2-9BAE-FC70-F1ABDE474CCE}"/>
                </a:ext>
              </a:extLst>
            </p:cNvPr>
            <p:cNvSpPr txBox="1"/>
            <p:nvPr/>
          </p:nvSpPr>
          <p:spPr>
            <a:xfrm>
              <a:off x="6875573" y="4386710"/>
              <a:ext cx="3492542" cy="1034899"/>
            </a:xfrm>
            <a:prstGeom prst="rect">
              <a:avLst/>
            </a:prstGeom>
            <a:noFill/>
          </p:spPr>
          <p:txBody>
            <a:bodyPr wrap="square" rtlCol="0">
              <a:spAutoFit/>
            </a:bodyPr>
            <a:lstStyle/>
            <a:p>
              <a:pPr>
                <a:lnSpc>
                  <a:spcPct val="150000"/>
                </a:lnSpc>
              </a:pPr>
              <a:r>
                <a:rPr lang="ja-JP" altLang="en-US" sz="1400" b="1" spc="300">
                  <a:latin typeface="Yu Gothic" panose="020B0400000000000000" pitchFamily="34" charset="-128"/>
                  <a:ea typeface="Yu Gothic" panose="020B0400000000000000" pitchFamily="34" charset="-128"/>
                </a:rPr>
                <a:t>品川スキンクリニック美容皮フ科</a:t>
              </a:r>
              <a:endParaRPr lang="en-US" altLang="ja-JP" sz="1400" b="1" spc="300" dirty="0">
                <a:latin typeface="Yu Gothic" panose="020B0400000000000000" pitchFamily="34" charset="-128"/>
                <a:ea typeface="Yu Gothic" panose="020B0400000000000000" pitchFamily="34" charset="-128"/>
              </a:endParaRPr>
            </a:p>
            <a:p>
              <a:pPr>
                <a:lnSpc>
                  <a:spcPct val="150000"/>
                </a:lnSpc>
              </a:pPr>
              <a:r>
                <a:rPr lang="ja-JP" altLang="en-US" sz="1400" b="1" spc="300">
                  <a:latin typeface="Yu Gothic" panose="020B0400000000000000" pitchFamily="34" charset="-128"/>
                  <a:ea typeface="Yu Gothic" panose="020B0400000000000000" pitchFamily="34" charset="-128"/>
                </a:rPr>
                <a:t>料金ページ</a:t>
              </a:r>
              <a:endParaRPr lang="en-US" altLang="ja-JP" sz="1400" b="1" spc="300" dirty="0">
                <a:latin typeface="Yu Gothic" panose="020B0400000000000000" pitchFamily="34" charset="-128"/>
                <a:ea typeface="Yu Gothic" panose="020B0400000000000000" pitchFamily="34" charset="-128"/>
              </a:endParaRPr>
            </a:p>
            <a:p>
              <a:pPr>
                <a:lnSpc>
                  <a:spcPct val="150000"/>
                </a:lnSpc>
              </a:pPr>
              <a:r>
                <a:rPr lang="en" altLang="ja-JP" sz="1400" b="1" u="sng" dirty="0">
                  <a:solidFill>
                    <a:srgbClr val="1A50B7"/>
                  </a:solidFill>
                  <a:effectLst/>
                  <a:latin typeface="DIN 2014 Demi" panose="020B0604020202020204" pitchFamily="34" charset="0"/>
                  <a:ea typeface="DIN 2014 Demi" panose="020B0604020202020204" pitchFamily="34" charset="0"/>
                  <a:hlinkClick r:id="rId3" tooltip="https://shinagawa-skin.com/sp/price/"/>
                </a:rPr>
                <a:t>https://shinagawa-skin.com/sp/price/</a:t>
              </a:r>
              <a:endParaRPr lang="ja-JP" altLang="en-US" sz="1400" b="1" spc="300" dirty="0">
                <a:latin typeface="DIN 2014 Demi" panose="020B0604020202020204" pitchFamily="34" charset="0"/>
                <a:ea typeface="Yu Gothic" panose="020B0400000000000000" pitchFamily="34" charset="-128"/>
              </a:endParaRPr>
            </a:p>
          </p:txBody>
        </p:sp>
      </p:grpSp>
      <p:sp>
        <p:nvSpPr>
          <p:cNvPr id="12" name="Google Shape;214;p13">
            <a:extLst>
              <a:ext uri="{FF2B5EF4-FFF2-40B4-BE49-F238E27FC236}">
                <a16:creationId xmlns:a16="http://schemas.microsoft.com/office/drawing/2014/main" id="{CD0576ED-A026-9A59-240D-ECE93206D78E}"/>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65563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lang="ja-JP" altLang="en-US" sz="2000" b="1" spc="300">
                <a:latin typeface="Yu Gothic" panose="020B0400000000000000" pitchFamily="34" charset="-128"/>
                <a:ea typeface="Yu Gothic" panose="020B0400000000000000" pitchFamily="34" charset="-128"/>
              </a:rPr>
              <a:t>考え方</a:t>
            </a:r>
            <a:endParaRPr kumimoji="1" lang="ja-JP" altLang="en-US" sz="2000" b="1" spc="300">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7</a:t>
            </a:fld>
            <a:endParaRPr kumimoji="1" lang="ja-JP" altLang="en-US"/>
          </a:p>
        </p:txBody>
      </p:sp>
      <p:sp>
        <p:nvSpPr>
          <p:cNvPr id="12" name="テキスト ボックス 11">
            <a:extLst>
              <a:ext uri="{FF2B5EF4-FFF2-40B4-BE49-F238E27FC236}">
                <a16:creationId xmlns:a16="http://schemas.microsoft.com/office/drawing/2014/main" id="{9D9BFE39-55F1-AF03-1EF9-6BF0956CE31C}"/>
              </a:ext>
            </a:extLst>
          </p:cNvPr>
          <p:cNvSpPr txBox="1"/>
          <p:nvPr/>
        </p:nvSpPr>
        <p:spPr>
          <a:xfrm>
            <a:off x="3186607" y="2500733"/>
            <a:ext cx="6331910" cy="1856534"/>
          </a:xfrm>
          <a:prstGeom prst="rect">
            <a:avLst/>
          </a:prstGeom>
          <a:noFill/>
        </p:spPr>
        <p:txBody>
          <a:bodyPr wrap="square" rtlCol="0">
            <a:spAutoFit/>
          </a:bodyPr>
          <a:lstStyle/>
          <a:p>
            <a:pPr>
              <a:lnSpc>
                <a:spcPct val="200000"/>
              </a:lnSpc>
            </a:pPr>
            <a:r>
              <a:rPr lang="ja-JP" altLang="en-US" sz="2000" b="1" spc="300">
                <a:latin typeface="Yu Gothic" panose="020B0400000000000000" pitchFamily="34" charset="-128"/>
                <a:ea typeface="Yu Gothic" panose="020B0400000000000000" pitchFamily="34" charset="-128"/>
              </a:rPr>
              <a:t>・そもそも料金ページの役割は何か？</a:t>
            </a:r>
            <a:endParaRPr lang="en-US" altLang="ja-JP" sz="2000" b="1" spc="300" dirty="0">
              <a:latin typeface="Yu Gothic" panose="020B0400000000000000" pitchFamily="34" charset="-128"/>
              <a:ea typeface="Yu Gothic" panose="020B0400000000000000" pitchFamily="34" charset="-128"/>
            </a:endParaRPr>
          </a:p>
          <a:p>
            <a:pPr>
              <a:lnSpc>
                <a:spcPct val="200000"/>
              </a:lnSpc>
            </a:pPr>
            <a:r>
              <a:rPr lang="ja-JP" altLang="en-US" sz="2000" b="1" spc="300">
                <a:latin typeface="Yu Gothic" panose="020B0400000000000000" pitchFamily="34" charset="-128"/>
                <a:ea typeface="Yu Gothic" panose="020B0400000000000000" pitchFamily="34" charset="-128"/>
              </a:rPr>
              <a:t>・このページのよくないところはどこか？</a:t>
            </a:r>
            <a:endParaRPr lang="en-US" altLang="ja-JP" sz="2000" b="1" spc="300" dirty="0">
              <a:latin typeface="Yu Gothic" panose="020B0400000000000000" pitchFamily="34" charset="-128"/>
              <a:ea typeface="Yu Gothic" panose="020B0400000000000000" pitchFamily="34" charset="-128"/>
            </a:endParaRPr>
          </a:p>
          <a:p>
            <a:pPr>
              <a:lnSpc>
                <a:spcPct val="200000"/>
              </a:lnSpc>
            </a:pPr>
            <a:r>
              <a:rPr lang="ja-JP" altLang="en-US" sz="2000" b="1" spc="300">
                <a:latin typeface="Yu Gothic" panose="020B0400000000000000" pitchFamily="34" charset="-128"/>
                <a:ea typeface="Yu Gothic" panose="020B0400000000000000" pitchFamily="34" charset="-128"/>
              </a:rPr>
              <a:t>・どう言ったチャネルから流入しているのか？</a:t>
            </a:r>
            <a:endParaRPr lang="ja-JP" altLang="en-US" sz="2000" b="1" spc="300" dirty="0">
              <a:latin typeface="Yu Gothic" panose="020B0400000000000000" pitchFamily="34" charset="-128"/>
              <a:ea typeface="Yu Gothic" panose="020B0400000000000000" pitchFamily="34" charset="-128"/>
            </a:endParaRPr>
          </a:p>
        </p:txBody>
      </p:sp>
      <p:sp>
        <p:nvSpPr>
          <p:cNvPr id="13" name="Google Shape;214;p13">
            <a:extLst>
              <a:ext uri="{FF2B5EF4-FFF2-40B4-BE49-F238E27FC236}">
                <a16:creationId xmlns:a16="http://schemas.microsoft.com/office/drawing/2014/main" id="{B1241E86-0EC6-A2D5-AB2B-D6D325D1002B}"/>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9876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3A874F90-B945-C1B1-321C-2FAF989E1A37}"/>
              </a:ext>
            </a:extLst>
          </p:cNvPr>
          <p:cNvSpPr txBox="1"/>
          <p:nvPr/>
        </p:nvSpPr>
        <p:spPr>
          <a:xfrm>
            <a:off x="3186607" y="2500733"/>
            <a:ext cx="6331910" cy="1856534"/>
          </a:xfrm>
          <a:prstGeom prst="rect">
            <a:avLst/>
          </a:prstGeom>
          <a:noFill/>
        </p:spPr>
        <p:txBody>
          <a:bodyPr wrap="square" rtlCol="0">
            <a:spAutoFit/>
          </a:bodyPr>
          <a:lstStyle/>
          <a:p>
            <a:pPr>
              <a:lnSpc>
                <a:spcPct val="200000"/>
              </a:lnSpc>
            </a:pPr>
            <a:r>
              <a:rPr lang="ja-JP" altLang="en-US" sz="2000" b="1" spc="300">
                <a:latin typeface="Yu Gothic" panose="020B0400000000000000" pitchFamily="34" charset="-128"/>
                <a:ea typeface="Yu Gothic" panose="020B0400000000000000" pitchFamily="34" charset="-128"/>
              </a:rPr>
              <a:t>・そもそも料金ページの役割は何か？</a:t>
            </a:r>
            <a:endParaRPr lang="en-US" altLang="ja-JP" sz="2000" b="1" spc="300" dirty="0">
              <a:latin typeface="Yu Gothic" panose="020B0400000000000000" pitchFamily="34" charset="-128"/>
              <a:ea typeface="Yu Gothic" panose="020B0400000000000000" pitchFamily="34" charset="-128"/>
            </a:endParaRPr>
          </a:p>
          <a:p>
            <a:pPr>
              <a:lnSpc>
                <a:spcPct val="200000"/>
              </a:lnSpc>
            </a:pPr>
            <a:r>
              <a:rPr lang="ja-JP" altLang="en-US" sz="2000" b="1" spc="300">
                <a:latin typeface="Yu Gothic" panose="020B0400000000000000" pitchFamily="34" charset="-128"/>
                <a:ea typeface="Yu Gothic" panose="020B0400000000000000" pitchFamily="34" charset="-128"/>
              </a:rPr>
              <a:t>・このページのよくないところはどこか？</a:t>
            </a:r>
            <a:endParaRPr lang="en-US" altLang="ja-JP" sz="2000" b="1" spc="300" dirty="0">
              <a:latin typeface="Yu Gothic" panose="020B0400000000000000" pitchFamily="34" charset="-128"/>
              <a:ea typeface="Yu Gothic" panose="020B0400000000000000" pitchFamily="34" charset="-128"/>
            </a:endParaRPr>
          </a:p>
          <a:p>
            <a:pPr>
              <a:lnSpc>
                <a:spcPct val="200000"/>
              </a:lnSpc>
            </a:pPr>
            <a:r>
              <a:rPr lang="ja-JP" altLang="en-US" sz="2000" b="1" spc="300">
                <a:latin typeface="Yu Gothic" panose="020B0400000000000000" pitchFamily="34" charset="-128"/>
                <a:ea typeface="Yu Gothic" panose="020B0400000000000000" pitchFamily="34" charset="-128"/>
              </a:rPr>
              <a:t>・どう言ったチャネルから流入しているのか？</a:t>
            </a:r>
            <a:endParaRPr lang="ja-JP" altLang="en-US" sz="2000" b="1" spc="300" dirty="0">
              <a:latin typeface="Yu Gothic" panose="020B0400000000000000" pitchFamily="34" charset="-128"/>
              <a:ea typeface="Yu Gothic" panose="020B0400000000000000" pitchFamily="34" charset="-128"/>
            </a:endParaRPr>
          </a:p>
        </p:txBody>
      </p:sp>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lang="ja-JP" altLang="en-US" sz="2000" b="1" spc="300">
                <a:latin typeface="Yu Gothic" panose="020B0400000000000000" pitchFamily="34" charset="-128"/>
                <a:ea typeface="Yu Gothic" panose="020B0400000000000000" pitchFamily="34" charset="-128"/>
              </a:rPr>
              <a:t>考え方</a:t>
            </a:r>
            <a:endParaRPr kumimoji="1" lang="ja-JP" altLang="en-US" sz="2000" b="1" spc="300">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8</a:t>
            </a:fld>
            <a:endParaRPr kumimoji="1" lang="ja-JP" altLang="en-US"/>
          </a:p>
        </p:txBody>
      </p:sp>
      <p:sp>
        <p:nvSpPr>
          <p:cNvPr id="3" name="十字形 2">
            <a:extLst>
              <a:ext uri="{FF2B5EF4-FFF2-40B4-BE49-F238E27FC236}">
                <a16:creationId xmlns:a16="http://schemas.microsoft.com/office/drawing/2014/main" id="{90DE0EEA-E73B-2899-76E9-9F3B6FEABF24}"/>
              </a:ext>
            </a:extLst>
          </p:cNvPr>
          <p:cNvSpPr/>
          <p:nvPr/>
        </p:nvSpPr>
        <p:spPr>
          <a:xfrm rot="2700000">
            <a:off x="4102894" y="1435893"/>
            <a:ext cx="3986212" cy="3986212"/>
          </a:xfrm>
          <a:prstGeom prst="plus">
            <a:avLst>
              <a:gd name="adj" fmla="val 42204"/>
            </a:avLst>
          </a:prstGeom>
          <a:solidFill>
            <a:srgbClr val="AA0002">
              <a:alpha val="304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30F3A7E-4D35-F601-9186-0CE779EFD4F2}"/>
              </a:ext>
            </a:extLst>
          </p:cNvPr>
          <p:cNvSpPr txBox="1"/>
          <p:nvPr/>
        </p:nvSpPr>
        <p:spPr>
          <a:xfrm>
            <a:off x="4590680" y="5461166"/>
            <a:ext cx="3010640" cy="523220"/>
          </a:xfrm>
          <a:prstGeom prst="rect">
            <a:avLst/>
          </a:prstGeom>
          <a:noFill/>
        </p:spPr>
        <p:txBody>
          <a:bodyPr wrap="square" rtlCol="0">
            <a:spAutoFit/>
          </a:bodyPr>
          <a:lstStyle/>
          <a:p>
            <a:pPr algn="ctr"/>
            <a:r>
              <a:rPr lang="ja-JP" altLang="en-US" sz="2800" b="1" spc="300">
                <a:solidFill>
                  <a:srgbClr val="AA0002"/>
                </a:solidFill>
                <a:latin typeface="Yu Gothic" panose="020B0400000000000000" pitchFamily="34" charset="-128"/>
                <a:ea typeface="Yu Gothic" panose="020B0400000000000000" pitchFamily="34" charset="-128"/>
              </a:rPr>
              <a:t>良くない考え方</a:t>
            </a:r>
            <a:endParaRPr kumimoji="1" lang="ja-JP" altLang="en-US" sz="2800" b="1" spc="300">
              <a:solidFill>
                <a:srgbClr val="AA0002"/>
              </a:solidFill>
              <a:latin typeface="DIN 2014 Demi" panose="020B0604020202020204" pitchFamily="34" charset="0"/>
              <a:ea typeface="Yu Gothic" panose="020B0400000000000000" pitchFamily="34" charset="-128"/>
            </a:endParaRPr>
          </a:p>
        </p:txBody>
      </p:sp>
      <p:sp>
        <p:nvSpPr>
          <p:cNvPr id="7" name="Google Shape;214;p13">
            <a:extLst>
              <a:ext uri="{FF2B5EF4-FFF2-40B4-BE49-F238E27FC236}">
                <a16:creationId xmlns:a16="http://schemas.microsoft.com/office/drawing/2014/main" id="{8363F004-B069-97D0-B900-8C4BF1EDBC41}"/>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72066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079FAE-54C3-FF29-9CED-81A2DB90CE90}"/>
              </a:ext>
            </a:extLst>
          </p:cNvPr>
          <p:cNvSpPr txBox="1"/>
          <p:nvPr/>
        </p:nvSpPr>
        <p:spPr>
          <a:xfrm>
            <a:off x="0" y="283964"/>
            <a:ext cx="12705124" cy="400110"/>
          </a:xfrm>
          <a:prstGeom prst="rect">
            <a:avLst/>
          </a:prstGeom>
          <a:noFill/>
        </p:spPr>
        <p:txBody>
          <a:bodyPr wrap="square" rtlCol="0">
            <a:spAutoFit/>
          </a:bodyPr>
          <a:lstStyle/>
          <a:p>
            <a:pPr lvl="1"/>
            <a:r>
              <a:rPr lang="ja-JP" altLang="en-US" sz="2000" b="1" spc="300">
                <a:latin typeface="Yu Gothic" panose="020B0400000000000000" pitchFamily="34" charset="-128"/>
                <a:ea typeface="Yu Gothic" panose="020B0400000000000000" pitchFamily="34" charset="-128"/>
              </a:rPr>
              <a:t>良い考え方とは</a:t>
            </a:r>
            <a:endParaRPr kumimoji="1" lang="ja-JP" altLang="en-US" sz="2000" b="1" spc="300">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B5CFF950-EB62-0FDC-A98D-CC59CEFC30C6}"/>
              </a:ext>
            </a:extLst>
          </p:cNvPr>
          <p:cNvSpPr/>
          <p:nvPr/>
        </p:nvSpPr>
        <p:spPr>
          <a:xfrm>
            <a:off x="0" y="159391"/>
            <a:ext cx="255499" cy="640862"/>
          </a:xfrm>
          <a:prstGeom prst="rect">
            <a:avLst/>
          </a:prstGeom>
          <a:solidFill>
            <a:srgbClr val="A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a:extLst>
              <a:ext uri="{FF2B5EF4-FFF2-40B4-BE49-F238E27FC236}">
                <a16:creationId xmlns:a16="http://schemas.microsoft.com/office/drawing/2014/main" id="{0BBAAFEA-5BCC-6687-2E8A-3DAA260C5FFF}"/>
              </a:ext>
            </a:extLst>
          </p:cNvPr>
          <p:cNvSpPr>
            <a:spLocks noGrp="1"/>
          </p:cNvSpPr>
          <p:nvPr>
            <p:ph type="sldNum" sz="quarter" idx="12"/>
          </p:nvPr>
        </p:nvSpPr>
        <p:spPr/>
        <p:txBody>
          <a:bodyPr/>
          <a:lstStyle/>
          <a:p>
            <a:fld id="{68669A2D-E384-2C44-AFD5-5AC8A72CAF4A}" type="slidenum">
              <a:rPr kumimoji="1" lang="ja-JP" altLang="en-US" smtClean="0"/>
              <a:t>9</a:t>
            </a:fld>
            <a:endParaRPr kumimoji="1" lang="ja-JP" altLang="en-US"/>
          </a:p>
        </p:txBody>
      </p:sp>
      <p:grpSp>
        <p:nvGrpSpPr>
          <p:cNvPr id="11" name="グループ化 10">
            <a:extLst>
              <a:ext uri="{FF2B5EF4-FFF2-40B4-BE49-F238E27FC236}">
                <a16:creationId xmlns:a16="http://schemas.microsoft.com/office/drawing/2014/main" id="{C7C1D323-D253-73A9-C6FC-94BB268137BA}"/>
              </a:ext>
            </a:extLst>
          </p:cNvPr>
          <p:cNvGrpSpPr/>
          <p:nvPr/>
        </p:nvGrpSpPr>
        <p:grpSpPr>
          <a:xfrm>
            <a:off x="1641218" y="1841898"/>
            <a:ext cx="8909563" cy="3174204"/>
            <a:chOff x="2550917" y="2597474"/>
            <a:chExt cx="8909563" cy="3174204"/>
          </a:xfrm>
        </p:grpSpPr>
        <p:sp>
          <p:nvSpPr>
            <p:cNvPr id="6" name="テキスト ボックス 5">
              <a:extLst>
                <a:ext uri="{FF2B5EF4-FFF2-40B4-BE49-F238E27FC236}">
                  <a16:creationId xmlns:a16="http://schemas.microsoft.com/office/drawing/2014/main" id="{3AB6F37F-69BB-265A-DBB4-4A4A6552F2D7}"/>
                </a:ext>
              </a:extLst>
            </p:cNvPr>
            <p:cNvSpPr txBox="1"/>
            <p:nvPr/>
          </p:nvSpPr>
          <p:spPr>
            <a:xfrm>
              <a:off x="2550918" y="2597474"/>
              <a:ext cx="8909562"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ここに訪問する顧客が成し遂げようとしている目的は何か？</a:t>
              </a:r>
              <a:endParaRPr lang="en-US" altLang="ja-JP" sz="2000" b="1" spc="300" dirty="0">
                <a:latin typeface="Yu Gothic" panose="020B0400000000000000" pitchFamily="34" charset="-128"/>
                <a:ea typeface="Yu Gothic" panose="020B0400000000000000" pitchFamily="34" charset="-128"/>
              </a:endParaRPr>
            </a:p>
          </p:txBody>
        </p:sp>
        <p:sp>
          <p:nvSpPr>
            <p:cNvPr id="7" name="テキスト ボックス 6">
              <a:extLst>
                <a:ext uri="{FF2B5EF4-FFF2-40B4-BE49-F238E27FC236}">
                  <a16:creationId xmlns:a16="http://schemas.microsoft.com/office/drawing/2014/main" id="{7EBED624-4CAB-C52C-621D-CFE0D460C815}"/>
                </a:ext>
              </a:extLst>
            </p:cNvPr>
            <p:cNvSpPr txBox="1"/>
            <p:nvPr/>
          </p:nvSpPr>
          <p:spPr>
            <a:xfrm>
              <a:off x="2550918" y="4374708"/>
              <a:ext cx="8909560"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目的達成を阻む障害物は何か？</a:t>
              </a:r>
              <a:endParaRPr kumimoji="1" lang="ja-JP" altLang="en-US" sz="2000" b="1" spc="300" dirty="0">
                <a:latin typeface="Yu Gothic" panose="020B0400000000000000" pitchFamily="34" charset="-128"/>
                <a:ea typeface="Yu Gothic" panose="020B0400000000000000" pitchFamily="34" charset="-128"/>
              </a:endParaRPr>
            </a:p>
          </p:txBody>
        </p:sp>
        <p:sp>
          <p:nvSpPr>
            <p:cNvPr id="9" name="テキスト ボックス 8">
              <a:extLst>
                <a:ext uri="{FF2B5EF4-FFF2-40B4-BE49-F238E27FC236}">
                  <a16:creationId xmlns:a16="http://schemas.microsoft.com/office/drawing/2014/main" id="{3F164A08-0208-CD15-62FB-2EC5C334D31E}"/>
                </a:ext>
              </a:extLst>
            </p:cNvPr>
            <p:cNvSpPr txBox="1"/>
            <p:nvPr/>
          </p:nvSpPr>
          <p:spPr>
            <a:xfrm>
              <a:off x="2550917" y="3487749"/>
              <a:ext cx="8909561"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苦心している状況は何か？</a:t>
              </a:r>
              <a:endParaRPr lang="en-US" altLang="ja-JP" sz="2000" b="1" spc="300" dirty="0">
                <a:latin typeface="Yu Gothic" panose="020B0400000000000000" pitchFamily="34" charset="-128"/>
                <a:ea typeface="Yu Gothic" panose="020B0400000000000000" pitchFamily="34" charset="-128"/>
              </a:endParaRPr>
            </a:p>
          </p:txBody>
        </p:sp>
        <p:sp>
          <p:nvSpPr>
            <p:cNvPr id="10" name="テキスト ボックス 9">
              <a:extLst>
                <a:ext uri="{FF2B5EF4-FFF2-40B4-BE49-F238E27FC236}">
                  <a16:creationId xmlns:a16="http://schemas.microsoft.com/office/drawing/2014/main" id="{5A5DA1B8-33B1-07FA-758F-80476D969C9A}"/>
                </a:ext>
              </a:extLst>
            </p:cNvPr>
            <p:cNvSpPr txBox="1"/>
            <p:nvPr/>
          </p:nvSpPr>
          <p:spPr>
            <a:xfrm>
              <a:off x="2550917" y="5261667"/>
              <a:ext cx="8909559" cy="510011"/>
            </a:xfrm>
            <a:prstGeom prst="rect">
              <a:avLst/>
            </a:prstGeom>
            <a:noFill/>
          </p:spPr>
          <p:txBody>
            <a:bodyPr wrap="square" rtlCol="0">
              <a:spAutoFit/>
            </a:bodyPr>
            <a:lstStyle/>
            <a:p>
              <a:pPr>
                <a:lnSpc>
                  <a:spcPct val="150000"/>
                </a:lnSpc>
              </a:pPr>
              <a:r>
                <a:rPr lang="ja-JP" altLang="en-US" sz="2000" b="1" spc="300">
                  <a:solidFill>
                    <a:srgbClr val="AA0002"/>
                  </a:solidFill>
                  <a:latin typeface="Yu Gothic" panose="020B0400000000000000" pitchFamily="34" charset="-128"/>
                  <a:ea typeface="Yu Gothic" panose="020B0400000000000000" pitchFamily="34" charset="-128"/>
                </a:rPr>
                <a:t>■</a:t>
              </a:r>
              <a:r>
                <a:rPr lang="en-US" altLang="ja-JP" sz="2000" b="1" spc="300" dirty="0">
                  <a:solidFill>
                    <a:srgbClr val="AA0002"/>
                  </a:solidFill>
                  <a:latin typeface="Yu Gothic" panose="020B0400000000000000" pitchFamily="34" charset="-128"/>
                  <a:ea typeface="Yu Gothic" panose="020B0400000000000000" pitchFamily="34" charset="-128"/>
                </a:rPr>
                <a:t> </a:t>
              </a:r>
              <a:r>
                <a:rPr lang="ja-JP" altLang="en-US" sz="2000" b="1" spc="300">
                  <a:latin typeface="Yu Gothic" panose="020B0400000000000000" pitchFamily="34" charset="-128"/>
                  <a:ea typeface="Yu Gothic" panose="020B0400000000000000" pitchFamily="34" charset="-128"/>
                </a:rPr>
                <a:t>改善するにあたって顧客にとっての改善の定義は何か？</a:t>
              </a:r>
              <a:endParaRPr kumimoji="1" lang="ja-JP" altLang="en-US" sz="2000" b="1" spc="300" dirty="0">
                <a:latin typeface="Yu Gothic" panose="020B0400000000000000" pitchFamily="34" charset="-128"/>
                <a:ea typeface="Yu Gothic" panose="020B0400000000000000" pitchFamily="34" charset="-128"/>
              </a:endParaRPr>
            </a:p>
          </p:txBody>
        </p:sp>
      </p:grpSp>
      <p:sp>
        <p:nvSpPr>
          <p:cNvPr id="12" name="Google Shape;214;p13">
            <a:extLst>
              <a:ext uri="{FF2B5EF4-FFF2-40B4-BE49-F238E27FC236}">
                <a16:creationId xmlns:a16="http://schemas.microsoft.com/office/drawing/2014/main" id="{7FA3EAFA-4F0E-B756-8CD7-E5E58523C5CB}"/>
              </a:ext>
            </a:extLst>
          </p:cNvPr>
          <p:cNvSpPr txBox="1">
            <a:spLocks/>
          </p:cNvSpPr>
          <p:nvPr/>
        </p:nvSpPr>
        <p:spPr>
          <a:xfrm>
            <a:off x="97537" y="6584228"/>
            <a:ext cx="2872002" cy="1843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lnSpc>
                <a:spcPct val="150000"/>
              </a:lnSpc>
            </a:pPr>
            <a:r>
              <a:rPr lang="ja-JP" altLang="en-US" sz="700">
                <a:solidFill>
                  <a:schemeClr val="tx1"/>
                </a:solidFill>
                <a:latin typeface="Capitana Medium" panose="020B0502020204060303" pitchFamily="34" charset="0"/>
                <a:ea typeface="Meiryo" panose="020B0604030504040204" pitchFamily="34" charset="-128"/>
              </a:rPr>
              <a:t>Copyright © 202</a:t>
            </a:r>
            <a:r>
              <a:rPr lang="en-US" altLang="ja-JP" sz="700" dirty="0">
                <a:solidFill>
                  <a:schemeClr val="tx1"/>
                </a:solidFill>
                <a:latin typeface="Capitana Medium" panose="020B0502020204060303" pitchFamily="34" charset="0"/>
                <a:ea typeface="Meiryo" panose="020B0604030504040204" pitchFamily="34" charset="-128"/>
              </a:rPr>
              <a:t>3 </a:t>
            </a:r>
            <a:r>
              <a:rPr lang="ja-JP" altLang="en-US" sz="700">
                <a:solidFill>
                  <a:schemeClr val="tx1"/>
                </a:solidFill>
                <a:latin typeface="Capitana Medium" panose="020B0502020204060303" pitchFamily="34" charset="0"/>
                <a:ea typeface="Meiryo" panose="020B0604030504040204" pitchFamily="34" charset="-128"/>
              </a:rPr>
              <a:t>PROJECT GROUP Inc. All Rights Reserved.</a:t>
            </a:r>
          </a:p>
        </p:txBody>
      </p:sp>
    </p:spTree>
    <p:extLst>
      <p:ext uri="{BB962C8B-B14F-4D97-AF65-F5344CB8AC3E}">
        <p14:creationId xmlns:p14="http://schemas.microsoft.com/office/powerpoint/2010/main" val="2277856298"/>
      </p:ext>
    </p:extLst>
  </p:cSld>
  <p:clrMapOvr>
    <a:masterClrMapping/>
  </p:clrMapOvr>
</p:sld>
</file>

<file path=ppt/theme/theme1.xml><?xml version="1.0" encoding="utf-8"?>
<a:theme xmlns:a="http://schemas.openxmlformats.org/drawingml/2006/main" name="graph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o Sans CJK JP">
      <a:majorFont>
        <a:latin typeface="Meiryo"/>
        <a:ea typeface="Meiryo"/>
        <a:cs typeface=""/>
      </a:majorFont>
      <a:minorFont>
        <a:latin typeface="Meiryo"/>
        <a:ea typeface="Meiry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phtemplate" id="{4DD77067-062D-0045-98C5-4FC77F3C220D}" vid="{8F5FCD1E-22BF-5644-AD76-0335B2ED04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graphtemplate</Template>
  <TotalTime>1512</TotalTime>
  <Words>1019</Words>
  <Application>Microsoft Macintosh PowerPoint</Application>
  <PresentationFormat>ワイド画面</PresentationFormat>
  <Paragraphs>130</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Meiryo</vt:lpstr>
      <vt:lpstr>Yu Gothic</vt:lpstr>
      <vt:lpstr>Yu Gothic</vt:lpstr>
      <vt:lpstr>Arial</vt:lpstr>
      <vt:lpstr>Capitana Medium</vt:lpstr>
      <vt:lpstr>DIN 2014 Bold</vt:lpstr>
      <vt:lpstr>DIN 2014 Demi</vt:lpstr>
      <vt:lpstr>graphtemplate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加藤 大空</dc:creator>
  <cp:lastModifiedBy>加藤 大空</cp:lastModifiedBy>
  <cp:revision>5</cp:revision>
  <dcterms:created xsi:type="dcterms:W3CDTF">2022-10-25T09:24:58Z</dcterms:created>
  <dcterms:modified xsi:type="dcterms:W3CDTF">2023-01-10T09:27:27Z</dcterms:modified>
</cp:coreProperties>
</file>