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audio10.wav" ContentType="audio/x-wav"/>
  <Override PartName="/ppt/notesSlides/notesSlide3.xml" ContentType="application/vnd.openxmlformats-officedocument.presentationml.notesSlide+xml"/>
  <Override PartName="/ppt/media/audio11.wav" ContentType="audio/x-wav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5" r:id="rId4"/>
    <p:sldId id="283" r:id="rId5"/>
    <p:sldId id="290" r:id="rId6"/>
    <p:sldId id="291" r:id="rId7"/>
    <p:sldId id="260" r:id="rId8"/>
    <p:sldId id="292" r:id="rId9"/>
    <p:sldId id="293" r:id="rId10"/>
    <p:sldId id="294" r:id="rId11"/>
    <p:sldId id="284" r:id="rId12"/>
    <p:sldId id="285" r:id="rId13"/>
    <p:sldId id="286" r:id="rId14"/>
    <p:sldId id="287" r:id="rId15"/>
    <p:sldId id="288" r:id="rId16"/>
    <p:sldId id="267" r:id="rId17"/>
    <p:sldId id="289" r:id="rId18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CC"/>
    <a:srgbClr val="FF6699"/>
    <a:srgbClr val="FF9933"/>
    <a:srgbClr val="00CC00"/>
    <a:srgbClr val="FFFF0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26" autoAdjust="0"/>
  </p:normalViewPr>
  <p:slideViewPr>
    <p:cSldViewPr snapToObject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94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276A-CA5F-4B90-9ECC-F6016450BCD6}" type="datetimeFigureOut">
              <a:rPr lang="sl-SI" smtClean="0"/>
              <a:pPr/>
              <a:t>11.3.2016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1A34A-4C44-401B-920F-2D5F948DC520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90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i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i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i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i="0"/>
            </a:lvl1pPr>
          </a:lstStyle>
          <a:p>
            <a:fld id="{8FE8317E-D322-46DD-9199-DE6BF03A43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1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95BA-DF7C-4D77-9800-9A5C11C0DEE6}" type="slidenum">
              <a:rPr lang="en-US" altLang="sl-SI"/>
              <a:pPr/>
              <a:t>6</a:t>
            </a:fld>
            <a:endParaRPr lang="en-US" altLang="sl-SI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346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40619-6B5C-48F0-AF28-A548D949637A}" type="slidenum">
              <a:rPr lang="en-US" altLang="sl-SI"/>
              <a:pPr/>
              <a:t>8</a:t>
            </a:fld>
            <a:endParaRPr lang="en-US" altLang="sl-SI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46069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25B1D-E6A4-4F77-BCBF-2E9AA9662DCF}" type="slidenum">
              <a:rPr lang="en-US" altLang="sl-SI"/>
              <a:pPr/>
              <a:t>9</a:t>
            </a:fld>
            <a:endParaRPr lang="en-US" altLang="sl-SI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9820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899AB-3EA4-4725-B541-ADFCF5EA4BAA}" type="slidenum">
              <a:rPr lang="en-US" altLang="sl-SI"/>
              <a:pPr/>
              <a:t>10</a:t>
            </a:fld>
            <a:endParaRPr lang="en-US" altLang="sl-SI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3382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30D87-43A1-4439-9393-DE6D083D8F9E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266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F3B75-D4DD-4479-B1AB-D32DA83F6849}" type="slidenum">
              <a:rPr lang="en-US"/>
              <a:pPr/>
              <a:t>17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292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E7D84-CEE6-4C28-8FEB-89A39A2CDB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024D7-259A-43C4-90B1-FA2C8CFBB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00941-8DC4-4404-B39F-31BFBD42CD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2F117-AB14-43E6-903D-B5B8E9627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F9C4D-4FB2-41D3-B25E-E44A074B77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E7ED2-214B-4AE5-B71B-A3E6E3E82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1D394-67B3-4FB2-8E1F-7A435D271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A986E-BE18-4BCF-A0A1-7EEAF7892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F9E49-3B5F-4911-9BDE-C14B5D980F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301B-9231-459B-AEE2-B34EB699D1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7B3FD-F93D-4213-B97A-14FD6EBB7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400" b="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 i="0"/>
            </a:lvl1pPr>
          </a:lstStyle>
          <a:p>
            <a:fld id="{3A97BDD0-E1A8-4C51-8463-D6AAD6EE22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jpeg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Dokument_programov_Microsoft_Word_97___20031.doc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2.wav"/><Relationship Id="rId7" Type="http://schemas.openxmlformats.org/officeDocument/2006/relationships/audio" Target="../media/audio8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7.wav"/><Relationship Id="rId5" Type="http://schemas.openxmlformats.org/officeDocument/2006/relationships/audio" Target="../media/audio6.wav"/><Relationship Id="rId4" Type="http://schemas.openxmlformats.org/officeDocument/2006/relationships/audio" Target="../media/audio5.wav"/><Relationship Id="rId9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3.wav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audio" Target="../media/audio9.wav"/><Relationship Id="rId10" Type="http://schemas.openxmlformats.org/officeDocument/2006/relationships/oleObject" Target="../embeddings/oleObject5.bin"/><Relationship Id="rId4" Type="http://schemas.openxmlformats.org/officeDocument/2006/relationships/audio" Target="../media/audio7.wav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6.wav"/><Relationship Id="rId5" Type="http://schemas.openxmlformats.org/officeDocument/2006/relationships/audio" Target="../media/audio10.wav"/><Relationship Id="rId4" Type="http://schemas.openxmlformats.org/officeDocument/2006/relationships/audio" Target="../media/audio3.wav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audio" Target="../media/audio3.wav"/><Relationship Id="rId5" Type="http://schemas.openxmlformats.org/officeDocument/2006/relationships/audio" Target="../media/audio7.wav"/><Relationship Id="rId4" Type="http://schemas.openxmlformats.org/officeDocument/2006/relationships/audio" Target="../media/audio11.wav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874"/>
            <a:ext cx="9144000" cy="6858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l-SI">
              <a:latin typeface="Arial Black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3470829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800" i="0" dirty="0" smtClean="0"/>
              <a:t>dr</a:t>
            </a:r>
            <a:r>
              <a:rPr lang="en-US" sz="2800" i="0" dirty="0"/>
              <a:t>. Mitja SLAVINEC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45720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sl-SI" sz="2800" dirty="0" smtClean="0"/>
              <a:t>Zveza za tehnično kulturo Slovenije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sl-SI" sz="2800" dirty="0" smtClean="0"/>
              <a:t>Oddelek </a:t>
            </a:r>
            <a:r>
              <a:rPr lang="sl-SI" sz="2800" dirty="0"/>
              <a:t>za </a:t>
            </a:r>
            <a:r>
              <a:rPr lang="sl-SI" sz="2800" dirty="0" smtClean="0"/>
              <a:t>fiziko, FNM Univerza v Mariboru</a:t>
            </a: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597" y="1772816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6000" i="0" dirty="0" smtClean="0">
                <a:solidFill>
                  <a:srgbClr val="FF0000"/>
                </a:solidFill>
              </a:rPr>
              <a:t>M</a:t>
            </a:r>
            <a:r>
              <a:rPr lang="sl-SI" sz="6000" i="0" dirty="0" smtClean="0">
                <a:solidFill>
                  <a:srgbClr val="FF0000"/>
                </a:solidFill>
              </a:rPr>
              <a:t>LADI RAZISKOVCI</a:t>
            </a:r>
            <a:endParaRPr lang="sl-SI" sz="2800" i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8" grpId="0" autoUpdateAnimBg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8" name="AutoShape 26"/>
          <p:cNvSpPr>
            <a:spLocks noChangeArrowheads="1"/>
          </p:cNvSpPr>
          <p:nvPr/>
        </p:nvSpPr>
        <p:spPr bwMode="auto">
          <a:xfrm>
            <a:off x="4357688" y="1176338"/>
            <a:ext cx="4786312" cy="2103437"/>
          </a:xfrm>
          <a:prstGeom prst="leftArrowCallout">
            <a:avLst>
              <a:gd name="adj1" fmla="val 9889"/>
              <a:gd name="adj2" fmla="val 37398"/>
              <a:gd name="adj3" fmla="val 33816"/>
              <a:gd name="adj4" fmla="val 77009"/>
            </a:avLst>
          </a:prstGeom>
          <a:solidFill>
            <a:srgbClr val="99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sl-SI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196850"/>
            <a:ext cx="91440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sl-SI" sz="36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VODENJE RAZISKOVALNEGA DELA</a:t>
            </a:r>
          </a:p>
        </p:txBody>
      </p:sp>
      <p:sp>
        <p:nvSpPr>
          <p:cNvPr id="13317" name="Oval 5" descr="Purple mesh"/>
          <p:cNvSpPr>
            <a:spLocks noChangeArrowheads="1"/>
          </p:cNvSpPr>
          <p:nvPr/>
        </p:nvSpPr>
        <p:spPr bwMode="auto">
          <a:xfrm>
            <a:off x="2155825" y="3279775"/>
            <a:ext cx="3429000" cy="1463675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sl-SI" sz="4000" i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POGOVOR</a:t>
            </a:r>
            <a:endParaRPr lang="en-US" altLang="sl-SI" sz="2400" b="0" i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066800" y="5548313"/>
            <a:ext cx="243840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400" i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ŠTEVILČNOST SKUPINE</a:t>
            </a:r>
            <a:endParaRPr lang="en-US" altLang="sl-SI" sz="1800" b="0" i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584825" y="1176338"/>
            <a:ext cx="3559175" cy="457200"/>
          </a:xfrm>
          <a:prstGeom prst="rect">
            <a:avLst/>
          </a:prstGeom>
          <a:solidFill>
            <a:srgbClr val="99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400" i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KORAK PO KORAK</a:t>
            </a:r>
            <a:endParaRPr lang="en-US" altLang="sl-SI" sz="2400" b="0" i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589588" y="1816100"/>
            <a:ext cx="3559175" cy="457200"/>
          </a:xfrm>
          <a:prstGeom prst="rect">
            <a:avLst/>
          </a:prstGeom>
          <a:solidFill>
            <a:srgbClr val="99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400" i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ZAKAJ TAKO MISLIJO</a:t>
            </a:r>
            <a:endParaRPr lang="en-US" altLang="sl-SI" sz="2400" b="0" i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589588" y="2457450"/>
            <a:ext cx="3554412" cy="822325"/>
          </a:xfrm>
          <a:prstGeom prst="rect">
            <a:avLst/>
          </a:prstGeom>
          <a:solidFill>
            <a:srgbClr val="99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400" i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NAJ SAMI UVIDIJO NAPAKE</a:t>
            </a:r>
            <a:endParaRPr lang="en-US" altLang="sl-SI" sz="2400" b="0" i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100763" y="4235450"/>
            <a:ext cx="3048000" cy="641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1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ARGUMENTIRANA OBRAMBA STALIŠČ</a:t>
            </a:r>
            <a:endParaRPr lang="en-US" altLang="sl-SI" sz="1800" b="0" i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100763" y="5119688"/>
            <a:ext cx="3048000" cy="36671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1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GENERALKE</a:t>
            </a:r>
            <a:endParaRPr lang="en-US" altLang="sl-SI" sz="1800" b="0" i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6100763" y="5729288"/>
            <a:ext cx="3048000" cy="641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1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RACIONALNA IZRABA ČASA</a:t>
            </a:r>
            <a:endParaRPr lang="en-US" altLang="sl-SI" sz="1800" b="0" i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3347" name="Group 35"/>
          <p:cNvGrpSpPr>
            <a:grpSpLocks/>
          </p:cNvGrpSpPr>
          <p:nvPr/>
        </p:nvGrpSpPr>
        <p:grpSpPr bwMode="auto">
          <a:xfrm>
            <a:off x="304800" y="1638300"/>
            <a:ext cx="4052888" cy="3467100"/>
            <a:chOff x="192" y="1032"/>
            <a:chExt cx="2553" cy="2184"/>
          </a:xfrm>
        </p:grpSpPr>
        <p:graphicFrame>
          <p:nvGraphicFramePr>
            <p:cNvPr id="13345" name="Object 33"/>
            <p:cNvGraphicFramePr>
              <a:graphicFrameLocks noChangeAspect="1"/>
            </p:cNvGraphicFramePr>
            <p:nvPr/>
          </p:nvGraphicFramePr>
          <p:xfrm>
            <a:off x="192" y="1824"/>
            <a:ext cx="647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Clip" r:id="rId6" imgW="1857600" imgH="3995640" progId="MS_ClipArt_Gallery.2">
                    <p:embed/>
                  </p:oleObj>
                </mc:Choice>
                <mc:Fallback>
                  <p:oleObj name="Clip" r:id="rId6" imgW="1857600" imgH="399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824"/>
                          <a:ext cx="647" cy="1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921" y="1032"/>
              <a:ext cx="1824" cy="648"/>
            </a:xfrm>
            <a:prstGeom prst="cloudCallout">
              <a:avLst>
                <a:gd name="adj1" fmla="val -70449"/>
                <a:gd name="adj2" fmla="val 74384"/>
              </a:avLst>
            </a:prstGeom>
            <a:gradFill rotWithShape="0">
              <a:gsLst>
                <a:gs pos="0">
                  <a:srgbClr val="FF99FF"/>
                </a:gs>
                <a:gs pos="100000">
                  <a:srgbClr val="00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sl-SI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NAUČIJO SE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sl-SI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RAZMIŠLJATI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 animBg="1"/>
      <p:bldP spid="13320" grpId="0" animBg="1" autoUpdateAnimBg="0"/>
      <p:bldP spid="13333" grpId="0" animBg="1" autoUpdateAnimBg="0"/>
      <p:bldP spid="13335" grpId="0" animBg="1" autoUpdateAnimBg="0"/>
      <p:bldP spid="13336" grpId="0" animBg="1" autoUpdateAnimBg="0"/>
      <p:bldP spid="13339" grpId="0" animBg="1" autoUpdateAnimBg="0"/>
      <p:bldP spid="13341" grpId="0" animBg="1" autoUpdateAnimBg="0"/>
      <p:bldP spid="1334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sl-SI" sz="2400" b="0" i="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81000" y="1409700"/>
            <a:ext cx="5008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6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STROKOVNA LITERATURA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189038" y="1981200"/>
            <a:ext cx="275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UČBENIKI IN KNJIGE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89038" y="2416175"/>
            <a:ext cx="277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STROKOVNE REVIJE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189038" y="3289300"/>
            <a:ext cx="312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SAMOSTOJNE NALOGE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646238" y="28194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članki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646238" y="4114800"/>
            <a:ext cx="262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seminarske naloge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646238" y="3657600"/>
            <a:ext cx="248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diplomske naloge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722438" y="5033963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raziskovalne naloge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84438" y="541020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nova dejstva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08238" y="4495800"/>
            <a:ext cx="269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povzetek že znanega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2452688" y="5172075"/>
            <a:ext cx="2749550" cy="823913"/>
            <a:chOff x="1545" y="3258"/>
            <a:chExt cx="1732" cy="519"/>
          </a:xfrm>
        </p:grpSpPr>
        <p:sp>
          <p:nvSpPr>
            <p:cNvPr id="51216" name="Freeform 16"/>
            <p:cNvSpPr>
              <a:spLocks/>
            </p:cNvSpPr>
            <p:nvPr/>
          </p:nvSpPr>
          <p:spPr bwMode="auto">
            <a:xfrm>
              <a:off x="1545" y="3258"/>
              <a:ext cx="1134" cy="508"/>
            </a:xfrm>
            <a:custGeom>
              <a:avLst/>
              <a:gdLst/>
              <a:ahLst/>
              <a:cxnLst>
                <a:cxn ang="0">
                  <a:pos x="392" y="198"/>
                </a:cxn>
                <a:cxn ang="0">
                  <a:pos x="35" y="224"/>
                </a:cxn>
                <a:cxn ang="0">
                  <a:pos x="17" y="250"/>
                </a:cxn>
                <a:cxn ang="0">
                  <a:pos x="0" y="303"/>
                </a:cxn>
                <a:cxn ang="0">
                  <a:pos x="17" y="355"/>
                </a:cxn>
                <a:cxn ang="0">
                  <a:pos x="305" y="460"/>
                </a:cxn>
                <a:cxn ang="0">
                  <a:pos x="1091" y="434"/>
                </a:cxn>
                <a:cxn ang="0">
                  <a:pos x="1134" y="364"/>
                </a:cxn>
                <a:cxn ang="0">
                  <a:pos x="392" y="198"/>
                </a:cxn>
              </a:cxnLst>
              <a:rect l="0" t="0" r="r" b="b"/>
              <a:pathLst>
                <a:path w="1134" h="508">
                  <a:moveTo>
                    <a:pt x="392" y="198"/>
                  </a:moveTo>
                  <a:cubicBezTo>
                    <a:pt x="275" y="167"/>
                    <a:pt x="148" y="185"/>
                    <a:pt x="35" y="224"/>
                  </a:cubicBezTo>
                  <a:cubicBezTo>
                    <a:pt x="29" y="233"/>
                    <a:pt x="21" y="240"/>
                    <a:pt x="17" y="250"/>
                  </a:cubicBezTo>
                  <a:cubicBezTo>
                    <a:pt x="9" y="267"/>
                    <a:pt x="0" y="303"/>
                    <a:pt x="0" y="303"/>
                  </a:cubicBezTo>
                  <a:cubicBezTo>
                    <a:pt x="2" y="308"/>
                    <a:pt x="14" y="351"/>
                    <a:pt x="17" y="355"/>
                  </a:cubicBezTo>
                  <a:cubicBezTo>
                    <a:pt x="60" y="425"/>
                    <a:pt x="232" y="452"/>
                    <a:pt x="305" y="460"/>
                  </a:cubicBezTo>
                  <a:cubicBezTo>
                    <a:pt x="567" y="457"/>
                    <a:pt x="840" y="508"/>
                    <a:pt x="1091" y="434"/>
                  </a:cubicBezTo>
                  <a:cubicBezTo>
                    <a:pt x="1122" y="412"/>
                    <a:pt x="1123" y="399"/>
                    <a:pt x="1134" y="364"/>
                  </a:cubicBezTo>
                  <a:cubicBezTo>
                    <a:pt x="1092" y="0"/>
                    <a:pt x="796" y="193"/>
                    <a:pt x="392" y="198"/>
                  </a:cubicBezTo>
                  <a:close/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sl-SI"/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2928" y="3264"/>
            <a:ext cx="34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7" name="Clip" r:id="rId3" imgW="2247900" imgH="3306763" progId="">
                    <p:embed/>
                  </p:oleObj>
                </mc:Choice>
                <mc:Fallback>
                  <p:oleObj name="Clip" r:id="rId3" imgW="2247900" imgH="3306763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264"/>
                          <a:ext cx="349" cy="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3813" y="212725"/>
            <a:ext cx="5462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PISANJE </a:t>
            </a:r>
          </a:p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RAZISKOVALNE NALOGE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6" grpId="0" autoUpdateAnimBg="0"/>
      <p:bldP spid="51207" grpId="0" autoUpdateAnimBg="0"/>
      <p:bldP spid="51208" grpId="0" autoUpdateAnimBg="0"/>
      <p:bldP spid="51209" grpId="0" autoUpdateAnimBg="0"/>
      <p:bldP spid="51210" grpId="0" autoUpdateAnimBg="0"/>
      <p:bldP spid="51211" grpId="0" autoUpdateAnimBg="0"/>
      <p:bldP spid="51212" grpId="0" autoUpdateAnimBg="0"/>
      <p:bldP spid="51213" grpId="0" autoUpdateAnimBg="0"/>
      <p:bldP spid="512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sl-SI" sz="2400" b="0" i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218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6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CITIRANJE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3813" y="212725"/>
            <a:ext cx="5462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PISANJE </a:t>
            </a:r>
          </a:p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RAZISKOVALNE NALOGE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38200" y="5318125"/>
            <a:ext cx="340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LITERATURA V BESEDILU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38200" y="6232525"/>
            <a:ext cx="3379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LITERATURA V SEZNAMU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1374775" y="577532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CC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sl-SI" sz="2400" b="0" i="0">
              <a:solidFill>
                <a:schemeClr val="hlink"/>
              </a:solidFill>
            </a:endParaRP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 rot="-10800000">
            <a:off x="3355975" y="577532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CC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1" hangingPunct="1">
              <a:lnSpc>
                <a:spcPct val="100000"/>
              </a:lnSpc>
            </a:pPr>
            <a:endParaRPr lang="sl-SI" sz="2400" b="0" i="0">
              <a:solidFill>
                <a:schemeClr val="hlink"/>
              </a:solidFill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838200" y="4114800"/>
            <a:ext cx="267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RAZLIČNA PRAVILA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47800" y="4479925"/>
            <a:ext cx="207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reprezentativno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internet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838200" y="2514600"/>
            <a:ext cx="552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REZULTATI ZNANOST SO JAVNA DOBRINA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838200" y="3581400"/>
            <a:ext cx="3167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UGLED RAZISKOVALCA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838200" y="3048000"/>
            <a:ext cx="2657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POMEN RAZISKAVE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143000" y="3429000"/>
            <a:ext cx="6324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Plagiat</a:t>
            </a:r>
            <a:r>
              <a:rPr lang="sl-SI" sz="1800" i="0">
                <a:latin typeface="Arial" charset="0"/>
                <a:cs typeface="Times New Roman" pitchFamily="18" charset="0"/>
              </a:rPr>
              <a:t> je v S</a:t>
            </a:r>
            <a:r>
              <a:rPr lang="sl-SI" sz="1800" i="0">
                <a:latin typeface="Arial" charset="0"/>
              </a:rPr>
              <a:t>SK</a:t>
            </a:r>
            <a:r>
              <a:rPr lang="sl-SI" sz="1800" i="0">
                <a:latin typeface="Arial" charset="0"/>
                <a:cs typeface="Times New Roman" pitchFamily="18" charset="0"/>
              </a:rPr>
              <a:t> opredeljen kot</a:t>
            </a:r>
            <a:r>
              <a:rPr lang="sl-SI" sz="1800" i="0">
                <a:latin typeface="Arial" charset="0"/>
              </a:rPr>
              <a:t>:</a:t>
            </a:r>
          </a:p>
          <a:p>
            <a:pPr algn="l" eaLnBrk="1" hangingPunct="1">
              <a:lnSpc>
                <a:spcPct val="100000"/>
              </a:lnSpc>
            </a:pPr>
            <a:endParaRPr lang="sl-SI" sz="1800" i="0">
              <a:latin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sl-SI" sz="1800" i="0">
                <a:latin typeface="Arial" charset="0"/>
                <a:cs typeface="Times New Roman" pitchFamily="18" charset="0"/>
              </a:rPr>
              <a:t>“kar je prepisano, prevzeto od drugod in objavljeno, prikazano kot lastno…” (SSKJ, 1994, str. 847).</a:t>
            </a:r>
            <a:r>
              <a:rPr lang="sl-SI" sz="1800" b="0" i="0">
                <a:cs typeface="Times New Roman" pitchFamily="18" charset="0"/>
              </a:rPr>
              <a:t> </a:t>
            </a:r>
            <a:endParaRPr lang="sl-SI" sz="1800" b="0" i="0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5334000" y="5181600"/>
            <a:ext cx="3048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latin typeface="Arial" charset="0"/>
                <a:cs typeface="Times New Roman" pitchFamily="18" charset="0"/>
              </a:rPr>
              <a:t>“</a:t>
            </a:r>
            <a:r>
              <a:rPr lang="sl-SI" sz="1800" i="0">
                <a:latin typeface="Arial" charset="0"/>
              </a:rPr>
              <a:t>plagiat </a:t>
            </a:r>
            <a:r>
              <a:rPr lang="sl-SI" sz="1800" i="0">
                <a:latin typeface="Arial" charset="0"/>
                <a:cs typeface="Times New Roman" pitchFamily="18" charset="0"/>
              </a:rPr>
              <a:t>je prepisano, prevzeto od drugod in objavljeno, prikazano kot lastno…” (SSKJ, 1994, str. 847).</a:t>
            </a:r>
            <a:r>
              <a:rPr lang="sl-SI" sz="1800" b="0" i="0">
                <a:cs typeface="Times New Roman" pitchFamily="18" charset="0"/>
              </a:rPr>
              <a:t> </a:t>
            </a:r>
            <a:endParaRPr lang="sl-SI" sz="18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1" grpId="0" autoUpdateAnimBg="0"/>
      <p:bldP spid="52232" grpId="0" autoUpdateAnimBg="0"/>
      <p:bldP spid="52233" grpId="0" animBg="1" autoUpdateAnimBg="0"/>
      <p:bldP spid="52234" grpId="0" animBg="1" autoUpdateAnimBg="0"/>
      <p:bldP spid="52235" grpId="0" autoUpdateAnimBg="0"/>
      <p:bldP spid="52236" grpId="0" autoUpdateAnimBg="0"/>
      <p:bldP spid="52237" grpId="0" autoUpdateAnimBg="0"/>
      <p:bldP spid="52238" grpId="0" autoUpdateAnimBg="0"/>
      <p:bldP spid="52239" grpId="0" autoUpdateAnimBg="0"/>
      <p:bldP spid="52240" grpId="0" autoUpdateAnimBg="0"/>
      <p:bldP spid="52241" grpId="0" autoUpdateAnimBg="0"/>
      <p:bldP spid="522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sl-SI" sz="2400" b="0" i="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813" y="212725"/>
            <a:ext cx="5462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PISANJE </a:t>
            </a:r>
          </a:p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RAZISKOVALNE NALOGE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09600" y="6470650"/>
            <a:ext cx="1600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DODATEK</a:t>
            </a:r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125413" y="1454150"/>
            <a:ext cx="4217987" cy="4884738"/>
            <a:chOff x="440" y="916"/>
            <a:chExt cx="2610" cy="3077"/>
          </a:xfrm>
        </p:grpSpPr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440" y="1063"/>
              <a:ext cx="2610" cy="2930"/>
            </a:xfrm>
            <a:custGeom>
              <a:avLst/>
              <a:gdLst/>
              <a:ahLst/>
              <a:cxnLst>
                <a:cxn ang="0">
                  <a:pos x="2413" y="0"/>
                </a:cxn>
                <a:cxn ang="0">
                  <a:pos x="0" y="0"/>
                </a:cxn>
                <a:cxn ang="0">
                  <a:pos x="0" y="2733"/>
                </a:cxn>
                <a:cxn ang="0">
                  <a:pos x="48" y="2808"/>
                </a:cxn>
                <a:cxn ang="0">
                  <a:pos x="122" y="2930"/>
                </a:cxn>
                <a:cxn ang="0">
                  <a:pos x="2610" y="2930"/>
                </a:cxn>
                <a:cxn ang="0">
                  <a:pos x="2610" y="173"/>
                </a:cxn>
                <a:cxn ang="0">
                  <a:pos x="2562" y="124"/>
                </a:cxn>
                <a:cxn ang="0">
                  <a:pos x="2511" y="74"/>
                </a:cxn>
                <a:cxn ang="0">
                  <a:pos x="2413" y="0"/>
                </a:cxn>
              </a:cxnLst>
              <a:rect l="0" t="0" r="r" b="b"/>
              <a:pathLst>
                <a:path w="2610" h="2930">
                  <a:moveTo>
                    <a:pt x="2413" y="0"/>
                  </a:moveTo>
                  <a:lnTo>
                    <a:pt x="0" y="0"/>
                  </a:lnTo>
                  <a:lnTo>
                    <a:pt x="0" y="2733"/>
                  </a:lnTo>
                  <a:lnTo>
                    <a:pt x="48" y="2808"/>
                  </a:lnTo>
                  <a:lnTo>
                    <a:pt x="122" y="2930"/>
                  </a:lnTo>
                  <a:lnTo>
                    <a:pt x="2610" y="2930"/>
                  </a:lnTo>
                  <a:lnTo>
                    <a:pt x="2610" y="173"/>
                  </a:lnTo>
                  <a:lnTo>
                    <a:pt x="2562" y="124"/>
                  </a:lnTo>
                  <a:lnTo>
                    <a:pt x="2511" y="74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440" y="1063"/>
              <a:ext cx="2610" cy="2930"/>
            </a:xfrm>
            <a:custGeom>
              <a:avLst/>
              <a:gdLst/>
              <a:ahLst/>
              <a:cxnLst>
                <a:cxn ang="0">
                  <a:pos x="2413" y="0"/>
                </a:cxn>
                <a:cxn ang="0">
                  <a:pos x="2413" y="0"/>
                </a:cxn>
                <a:cxn ang="0">
                  <a:pos x="0" y="0"/>
                </a:cxn>
                <a:cxn ang="0">
                  <a:pos x="0" y="2733"/>
                </a:cxn>
                <a:cxn ang="0">
                  <a:pos x="0" y="2733"/>
                </a:cxn>
                <a:cxn ang="0">
                  <a:pos x="0" y="2733"/>
                </a:cxn>
                <a:cxn ang="0">
                  <a:pos x="0" y="2733"/>
                </a:cxn>
                <a:cxn ang="0">
                  <a:pos x="0" y="2733"/>
                </a:cxn>
                <a:cxn ang="0">
                  <a:pos x="48" y="2808"/>
                </a:cxn>
                <a:cxn ang="0">
                  <a:pos x="122" y="2930"/>
                </a:cxn>
                <a:cxn ang="0">
                  <a:pos x="2610" y="2930"/>
                </a:cxn>
                <a:cxn ang="0">
                  <a:pos x="2610" y="173"/>
                </a:cxn>
                <a:cxn ang="0">
                  <a:pos x="2562" y="124"/>
                </a:cxn>
                <a:cxn ang="0">
                  <a:pos x="2511" y="74"/>
                </a:cxn>
                <a:cxn ang="0">
                  <a:pos x="2413" y="0"/>
                </a:cxn>
              </a:cxnLst>
              <a:rect l="0" t="0" r="r" b="b"/>
              <a:pathLst>
                <a:path w="2610" h="2930">
                  <a:moveTo>
                    <a:pt x="2413" y="0"/>
                  </a:moveTo>
                  <a:lnTo>
                    <a:pt x="2413" y="0"/>
                  </a:lnTo>
                  <a:lnTo>
                    <a:pt x="0" y="0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48" y="2808"/>
                  </a:lnTo>
                  <a:lnTo>
                    <a:pt x="122" y="2930"/>
                  </a:lnTo>
                  <a:lnTo>
                    <a:pt x="2610" y="2930"/>
                  </a:lnTo>
                  <a:lnTo>
                    <a:pt x="2610" y="173"/>
                  </a:lnTo>
                  <a:lnTo>
                    <a:pt x="2562" y="124"/>
                  </a:lnTo>
                  <a:lnTo>
                    <a:pt x="2511" y="74"/>
                  </a:lnTo>
                  <a:lnTo>
                    <a:pt x="2413" y="0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58" name="Freeform 10"/>
            <p:cNvSpPr>
              <a:spLocks/>
            </p:cNvSpPr>
            <p:nvPr/>
          </p:nvSpPr>
          <p:spPr bwMode="auto">
            <a:xfrm>
              <a:off x="465" y="1113"/>
              <a:ext cx="2560" cy="2832"/>
            </a:xfrm>
            <a:custGeom>
              <a:avLst/>
              <a:gdLst/>
              <a:ahLst/>
              <a:cxnLst>
                <a:cxn ang="0">
                  <a:pos x="2388" y="0"/>
                </a:cxn>
                <a:cxn ang="0">
                  <a:pos x="2560" y="148"/>
                </a:cxn>
                <a:cxn ang="0">
                  <a:pos x="2560" y="2832"/>
                </a:cxn>
                <a:cxn ang="0">
                  <a:pos x="97" y="2832"/>
                </a:cxn>
                <a:cxn ang="0">
                  <a:pos x="0" y="2683"/>
                </a:cxn>
                <a:cxn ang="0">
                  <a:pos x="2388" y="2683"/>
                </a:cxn>
                <a:cxn ang="0">
                  <a:pos x="2388" y="0"/>
                </a:cxn>
              </a:cxnLst>
              <a:rect l="0" t="0" r="r" b="b"/>
              <a:pathLst>
                <a:path w="2560" h="2832">
                  <a:moveTo>
                    <a:pt x="2388" y="0"/>
                  </a:moveTo>
                  <a:lnTo>
                    <a:pt x="2560" y="148"/>
                  </a:lnTo>
                  <a:lnTo>
                    <a:pt x="2560" y="2832"/>
                  </a:lnTo>
                  <a:lnTo>
                    <a:pt x="97" y="2832"/>
                  </a:lnTo>
                  <a:lnTo>
                    <a:pt x="0" y="2683"/>
                  </a:lnTo>
                  <a:lnTo>
                    <a:pt x="2388" y="2683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59" name="Freeform 11"/>
            <p:cNvSpPr>
              <a:spLocks/>
            </p:cNvSpPr>
            <p:nvPr/>
          </p:nvSpPr>
          <p:spPr bwMode="auto">
            <a:xfrm>
              <a:off x="465" y="1113"/>
              <a:ext cx="2560" cy="2832"/>
            </a:xfrm>
            <a:custGeom>
              <a:avLst/>
              <a:gdLst/>
              <a:ahLst/>
              <a:cxnLst>
                <a:cxn ang="0">
                  <a:pos x="2388" y="0"/>
                </a:cxn>
                <a:cxn ang="0">
                  <a:pos x="2560" y="148"/>
                </a:cxn>
                <a:cxn ang="0">
                  <a:pos x="2560" y="2832"/>
                </a:cxn>
                <a:cxn ang="0">
                  <a:pos x="97" y="2832"/>
                </a:cxn>
                <a:cxn ang="0">
                  <a:pos x="0" y="2683"/>
                </a:cxn>
                <a:cxn ang="0">
                  <a:pos x="2388" y="2683"/>
                </a:cxn>
                <a:cxn ang="0">
                  <a:pos x="2388" y="0"/>
                </a:cxn>
              </a:cxnLst>
              <a:rect l="0" t="0" r="r" b="b"/>
              <a:pathLst>
                <a:path w="2560" h="2832">
                  <a:moveTo>
                    <a:pt x="2388" y="0"/>
                  </a:moveTo>
                  <a:lnTo>
                    <a:pt x="2560" y="148"/>
                  </a:lnTo>
                  <a:lnTo>
                    <a:pt x="2560" y="2832"/>
                  </a:lnTo>
                  <a:lnTo>
                    <a:pt x="97" y="2832"/>
                  </a:lnTo>
                  <a:lnTo>
                    <a:pt x="0" y="2683"/>
                  </a:lnTo>
                  <a:lnTo>
                    <a:pt x="2388" y="2683"/>
                  </a:lnTo>
                  <a:lnTo>
                    <a:pt x="2388" y="0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0" name="Freeform 12"/>
            <p:cNvSpPr>
              <a:spLocks/>
            </p:cNvSpPr>
            <p:nvPr/>
          </p:nvSpPr>
          <p:spPr bwMode="auto">
            <a:xfrm>
              <a:off x="514" y="1187"/>
              <a:ext cx="2488" cy="2758"/>
            </a:xfrm>
            <a:custGeom>
              <a:avLst/>
              <a:gdLst/>
              <a:ahLst/>
              <a:cxnLst>
                <a:cxn ang="0">
                  <a:pos x="25" y="2758"/>
                </a:cxn>
                <a:cxn ang="0">
                  <a:pos x="2488" y="2758"/>
                </a:cxn>
                <a:cxn ang="0">
                  <a:pos x="2488" y="49"/>
                </a:cxn>
                <a:cxn ang="0">
                  <a:pos x="2462" y="0"/>
                </a:cxn>
                <a:cxn ang="0">
                  <a:pos x="2462" y="2707"/>
                </a:cxn>
                <a:cxn ang="0">
                  <a:pos x="0" y="2707"/>
                </a:cxn>
                <a:cxn ang="0">
                  <a:pos x="25" y="2758"/>
                </a:cxn>
              </a:cxnLst>
              <a:rect l="0" t="0" r="r" b="b"/>
              <a:pathLst>
                <a:path w="2488" h="2758">
                  <a:moveTo>
                    <a:pt x="25" y="2758"/>
                  </a:moveTo>
                  <a:lnTo>
                    <a:pt x="2488" y="2758"/>
                  </a:lnTo>
                  <a:lnTo>
                    <a:pt x="2488" y="49"/>
                  </a:lnTo>
                  <a:lnTo>
                    <a:pt x="2462" y="0"/>
                  </a:lnTo>
                  <a:lnTo>
                    <a:pt x="2462" y="2707"/>
                  </a:lnTo>
                  <a:lnTo>
                    <a:pt x="0" y="2707"/>
                  </a:lnTo>
                  <a:lnTo>
                    <a:pt x="25" y="2758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514" y="1187"/>
              <a:ext cx="2488" cy="2758"/>
            </a:xfrm>
            <a:custGeom>
              <a:avLst/>
              <a:gdLst/>
              <a:ahLst/>
              <a:cxnLst>
                <a:cxn ang="0">
                  <a:pos x="25" y="2758"/>
                </a:cxn>
                <a:cxn ang="0">
                  <a:pos x="2488" y="2758"/>
                </a:cxn>
                <a:cxn ang="0">
                  <a:pos x="2488" y="49"/>
                </a:cxn>
                <a:cxn ang="0">
                  <a:pos x="2462" y="0"/>
                </a:cxn>
                <a:cxn ang="0">
                  <a:pos x="2462" y="2707"/>
                </a:cxn>
                <a:cxn ang="0">
                  <a:pos x="0" y="2707"/>
                </a:cxn>
                <a:cxn ang="0">
                  <a:pos x="25" y="2758"/>
                </a:cxn>
              </a:cxnLst>
              <a:rect l="0" t="0" r="r" b="b"/>
              <a:pathLst>
                <a:path w="2488" h="2758">
                  <a:moveTo>
                    <a:pt x="25" y="2758"/>
                  </a:moveTo>
                  <a:lnTo>
                    <a:pt x="2488" y="2758"/>
                  </a:lnTo>
                  <a:lnTo>
                    <a:pt x="2488" y="49"/>
                  </a:lnTo>
                  <a:lnTo>
                    <a:pt x="2462" y="0"/>
                  </a:lnTo>
                  <a:lnTo>
                    <a:pt x="2462" y="2707"/>
                  </a:lnTo>
                  <a:lnTo>
                    <a:pt x="0" y="2707"/>
                  </a:lnTo>
                  <a:lnTo>
                    <a:pt x="25" y="2758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2" name="Freeform 14"/>
            <p:cNvSpPr>
              <a:spLocks/>
            </p:cNvSpPr>
            <p:nvPr/>
          </p:nvSpPr>
          <p:spPr bwMode="auto">
            <a:xfrm>
              <a:off x="488" y="1162"/>
              <a:ext cx="2463" cy="2732"/>
            </a:xfrm>
            <a:custGeom>
              <a:avLst/>
              <a:gdLst/>
              <a:ahLst/>
              <a:cxnLst>
                <a:cxn ang="0">
                  <a:pos x="0" y="2732"/>
                </a:cxn>
                <a:cxn ang="0">
                  <a:pos x="2463" y="2732"/>
                </a:cxn>
                <a:cxn ang="0">
                  <a:pos x="2463" y="25"/>
                </a:cxn>
                <a:cxn ang="0">
                  <a:pos x="2440" y="0"/>
                </a:cxn>
                <a:cxn ang="0">
                  <a:pos x="2440" y="2709"/>
                </a:cxn>
                <a:cxn ang="0">
                  <a:pos x="0" y="2709"/>
                </a:cxn>
                <a:cxn ang="0">
                  <a:pos x="0" y="2732"/>
                </a:cxn>
              </a:cxnLst>
              <a:rect l="0" t="0" r="r" b="b"/>
              <a:pathLst>
                <a:path w="2463" h="2732">
                  <a:moveTo>
                    <a:pt x="0" y="2732"/>
                  </a:moveTo>
                  <a:lnTo>
                    <a:pt x="2463" y="2732"/>
                  </a:lnTo>
                  <a:lnTo>
                    <a:pt x="2463" y="25"/>
                  </a:lnTo>
                  <a:lnTo>
                    <a:pt x="2440" y="0"/>
                  </a:lnTo>
                  <a:lnTo>
                    <a:pt x="2440" y="2709"/>
                  </a:lnTo>
                  <a:lnTo>
                    <a:pt x="0" y="2709"/>
                  </a:lnTo>
                  <a:lnTo>
                    <a:pt x="0" y="2732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3" name="Freeform 15"/>
            <p:cNvSpPr>
              <a:spLocks/>
            </p:cNvSpPr>
            <p:nvPr/>
          </p:nvSpPr>
          <p:spPr bwMode="auto">
            <a:xfrm>
              <a:off x="488" y="1162"/>
              <a:ext cx="2463" cy="2732"/>
            </a:xfrm>
            <a:custGeom>
              <a:avLst/>
              <a:gdLst/>
              <a:ahLst/>
              <a:cxnLst>
                <a:cxn ang="0">
                  <a:pos x="0" y="2732"/>
                </a:cxn>
                <a:cxn ang="0">
                  <a:pos x="2463" y="2732"/>
                </a:cxn>
                <a:cxn ang="0">
                  <a:pos x="2463" y="25"/>
                </a:cxn>
                <a:cxn ang="0">
                  <a:pos x="2440" y="0"/>
                </a:cxn>
                <a:cxn ang="0">
                  <a:pos x="2440" y="2709"/>
                </a:cxn>
                <a:cxn ang="0">
                  <a:pos x="0" y="2709"/>
                </a:cxn>
                <a:cxn ang="0">
                  <a:pos x="0" y="2732"/>
                </a:cxn>
              </a:cxnLst>
              <a:rect l="0" t="0" r="r" b="b"/>
              <a:pathLst>
                <a:path w="2463" h="2732">
                  <a:moveTo>
                    <a:pt x="0" y="2732"/>
                  </a:moveTo>
                  <a:lnTo>
                    <a:pt x="2463" y="2732"/>
                  </a:lnTo>
                  <a:lnTo>
                    <a:pt x="2463" y="25"/>
                  </a:lnTo>
                  <a:lnTo>
                    <a:pt x="2440" y="0"/>
                  </a:lnTo>
                  <a:lnTo>
                    <a:pt x="2440" y="2709"/>
                  </a:lnTo>
                  <a:lnTo>
                    <a:pt x="0" y="2709"/>
                  </a:lnTo>
                  <a:lnTo>
                    <a:pt x="0" y="2732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465" y="1113"/>
              <a:ext cx="2438" cy="2733"/>
            </a:xfrm>
            <a:custGeom>
              <a:avLst/>
              <a:gdLst/>
              <a:ahLst/>
              <a:cxnLst>
                <a:cxn ang="0">
                  <a:pos x="23" y="2733"/>
                </a:cxn>
                <a:cxn ang="0">
                  <a:pos x="2438" y="2733"/>
                </a:cxn>
                <a:cxn ang="0">
                  <a:pos x="2438" y="49"/>
                </a:cxn>
                <a:cxn ang="0">
                  <a:pos x="2413" y="0"/>
                </a:cxn>
                <a:cxn ang="0">
                  <a:pos x="2413" y="2708"/>
                </a:cxn>
                <a:cxn ang="0">
                  <a:pos x="0" y="2708"/>
                </a:cxn>
                <a:cxn ang="0">
                  <a:pos x="23" y="2733"/>
                </a:cxn>
              </a:cxnLst>
              <a:rect l="0" t="0" r="r" b="b"/>
              <a:pathLst>
                <a:path w="2438" h="2733">
                  <a:moveTo>
                    <a:pt x="23" y="2733"/>
                  </a:moveTo>
                  <a:lnTo>
                    <a:pt x="2438" y="2733"/>
                  </a:lnTo>
                  <a:lnTo>
                    <a:pt x="2438" y="49"/>
                  </a:lnTo>
                  <a:lnTo>
                    <a:pt x="2413" y="0"/>
                  </a:lnTo>
                  <a:lnTo>
                    <a:pt x="2413" y="2708"/>
                  </a:lnTo>
                  <a:lnTo>
                    <a:pt x="0" y="2708"/>
                  </a:lnTo>
                  <a:lnTo>
                    <a:pt x="23" y="2733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5" name="Freeform 17"/>
            <p:cNvSpPr>
              <a:spLocks/>
            </p:cNvSpPr>
            <p:nvPr/>
          </p:nvSpPr>
          <p:spPr bwMode="auto">
            <a:xfrm>
              <a:off x="465" y="1113"/>
              <a:ext cx="2438" cy="2733"/>
            </a:xfrm>
            <a:custGeom>
              <a:avLst/>
              <a:gdLst/>
              <a:ahLst/>
              <a:cxnLst>
                <a:cxn ang="0">
                  <a:pos x="23" y="2733"/>
                </a:cxn>
                <a:cxn ang="0">
                  <a:pos x="2438" y="2733"/>
                </a:cxn>
                <a:cxn ang="0">
                  <a:pos x="2438" y="49"/>
                </a:cxn>
                <a:cxn ang="0">
                  <a:pos x="2413" y="0"/>
                </a:cxn>
                <a:cxn ang="0">
                  <a:pos x="2413" y="2708"/>
                </a:cxn>
                <a:cxn ang="0">
                  <a:pos x="0" y="2708"/>
                </a:cxn>
                <a:cxn ang="0">
                  <a:pos x="23" y="2733"/>
                </a:cxn>
              </a:cxnLst>
              <a:rect l="0" t="0" r="r" b="b"/>
              <a:pathLst>
                <a:path w="2438" h="2733">
                  <a:moveTo>
                    <a:pt x="23" y="2733"/>
                  </a:moveTo>
                  <a:lnTo>
                    <a:pt x="2438" y="2733"/>
                  </a:lnTo>
                  <a:lnTo>
                    <a:pt x="2438" y="49"/>
                  </a:lnTo>
                  <a:lnTo>
                    <a:pt x="2413" y="0"/>
                  </a:lnTo>
                  <a:lnTo>
                    <a:pt x="2413" y="2708"/>
                  </a:lnTo>
                  <a:lnTo>
                    <a:pt x="0" y="2708"/>
                  </a:lnTo>
                  <a:lnTo>
                    <a:pt x="23" y="2733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488" y="1113"/>
              <a:ext cx="2341" cy="2634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7" name="Freeform 19"/>
            <p:cNvSpPr>
              <a:spLocks/>
            </p:cNvSpPr>
            <p:nvPr/>
          </p:nvSpPr>
          <p:spPr bwMode="auto">
            <a:xfrm>
              <a:off x="760" y="1162"/>
              <a:ext cx="222" cy="197"/>
            </a:xfrm>
            <a:custGeom>
              <a:avLst/>
              <a:gdLst/>
              <a:ahLst/>
              <a:cxnLst>
                <a:cxn ang="0">
                  <a:pos x="98" y="197"/>
                </a:cxn>
                <a:cxn ang="0">
                  <a:pos x="197" y="172"/>
                </a:cxn>
                <a:cxn ang="0">
                  <a:pos x="222" y="99"/>
                </a:cxn>
                <a:cxn ang="0">
                  <a:pos x="197" y="25"/>
                </a:cxn>
                <a:cxn ang="0">
                  <a:pos x="98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</a:cxnLst>
              <a:rect l="0" t="0" r="r" b="b"/>
              <a:pathLst>
                <a:path w="222" h="197">
                  <a:moveTo>
                    <a:pt x="98" y="197"/>
                  </a:moveTo>
                  <a:lnTo>
                    <a:pt x="197" y="172"/>
                  </a:lnTo>
                  <a:lnTo>
                    <a:pt x="222" y="99"/>
                  </a:lnTo>
                  <a:lnTo>
                    <a:pt x="197" y="25"/>
                  </a:lnTo>
                  <a:lnTo>
                    <a:pt x="98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  <a:close/>
                </a:path>
              </a:pathLst>
            </a:custGeom>
            <a:solidFill>
              <a:srgbClr val="5D64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8" name="Freeform 20"/>
            <p:cNvSpPr>
              <a:spLocks/>
            </p:cNvSpPr>
            <p:nvPr/>
          </p:nvSpPr>
          <p:spPr bwMode="auto">
            <a:xfrm>
              <a:off x="760" y="1162"/>
              <a:ext cx="222" cy="197"/>
            </a:xfrm>
            <a:custGeom>
              <a:avLst/>
              <a:gdLst/>
              <a:ahLst/>
              <a:cxnLst>
                <a:cxn ang="0">
                  <a:pos x="98" y="197"/>
                </a:cxn>
                <a:cxn ang="0">
                  <a:pos x="197" y="172"/>
                </a:cxn>
                <a:cxn ang="0">
                  <a:pos x="222" y="99"/>
                </a:cxn>
                <a:cxn ang="0">
                  <a:pos x="197" y="25"/>
                </a:cxn>
                <a:cxn ang="0">
                  <a:pos x="98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</a:cxnLst>
              <a:rect l="0" t="0" r="r" b="b"/>
              <a:pathLst>
                <a:path w="222" h="197">
                  <a:moveTo>
                    <a:pt x="98" y="197"/>
                  </a:moveTo>
                  <a:lnTo>
                    <a:pt x="197" y="172"/>
                  </a:lnTo>
                  <a:lnTo>
                    <a:pt x="222" y="99"/>
                  </a:lnTo>
                  <a:lnTo>
                    <a:pt x="197" y="25"/>
                  </a:lnTo>
                  <a:lnTo>
                    <a:pt x="98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69" name="Freeform 21"/>
            <p:cNvSpPr>
              <a:spLocks/>
            </p:cNvSpPr>
            <p:nvPr/>
          </p:nvSpPr>
          <p:spPr bwMode="auto">
            <a:xfrm>
              <a:off x="760" y="1162"/>
              <a:ext cx="147" cy="19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  <a:cxn ang="0">
                  <a:pos x="147" y="197"/>
                </a:cxn>
                <a:cxn ang="0">
                  <a:pos x="73" y="124"/>
                </a:cxn>
                <a:cxn ang="0">
                  <a:pos x="50" y="0"/>
                </a:cxn>
              </a:cxnLst>
              <a:rect l="0" t="0" r="r" b="b"/>
              <a:pathLst>
                <a:path w="147" h="197">
                  <a:moveTo>
                    <a:pt x="50" y="0"/>
                  </a:move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  <a:lnTo>
                    <a:pt x="147" y="197"/>
                  </a:lnTo>
                  <a:lnTo>
                    <a:pt x="73" y="1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0" name="Freeform 22"/>
            <p:cNvSpPr>
              <a:spLocks/>
            </p:cNvSpPr>
            <p:nvPr/>
          </p:nvSpPr>
          <p:spPr bwMode="auto">
            <a:xfrm>
              <a:off x="833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0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74" y="443"/>
                </a:cxn>
                <a:cxn ang="0">
                  <a:pos x="124" y="393"/>
                </a:cxn>
                <a:cxn ang="0">
                  <a:pos x="51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0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74" y="443"/>
                  </a:lnTo>
                  <a:lnTo>
                    <a:pt x="124" y="393"/>
                  </a:lnTo>
                  <a:lnTo>
                    <a:pt x="51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1" name="Freeform 23"/>
            <p:cNvSpPr>
              <a:spLocks/>
            </p:cNvSpPr>
            <p:nvPr/>
          </p:nvSpPr>
          <p:spPr bwMode="auto">
            <a:xfrm>
              <a:off x="833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0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74" y="443"/>
                </a:cxn>
                <a:cxn ang="0">
                  <a:pos x="124" y="393"/>
                </a:cxn>
                <a:cxn ang="0">
                  <a:pos x="51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0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74" y="443"/>
                  </a:lnTo>
                  <a:lnTo>
                    <a:pt x="124" y="393"/>
                  </a:lnTo>
                  <a:lnTo>
                    <a:pt x="51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2" name="Freeform 24"/>
            <p:cNvSpPr>
              <a:spLocks/>
            </p:cNvSpPr>
            <p:nvPr/>
          </p:nvSpPr>
          <p:spPr bwMode="auto">
            <a:xfrm>
              <a:off x="833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0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74" y="443"/>
                </a:cxn>
                <a:cxn ang="0">
                  <a:pos x="124" y="393"/>
                </a:cxn>
                <a:cxn ang="0">
                  <a:pos x="51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0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74" y="443"/>
                  </a:lnTo>
                  <a:lnTo>
                    <a:pt x="124" y="393"/>
                  </a:lnTo>
                  <a:lnTo>
                    <a:pt x="51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3" name="Freeform 25"/>
            <p:cNvSpPr>
              <a:spLocks/>
            </p:cNvSpPr>
            <p:nvPr/>
          </p:nvSpPr>
          <p:spPr bwMode="auto">
            <a:xfrm>
              <a:off x="833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0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74" y="443"/>
                </a:cxn>
                <a:cxn ang="0">
                  <a:pos x="124" y="393"/>
                </a:cxn>
                <a:cxn ang="0">
                  <a:pos x="51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0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74" y="443"/>
                  </a:lnTo>
                  <a:lnTo>
                    <a:pt x="124" y="393"/>
                  </a:lnTo>
                  <a:lnTo>
                    <a:pt x="51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4" name="Freeform 26"/>
            <p:cNvSpPr>
              <a:spLocks/>
            </p:cNvSpPr>
            <p:nvPr/>
          </p:nvSpPr>
          <p:spPr bwMode="auto">
            <a:xfrm>
              <a:off x="1153" y="1162"/>
              <a:ext cx="223" cy="197"/>
            </a:xfrm>
            <a:custGeom>
              <a:avLst/>
              <a:gdLst/>
              <a:ahLst/>
              <a:cxnLst>
                <a:cxn ang="0">
                  <a:pos x="99" y="197"/>
                </a:cxn>
                <a:cxn ang="0">
                  <a:pos x="173" y="172"/>
                </a:cxn>
                <a:cxn ang="0">
                  <a:pos x="223" y="99"/>
                </a:cxn>
                <a:cxn ang="0">
                  <a:pos x="173" y="25"/>
                </a:cxn>
                <a:cxn ang="0">
                  <a:pos x="99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9" y="197"/>
                </a:cxn>
              </a:cxnLst>
              <a:rect l="0" t="0" r="r" b="b"/>
              <a:pathLst>
                <a:path w="223" h="197">
                  <a:moveTo>
                    <a:pt x="99" y="197"/>
                  </a:moveTo>
                  <a:lnTo>
                    <a:pt x="173" y="172"/>
                  </a:lnTo>
                  <a:lnTo>
                    <a:pt x="223" y="99"/>
                  </a:lnTo>
                  <a:lnTo>
                    <a:pt x="173" y="25"/>
                  </a:lnTo>
                  <a:lnTo>
                    <a:pt x="99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9" y="197"/>
                  </a:lnTo>
                  <a:close/>
                </a:path>
              </a:pathLst>
            </a:custGeom>
            <a:solidFill>
              <a:srgbClr val="5D64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5" name="Freeform 27"/>
            <p:cNvSpPr>
              <a:spLocks/>
            </p:cNvSpPr>
            <p:nvPr/>
          </p:nvSpPr>
          <p:spPr bwMode="auto">
            <a:xfrm>
              <a:off x="1153" y="1162"/>
              <a:ext cx="223" cy="197"/>
            </a:xfrm>
            <a:custGeom>
              <a:avLst/>
              <a:gdLst/>
              <a:ahLst/>
              <a:cxnLst>
                <a:cxn ang="0">
                  <a:pos x="99" y="197"/>
                </a:cxn>
                <a:cxn ang="0">
                  <a:pos x="173" y="172"/>
                </a:cxn>
                <a:cxn ang="0">
                  <a:pos x="223" y="99"/>
                </a:cxn>
                <a:cxn ang="0">
                  <a:pos x="173" y="25"/>
                </a:cxn>
                <a:cxn ang="0">
                  <a:pos x="99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9" y="197"/>
                </a:cxn>
              </a:cxnLst>
              <a:rect l="0" t="0" r="r" b="b"/>
              <a:pathLst>
                <a:path w="223" h="197">
                  <a:moveTo>
                    <a:pt x="99" y="197"/>
                  </a:moveTo>
                  <a:lnTo>
                    <a:pt x="173" y="172"/>
                  </a:lnTo>
                  <a:lnTo>
                    <a:pt x="223" y="99"/>
                  </a:lnTo>
                  <a:lnTo>
                    <a:pt x="173" y="25"/>
                  </a:lnTo>
                  <a:lnTo>
                    <a:pt x="99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9" y="19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6" name="Freeform 28"/>
            <p:cNvSpPr>
              <a:spLocks/>
            </p:cNvSpPr>
            <p:nvPr/>
          </p:nvSpPr>
          <p:spPr bwMode="auto">
            <a:xfrm>
              <a:off x="1153" y="1162"/>
              <a:ext cx="149" cy="19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9" y="197"/>
                </a:cxn>
                <a:cxn ang="0">
                  <a:pos x="149" y="197"/>
                </a:cxn>
                <a:cxn ang="0">
                  <a:pos x="75" y="124"/>
                </a:cxn>
                <a:cxn ang="0">
                  <a:pos x="50" y="0"/>
                </a:cxn>
              </a:cxnLst>
              <a:rect l="0" t="0" r="r" b="b"/>
              <a:pathLst>
                <a:path w="149" h="197">
                  <a:moveTo>
                    <a:pt x="50" y="0"/>
                  </a:moveTo>
                  <a:lnTo>
                    <a:pt x="0" y="99"/>
                  </a:lnTo>
                  <a:lnTo>
                    <a:pt x="25" y="172"/>
                  </a:lnTo>
                  <a:lnTo>
                    <a:pt x="99" y="197"/>
                  </a:lnTo>
                  <a:lnTo>
                    <a:pt x="149" y="197"/>
                  </a:lnTo>
                  <a:lnTo>
                    <a:pt x="75" y="1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7" name="Freeform 29"/>
            <p:cNvSpPr>
              <a:spLocks/>
            </p:cNvSpPr>
            <p:nvPr/>
          </p:nvSpPr>
          <p:spPr bwMode="auto">
            <a:xfrm>
              <a:off x="1203" y="916"/>
              <a:ext cx="493" cy="443"/>
            </a:xfrm>
            <a:custGeom>
              <a:avLst/>
              <a:gdLst/>
              <a:ahLst/>
              <a:cxnLst>
                <a:cxn ang="0">
                  <a:pos x="493" y="147"/>
                </a:cxn>
                <a:cxn ang="0">
                  <a:pos x="394" y="48"/>
                </a:cxn>
                <a:cxn ang="0">
                  <a:pos x="246" y="0"/>
                </a:cxn>
                <a:cxn ang="0">
                  <a:pos x="173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3" y="393"/>
                </a:cxn>
                <a:cxn ang="0">
                  <a:pos x="74" y="345"/>
                </a:cxn>
                <a:cxn ang="0">
                  <a:pos x="49" y="246"/>
                </a:cxn>
                <a:cxn ang="0">
                  <a:pos x="74" y="172"/>
                </a:cxn>
                <a:cxn ang="0">
                  <a:pos x="123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70" y="74"/>
                </a:cxn>
                <a:cxn ang="0">
                  <a:pos x="419" y="147"/>
                </a:cxn>
                <a:cxn ang="0">
                  <a:pos x="493" y="147"/>
                </a:cxn>
              </a:cxnLst>
              <a:rect l="0" t="0" r="r" b="b"/>
              <a:pathLst>
                <a:path w="493" h="443">
                  <a:moveTo>
                    <a:pt x="493" y="147"/>
                  </a:moveTo>
                  <a:lnTo>
                    <a:pt x="394" y="48"/>
                  </a:lnTo>
                  <a:lnTo>
                    <a:pt x="246" y="0"/>
                  </a:lnTo>
                  <a:lnTo>
                    <a:pt x="173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3" y="393"/>
                  </a:lnTo>
                  <a:lnTo>
                    <a:pt x="74" y="345"/>
                  </a:lnTo>
                  <a:lnTo>
                    <a:pt x="49" y="246"/>
                  </a:lnTo>
                  <a:lnTo>
                    <a:pt x="74" y="172"/>
                  </a:lnTo>
                  <a:lnTo>
                    <a:pt x="123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70" y="74"/>
                  </a:lnTo>
                  <a:lnTo>
                    <a:pt x="419" y="147"/>
                  </a:lnTo>
                  <a:lnTo>
                    <a:pt x="493" y="1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8" name="Freeform 30"/>
            <p:cNvSpPr>
              <a:spLocks/>
            </p:cNvSpPr>
            <p:nvPr/>
          </p:nvSpPr>
          <p:spPr bwMode="auto">
            <a:xfrm>
              <a:off x="1203" y="916"/>
              <a:ext cx="493" cy="443"/>
            </a:xfrm>
            <a:custGeom>
              <a:avLst/>
              <a:gdLst/>
              <a:ahLst/>
              <a:cxnLst>
                <a:cxn ang="0">
                  <a:pos x="493" y="147"/>
                </a:cxn>
                <a:cxn ang="0">
                  <a:pos x="394" y="48"/>
                </a:cxn>
                <a:cxn ang="0">
                  <a:pos x="246" y="0"/>
                </a:cxn>
                <a:cxn ang="0">
                  <a:pos x="173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3" y="393"/>
                </a:cxn>
                <a:cxn ang="0">
                  <a:pos x="74" y="345"/>
                </a:cxn>
                <a:cxn ang="0">
                  <a:pos x="49" y="246"/>
                </a:cxn>
                <a:cxn ang="0">
                  <a:pos x="74" y="172"/>
                </a:cxn>
                <a:cxn ang="0">
                  <a:pos x="123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70" y="74"/>
                </a:cxn>
                <a:cxn ang="0">
                  <a:pos x="419" y="147"/>
                </a:cxn>
                <a:cxn ang="0">
                  <a:pos x="493" y="147"/>
                </a:cxn>
              </a:cxnLst>
              <a:rect l="0" t="0" r="r" b="b"/>
              <a:pathLst>
                <a:path w="493" h="443">
                  <a:moveTo>
                    <a:pt x="493" y="147"/>
                  </a:moveTo>
                  <a:lnTo>
                    <a:pt x="394" y="48"/>
                  </a:lnTo>
                  <a:lnTo>
                    <a:pt x="246" y="0"/>
                  </a:lnTo>
                  <a:lnTo>
                    <a:pt x="173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3" y="393"/>
                  </a:lnTo>
                  <a:lnTo>
                    <a:pt x="74" y="345"/>
                  </a:lnTo>
                  <a:lnTo>
                    <a:pt x="49" y="246"/>
                  </a:lnTo>
                  <a:lnTo>
                    <a:pt x="74" y="172"/>
                  </a:lnTo>
                  <a:lnTo>
                    <a:pt x="123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70" y="74"/>
                  </a:lnTo>
                  <a:lnTo>
                    <a:pt x="419" y="147"/>
                  </a:lnTo>
                  <a:lnTo>
                    <a:pt x="493" y="14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79" name="Freeform 31"/>
            <p:cNvSpPr>
              <a:spLocks/>
            </p:cNvSpPr>
            <p:nvPr/>
          </p:nvSpPr>
          <p:spPr bwMode="auto">
            <a:xfrm>
              <a:off x="1203" y="916"/>
              <a:ext cx="493" cy="443"/>
            </a:xfrm>
            <a:custGeom>
              <a:avLst/>
              <a:gdLst/>
              <a:ahLst/>
              <a:cxnLst>
                <a:cxn ang="0">
                  <a:pos x="493" y="147"/>
                </a:cxn>
                <a:cxn ang="0">
                  <a:pos x="394" y="48"/>
                </a:cxn>
                <a:cxn ang="0">
                  <a:pos x="246" y="0"/>
                </a:cxn>
                <a:cxn ang="0">
                  <a:pos x="173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3" y="393"/>
                </a:cxn>
                <a:cxn ang="0">
                  <a:pos x="74" y="345"/>
                </a:cxn>
                <a:cxn ang="0">
                  <a:pos x="49" y="246"/>
                </a:cxn>
                <a:cxn ang="0">
                  <a:pos x="74" y="172"/>
                </a:cxn>
                <a:cxn ang="0">
                  <a:pos x="123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70" y="74"/>
                </a:cxn>
                <a:cxn ang="0">
                  <a:pos x="419" y="147"/>
                </a:cxn>
                <a:cxn ang="0">
                  <a:pos x="493" y="147"/>
                </a:cxn>
              </a:cxnLst>
              <a:rect l="0" t="0" r="r" b="b"/>
              <a:pathLst>
                <a:path w="493" h="443">
                  <a:moveTo>
                    <a:pt x="493" y="147"/>
                  </a:moveTo>
                  <a:lnTo>
                    <a:pt x="394" y="48"/>
                  </a:lnTo>
                  <a:lnTo>
                    <a:pt x="246" y="0"/>
                  </a:lnTo>
                  <a:lnTo>
                    <a:pt x="173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3" y="393"/>
                  </a:lnTo>
                  <a:lnTo>
                    <a:pt x="74" y="345"/>
                  </a:lnTo>
                  <a:lnTo>
                    <a:pt x="49" y="246"/>
                  </a:lnTo>
                  <a:lnTo>
                    <a:pt x="74" y="172"/>
                  </a:lnTo>
                  <a:lnTo>
                    <a:pt x="123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70" y="74"/>
                  </a:lnTo>
                  <a:lnTo>
                    <a:pt x="419" y="147"/>
                  </a:lnTo>
                  <a:lnTo>
                    <a:pt x="493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0" name="Freeform 32"/>
            <p:cNvSpPr>
              <a:spLocks/>
            </p:cNvSpPr>
            <p:nvPr/>
          </p:nvSpPr>
          <p:spPr bwMode="auto">
            <a:xfrm>
              <a:off x="1203" y="916"/>
              <a:ext cx="493" cy="443"/>
            </a:xfrm>
            <a:custGeom>
              <a:avLst/>
              <a:gdLst/>
              <a:ahLst/>
              <a:cxnLst>
                <a:cxn ang="0">
                  <a:pos x="493" y="147"/>
                </a:cxn>
                <a:cxn ang="0">
                  <a:pos x="394" y="48"/>
                </a:cxn>
                <a:cxn ang="0">
                  <a:pos x="246" y="0"/>
                </a:cxn>
                <a:cxn ang="0">
                  <a:pos x="173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3" y="393"/>
                </a:cxn>
                <a:cxn ang="0">
                  <a:pos x="74" y="345"/>
                </a:cxn>
                <a:cxn ang="0">
                  <a:pos x="49" y="246"/>
                </a:cxn>
                <a:cxn ang="0">
                  <a:pos x="74" y="172"/>
                </a:cxn>
                <a:cxn ang="0">
                  <a:pos x="123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70" y="74"/>
                </a:cxn>
                <a:cxn ang="0">
                  <a:pos x="419" y="147"/>
                </a:cxn>
                <a:cxn ang="0">
                  <a:pos x="493" y="147"/>
                </a:cxn>
              </a:cxnLst>
              <a:rect l="0" t="0" r="r" b="b"/>
              <a:pathLst>
                <a:path w="493" h="443">
                  <a:moveTo>
                    <a:pt x="493" y="147"/>
                  </a:moveTo>
                  <a:lnTo>
                    <a:pt x="394" y="48"/>
                  </a:lnTo>
                  <a:lnTo>
                    <a:pt x="246" y="0"/>
                  </a:lnTo>
                  <a:lnTo>
                    <a:pt x="173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3" y="393"/>
                  </a:lnTo>
                  <a:lnTo>
                    <a:pt x="74" y="345"/>
                  </a:lnTo>
                  <a:lnTo>
                    <a:pt x="49" y="246"/>
                  </a:lnTo>
                  <a:lnTo>
                    <a:pt x="74" y="172"/>
                  </a:lnTo>
                  <a:lnTo>
                    <a:pt x="123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70" y="74"/>
                  </a:lnTo>
                  <a:lnTo>
                    <a:pt x="419" y="147"/>
                  </a:lnTo>
                  <a:lnTo>
                    <a:pt x="493" y="14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1" name="Freeform 33"/>
            <p:cNvSpPr>
              <a:spLocks/>
            </p:cNvSpPr>
            <p:nvPr/>
          </p:nvSpPr>
          <p:spPr bwMode="auto">
            <a:xfrm>
              <a:off x="1523" y="1162"/>
              <a:ext cx="223" cy="197"/>
            </a:xfrm>
            <a:custGeom>
              <a:avLst/>
              <a:gdLst/>
              <a:ahLst/>
              <a:cxnLst>
                <a:cxn ang="0">
                  <a:pos x="124" y="197"/>
                </a:cxn>
                <a:cxn ang="0">
                  <a:pos x="198" y="172"/>
                </a:cxn>
                <a:cxn ang="0">
                  <a:pos x="223" y="99"/>
                </a:cxn>
                <a:cxn ang="0">
                  <a:pos x="198" y="25"/>
                </a:cxn>
                <a:cxn ang="0">
                  <a:pos x="124" y="0"/>
                </a:cxn>
                <a:cxn ang="0">
                  <a:pos x="50" y="25"/>
                </a:cxn>
                <a:cxn ang="0">
                  <a:pos x="0" y="99"/>
                </a:cxn>
                <a:cxn ang="0">
                  <a:pos x="50" y="172"/>
                </a:cxn>
                <a:cxn ang="0">
                  <a:pos x="124" y="197"/>
                </a:cxn>
              </a:cxnLst>
              <a:rect l="0" t="0" r="r" b="b"/>
              <a:pathLst>
                <a:path w="223" h="197">
                  <a:moveTo>
                    <a:pt x="124" y="197"/>
                  </a:moveTo>
                  <a:lnTo>
                    <a:pt x="198" y="172"/>
                  </a:lnTo>
                  <a:lnTo>
                    <a:pt x="223" y="99"/>
                  </a:lnTo>
                  <a:lnTo>
                    <a:pt x="198" y="25"/>
                  </a:lnTo>
                  <a:lnTo>
                    <a:pt x="124" y="0"/>
                  </a:lnTo>
                  <a:lnTo>
                    <a:pt x="50" y="25"/>
                  </a:lnTo>
                  <a:lnTo>
                    <a:pt x="0" y="99"/>
                  </a:lnTo>
                  <a:lnTo>
                    <a:pt x="50" y="172"/>
                  </a:lnTo>
                  <a:lnTo>
                    <a:pt x="124" y="197"/>
                  </a:lnTo>
                  <a:close/>
                </a:path>
              </a:pathLst>
            </a:custGeom>
            <a:solidFill>
              <a:srgbClr val="5D64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2" name="Freeform 34"/>
            <p:cNvSpPr>
              <a:spLocks/>
            </p:cNvSpPr>
            <p:nvPr/>
          </p:nvSpPr>
          <p:spPr bwMode="auto">
            <a:xfrm>
              <a:off x="1523" y="1162"/>
              <a:ext cx="223" cy="197"/>
            </a:xfrm>
            <a:custGeom>
              <a:avLst/>
              <a:gdLst/>
              <a:ahLst/>
              <a:cxnLst>
                <a:cxn ang="0">
                  <a:pos x="124" y="197"/>
                </a:cxn>
                <a:cxn ang="0">
                  <a:pos x="198" y="172"/>
                </a:cxn>
                <a:cxn ang="0">
                  <a:pos x="223" y="99"/>
                </a:cxn>
                <a:cxn ang="0">
                  <a:pos x="198" y="25"/>
                </a:cxn>
                <a:cxn ang="0">
                  <a:pos x="124" y="0"/>
                </a:cxn>
                <a:cxn ang="0">
                  <a:pos x="50" y="25"/>
                </a:cxn>
                <a:cxn ang="0">
                  <a:pos x="0" y="99"/>
                </a:cxn>
                <a:cxn ang="0">
                  <a:pos x="50" y="172"/>
                </a:cxn>
                <a:cxn ang="0">
                  <a:pos x="124" y="197"/>
                </a:cxn>
              </a:cxnLst>
              <a:rect l="0" t="0" r="r" b="b"/>
              <a:pathLst>
                <a:path w="223" h="197">
                  <a:moveTo>
                    <a:pt x="124" y="197"/>
                  </a:moveTo>
                  <a:lnTo>
                    <a:pt x="198" y="172"/>
                  </a:lnTo>
                  <a:lnTo>
                    <a:pt x="223" y="99"/>
                  </a:lnTo>
                  <a:lnTo>
                    <a:pt x="198" y="25"/>
                  </a:lnTo>
                  <a:lnTo>
                    <a:pt x="124" y="0"/>
                  </a:lnTo>
                  <a:lnTo>
                    <a:pt x="50" y="25"/>
                  </a:lnTo>
                  <a:lnTo>
                    <a:pt x="0" y="99"/>
                  </a:lnTo>
                  <a:lnTo>
                    <a:pt x="50" y="172"/>
                  </a:lnTo>
                  <a:lnTo>
                    <a:pt x="124" y="19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3" name="Freeform 35"/>
            <p:cNvSpPr>
              <a:spLocks/>
            </p:cNvSpPr>
            <p:nvPr/>
          </p:nvSpPr>
          <p:spPr bwMode="auto">
            <a:xfrm>
              <a:off x="1548" y="1162"/>
              <a:ext cx="123" cy="19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9" y="197"/>
                </a:cxn>
                <a:cxn ang="0">
                  <a:pos x="123" y="197"/>
                </a:cxn>
                <a:cxn ang="0">
                  <a:pos x="74" y="124"/>
                </a:cxn>
                <a:cxn ang="0">
                  <a:pos x="49" y="0"/>
                </a:cxn>
              </a:cxnLst>
              <a:rect l="0" t="0" r="r" b="b"/>
              <a:pathLst>
                <a:path w="123" h="197">
                  <a:moveTo>
                    <a:pt x="49" y="0"/>
                  </a:moveTo>
                  <a:lnTo>
                    <a:pt x="0" y="99"/>
                  </a:lnTo>
                  <a:lnTo>
                    <a:pt x="25" y="172"/>
                  </a:lnTo>
                  <a:lnTo>
                    <a:pt x="99" y="197"/>
                  </a:lnTo>
                  <a:lnTo>
                    <a:pt x="123" y="197"/>
                  </a:lnTo>
                  <a:lnTo>
                    <a:pt x="74" y="12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4" name="Freeform 36"/>
            <p:cNvSpPr>
              <a:spLocks/>
            </p:cNvSpPr>
            <p:nvPr/>
          </p:nvSpPr>
          <p:spPr bwMode="auto">
            <a:xfrm>
              <a:off x="1597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0" y="246"/>
                </a:cxn>
                <a:cxn ang="0">
                  <a:pos x="74" y="172"/>
                </a:cxn>
                <a:cxn ang="0">
                  <a:pos x="99" y="99"/>
                </a:cxn>
                <a:cxn ang="0">
                  <a:pos x="149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0" y="246"/>
                  </a:lnTo>
                  <a:lnTo>
                    <a:pt x="74" y="172"/>
                  </a:lnTo>
                  <a:lnTo>
                    <a:pt x="99" y="99"/>
                  </a:lnTo>
                  <a:lnTo>
                    <a:pt x="149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5" name="Freeform 37"/>
            <p:cNvSpPr>
              <a:spLocks/>
            </p:cNvSpPr>
            <p:nvPr/>
          </p:nvSpPr>
          <p:spPr bwMode="auto">
            <a:xfrm>
              <a:off x="1597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0" y="246"/>
                </a:cxn>
                <a:cxn ang="0">
                  <a:pos x="74" y="172"/>
                </a:cxn>
                <a:cxn ang="0">
                  <a:pos x="99" y="99"/>
                </a:cxn>
                <a:cxn ang="0">
                  <a:pos x="149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0" y="246"/>
                  </a:lnTo>
                  <a:lnTo>
                    <a:pt x="74" y="172"/>
                  </a:lnTo>
                  <a:lnTo>
                    <a:pt x="99" y="99"/>
                  </a:lnTo>
                  <a:lnTo>
                    <a:pt x="149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6" name="Freeform 38"/>
            <p:cNvSpPr>
              <a:spLocks/>
            </p:cNvSpPr>
            <p:nvPr/>
          </p:nvSpPr>
          <p:spPr bwMode="auto">
            <a:xfrm>
              <a:off x="1597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0" y="246"/>
                </a:cxn>
                <a:cxn ang="0">
                  <a:pos x="74" y="172"/>
                </a:cxn>
                <a:cxn ang="0">
                  <a:pos x="99" y="99"/>
                </a:cxn>
                <a:cxn ang="0">
                  <a:pos x="149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0" y="246"/>
                  </a:lnTo>
                  <a:lnTo>
                    <a:pt x="74" y="172"/>
                  </a:lnTo>
                  <a:lnTo>
                    <a:pt x="99" y="99"/>
                  </a:lnTo>
                  <a:lnTo>
                    <a:pt x="149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7" name="Freeform 39"/>
            <p:cNvSpPr>
              <a:spLocks/>
            </p:cNvSpPr>
            <p:nvPr/>
          </p:nvSpPr>
          <p:spPr bwMode="auto">
            <a:xfrm>
              <a:off x="1597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70" y="48"/>
                </a:cxn>
                <a:cxn ang="0">
                  <a:pos x="246" y="0"/>
                </a:cxn>
                <a:cxn ang="0">
                  <a:pos x="149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0" y="246"/>
                </a:cxn>
                <a:cxn ang="0">
                  <a:pos x="74" y="172"/>
                </a:cxn>
                <a:cxn ang="0">
                  <a:pos x="99" y="99"/>
                </a:cxn>
                <a:cxn ang="0">
                  <a:pos x="149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70" y="48"/>
                  </a:lnTo>
                  <a:lnTo>
                    <a:pt x="246" y="0"/>
                  </a:lnTo>
                  <a:lnTo>
                    <a:pt x="149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0" y="246"/>
                  </a:lnTo>
                  <a:lnTo>
                    <a:pt x="74" y="172"/>
                  </a:lnTo>
                  <a:lnTo>
                    <a:pt x="99" y="99"/>
                  </a:lnTo>
                  <a:lnTo>
                    <a:pt x="149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8" name="Freeform 40"/>
            <p:cNvSpPr>
              <a:spLocks/>
            </p:cNvSpPr>
            <p:nvPr/>
          </p:nvSpPr>
          <p:spPr bwMode="auto">
            <a:xfrm>
              <a:off x="1917" y="1162"/>
              <a:ext cx="197" cy="197"/>
            </a:xfrm>
            <a:custGeom>
              <a:avLst/>
              <a:gdLst/>
              <a:ahLst/>
              <a:cxnLst>
                <a:cxn ang="0">
                  <a:pos x="98" y="197"/>
                </a:cxn>
                <a:cxn ang="0">
                  <a:pos x="172" y="172"/>
                </a:cxn>
                <a:cxn ang="0">
                  <a:pos x="197" y="99"/>
                </a:cxn>
                <a:cxn ang="0">
                  <a:pos x="172" y="25"/>
                </a:cxn>
                <a:cxn ang="0">
                  <a:pos x="98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</a:cxnLst>
              <a:rect l="0" t="0" r="r" b="b"/>
              <a:pathLst>
                <a:path w="197" h="197">
                  <a:moveTo>
                    <a:pt x="98" y="197"/>
                  </a:moveTo>
                  <a:lnTo>
                    <a:pt x="172" y="172"/>
                  </a:lnTo>
                  <a:lnTo>
                    <a:pt x="197" y="99"/>
                  </a:lnTo>
                  <a:lnTo>
                    <a:pt x="172" y="25"/>
                  </a:lnTo>
                  <a:lnTo>
                    <a:pt x="98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  <a:close/>
                </a:path>
              </a:pathLst>
            </a:custGeom>
            <a:solidFill>
              <a:srgbClr val="5D64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89" name="Freeform 41"/>
            <p:cNvSpPr>
              <a:spLocks/>
            </p:cNvSpPr>
            <p:nvPr/>
          </p:nvSpPr>
          <p:spPr bwMode="auto">
            <a:xfrm>
              <a:off x="1917" y="1162"/>
              <a:ext cx="197" cy="197"/>
            </a:xfrm>
            <a:custGeom>
              <a:avLst/>
              <a:gdLst/>
              <a:ahLst/>
              <a:cxnLst>
                <a:cxn ang="0">
                  <a:pos x="98" y="197"/>
                </a:cxn>
                <a:cxn ang="0">
                  <a:pos x="172" y="172"/>
                </a:cxn>
                <a:cxn ang="0">
                  <a:pos x="197" y="99"/>
                </a:cxn>
                <a:cxn ang="0">
                  <a:pos x="172" y="25"/>
                </a:cxn>
                <a:cxn ang="0">
                  <a:pos x="98" y="0"/>
                </a:cxn>
                <a:cxn ang="0">
                  <a:pos x="25" y="25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</a:cxnLst>
              <a:rect l="0" t="0" r="r" b="b"/>
              <a:pathLst>
                <a:path w="197" h="197">
                  <a:moveTo>
                    <a:pt x="98" y="197"/>
                  </a:moveTo>
                  <a:lnTo>
                    <a:pt x="172" y="172"/>
                  </a:lnTo>
                  <a:lnTo>
                    <a:pt x="197" y="99"/>
                  </a:lnTo>
                  <a:lnTo>
                    <a:pt x="172" y="25"/>
                  </a:lnTo>
                  <a:lnTo>
                    <a:pt x="98" y="0"/>
                  </a:lnTo>
                  <a:lnTo>
                    <a:pt x="25" y="25"/>
                  </a:ln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0" name="Freeform 42"/>
            <p:cNvSpPr>
              <a:spLocks/>
            </p:cNvSpPr>
            <p:nvPr/>
          </p:nvSpPr>
          <p:spPr bwMode="auto">
            <a:xfrm>
              <a:off x="1917" y="1162"/>
              <a:ext cx="149" cy="197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8" y="197"/>
                </a:cxn>
                <a:cxn ang="0">
                  <a:pos x="149" y="197"/>
                </a:cxn>
                <a:cxn ang="0">
                  <a:pos x="75" y="124"/>
                </a:cxn>
                <a:cxn ang="0">
                  <a:pos x="50" y="0"/>
                </a:cxn>
              </a:cxnLst>
              <a:rect l="0" t="0" r="r" b="b"/>
              <a:pathLst>
                <a:path w="149" h="197">
                  <a:moveTo>
                    <a:pt x="50" y="0"/>
                  </a:moveTo>
                  <a:lnTo>
                    <a:pt x="0" y="99"/>
                  </a:lnTo>
                  <a:lnTo>
                    <a:pt x="25" y="172"/>
                  </a:lnTo>
                  <a:lnTo>
                    <a:pt x="98" y="197"/>
                  </a:lnTo>
                  <a:lnTo>
                    <a:pt x="149" y="197"/>
                  </a:lnTo>
                  <a:lnTo>
                    <a:pt x="75" y="1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1" name="Freeform 43"/>
            <p:cNvSpPr>
              <a:spLocks/>
            </p:cNvSpPr>
            <p:nvPr/>
          </p:nvSpPr>
          <p:spPr bwMode="auto">
            <a:xfrm>
              <a:off x="1967" y="916"/>
              <a:ext cx="492" cy="443"/>
            </a:xfrm>
            <a:custGeom>
              <a:avLst/>
              <a:gdLst/>
              <a:ahLst/>
              <a:cxnLst>
                <a:cxn ang="0">
                  <a:pos x="492" y="147"/>
                </a:cxn>
                <a:cxn ang="0">
                  <a:pos x="393" y="48"/>
                </a:cxn>
                <a:cxn ang="0">
                  <a:pos x="246" y="0"/>
                </a:cxn>
                <a:cxn ang="0">
                  <a:pos x="147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2" y="393"/>
                </a:cxn>
                <a:cxn ang="0">
                  <a:pos x="74" y="345"/>
                </a:cxn>
                <a:cxn ang="0">
                  <a:pos x="48" y="246"/>
                </a:cxn>
                <a:cxn ang="0">
                  <a:pos x="74" y="172"/>
                </a:cxn>
                <a:cxn ang="0">
                  <a:pos x="122" y="99"/>
                </a:cxn>
                <a:cxn ang="0">
                  <a:pos x="172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92" y="147"/>
                </a:cxn>
              </a:cxnLst>
              <a:rect l="0" t="0" r="r" b="b"/>
              <a:pathLst>
                <a:path w="492" h="443">
                  <a:moveTo>
                    <a:pt x="492" y="147"/>
                  </a:moveTo>
                  <a:lnTo>
                    <a:pt x="393" y="48"/>
                  </a:lnTo>
                  <a:lnTo>
                    <a:pt x="246" y="0"/>
                  </a:ln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2" y="393"/>
                  </a:lnTo>
                  <a:lnTo>
                    <a:pt x="74" y="345"/>
                  </a:lnTo>
                  <a:lnTo>
                    <a:pt x="48" y="246"/>
                  </a:lnTo>
                  <a:lnTo>
                    <a:pt x="74" y="172"/>
                  </a:lnTo>
                  <a:lnTo>
                    <a:pt x="122" y="99"/>
                  </a:lnTo>
                  <a:lnTo>
                    <a:pt x="172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92" y="1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2" name="Freeform 44"/>
            <p:cNvSpPr>
              <a:spLocks/>
            </p:cNvSpPr>
            <p:nvPr/>
          </p:nvSpPr>
          <p:spPr bwMode="auto">
            <a:xfrm>
              <a:off x="1967" y="916"/>
              <a:ext cx="492" cy="443"/>
            </a:xfrm>
            <a:custGeom>
              <a:avLst/>
              <a:gdLst/>
              <a:ahLst/>
              <a:cxnLst>
                <a:cxn ang="0">
                  <a:pos x="492" y="147"/>
                </a:cxn>
                <a:cxn ang="0">
                  <a:pos x="393" y="48"/>
                </a:cxn>
                <a:cxn ang="0">
                  <a:pos x="246" y="0"/>
                </a:cxn>
                <a:cxn ang="0">
                  <a:pos x="147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2" y="393"/>
                </a:cxn>
                <a:cxn ang="0">
                  <a:pos x="74" y="345"/>
                </a:cxn>
                <a:cxn ang="0">
                  <a:pos x="48" y="246"/>
                </a:cxn>
                <a:cxn ang="0">
                  <a:pos x="74" y="172"/>
                </a:cxn>
                <a:cxn ang="0">
                  <a:pos x="122" y="99"/>
                </a:cxn>
                <a:cxn ang="0">
                  <a:pos x="172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92" y="147"/>
                </a:cxn>
              </a:cxnLst>
              <a:rect l="0" t="0" r="r" b="b"/>
              <a:pathLst>
                <a:path w="492" h="443">
                  <a:moveTo>
                    <a:pt x="492" y="147"/>
                  </a:moveTo>
                  <a:lnTo>
                    <a:pt x="393" y="48"/>
                  </a:lnTo>
                  <a:lnTo>
                    <a:pt x="246" y="0"/>
                  </a:ln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2" y="393"/>
                  </a:lnTo>
                  <a:lnTo>
                    <a:pt x="74" y="345"/>
                  </a:lnTo>
                  <a:lnTo>
                    <a:pt x="48" y="246"/>
                  </a:lnTo>
                  <a:lnTo>
                    <a:pt x="74" y="172"/>
                  </a:lnTo>
                  <a:lnTo>
                    <a:pt x="122" y="99"/>
                  </a:lnTo>
                  <a:lnTo>
                    <a:pt x="172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92" y="14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3" name="Freeform 45"/>
            <p:cNvSpPr>
              <a:spLocks/>
            </p:cNvSpPr>
            <p:nvPr/>
          </p:nvSpPr>
          <p:spPr bwMode="auto">
            <a:xfrm>
              <a:off x="1967" y="916"/>
              <a:ext cx="492" cy="443"/>
            </a:xfrm>
            <a:custGeom>
              <a:avLst/>
              <a:gdLst/>
              <a:ahLst/>
              <a:cxnLst>
                <a:cxn ang="0">
                  <a:pos x="492" y="147"/>
                </a:cxn>
                <a:cxn ang="0">
                  <a:pos x="393" y="48"/>
                </a:cxn>
                <a:cxn ang="0">
                  <a:pos x="246" y="0"/>
                </a:cxn>
                <a:cxn ang="0">
                  <a:pos x="147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2" y="393"/>
                </a:cxn>
                <a:cxn ang="0">
                  <a:pos x="74" y="345"/>
                </a:cxn>
                <a:cxn ang="0">
                  <a:pos x="48" y="246"/>
                </a:cxn>
                <a:cxn ang="0">
                  <a:pos x="74" y="172"/>
                </a:cxn>
                <a:cxn ang="0">
                  <a:pos x="122" y="99"/>
                </a:cxn>
                <a:cxn ang="0">
                  <a:pos x="172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92" y="147"/>
                </a:cxn>
              </a:cxnLst>
              <a:rect l="0" t="0" r="r" b="b"/>
              <a:pathLst>
                <a:path w="492" h="443">
                  <a:moveTo>
                    <a:pt x="492" y="147"/>
                  </a:moveTo>
                  <a:lnTo>
                    <a:pt x="393" y="48"/>
                  </a:lnTo>
                  <a:lnTo>
                    <a:pt x="246" y="0"/>
                  </a:ln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2" y="393"/>
                  </a:lnTo>
                  <a:lnTo>
                    <a:pt x="74" y="345"/>
                  </a:lnTo>
                  <a:lnTo>
                    <a:pt x="48" y="246"/>
                  </a:lnTo>
                  <a:lnTo>
                    <a:pt x="74" y="172"/>
                  </a:lnTo>
                  <a:lnTo>
                    <a:pt x="122" y="99"/>
                  </a:lnTo>
                  <a:lnTo>
                    <a:pt x="172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92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4" name="Freeform 46"/>
            <p:cNvSpPr>
              <a:spLocks/>
            </p:cNvSpPr>
            <p:nvPr/>
          </p:nvSpPr>
          <p:spPr bwMode="auto">
            <a:xfrm>
              <a:off x="1967" y="916"/>
              <a:ext cx="492" cy="443"/>
            </a:xfrm>
            <a:custGeom>
              <a:avLst/>
              <a:gdLst/>
              <a:ahLst/>
              <a:cxnLst>
                <a:cxn ang="0">
                  <a:pos x="492" y="147"/>
                </a:cxn>
                <a:cxn ang="0">
                  <a:pos x="393" y="48"/>
                </a:cxn>
                <a:cxn ang="0">
                  <a:pos x="246" y="0"/>
                </a:cxn>
                <a:cxn ang="0">
                  <a:pos x="147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2" y="393"/>
                </a:cxn>
                <a:cxn ang="0">
                  <a:pos x="74" y="345"/>
                </a:cxn>
                <a:cxn ang="0">
                  <a:pos x="48" y="246"/>
                </a:cxn>
                <a:cxn ang="0">
                  <a:pos x="74" y="172"/>
                </a:cxn>
                <a:cxn ang="0">
                  <a:pos x="122" y="99"/>
                </a:cxn>
                <a:cxn ang="0">
                  <a:pos x="172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8" y="147"/>
                </a:cxn>
                <a:cxn ang="0">
                  <a:pos x="492" y="147"/>
                </a:cxn>
              </a:cxnLst>
              <a:rect l="0" t="0" r="r" b="b"/>
              <a:pathLst>
                <a:path w="492" h="443">
                  <a:moveTo>
                    <a:pt x="492" y="147"/>
                  </a:moveTo>
                  <a:lnTo>
                    <a:pt x="393" y="48"/>
                  </a:lnTo>
                  <a:lnTo>
                    <a:pt x="246" y="0"/>
                  </a:ln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2" y="393"/>
                  </a:lnTo>
                  <a:lnTo>
                    <a:pt x="74" y="345"/>
                  </a:lnTo>
                  <a:lnTo>
                    <a:pt x="48" y="246"/>
                  </a:lnTo>
                  <a:lnTo>
                    <a:pt x="74" y="172"/>
                  </a:lnTo>
                  <a:lnTo>
                    <a:pt x="122" y="99"/>
                  </a:lnTo>
                  <a:lnTo>
                    <a:pt x="172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8" y="147"/>
                  </a:lnTo>
                  <a:lnTo>
                    <a:pt x="492" y="14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5" name="Freeform 47"/>
            <p:cNvSpPr>
              <a:spLocks/>
            </p:cNvSpPr>
            <p:nvPr/>
          </p:nvSpPr>
          <p:spPr bwMode="auto">
            <a:xfrm>
              <a:off x="2287" y="1162"/>
              <a:ext cx="221" cy="197"/>
            </a:xfrm>
            <a:custGeom>
              <a:avLst/>
              <a:gdLst/>
              <a:ahLst/>
              <a:cxnLst>
                <a:cxn ang="0">
                  <a:pos x="124" y="197"/>
                </a:cxn>
                <a:cxn ang="0">
                  <a:pos x="197" y="172"/>
                </a:cxn>
                <a:cxn ang="0">
                  <a:pos x="221" y="99"/>
                </a:cxn>
                <a:cxn ang="0">
                  <a:pos x="197" y="25"/>
                </a:cxn>
                <a:cxn ang="0">
                  <a:pos x="124" y="0"/>
                </a:cxn>
                <a:cxn ang="0">
                  <a:pos x="50" y="25"/>
                </a:cxn>
                <a:cxn ang="0">
                  <a:pos x="0" y="99"/>
                </a:cxn>
                <a:cxn ang="0">
                  <a:pos x="50" y="172"/>
                </a:cxn>
                <a:cxn ang="0">
                  <a:pos x="124" y="197"/>
                </a:cxn>
              </a:cxnLst>
              <a:rect l="0" t="0" r="r" b="b"/>
              <a:pathLst>
                <a:path w="221" h="197">
                  <a:moveTo>
                    <a:pt x="124" y="197"/>
                  </a:moveTo>
                  <a:lnTo>
                    <a:pt x="197" y="172"/>
                  </a:lnTo>
                  <a:lnTo>
                    <a:pt x="221" y="99"/>
                  </a:lnTo>
                  <a:lnTo>
                    <a:pt x="197" y="25"/>
                  </a:lnTo>
                  <a:lnTo>
                    <a:pt x="124" y="0"/>
                  </a:lnTo>
                  <a:lnTo>
                    <a:pt x="50" y="25"/>
                  </a:lnTo>
                  <a:lnTo>
                    <a:pt x="0" y="99"/>
                  </a:lnTo>
                  <a:lnTo>
                    <a:pt x="50" y="172"/>
                  </a:lnTo>
                  <a:lnTo>
                    <a:pt x="124" y="197"/>
                  </a:lnTo>
                  <a:close/>
                </a:path>
              </a:pathLst>
            </a:custGeom>
            <a:solidFill>
              <a:srgbClr val="5D64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6" name="Freeform 48"/>
            <p:cNvSpPr>
              <a:spLocks/>
            </p:cNvSpPr>
            <p:nvPr/>
          </p:nvSpPr>
          <p:spPr bwMode="auto">
            <a:xfrm>
              <a:off x="2287" y="1162"/>
              <a:ext cx="221" cy="197"/>
            </a:xfrm>
            <a:custGeom>
              <a:avLst/>
              <a:gdLst/>
              <a:ahLst/>
              <a:cxnLst>
                <a:cxn ang="0">
                  <a:pos x="124" y="197"/>
                </a:cxn>
                <a:cxn ang="0">
                  <a:pos x="197" y="172"/>
                </a:cxn>
                <a:cxn ang="0">
                  <a:pos x="221" y="99"/>
                </a:cxn>
                <a:cxn ang="0">
                  <a:pos x="197" y="25"/>
                </a:cxn>
                <a:cxn ang="0">
                  <a:pos x="124" y="0"/>
                </a:cxn>
                <a:cxn ang="0">
                  <a:pos x="50" y="25"/>
                </a:cxn>
                <a:cxn ang="0">
                  <a:pos x="0" y="99"/>
                </a:cxn>
                <a:cxn ang="0">
                  <a:pos x="50" y="172"/>
                </a:cxn>
                <a:cxn ang="0">
                  <a:pos x="124" y="197"/>
                </a:cxn>
              </a:cxnLst>
              <a:rect l="0" t="0" r="r" b="b"/>
              <a:pathLst>
                <a:path w="221" h="197">
                  <a:moveTo>
                    <a:pt x="124" y="197"/>
                  </a:moveTo>
                  <a:lnTo>
                    <a:pt x="197" y="172"/>
                  </a:lnTo>
                  <a:lnTo>
                    <a:pt x="221" y="99"/>
                  </a:lnTo>
                  <a:lnTo>
                    <a:pt x="197" y="25"/>
                  </a:lnTo>
                  <a:lnTo>
                    <a:pt x="124" y="0"/>
                  </a:lnTo>
                  <a:lnTo>
                    <a:pt x="50" y="25"/>
                  </a:lnTo>
                  <a:lnTo>
                    <a:pt x="0" y="99"/>
                  </a:lnTo>
                  <a:lnTo>
                    <a:pt x="50" y="172"/>
                  </a:lnTo>
                  <a:lnTo>
                    <a:pt x="124" y="19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7" name="Freeform 49"/>
            <p:cNvSpPr>
              <a:spLocks/>
            </p:cNvSpPr>
            <p:nvPr/>
          </p:nvSpPr>
          <p:spPr bwMode="auto">
            <a:xfrm>
              <a:off x="2312" y="1162"/>
              <a:ext cx="122" cy="19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99"/>
                </a:cxn>
                <a:cxn ang="0">
                  <a:pos x="25" y="172"/>
                </a:cxn>
                <a:cxn ang="0">
                  <a:pos x="99" y="197"/>
                </a:cxn>
                <a:cxn ang="0">
                  <a:pos x="122" y="197"/>
                </a:cxn>
                <a:cxn ang="0">
                  <a:pos x="73" y="124"/>
                </a:cxn>
                <a:cxn ang="0">
                  <a:pos x="48" y="0"/>
                </a:cxn>
              </a:cxnLst>
              <a:rect l="0" t="0" r="r" b="b"/>
              <a:pathLst>
                <a:path w="122" h="197">
                  <a:moveTo>
                    <a:pt x="48" y="0"/>
                  </a:moveTo>
                  <a:lnTo>
                    <a:pt x="0" y="99"/>
                  </a:lnTo>
                  <a:lnTo>
                    <a:pt x="25" y="172"/>
                  </a:lnTo>
                  <a:lnTo>
                    <a:pt x="99" y="197"/>
                  </a:lnTo>
                  <a:lnTo>
                    <a:pt x="122" y="197"/>
                  </a:lnTo>
                  <a:lnTo>
                    <a:pt x="73" y="12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B39F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8" name="Freeform 50"/>
            <p:cNvSpPr>
              <a:spLocks/>
            </p:cNvSpPr>
            <p:nvPr/>
          </p:nvSpPr>
          <p:spPr bwMode="auto">
            <a:xfrm>
              <a:off x="2360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95" y="48"/>
                </a:cxn>
                <a:cxn ang="0">
                  <a:pos x="246" y="0"/>
                </a:cxn>
                <a:cxn ang="0">
                  <a:pos x="148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95" y="48"/>
                  </a:lnTo>
                  <a:lnTo>
                    <a:pt x="246" y="0"/>
                  </a:lnTo>
                  <a:lnTo>
                    <a:pt x="148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299" name="Freeform 51"/>
            <p:cNvSpPr>
              <a:spLocks/>
            </p:cNvSpPr>
            <p:nvPr/>
          </p:nvSpPr>
          <p:spPr bwMode="auto">
            <a:xfrm>
              <a:off x="2360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95" y="48"/>
                </a:cxn>
                <a:cxn ang="0">
                  <a:pos x="246" y="0"/>
                </a:cxn>
                <a:cxn ang="0">
                  <a:pos x="148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95" y="48"/>
                  </a:lnTo>
                  <a:lnTo>
                    <a:pt x="246" y="0"/>
                  </a:lnTo>
                  <a:lnTo>
                    <a:pt x="148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1214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0" name="Freeform 52"/>
            <p:cNvSpPr>
              <a:spLocks/>
            </p:cNvSpPr>
            <p:nvPr/>
          </p:nvSpPr>
          <p:spPr bwMode="auto">
            <a:xfrm>
              <a:off x="2360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95" y="48"/>
                </a:cxn>
                <a:cxn ang="0">
                  <a:pos x="246" y="0"/>
                </a:cxn>
                <a:cxn ang="0">
                  <a:pos x="148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95" y="48"/>
                  </a:lnTo>
                  <a:lnTo>
                    <a:pt x="246" y="0"/>
                  </a:lnTo>
                  <a:lnTo>
                    <a:pt x="148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1" name="Freeform 53"/>
            <p:cNvSpPr>
              <a:spLocks/>
            </p:cNvSpPr>
            <p:nvPr/>
          </p:nvSpPr>
          <p:spPr bwMode="auto">
            <a:xfrm>
              <a:off x="2360" y="916"/>
              <a:ext cx="469" cy="443"/>
            </a:xfrm>
            <a:custGeom>
              <a:avLst/>
              <a:gdLst/>
              <a:ahLst/>
              <a:cxnLst>
                <a:cxn ang="0">
                  <a:pos x="469" y="147"/>
                </a:cxn>
                <a:cxn ang="0">
                  <a:pos x="395" y="48"/>
                </a:cxn>
                <a:cxn ang="0">
                  <a:pos x="246" y="0"/>
                </a:cxn>
                <a:cxn ang="0">
                  <a:pos x="148" y="25"/>
                </a:cxn>
                <a:cxn ang="0">
                  <a:pos x="74" y="74"/>
                </a:cxn>
                <a:cxn ang="0">
                  <a:pos x="25" y="147"/>
                </a:cxn>
                <a:cxn ang="0">
                  <a:pos x="0" y="246"/>
                </a:cxn>
                <a:cxn ang="0">
                  <a:pos x="25" y="345"/>
                </a:cxn>
                <a:cxn ang="0">
                  <a:pos x="99" y="443"/>
                </a:cxn>
                <a:cxn ang="0">
                  <a:pos x="124" y="393"/>
                </a:cxn>
                <a:cxn ang="0">
                  <a:pos x="74" y="345"/>
                </a:cxn>
                <a:cxn ang="0">
                  <a:pos x="51" y="246"/>
                </a:cxn>
                <a:cxn ang="0">
                  <a:pos x="51" y="172"/>
                </a:cxn>
                <a:cxn ang="0">
                  <a:pos x="99" y="99"/>
                </a:cxn>
                <a:cxn ang="0">
                  <a:pos x="173" y="74"/>
                </a:cxn>
                <a:cxn ang="0">
                  <a:pos x="246" y="48"/>
                </a:cxn>
                <a:cxn ang="0">
                  <a:pos x="345" y="74"/>
                </a:cxn>
                <a:cxn ang="0">
                  <a:pos x="419" y="147"/>
                </a:cxn>
                <a:cxn ang="0">
                  <a:pos x="469" y="147"/>
                </a:cxn>
              </a:cxnLst>
              <a:rect l="0" t="0" r="r" b="b"/>
              <a:pathLst>
                <a:path w="469" h="443">
                  <a:moveTo>
                    <a:pt x="469" y="147"/>
                  </a:moveTo>
                  <a:lnTo>
                    <a:pt x="395" y="48"/>
                  </a:lnTo>
                  <a:lnTo>
                    <a:pt x="246" y="0"/>
                  </a:lnTo>
                  <a:lnTo>
                    <a:pt x="148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0" y="246"/>
                  </a:lnTo>
                  <a:lnTo>
                    <a:pt x="25" y="345"/>
                  </a:lnTo>
                  <a:lnTo>
                    <a:pt x="99" y="443"/>
                  </a:lnTo>
                  <a:lnTo>
                    <a:pt x="124" y="393"/>
                  </a:lnTo>
                  <a:lnTo>
                    <a:pt x="74" y="345"/>
                  </a:lnTo>
                  <a:lnTo>
                    <a:pt x="51" y="246"/>
                  </a:lnTo>
                  <a:lnTo>
                    <a:pt x="51" y="172"/>
                  </a:lnTo>
                  <a:lnTo>
                    <a:pt x="99" y="99"/>
                  </a:lnTo>
                  <a:lnTo>
                    <a:pt x="173" y="74"/>
                  </a:lnTo>
                  <a:lnTo>
                    <a:pt x="246" y="48"/>
                  </a:lnTo>
                  <a:lnTo>
                    <a:pt x="345" y="74"/>
                  </a:lnTo>
                  <a:lnTo>
                    <a:pt x="419" y="147"/>
                  </a:lnTo>
                  <a:lnTo>
                    <a:pt x="469" y="14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2" name="Freeform 54"/>
            <p:cNvSpPr>
              <a:spLocks/>
            </p:cNvSpPr>
            <p:nvPr/>
          </p:nvSpPr>
          <p:spPr bwMode="auto">
            <a:xfrm>
              <a:off x="488" y="1554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488" y="1554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4" name="Freeform 56"/>
            <p:cNvSpPr>
              <a:spLocks/>
            </p:cNvSpPr>
            <p:nvPr/>
          </p:nvSpPr>
          <p:spPr bwMode="auto">
            <a:xfrm>
              <a:off x="488" y="1831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488" y="1831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6" name="Freeform 58"/>
            <p:cNvSpPr>
              <a:spLocks/>
            </p:cNvSpPr>
            <p:nvPr/>
          </p:nvSpPr>
          <p:spPr bwMode="auto">
            <a:xfrm>
              <a:off x="488" y="2109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7" name="Rectangle 59"/>
            <p:cNvSpPr>
              <a:spLocks noChangeArrowheads="1"/>
            </p:cNvSpPr>
            <p:nvPr/>
          </p:nvSpPr>
          <p:spPr bwMode="auto">
            <a:xfrm>
              <a:off x="488" y="2109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8" name="Freeform 60"/>
            <p:cNvSpPr>
              <a:spLocks/>
            </p:cNvSpPr>
            <p:nvPr/>
          </p:nvSpPr>
          <p:spPr bwMode="auto">
            <a:xfrm>
              <a:off x="488" y="2386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488" y="2386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0" name="Freeform 62"/>
            <p:cNvSpPr>
              <a:spLocks/>
            </p:cNvSpPr>
            <p:nvPr/>
          </p:nvSpPr>
          <p:spPr bwMode="auto">
            <a:xfrm>
              <a:off x="488" y="2664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1" name="Rectangle 63"/>
            <p:cNvSpPr>
              <a:spLocks noChangeArrowheads="1"/>
            </p:cNvSpPr>
            <p:nvPr/>
          </p:nvSpPr>
          <p:spPr bwMode="auto">
            <a:xfrm>
              <a:off x="488" y="2664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2" name="Freeform 64"/>
            <p:cNvSpPr>
              <a:spLocks/>
            </p:cNvSpPr>
            <p:nvPr/>
          </p:nvSpPr>
          <p:spPr bwMode="auto">
            <a:xfrm>
              <a:off x="488" y="2941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488" y="2941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4" name="Freeform 66"/>
            <p:cNvSpPr>
              <a:spLocks/>
            </p:cNvSpPr>
            <p:nvPr/>
          </p:nvSpPr>
          <p:spPr bwMode="auto">
            <a:xfrm>
              <a:off x="488" y="3219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488" y="3219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6" name="Freeform 68"/>
            <p:cNvSpPr>
              <a:spLocks/>
            </p:cNvSpPr>
            <p:nvPr/>
          </p:nvSpPr>
          <p:spPr bwMode="auto">
            <a:xfrm>
              <a:off x="488" y="3496"/>
              <a:ext cx="23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5" y="0"/>
                </a:cxn>
                <a:cxn ang="0">
                  <a:pos x="0" y="0"/>
                </a:cxn>
              </a:cxnLst>
              <a:rect l="0" t="0" r="r" b="b"/>
              <a:pathLst>
                <a:path w="2365">
                  <a:moveTo>
                    <a:pt x="0" y="0"/>
                  </a:moveTo>
                  <a:lnTo>
                    <a:pt x="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53317" name="Rectangle 69"/>
            <p:cNvSpPr>
              <a:spLocks noChangeArrowheads="1"/>
            </p:cNvSpPr>
            <p:nvPr/>
          </p:nvSpPr>
          <p:spPr bwMode="auto">
            <a:xfrm>
              <a:off x="488" y="3496"/>
              <a:ext cx="2365" cy="1"/>
            </a:xfrm>
            <a:prstGeom prst="rect">
              <a:avLst/>
            </a:prstGeom>
            <a:noFill/>
            <a:ln w="3175">
              <a:solidFill>
                <a:srgbClr val="12141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53318" name="Text Box 70"/>
          <p:cNvSpPr txBox="1">
            <a:spLocks noChangeArrowheads="1"/>
          </p:cNvSpPr>
          <p:nvPr/>
        </p:nvSpPr>
        <p:spPr bwMode="auto">
          <a:xfrm>
            <a:off x="815975" y="2503488"/>
            <a:ext cx="2460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STRUKTURA RN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609600" y="3489325"/>
            <a:ext cx="9144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solidFill>
                  <a:srgbClr val="CC0000"/>
                </a:solidFill>
                <a:latin typeface="Arial" charset="0"/>
              </a:rPr>
              <a:t>UVOD</a:t>
            </a:r>
            <a:endParaRPr lang="en-US" sz="1800">
              <a:latin typeface="Arial" charset="0"/>
            </a:endParaRP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609600" y="4387850"/>
            <a:ext cx="1524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REZULTATI</a:t>
            </a:r>
            <a:endParaRPr lang="en-US" sz="1600">
              <a:latin typeface="Arial" charset="0"/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609600" y="4813300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DISKUSIJA</a:t>
            </a:r>
            <a:endParaRPr lang="en-US" sz="1600">
              <a:latin typeface="Arial" charset="0"/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609600" y="5287963"/>
            <a:ext cx="1752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solidFill>
                  <a:srgbClr val="CC0000"/>
                </a:solidFill>
                <a:latin typeface="Arial" charset="0"/>
              </a:rPr>
              <a:t>ZAKLJUČEK</a:t>
            </a:r>
            <a:r>
              <a:rPr lang="en-US" sz="1600">
                <a:solidFill>
                  <a:srgbClr val="CC0000"/>
                </a:solidFill>
                <a:latin typeface="Arial" charset="0"/>
              </a:rPr>
              <a:t> </a:t>
            </a:r>
            <a:endParaRPr lang="en-US" sz="1600">
              <a:latin typeface="Arial" charset="0"/>
            </a:endParaRP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609600" y="5672138"/>
            <a:ext cx="21748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solidFill>
                  <a:srgbClr val="CC0000"/>
                </a:solidFill>
                <a:latin typeface="Arial" charset="0"/>
              </a:rPr>
              <a:t>LITERATURA</a:t>
            </a:r>
            <a:endParaRPr lang="en-US" sz="1600">
              <a:latin typeface="Arial" charset="0"/>
            </a:endParaRPr>
          </a:p>
        </p:txBody>
      </p:sp>
      <p:sp>
        <p:nvSpPr>
          <p:cNvPr id="53324" name="AutoShape 76"/>
          <p:cNvSpPr>
            <a:spLocks noChangeArrowheads="1"/>
          </p:cNvSpPr>
          <p:nvPr/>
        </p:nvSpPr>
        <p:spPr bwMode="auto">
          <a:xfrm>
            <a:off x="609600" y="3059113"/>
            <a:ext cx="2182813" cy="311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1800">
                <a:solidFill>
                  <a:srgbClr val="CC0000"/>
                </a:solidFill>
                <a:latin typeface="Arial" charset="0"/>
              </a:rPr>
              <a:t>POVZETEK</a:t>
            </a:r>
            <a:endParaRPr lang="en-US" sz="1800">
              <a:latin typeface="Arial" charset="0"/>
            </a:endParaRPr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609600" y="3943350"/>
            <a:ext cx="1371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sl-SI" sz="1800">
                <a:latin typeface="Arial" charset="0"/>
              </a:rPr>
              <a:t>VSEBINA</a:t>
            </a:r>
            <a:endParaRPr lang="en-US" sz="1600">
              <a:latin typeface="Arial" charset="0"/>
            </a:endParaRP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2044700" y="3071813"/>
            <a:ext cx="19050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sl-SI" sz="1600">
                <a:latin typeface="Arial" charset="0"/>
              </a:rPr>
              <a:t>najpomembnejši</a:t>
            </a:r>
            <a:endParaRPr lang="en-US" sz="1600">
              <a:latin typeface="Arial" charset="0"/>
            </a:endParaRPr>
          </a:p>
        </p:txBody>
      </p: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1404938" y="3476625"/>
            <a:ext cx="2544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reklamno poglavje, vabe</a:t>
            </a:r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2058988" y="4375150"/>
            <a:ext cx="1890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kratko in jedrnato</a:t>
            </a:r>
          </a:p>
        </p:txBody>
      </p:sp>
      <p:sp>
        <p:nvSpPr>
          <p:cNvPr id="53329" name="Text Box 81"/>
          <p:cNvSpPr txBox="1">
            <a:spLocks noChangeArrowheads="1"/>
          </p:cNvSpPr>
          <p:nvPr/>
        </p:nvSpPr>
        <p:spPr bwMode="auto">
          <a:xfrm>
            <a:off x="2128838" y="3930650"/>
            <a:ext cx="1820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pomen raziskave</a:t>
            </a:r>
          </a:p>
        </p:txBody>
      </p:sp>
      <p:sp>
        <p:nvSpPr>
          <p:cNvPr id="53330" name="Text Box 82"/>
          <p:cNvSpPr txBox="1">
            <a:spLocks noChangeArrowheads="1"/>
          </p:cNvSpPr>
          <p:nvPr/>
        </p:nvSpPr>
        <p:spPr bwMode="auto">
          <a:xfrm>
            <a:off x="4419600" y="39306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opisani postopki</a:t>
            </a:r>
          </a:p>
        </p:txBody>
      </p:sp>
      <p:sp>
        <p:nvSpPr>
          <p:cNvPr id="53331" name="Text Box 83"/>
          <p:cNvSpPr txBox="1">
            <a:spLocks noChangeArrowheads="1"/>
          </p:cNvSpPr>
          <p:nvPr/>
        </p:nvSpPr>
        <p:spPr bwMode="auto">
          <a:xfrm>
            <a:off x="4419600" y="4375150"/>
            <a:ext cx="2219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neizpodbitni rezultati</a:t>
            </a:r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auto">
          <a:xfrm>
            <a:off x="2082800" y="4800600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pomen rezultatov</a:t>
            </a:r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auto">
          <a:xfrm>
            <a:off x="4419600" y="4800600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kako naprej</a:t>
            </a:r>
          </a:p>
        </p:txBody>
      </p:sp>
      <p:sp>
        <p:nvSpPr>
          <p:cNvPr id="53334" name="AutoShape 86"/>
          <p:cNvSpPr>
            <a:spLocks noChangeArrowheads="1"/>
          </p:cNvSpPr>
          <p:nvPr/>
        </p:nvSpPr>
        <p:spPr bwMode="auto">
          <a:xfrm>
            <a:off x="230188" y="3352800"/>
            <a:ext cx="454025" cy="2065338"/>
          </a:xfrm>
          <a:prstGeom prst="downArrow">
            <a:avLst>
              <a:gd name="adj1" fmla="val 54167"/>
              <a:gd name="adj2" fmla="val 113387"/>
            </a:avLst>
          </a:prstGeom>
          <a:solidFill>
            <a:srgbClr val="CC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i="0">
                <a:latin typeface="Arial" charset="0"/>
              </a:rPr>
              <a:t>L</a:t>
            </a:r>
          </a:p>
          <a:p>
            <a:r>
              <a:rPr lang="en-US" sz="1400" i="0">
                <a:latin typeface="Arial" charset="0"/>
              </a:rPr>
              <a:t>I</a:t>
            </a:r>
          </a:p>
          <a:p>
            <a:r>
              <a:rPr lang="en-US" sz="1400" i="0">
                <a:latin typeface="Arial" charset="0"/>
              </a:rPr>
              <a:t>T</a:t>
            </a:r>
          </a:p>
          <a:p>
            <a:r>
              <a:rPr lang="en-US" sz="1400" i="0">
                <a:latin typeface="Arial" charset="0"/>
              </a:rPr>
              <a:t>E</a:t>
            </a:r>
          </a:p>
          <a:p>
            <a:r>
              <a:rPr lang="en-US" sz="1400" i="0">
                <a:latin typeface="Arial" charset="0"/>
              </a:rPr>
              <a:t>R</a:t>
            </a:r>
          </a:p>
          <a:p>
            <a:r>
              <a:rPr lang="en-US" sz="1400" i="0">
                <a:latin typeface="Arial" charset="0"/>
              </a:rPr>
              <a:t>A</a:t>
            </a:r>
          </a:p>
          <a:p>
            <a:r>
              <a:rPr lang="en-US" sz="1400" i="0">
                <a:latin typeface="Arial" charset="0"/>
              </a:rPr>
              <a:t>T</a:t>
            </a:r>
          </a:p>
          <a:p>
            <a:r>
              <a:rPr lang="en-US" sz="1400" i="0">
                <a:latin typeface="Arial" charset="0"/>
              </a:rPr>
              <a:t>U</a:t>
            </a:r>
          </a:p>
          <a:p>
            <a:r>
              <a:rPr lang="en-US" sz="1400" i="0">
                <a:latin typeface="Arial" charset="0"/>
              </a:rPr>
              <a:t>R</a:t>
            </a:r>
          </a:p>
          <a:p>
            <a:r>
              <a:rPr lang="en-US" sz="1400" i="0">
                <a:latin typeface="Arial" charset="0"/>
              </a:rPr>
              <a:t>A</a:t>
            </a:r>
          </a:p>
        </p:txBody>
      </p:sp>
      <p:sp>
        <p:nvSpPr>
          <p:cNvPr id="53335" name="Text Box 87"/>
          <p:cNvSpPr txBox="1">
            <a:spLocks noChangeArrowheads="1"/>
          </p:cNvSpPr>
          <p:nvPr/>
        </p:nvSpPr>
        <p:spPr bwMode="auto">
          <a:xfrm>
            <a:off x="4419600" y="5275263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ocena rezultatov</a:t>
            </a:r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419600" y="3070225"/>
            <a:ext cx="12954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sl-SI" sz="1600">
                <a:latin typeface="Arial" charset="0"/>
              </a:rPr>
              <a:t>prevod</a:t>
            </a:r>
            <a:endParaRPr lang="en-US" sz="1400">
              <a:latin typeface="Arial" charset="0"/>
            </a:endParaRP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4419600" y="3403600"/>
            <a:ext cx="1143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sl-SI" sz="1600">
                <a:latin typeface="Arial" charset="0"/>
              </a:rPr>
              <a:t>področje raziskav</a:t>
            </a:r>
            <a:endParaRPr lang="en-US" sz="1400">
              <a:latin typeface="Arial" charset="0"/>
            </a:endParaRP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5676900" y="3403600"/>
            <a:ext cx="1143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sl-SI" sz="1600">
                <a:latin typeface="Arial" charset="0"/>
              </a:rPr>
              <a:t>obstoječi rezultati</a:t>
            </a:r>
            <a:endParaRPr lang="en-US" sz="1400">
              <a:latin typeface="Arial" charset="0"/>
            </a:endParaRP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6934200" y="340360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sl-SI" sz="1600">
                <a:latin typeface="Arial" charset="0"/>
              </a:rPr>
              <a:t>predmet  RN in problemi</a:t>
            </a:r>
            <a:endParaRPr lang="en-US" sz="1400">
              <a:latin typeface="Arial" charset="0"/>
            </a:endParaRPr>
          </a:p>
        </p:txBody>
      </p:sp>
      <p:sp>
        <p:nvSpPr>
          <p:cNvPr id="53340" name="Text Box 92"/>
          <p:cNvSpPr txBox="1">
            <a:spLocks noChangeArrowheads="1"/>
          </p:cNvSpPr>
          <p:nvPr/>
        </p:nvSpPr>
        <p:spPr bwMode="auto">
          <a:xfrm>
            <a:off x="2874963" y="5273675"/>
            <a:ext cx="1074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obetaven</a:t>
            </a:r>
          </a:p>
        </p:txBody>
      </p:sp>
      <p:sp>
        <p:nvSpPr>
          <p:cNvPr id="53341" name="Text Box 93"/>
          <p:cNvSpPr txBox="1">
            <a:spLocks noChangeArrowheads="1"/>
          </p:cNvSpPr>
          <p:nvPr/>
        </p:nvSpPr>
        <p:spPr bwMode="auto">
          <a:xfrm>
            <a:off x="3048000" y="6445250"/>
            <a:ext cx="2354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sl-SI" sz="1600">
                <a:latin typeface="Arial" charset="0"/>
              </a:rPr>
              <a:t>dopolnilne informacije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3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319" grpId="0" autoUpdateAnimBg="0"/>
      <p:bldP spid="53320" grpId="0" autoUpdateAnimBg="0"/>
      <p:bldP spid="53321" grpId="0" autoUpdateAnimBg="0"/>
      <p:bldP spid="53322" grpId="0" autoUpdateAnimBg="0"/>
      <p:bldP spid="53323" grpId="0" autoUpdateAnimBg="0"/>
      <p:bldP spid="53324" grpId="0" autoUpdateAnimBg="0"/>
      <p:bldP spid="53325" grpId="0" autoUpdateAnimBg="0"/>
      <p:bldP spid="53326" grpId="0" autoUpdateAnimBg="0"/>
      <p:bldP spid="53327" grpId="0" autoUpdateAnimBg="0"/>
      <p:bldP spid="53328" grpId="0" autoUpdateAnimBg="0"/>
      <p:bldP spid="53329" grpId="0" autoUpdateAnimBg="0"/>
      <p:bldP spid="53330" grpId="0" autoUpdateAnimBg="0"/>
      <p:bldP spid="53331" grpId="0" autoUpdateAnimBg="0"/>
      <p:bldP spid="53332" grpId="0" autoUpdateAnimBg="0"/>
      <p:bldP spid="53333" grpId="0" autoUpdateAnimBg="0"/>
      <p:bldP spid="53334" grpId="0" animBg="1" autoUpdateAnimBg="0"/>
      <p:bldP spid="53335" grpId="0" autoUpdateAnimBg="0"/>
      <p:bldP spid="53336" grpId="0" autoUpdateAnimBg="0"/>
      <p:bldP spid="53337" grpId="0" autoUpdateAnimBg="0"/>
      <p:bldP spid="53338" grpId="0" autoUpdateAnimBg="0"/>
      <p:bldP spid="53339" grpId="0" autoUpdateAnimBg="0"/>
      <p:bldP spid="53340" grpId="0" autoUpdateAnimBg="0"/>
      <p:bldP spid="533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sl-SI" sz="2400" b="0" i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4000" y="2311400"/>
            <a:ext cx="272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dovršena in brez napak</a:t>
            </a:r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1524000" y="1416050"/>
            <a:ext cx="3886200" cy="1403350"/>
            <a:chOff x="1056" y="892"/>
            <a:chExt cx="2448" cy="884"/>
          </a:xfrm>
        </p:grpSpPr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1056" y="1213"/>
              <a:ext cx="105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sl-SI" sz="2400" i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Č</a:t>
              </a:r>
              <a:r>
                <a:rPr lang="en-US" sz="2400" i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IM</a:t>
              </a:r>
              <a:r>
                <a:rPr lang="sl-SI" sz="2400" i="0">
                  <a:solidFill>
                    <a:srgbClr val="00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sz="2400" i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PREJ</a:t>
              </a:r>
              <a:endParaRPr lang="en-US" sz="2400">
                <a:solidFill>
                  <a:schemeClr val="hlink"/>
                </a:solidFill>
                <a:latin typeface="Arial" charset="0"/>
              </a:endParaRPr>
            </a:p>
          </p:txBody>
        </p:sp>
        <p:pic>
          <p:nvPicPr>
            <p:cNvPr id="5428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892"/>
              <a:ext cx="816" cy="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524000" y="3206750"/>
            <a:ext cx="372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RAZLIČNE STRATEGIJE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048000" y="3684588"/>
            <a:ext cx="167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400" i="0"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OSNUTEK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3813" y="212725"/>
            <a:ext cx="5462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PISANJE </a:t>
            </a:r>
          </a:p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RAZISKOVALNE NALOGE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0" y="4800600"/>
            <a:ext cx="139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18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SPROTNO </a:t>
            </a:r>
          </a:p>
          <a:p>
            <a:pPr eaLnBrk="1" hangingPunct="1">
              <a:lnSpc>
                <a:spcPct val="100000"/>
              </a:lnSpc>
            </a:pPr>
            <a:r>
              <a:rPr lang="sl-SI" sz="18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CITIRANJE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57200" y="1387475"/>
            <a:ext cx="2657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2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1. KDAJ ZAČETI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33400" y="2819400"/>
            <a:ext cx="2719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2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2. KAKO ZAČETI</a:t>
            </a:r>
          </a:p>
        </p:txBody>
      </p:sp>
      <p:grpSp>
        <p:nvGrpSpPr>
          <p:cNvPr id="54287" name="Group 15"/>
          <p:cNvGrpSpPr>
            <a:grpSpLocks/>
          </p:cNvGrpSpPr>
          <p:nvPr/>
        </p:nvGrpSpPr>
        <p:grpSpPr bwMode="auto">
          <a:xfrm>
            <a:off x="0" y="3913188"/>
            <a:ext cx="3048000" cy="2640012"/>
            <a:chOff x="0" y="2465"/>
            <a:chExt cx="1920" cy="1663"/>
          </a:xfrm>
        </p:grpSpPr>
        <p:cxnSp>
          <p:nvCxnSpPr>
            <p:cNvPr id="54288" name="AutoShape 16"/>
            <p:cNvCxnSpPr>
              <a:cxnSpLocks noChangeShapeType="1"/>
              <a:stCxn id="54282" idx="1"/>
            </p:cNvCxnSpPr>
            <p:nvPr/>
          </p:nvCxnSpPr>
          <p:spPr bwMode="auto">
            <a:xfrm rot="10800000" flipV="1">
              <a:off x="870" y="2465"/>
              <a:ext cx="1050" cy="1360"/>
            </a:xfrm>
            <a:prstGeom prst="curvedConnector2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0" y="3840"/>
              <a:ext cx="1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2400" i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KONČNI</a:t>
              </a:r>
              <a:r>
                <a:rPr lang="sl-SI" i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sl-SI" sz="2400" i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IZDELEK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4722813" y="3913188"/>
            <a:ext cx="3600450" cy="2640012"/>
            <a:chOff x="2975" y="2465"/>
            <a:chExt cx="2268" cy="1663"/>
          </a:xfrm>
        </p:grpSpPr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3504" y="3840"/>
              <a:ext cx="1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KONČNI</a:t>
              </a:r>
              <a:r>
                <a:rPr lang="sl-SI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sl-SI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IZDELEK</a:t>
              </a:r>
            </a:p>
          </p:txBody>
        </p:sp>
        <p:cxnSp>
          <p:nvCxnSpPr>
            <p:cNvPr id="54292" name="AutoShape 20"/>
            <p:cNvCxnSpPr>
              <a:cxnSpLocks noChangeShapeType="1"/>
              <a:stCxn id="54282" idx="3"/>
              <a:endCxn id="54291" idx="0"/>
            </p:cNvCxnSpPr>
            <p:nvPr/>
          </p:nvCxnSpPr>
          <p:spPr bwMode="auto">
            <a:xfrm>
              <a:off x="2975" y="2465"/>
              <a:ext cx="1399" cy="137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11350" y="44958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POGLAVJA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2019300" y="48006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vrstni red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172200" y="4114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ŠTUDIJ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4648200" y="449580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RAZISKAVE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920750" y="4114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IZPISKI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6705600" y="4876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PISANJE</a:t>
            </a:r>
          </a:p>
        </p:txBody>
      </p: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1430338" y="5321300"/>
            <a:ext cx="3217862" cy="863600"/>
            <a:chOff x="901" y="3352"/>
            <a:chExt cx="2027" cy="544"/>
          </a:xfrm>
        </p:grpSpPr>
        <p:pic>
          <p:nvPicPr>
            <p:cNvPr id="54300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3352"/>
              <a:ext cx="76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301" name="Text Box 29"/>
            <p:cNvSpPr txBox="1">
              <a:spLocks noChangeArrowheads="1"/>
            </p:cNvSpPr>
            <p:nvPr/>
          </p:nvSpPr>
          <p:spPr bwMode="auto">
            <a:xfrm>
              <a:off x="901" y="3499"/>
              <a:ext cx="1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FINALIZACIJA</a:t>
              </a:r>
            </a:p>
          </p:txBody>
        </p:sp>
      </p:grp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935538" y="5554663"/>
            <a:ext cx="1922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FINALIZACIJA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81" grpId="0" autoUpdateAnimBg="0"/>
      <p:bldP spid="54282" grpId="0" autoUpdateAnimBg="0"/>
      <p:bldP spid="54284" grpId="0" autoUpdateAnimBg="0"/>
      <p:bldP spid="54285" grpId="0" autoUpdateAnimBg="0"/>
      <p:bldP spid="54286" grpId="0" autoUpdateAnimBg="0"/>
      <p:bldP spid="54293" grpId="0" autoUpdateAnimBg="0"/>
      <p:bldP spid="54294" grpId="0" autoUpdateAnimBg="0"/>
      <p:bldP spid="54295" grpId="0" autoUpdateAnimBg="0"/>
      <p:bldP spid="54296" grpId="0" autoUpdateAnimBg="0"/>
      <p:bldP spid="54297" grpId="0" autoUpdateAnimBg="0"/>
      <p:bldP spid="54298" grpId="0" autoUpdateAnimBg="0"/>
      <p:bldP spid="543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553200" y="15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sl-SI" sz="2400" b="0" i="0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3236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NAVODILA ZA </a:t>
            </a:r>
          </a:p>
          <a:p>
            <a:pPr eaLnBrk="1" hangingPunct="1">
              <a:lnSpc>
                <a:spcPct val="100000"/>
              </a:lnSpc>
            </a:pPr>
            <a:r>
              <a:rPr lang="sl-SI" sz="3000" i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PRIPRAVO RN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663700" y="1524000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24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RAZLIČNA NAVODILA</a:t>
            </a:r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4724400" y="1752600"/>
            <a:ext cx="1522413" cy="1036638"/>
            <a:chOff x="2976" y="1104"/>
            <a:chExt cx="959" cy="653"/>
          </a:xfrm>
        </p:grpSpPr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2976" y="1469"/>
              <a:ext cx="9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natančna</a:t>
              </a:r>
            </a:p>
          </p:txBody>
        </p:sp>
        <p:cxnSp>
          <p:nvCxnSpPr>
            <p:cNvPr id="55305" name="AutoShape 9"/>
            <p:cNvCxnSpPr>
              <a:cxnSpLocks noChangeShapeType="1"/>
              <a:stCxn id="55302" idx="3"/>
              <a:endCxn id="55304" idx="0"/>
            </p:cNvCxnSpPr>
            <p:nvPr/>
          </p:nvCxnSpPr>
          <p:spPr bwMode="auto">
            <a:xfrm>
              <a:off x="3202" y="1104"/>
              <a:ext cx="254" cy="36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6246813" y="2209800"/>
            <a:ext cx="2740025" cy="701675"/>
            <a:chOff x="3935" y="1392"/>
            <a:chExt cx="1726" cy="442"/>
          </a:xfrm>
        </p:grpSpPr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4656" y="1392"/>
              <a:ext cx="10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sl-SI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striktno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sl-SI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upoštevajte</a:t>
              </a:r>
            </a:p>
          </p:txBody>
        </p:sp>
        <p:cxnSp>
          <p:nvCxnSpPr>
            <p:cNvPr id="55308" name="AutoShape 12"/>
            <p:cNvCxnSpPr>
              <a:cxnSpLocks noChangeShapeType="1"/>
              <a:stCxn id="55304" idx="3"/>
              <a:endCxn id="55307" idx="1"/>
            </p:cNvCxnSpPr>
            <p:nvPr/>
          </p:nvCxnSpPr>
          <p:spPr bwMode="auto">
            <a:xfrm>
              <a:off x="3935" y="1613"/>
              <a:ext cx="721" cy="0"/>
            </a:xfrm>
            <a:prstGeom prst="straightConnector1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5486400" y="2789238"/>
            <a:ext cx="1771650" cy="930275"/>
            <a:chOff x="3456" y="1757"/>
            <a:chExt cx="1116" cy="586"/>
          </a:xfrm>
        </p:grpSpPr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792" y="2112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18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del zbirke</a:t>
              </a:r>
            </a:p>
          </p:txBody>
        </p:sp>
        <p:cxnSp>
          <p:nvCxnSpPr>
            <p:cNvPr id="55311" name="AutoShape 15"/>
            <p:cNvCxnSpPr>
              <a:cxnSpLocks noChangeShapeType="1"/>
              <a:stCxn id="55304" idx="2"/>
              <a:endCxn id="55310" idx="1"/>
            </p:cNvCxnSpPr>
            <p:nvPr/>
          </p:nvCxnSpPr>
          <p:spPr bwMode="auto">
            <a:xfrm rot="16200000" flipH="1">
              <a:off x="3388" y="1825"/>
              <a:ext cx="471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486400" y="2789238"/>
            <a:ext cx="1758950" cy="1431925"/>
            <a:chOff x="3456" y="1757"/>
            <a:chExt cx="1108" cy="902"/>
          </a:xfrm>
        </p:grpSpPr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3792" y="2428"/>
              <a:ext cx="7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18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za objavo</a:t>
              </a:r>
            </a:p>
          </p:txBody>
        </p:sp>
        <p:cxnSp>
          <p:nvCxnSpPr>
            <p:cNvPr id="55314" name="AutoShape 18"/>
            <p:cNvCxnSpPr>
              <a:cxnSpLocks noChangeShapeType="1"/>
              <a:stCxn id="55304" idx="2"/>
              <a:endCxn id="55313" idx="1"/>
            </p:cNvCxnSpPr>
            <p:nvPr/>
          </p:nvCxnSpPr>
          <p:spPr bwMode="auto">
            <a:xfrm rot="16200000" flipH="1">
              <a:off x="3230" y="1983"/>
              <a:ext cx="787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5486400" y="2789238"/>
            <a:ext cx="2089150" cy="2087562"/>
            <a:chOff x="3456" y="1757"/>
            <a:chExt cx="1316" cy="1315"/>
          </a:xfrm>
        </p:grpSpPr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3792" y="2668"/>
              <a:ext cx="9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18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programske 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sl-SI" sz="18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zahteve</a:t>
              </a:r>
            </a:p>
          </p:txBody>
        </p:sp>
        <p:cxnSp>
          <p:nvCxnSpPr>
            <p:cNvPr id="55317" name="AutoShape 21"/>
            <p:cNvCxnSpPr>
              <a:cxnSpLocks noChangeShapeType="1"/>
              <a:stCxn id="55304" idx="2"/>
              <a:endCxn id="55316" idx="1"/>
            </p:cNvCxnSpPr>
            <p:nvPr/>
          </p:nvCxnSpPr>
          <p:spPr bwMode="auto">
            <a:xfrm rot="16200000" flipH="1">
              <a:off x="3067" y="2146"/>
              <a:ext cx="1113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492375" y="53721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estetski izgled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2362200" y="4572000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ZAGOTOVITEV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2219325" y="37480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vsebinskih sklopov</a:t>
            </a:r>
          </a:p>
        </p:txBody>
      </p:sp>
      <p:grpSp>
        <p:nvGrpSpPr>
          <p:cNvPr id="55321" name="Group 25"/>
          <p:cNvGrpSpPr>
            <a:grpSpLocks/>
          </p:cNvGrpSpPr>
          <p:nvPr/>
        </p:nvGrpSpPr>
        <p:grpSpPr bwMode="auto">
          <a:xfrm>
            <a:off x="2020888" y="2560638"/>
            <a:ext cx="2703512" cy="1036637"/>
            <a:chOff x="1273" y="1613"/>
            <a:chExt cx="1703" cy="653"/>
          </a:xfrm>
        </p:grpSpPr>
        <p:cxnSp>
          <p:nvCxnSpPr>
            <p:cNvPr id="55322" name="AutoShape 26"/>
            <p:cNvCxnSpPr>
              <a:cxnSpLocks noChangeShapeType="1"/>
              <a:stCxn id="55329" idx="3"/>
              <a:endCxn id="55324" idx="0"/>
            </p:cNvCxnSpPr>
            <p:nvPr/>
          </p:nvCxnSpPr>
          <p:spPr bwMode="auto">
            <a:xfrm>
              <a:off x="1273" y="1613"/>
              <a:ext cx="852" cy="4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323" name="AutoShape 27"/>
            <p:cNvCxnSpPr>
              <a:cxnSpLocks noChangeShapeType="1"/>
              <a:stCxn id="55304" idx="1"/>
              <a:endCxn id="55324" idx="0"/>
            </p:cNvCxnSpPr>
            <p:nvPr/>
          </p:nvCxnSpPr>
          <p:spPr bwMode="auto">
            <a:xfrm flipH="1">
              <a:off x="2125" y="1613"/>
              <a:ext cx="851" cy="4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519" y="2016"/>
              <a:ext cx="1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POENOTENJE</a:t>
              </a:r>
            </a:p>
          </p:txBody>
        </p:sp>
      </p:grp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2746375" y="412908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oblike RN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1374775" y="5715000"/>
            <a:ext cx="398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omogoči medsebojno primerljivost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2847975" y="502920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sl-SI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vsebine</a:t>
            </a:r>
          </a:p>
        </p:txBody>
      </p:sp>
      <p:grpSp>
        <p:nvGrpSpPr>
          <p:cNvPr id="55328" name="Group 32"/>
          <p:cNvGrpSpPr>
            <a:grpSpLocks/>
          </p:cNvGrpSpPr>
          <p:nvPr/>
        </p:nvGrpSpPr>
        <p:grpSpPr bwMode="auto">
          <a:xfrm>
            <a:off x="685800" y="1752600"/>
            <a:ext cx="1335088" cy="1036638"/>
            <a:chOff x="432" y="1104"/>
            <a:chExt cx="841" cy="653"/>
          </a:xfrm>
        </p:grpSpPr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432" y="1469"/>
              <a:ext cx="8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sl-SI" sz="2400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splošna</a:t>
              </a:r>
            </a:p>
          </p:txBody>
        </p:sp>
        <p:cxnSp>
          <p:nvCxnSpPr>
            <p:cNvPr id="55330" name="AutoShape 34"/>
            <p:cNvCxnSpPr>
              <a:cxnSpLocks noChangeShapeType="1"/>
              <a:stCxn id="55302" idx="1"/>
              <a:endCxn id="55329" idx="0"/>
            </p:cNvCxnSpPr>
            <p:nvPr/>
          </p:nvCxnSpPr>
          <p:spPr bwMode="auto">
            <a:xfrm rot="10800000" flipV="1">
              <a:off x="853" y="1104"/>
              <a:ext cx="195" cy="36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  <p:bldP spid="55318" grpId="0" autoUpdateAnimBg="0"/>
      <p:bldP spid="55319" grpId="0" autoUpdateAnimBg="0"/>
      <p:bldP spid="55320" grpId="0" autoUpdateAnimBg="0"/>
      <p:bldP spid="55325" grpId="0" autoUpdateAnimBg="0"/>
      <p:bldP spid="55326" grpId="0" autoUpdateAnimBg="0"/>
      <p:bldP spid="553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212725"/>
            <a:ext cx="91440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600" i="0">
                <a:effectLst>
                  <a:outerShdw blurRad="38100" dist="38100" dir="2700000" algn="tl">
                    <a:srgbClr val="FFFFFF"/>
                  </a:outerShdw>
                </a:effectLst>
              </a:rPr>
              <a:t>ZAKLJUČEK</a:t>
            </a:r>
            <a:endParaRPr lang="en-US" sz="2800" i="0">
              <a:solidFill>
                <a:srgbClr val="0000FF"/>
              </a:solidFill>
            </a:endParaRPr>
          </a:p>
        </p:txBody>
      </p: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3771900" y="1371600"/>
            <a:ext cx="2438400" cy="1143000"/>
            <a:chOff x="2112" y="1440"/>
            <a:chExt cx="1536" cy="720"/>
          </a:xfrm>
        </p:grpSpPr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2112" y="1440"/>
              <a:ext cx="1536" cy="720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00CC9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sl-SI"/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2416" y="1648"/>
              <a:ext cx="9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NAUČI</a:t>
              </a:r>
              <a:endParaRPr lang="en-US"/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3619500" y="2909888"/>
            <a:ext cx="2743200" cy="1327150"/>
            <a:chOff x="899" y="816"/>
            <a:chExt cx="1728" cy="836"/>
          </a:xfrm>
        </p:grpSpPr>
        <p:sp>
          <p:nvSpPr>
            <p:cNvPr id="21554" name="AutoShape 50"/>
            <p:cNvSpPr>
              <a:spLocks noChangeArrowheads="1"/>
            </p:cNvSpPr>
            <p:nvPr/>
          </p:nvSpPr>
          <p:spPr bwMode="auto">
            <a:xfrm>
              <a:off x="899" y="816"/>
              <a:ext cx="1728" cy="81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1555" name="Text Box 51"/>
            <p:cNvSpPr txBox="1">
              <a:spLocks noChangeArrowheads="1"/>
            </p:cNvSpPr>
            <p:nvPr/>
          </p:nvSpPr>
          <p:spPr bwMode="auto">
            <a:xfrm>
              <a:off x="1199" y="1325"/>
              <a:ext cx="1123" cy="32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i="0"/>
                <a:t>MENTOR</a:t>
              </a:r>
              <a:endParaRPr lang="en-US" sz="2400" b="0" i="0">
                <a:solidFill>
                  <a:srgbClr val="FF99FF"/>
                </a:solidFill>
              </a:endParaRPr>
            </a:p>
          </p:txBody>
        </p:sp>
      </p:grpSp>
      <p:sp>
        <p:nvSpPr>
          <p:cNvPr id="21557" name="AutoShape 53"/>
          <p:cNvSpPr>
            <a:spLocks noChangeArrowheads="1"/>
          </p:cNvSpPr>
          <p:nvPr/>
        </p:nvSpPr>
        <p:spPr bwMode="auto">
          <a:xfrm>
            <a:off x="2592388" y="4191000"/>
            <a:ext cx="4799012" cy="1843088"/>
          </a:xfrm>
          <a:prstGeom prst="triangle">
            <a:avLst>
              <a:gd name="adj" fmla="val 50324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l-SI"/>
          </a:p>
        </p:txBody>
      </p:sp>
      <p:grpSp>
        <p:nvGrpSpPr>
          <p:cNvPr id="21568" name="Group 64"/>
          <p:cNvGrpSpPr>
            <a:grpSpLocks/>
          </p:cNvGrpSpPr>
          <p:nvPr/>
        </p:nvGrpSpPr>
        <p:grpSpPr bwMode="auto">
          <a:xfrm>
            <a:off x="1762125" y="3429000"/>
            <a:ext cx="6076950" cy="3109913"/>
            <a:chOff x="1110" y="2160"/>
            <a:chExt cx="3828" cy="1959"/>
          </a:xfrm>
        </p:grpSpPr>
        <p:sp>
          <p:nvSpPr>
            <p:cNvPr id="21558" name="Text Box 54"/>
            <p:cNvSpPr txBox="1">
              <a:spLocks noChangeArrowheads="1"/>
            </p:cNvSpPr>
            <p:nvPr/>
          </p:nvSpPr>
          <p:spPr bwMode="auto">
            <a:xfrm>
              <a:off x="1633" y="3792"/>
              <a:ext cx="302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i="0"/>
                <a:t>VRHUNSKI ZNANSTVENIK</a:t>
              </a:r>
              <a:endParaRPr lang="en-US" sz="2400" b="0" i="0">
                <a:solidFill>
                  <a:srgbClr val="FF99FF"/>
                </a:solidFill>
              </a:endParaRPr>
            </a:p>
          </p:txBody>
        </p:sp>
        <p:cxnSp>
          <p:nvCxnSpPr>
            <p:cNvPr id="21561" name="AutoShape 57"/>
            <p:cNvCxnSpPr>
              <a:cxnSpLocks noChangeShapeType="1"/>
              <a:stCxn id="21552" idx="2"/>
              <a:endCxn id="21558" idx="1"/>
            </p:cNvCxnSpPr>
            <p:nvPr/>
          </p:nvCxnSpPr>
          <p:spPr bwMode="auto">
            <a:xfrm rot="16200000" flipH="1">
              <a:off x="474" y="2796"/>
              <a:ext cx="1796" cy="523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1562" name="AutoShape 58"/>
            <p:cNvCxnSpPr>
              <a:cxnSpLocks noChangeShapeType="1"/>
              <a:stCxn id="21551" idx="2"/>
              <a:endCxn id="21558" idx="3"/>
            </p:cNvCxnSpPr>
            <p:nvPr/>
          </p:nvCxnSpPr>
          <p:spPr bwMode="auto">
            <a:xfrm rot="5400000">
              <a:off x="3899" y="2917"/>
              <a:ext cx="1796" cy="282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171450" y="1943100"/>
            <a:ext cx="3600450" cy="1485900"/>
            <a:chOff x="108" y="1224"/>
            <a:chExt cx="2268" cy="936"/>
          </a:xfrm>
        </p:grpSpPr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108" y="1825"/>
              <a:ext cx="2004" cy="335"/>
            </a:xfrm>
            <a:prstGeom prst="rect">
              <a:avLst/>
            </a:prstGeom>
            <a:gradFill rotWithShape="0">
              <a:gsLst>
                <a:gs pos="0">
                  <a:srgbClr val="FF66CC">
                    <a:gamma/>
                    <a:shade val="46275"/>
                    <a:invGamma/>
                  </a:srgbClr>
                </a:gs>
                <a:gs pos="100000">
                  <a:srgbClr val="FF66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RAZMIŠLJATI</a:t>
              </a:r>
              <a:endParaRPr lang="en-US"/>
            </a:p>
          </p:txBody>
        </p:sp>
        <p:cxnSp>
          <p:nvCxnSpPr>
            <p:cNvPr id="21564" name="AutoShape 60"/>
            <p:cNvCxnSpPr>
              <a:cxnSpLocks noChangeShapeType="1"/>
            </p:cNvCxnSpPr>
            <p:nvPr/>
          </p:nvCxnSpPr>
          <p:spPr bwMode="auto">
            <a:xfrm rot="10800000" flipV="1">
              <a:off x="1110" y="1224"/>
              <a:ext cx="1266" cy="601"/>
            </a:xfrm>
            <a:prstGeom prst="curvedConnector2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1567" name="Group 63"/>
          <p:cNvGrpSpPr>
            <a:grpSpLocks/>
          </p:cNvGrpSpPr>
          <p:nvPr/>
        </p:nvGrpSpPr>
        <p:grpSpPr bwMode="auto">
          <a:xfrm>
            <a:off x="6210300" y="1943100"/>
            <a:ext cx="2457450" cy="1485900"/>
            <a:chOff x="3912" y="1224"/>
            <a:chExt cx="1548" cy="936"/>
          </a:xfrm>
        </p:grpSpPr>
        <p:sp>
          <p:nvSpPr>
            <p:cNvPr id="21551" name="Text Box 47"/>
            <p:cNvSpPr txBox="1">
              <a:spLocks noChangeArrowheads="1"/>
            </p:cNvSpPr>
            <p:nvPr/>
          </p:nvSpPr>
          <p:spPr bwMode="auto">
            <a:xfrm>
              <a:off x="4416" y="1825"/>
              <a:ext cx="1044" cy="335"/>
            </a:xfrm>
            <a:prstGeom prst="rect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PISATI</a:t>
              </a:r>
              <a:endParaRPr lang="en-US"/>
            </a:p>
          </p:txBody>
        </p:sp>
        <p:cxnSp>
          <p:nvCxnSpPr>
            <p:cNvPr id="21565" name="AutoShape 61"/>
            <p:cNvCxnSpPr>
              <a:cxnSpLocks noChangeShapeType="1"/>
              <a:stCxn id="21537" idx="6"/>
              <a:endCxn id="21551" idx="0"/>
            </p:cNvCxnSpPr>
            <p:nvPr/>
          </p:nvCxnSpPr>
          <p:spPr bwMode="auto">
            <a:xfrm>
              <a:off x="3912" y="1224"/>
              <a:ext cx="1026" cy="601"/>
            </a:xfrm>
            <a:prstGeom prst="curvedConnector2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212725"/>
            <a:ext cx="91440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600" i="0">
                <a:effectLst>
                  <a:outerShdw blurRad="38100" dist="38100" dir="2700000" algn="tl">
                    <a:srgbClr val="FFFFFF"/>
                  </a:outerShdw>
                </a:effectLst>
              </a:rPr>
              <a:t>ZAKLJUČEK</a:t>
            </a:r>
            <a:endParaRPr lang="en-US" sz="2800" i="0">
              <a:solidFill>
                <a:srgbClr val="0000FF"/>
              </a:solidFill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785318" y="3389313"/>
            <a:ext cx="53479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l-SI" sz="4400" i="0" dirty="0" smtClean="0">
                <a:solidFill>
                  <a:srgbClr val="FF0000"/>
                </a:solidFill>
              </a:rPr>
              <a:t>mitja.slavinec@um.si</a:t>
            </a:r>
            <a:endParaRPr lang="en-US" sz="44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"/>
            <a:ext cx="8458200" cy="1524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sl-SI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VSEBINA</a:t>
            </a:r>
          </a:p>
        </p:txBody>
      </p:sp>
      <p:sp>
        <p:nvSpPr>
          <p:cNvPr id="4099" name="Text Box 3"/>
          <p:cNvSpPr txBox="1">
            <a:spLocks noChangeAspect="1" noChangeArrowheads="1"/>
          </p:cNvSpPr>
          <p:nvPr/>
        </p:nvSpPr>
        <p:spPr bwMode="auto">
          <a:xfrm>
            <a:off x="381000" y="21478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800" i="0">
                <a:latin typeface="Arial" charset="0"/>
              </a:rPr>
              <a:t>UVOD</a:t>
            </a:r>
            <a:endParaRPr lang="en-US" sz="2800">
              <a:latin typeface="Arial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88938" y="4637088"/>
            <a:ext cx="815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0">
                <a:latin typeface="Arial" charset="0"/>
              </a:rPr>
              <a:t>PISANJE RAZISKOVALNE NALOGE</a:t>
            </a:r>
            <a:endParaRPr lang="en-US" sz="2800" i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81000" y="3390900"/>
            <a:ext cx="589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0">
                <a:latin typeface="Arial" charset="0"/>
              </a:rPr>
              <a:t>IZBIRA RAZISKOVALNE NALOGE</a:t>
            </a:r>
            <a:endParaRPr lang="en-US" sz="2400" b="0" i="0">
              <a:latin typeface="Arial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88938" y="4014788"/>
            <a:ext cx="815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0" dirty="0">
                <a:solidFill>
                  <a:srgbClr val="FF0000"/>
                </a:solidFill>
                <a:latin typeface="Arial" charset="0"/>
              </a:rPr>
              <a:t>VODENJE RAZISKOVALNEGA DELA</a:t>
            </a:r>
            <a:endParaRPr lang="en-US" sz="2800" i="0" dirty="0">
              <a:latin typeface="Arial" charset="0"/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88938" y="5259388"/>
            <a:ext cx="6877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0" dirty="0" smtClean="0">
                <a:solidFill>
                  <a:srgbClr val="FF0000"/>
                </a:solidFill>
                <a:latin typeface="Arial" charset="0"/>
              </a:rPr>
              <a:t>Z</a:t>
            </a:r>
            <a:r>
              <a:rPr lang="sl-SI" sz="2800" i="0" dirty="0" smtClean="0">
                <a:solidFill>
                  <a:srgbClr val="FF0000"/>
                </a:solidFill>
                <a:latin typeface="Arial" charset="0"/>
              </a:rPr>
              <a:t>AKLJUČEK</a:t>
            </a:r>
            <a:endParaRPr lang="en-US" sz="2800" i="0" dirty="0">
              <a:solidFill>
                <a:srgbClr val="CC0000"/>
              </a:solidFill>
              <a:latin typeface="Arial" charset="0"/>
            </a:endParaRPr>
          </a:p>
        </p:txBody>
      </p:sp>
      <p:grpSp>
        <p:nvGrpSpPr>
          <p:cNvPr id="4118" name="Group 22"/>
          <p:cNvGrpSpPr>
            <a:grpSpLocks/>
          </p:cNvGrpSpPr>
          <p:nvPr/>
        </p:nvGrpSpPr>
        <p:grpSpPr bwMode="auto">
          <a:xfrm>
            <a:off x="381000" y="2768600"/>
            <a:ext cx="8534400" cy="2260600"/>
            <a:chOff x="240" y="1744"/>
            <a:chExt cx="5376" cy="1424"/>
          </a:xfrm>
        </p:grpSpPr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40" y="1744"/>
              <a:ext cx="40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0">
                  <a:solidFill>
                    <a:srgbClr val="FF0000"/>
                  </a:solidFill>
                  <a:latin typeface="Arial" charset="0"/>
                </a:rPr>
                <a:t>MLADINSKO RAZISKOVALNO DELO</a:t>
              </a:r>
              <a:endParaRPr lang="en-US" sz="2400" b="0" i="0">
                <a:solidFill>
                  <a:srgbClr val="CC0000"/>
                </a:solidFill>
                <a:latin typeface="Arial" charset="0"/>
              </a:endParaRPr>
            </a:p>
          </p:txBody>
        </p:sp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4810" y="1841"/>
            <a:ext cx="806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Dokument" r:id="rId6" imgW="318272" imgH="530453" progId="Word.Document.8">
                    <p:embed/>
                  </p:oleObj>
                </mc:Choice>
                <mc:Fallback>
                  <p:oleObj name="Dokument" r:id="rId6" imgW="318272" imgH="530453" progId="Word.Document.8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841"/>
                          <a:ext cx="806" cy="1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4800" y="1841"/>
              <a:ext cx="816" cy="1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sl-SI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10" grpId="0" autoUpdateAnimBg="0"/>
      <p:bldP spid="4111" grpId="0" build="p" autoUpdateAnimBg="0"/>
      <p:bldP spid="4113" grpId="0" autoUpdateAnimBg="0"/>
      <p:bldP spid="41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81000" y="960438"/>
            <a:ext cx="4841875" cy="1676400"/>
            <a:chOff x="382" y="768"/>
            <a:chExt cx="3050" cy="1056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382" y="768"/>
              <a:ext cx="3050" cy="1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66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sl-SI"/>
            </a:p>
          </p:txBody>
        </p:sp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693" y="1008"/>
              <a:ext cx="2549" cy="518"/>
            </a:xfrm>
            <a:prstGeom prst="ellipse">
              <a:avLst/>
            </a:prstGeom>
            <a:solidFill>
              <a:srgbClr val="FF99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sl-SI" sz="3200" i="0" dirty="0" smtClean="0">
                  <a:solidFill>
                    <a:schemeClr val="tx2"/>
                  </a:solidFill>
                  <a:latin typeface="Arial" charset="0"/>
                </a:rPr>
                <a:t>DRŽAVNO</a:t>
              </a:r>
              <a:endParaRPr lang="en-US" sz="36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381000" y="3887788"/>
            <a:ext cx="4841875" cy="1112837"/>
            <a:chOff x="336" y="2496"/>
            <a:chExt cx="3050" cy="720"/>
          </a:xfrm>
        </p:grpSpPr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336" y="2496"/>
              <a:ext cx="3050" cy="720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510" y="2832"/>
              <a:ext cx="270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i="0">
                  <a:latin typeface="Arial" charset="0"/>
                </a:rPr>
                <a:t>RAZISKOVALNE NALOGE</a:t>
              </a:r>
              <a:endParaRPr lang="en-US" sz="2400" b="0" i="0">
                <a:solidFill>
                  <a:srgbClr val="0066FF"/>
                </a:solidFill>
                <a:latin typeface="Arial" charset="0"/>
              </a:endParaRPr>
            </a:p>
          </p:txBody>
        </p:sp>
      </p:grp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0" y="152400"/>
            <a:ext cx="91440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600" i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UVOD</a:t>
            </a:r>
            <a:endParaRPr lang="en-US" sz="2800" i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81000" y="3887788"/>
            <a:ext cx="4841875" cy="57943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SREČANJA</a:t>
            </a:r>
            <a:endParaRPr lang="en-US" sz="3200" i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5715000" y="1836738"/>
            <a:ext cx="0" cy="118745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sl-SI"/>
          </a:p>
        </p:txBody>
      </p:sp>
      <p:grpSp>
        <p:nvGrpSpPr>
          <p:cNvPr id="34829" name="Group 13"/>
          <p:cNvGrpSpPr>
            <a:grpSpLocks/>
          </p:cNvGrpSpPr>
          <p:nvPr/>
        </p:nvGrpSpPr>
        <p:grpSpPr bwMode="auto">
          <a:xfrm>
            <a:off x="381000" y="2638425"/>
            <a:ext cx="4841875" cy="1249363"/>
            <a:chOff x="240" y="1662"/>
            <a:chExt cx="3050" cy="787"/>
          </a:xfrm>
        </p:grpSpPr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1826" y="1662"/>
              <a:ext cx="1464" cy="787"/>
              <a:chOff x="1826" y="1662"/>
              <a:chExt cx="1464" cy="787"/>
            </a:xfrm>
          </p:grpSpPr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1826" y="1662"/>
                <a:ext cx="1464" cy="78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sl-SI"/>
              </a:p>
            </p:txBody>
          </p:sp>
          <p:sp>
            <p:nvSpPr>
              <p:cNvPr id="34832" name="Rectangle 16"/>
              <p:cNvSpPr>
                <a:spLocks noChangeArrowheads="1"/>
              </p:cNvSpPr>
              <p:nvPr/>
            </p:nvSpPr>
            <p:spPr bwMode="auto">
              <a:xfrm>
                <a:off x="1826" y="2170"/>
                <a:ext cx="1464" cy="2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0">
                    <a:latin typeface="Arial" charset="0"/>
                  </a:rPr>
                  <a:t>SREDNJEŠOLCI</a:t>
                </a:r>
                <a:r>
                  <a:rPr lang="en-US" sz="1800" i="0">
                    <a:latin typeface="Arial" charset="0"/>
                  </a:rPr>
                  <a:t>   </a:t>
                </a:r>
                <a:endParaRPr lang="en-US" sz="1800" i="0">
                  <a:solidFill>
                    <a:srgbClr val="00CC00"/>
                  </a:solidFill>
                  <a:latin typeface="Arial" charset="0"/>
                </a:endParaRPr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240" y="1662"/>
              <a:ext cx="1586" cy="787"/>
              <a:chOff x="240" y="1662"/>
              <a:chExt cx="1586" cy="787"/>
            </a:xfrm>
          </p:grpSpPr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240" y="1662"/>
                <a:ext cx="1586" cy="787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sl-SI"/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321" y="2170"/>
                <a:ext cx="1423" cy="250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0">
                    <a:latin typeface="Arial" charset="0"/>
                  </a:rPr>
                  <a:t>OSNOVNOŠOLCI</a:t>
                </a:r>
                <a:endParaRPr lang="en-US" sz="2800" i="0">
                  <a:solidFill>
                    <a:srgbClr val="00CC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308100" y="2746375"/>
            <a:ext cx="3219450" cy="609600"/>
          </a:xfrm>
          <a:prstGeom prst="ellipse">
            <a:avLst/>
          </a:prstGeom>
          <a:solidFill>
            <a:srgbClr val="FF9999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0">
                <a:latin typeface="Arial" charset="0"/>
              </a:rPr>
              <a:t>REGIJSKA</a:t>
            </a:r>
            <a:endParaRPr lang="en-US" sz="1800" i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6480175" y="3552825"/>
            <a:ext cx="2339975" cy="976313"/>
            <a:chOff x="4224" y="2400"/>
            <a:chExt cx="1474" cy="615"/>
          </a:xfrm>
        </p:grpSpPr>
        <p:sp>
          <p:nvSpPr>
            <p:cNvPr id="34838" name="Oval 22"/>
            <p:cNvSpPr>
              <a:spLocks noChangeArrowheads="1"/>
            </p:cNvSpPr>
            <p:nvPr/>
          </p:nvSpPr>
          <p:spPr bwMode="auto">
            <a:xfrm>
              <a:off x="4224" y="2400"/>
              <a:ext cx="1474" cy="615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34839" name="Text Box 23"/>
            <p:cNvSpPr txBox="1">
              <a:spLocks noChangeArrowheads="1"/>
            </p:cNvSpPr>
            <p:nvPr/>
          </p:nvSpPr>
          <p:spPr bwMode="auto">
            <a:xfrm>
              <a:off x="4320" y="2563"/>
              <a:ext cx="1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i="0" dirty="0" smtClean="0">
                  <a:solidFill>
                    <a:srgbClr val="99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OBČINE</a:t>
              </a:r>
              <a:endParaRPr lang="en-US" sz="2800" i="0" dirty="0">
                <a:solidFill>
                  <a:srgbClr val="00CC00"/>
                </a:solidFill>
                <a:latin typeface="Arial" charset="0"/>
              </a:endParaRPr>
            </a:p>
          </p:txBody>
        </p: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6480175" y="2468563"/>
            <a:ext cx="2339975" cy="976313"/>
            <a:chOff x="4082" y="1555"/>
            <a:chExt cx="1474" cy="615"/>
          </a:xfrm>
        </p:grpSpPr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082" y="1555"/>
              <a:ext cx="1474" cy="615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4158" y="1586"/>
              <a:ext cx="132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sl-SI" sz="2400" i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REGIJSKI ORG.</a:t>
              </a:r>
              <a:endParaRPr lang="en-US" sz="2800" i="0" dirty="0">
                <a:solidFill>
                  <a:srgbClr val="00CC00"/>
                </a:solidFill>
                <a:latin typeface="Arial" charset="0"/>
              </a:endParaRPr>
            </a:p>
          </p:txBody>
        </p:sp>
      </p:grp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6480175" y="1220788"/>
            <a:ext cx="2339975" cy="976312"/>
            <a:chOff x="4224" y="945"/>
            <a:chExt cx="1474" cy="615"/>
          </a:xfrm>
        </p:grpSpPr>
        <p:sp>
          <p:nvSpPr>
            <p:cNvPr id="34844" name="Oval 28"/>
            <p:cNvSpPr>
              <a:spLocks noChangeArrowheads="1"/>
            </p:cNvSpPr>
            <p:nvPr/>
          </p:nvSpPr>
          <p:spPr bwMode="auto">
            <a:xfrm>
              <a:off x="4224" y="945"/>
              <a:ext cx="1474" cy="61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34845" name="Text Box 29"/>
            <p:cNvSpPr txBox="1">
              <a:spLocks noChangeArrowheads="1"/>
            </p:cNvSpPr>
            <p:nvPr/>
          </p:nvSpPr>
          <p:spPr bwMode="auto">
            <a:xfrm>
              <a:off x="4300" y="1080"/>
              <a:ext cx="1322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i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REGIONALNI </a:t>
              </a:r>
              <a:r>
                <a:rPr lang="en-US" sz="1800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CENTR</a:t>
              </a:r>
              <a:r>
                <a:rPr lang="sl-SI" sz="1800" i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</a:t>
              </a:r>
              <a:endParaRPr lang="en-US" sz="28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cxnSp>
        <p:nvCxnSpPr>
          <p:cNvPr id="34846" name="AutoShape 30"/>
          <p:cNvCxnSpPr>
            <a:cxnSpLocks noChangeShapeType="1"/>
            <a:stCxn id="34855" idx="0"/>
            <a:endCxn id="34841" idx="2"/>
          </p:cNvCxnSpPr>
          <p:nvPr/>
        </p:nvCxnSpPr>
        <p:spPr bwMode="auto">
          <a:xfrm rot="5400000" flipH="1" flipV="1">
            <a:off x="5206603" y="3731817"/>
            <a:ext cx="2048669" cy="4984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47" name="AutoShape 31"/>
          <p:cNvCxnSpPr>
            <a:cxnSpLocks noChangeShapeType="1"/>
            <a:stCxn id="34855" idx="0"/>
            <a:endCxn id="34844" idx="2"/>
          </p:cNvCxnSpPr>
          <p:nvPr/>
        </p:nvCxnSpPr>
        <p:spPr bwMode="auto">
          <a:xfrm rot="5400000" flipH="1" flipV="1">
            <a:off x="4583112" y="3108326"/>
            <a:ext cx="3295651" cy="4984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848" name="AutoShape 32"/>
          <p:cNvCxnSpPr>
            <a:cxnSpLocks noChangeShapeType="1"/>
            <a:stCxn id="34855" idx="0"/>
            <a:endCxn id="34838" idx="3"/>
          </p:cNvCxnSpPr>
          <p:nvPr/>
        </p:nvCxnSpPr>
        <p:spPr bwMode="auto">
          <a:xfrm flipV="1">
            <a:off x="5981700" y="4386263"/>
            <a:ext cx="841375" cy="619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49" name="AutoShape 33"/>
          <p:cNvCxnSpPr>
            <a:cxnSpLocks noChangeShapeType="1"/>
            <a:stCxn id="34844" idx="2"/>
          </p:cNvCxnSpPr>
          <p:nvPr/>
        </p:nvCxnSpPr>
        <p:spPr bwMode="auto">
          <a:xfrm flipH="1">
            <a:off x="4946650" y="1710531"/>
            <a:ext cx="1533525" cy="20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657225" y="4953000"/>
            <a:ext cx="1978025" cy="1558925"/>
            <a:chOff x="414" y="3120"/>
            <a:chExt cx="1246" cy="982"/>
          </a:xfrm>
        </p:grpSpPr>
        <p:sp>
          <p:nvSpPr>
            <p:cNvPr id="34852" name="AutoShape 36"/>
            <p:cNvSpPr>
              <a:spLocks noChangeArrowheads="1"/>
            </p:cNvSpPr>
            <p:nvPr/>
          </p:nvSpPr>
          <p:spPr bwMode="auto">
            <a:xfrm>
              <a:off x="414" y="3120"/>
              <a:ext cx="1246" cy="982"/>
            </a:xfrm>
            <a:custGeom>
              <a:avLst/>
              <a:gdLst>
                <a:gd name="G0" fmla="+- 919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19"/>
                <a:gd name="G18" fmla="*/ 919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919 10800 0"/>
                <a:gd name="G26" fmla="?: G9 G17 G25"/>
                <a:gd name="G27" fmla="?: G9 0 21600"/>
                <a:gd name="G28" fmla="cos 10800 0"/>
                <a:gd name="G29" fmla="sin 10800 0"/>
                <a:gd name="G30" fmla="sin 919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660 w 21600"/>
                <a:gd name="T15" fmla="*/ 10800 h 21600"/>
                <a:gd name="T16" fmla="*/ 10800 w 21600"/>
                <a:gd name="T17" fmla="*/ 11719 h 21600"/>
                <a:gd name="T18" fmla="*/ 494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719" y="10800"/>
                  </a:moveTo>
                  <a:cubicBezTo>
                    <a:pt x="11719" y="11307"/>
                    <a:pt x="11307" y="11719"/>
                    <a:pt x="10800" y="11719"/>
                  </a:cubicBezTo>
                  <a:cubicBezTo>
                    <a:pt x="10292" y="11719"/>
                    <a:pt x="9881" y="11307"/>
                    <a:pt x="9881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endParaRPr lang="en-US" sz="1600" i="0">
                <a:latin typeface="Arial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600" i="0">
                  <a:latin typeface="Arial" charset="0"/>
                </a:rPr>
                <a:t>UČENCEV IN DIJAKOV</a:t>
              </a:r>
              <a:endParaRPr lang="en-US" sz="2800" i="0">
                <a:solidFill>
                  <a:srgbClr val="00CC00"/>
                </a:solidFill>
                <a:latin typeface="Arial" charset="0"/>
              </a:endParaRPr>
            </a:p>
          </p:txBody>
        </p:sp>
        <p:sp>
          <p:nvSpPr>
            <p:cNvPr id="3485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738" y="3384"/>
              <a:ext cx="750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sl-SI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5-10 %</a:t>
              </a:r>
            </a:p>
          </p:txBody>
        </p:sp>
      </p:grp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4495800" y="5005388"/>
            <a:ext cx="2971800" cy="1600200"/>
            <a:chOff x="2832" y="3153"/>
            <a:chExt cx="1872" cy="1008"/>
          </a:xfrm>
        </p:grpSpPr>
        <p:sp>
          <p:nvSpPr>
            <p:cNvPr id="34855" name="Oval 39"/>
            <p:cNvSpPr>
              <a:spLocks noChangeArrowheads="1"/>
            </p:cNvSpPr>
            <p:nvPr/>
          </p:nvSpPr>
          <p:spPr bwMode="auto">
            <a:xfrm>
              <a:off x="2832" y="3153"/>
              <a:ext cx="1872" cy="1008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34856" name="Text Box 40"/>
            <p:cNvSpPr txBox="1">
              <a:spLocks noChangeArrowheads="1"/>
            </p:cNvSpPr>
            <p:nvPr/>
          </p:nvSpPr>
          <p:spPr bwMode="auto">
            <a:xfrm>
              <a:off x="3000" y="369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Z O T K S</a:t>
              </a:r>
              <a:endParaRPr lang="en-US" sz="2400" i="0">
                <a:solidFill>
                  <a:srgbClr val="00CC00"/>
                </a:solidFill>
                <a:latin typeface="Arial" charset="0"/>
              </a:endParaRPr>
            </a:p>
          </p:txBody>
        </p:sp>
        <p:graphicFrame>
          <p:nvGraphicFramePr>
            <p:cNvPr id="34857" name="Object 41"/>
            <p:cNvGraphicFramePr>
              <a:graphicFrameLocks noChangeAspect="1"/>
            </p:cNvGraphicFramePr>
            <p:nvPr/>
          </p:nvGraphicFramePr>
          <p:xfrm>
            <a:off x="2976" y="3312"/>
            <a:ext cx="15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7" name="CorelDRAW" r:id="rId8" imgW="3764585" imgH="913486" progId="CorelDraw.Graphic.8">
                    <p:embed/>
                  </p:oleObj>
                </mc:Choice>
                <mc:Fallback>
                  <p:oleObj name="CorelDRAW" r:id="rId8" imgW="3764585" imgH="913486" progId="CorelDraw.Graphic.8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312"/>
                          <a:ext cx="15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 autoUpdateAnimBg="0"/>
      <p:bldP spid="3483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4000" i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UVOD</a:t>
            </a:r>
            <a:endParaRPr lang="en-US" sz="4000" i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382713" y="1003300"/>
            <a:ext cx="6383337" cy="11271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POMEN MLADINSKEGA RAZISKOVANJA</a:t>
            </a:r>
            <a:endParaRPr lang="en-US" sz="2800" i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5715000" y="1836738"/>
            <a:ext cx="0" cy="118745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14388" y="4740275"/>
            <a:ext cx="61626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solidFill>
                  <a:srgbClr val="996600"/>
                </a:solidFill>
                <a:latin typeface="Arial" charset="0"/>
              </a:rPr>
              <a:t>OSNOV ZNANSTVENO-RAZISKOVALNEGA DELA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66725" y="2284413"/>
            <a:ext cx="3621088" cy="457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0">
                <a:solidFill>
                  <a:srgbClr val="00FF00"/>
                </a:solidFill>
                <a:latin typeface="Arial" charset="0"/>
              </a:rPr>
              <a:t>MLADI RAZISKOVALCI:</a:t>
            </a:r>
            <a:endParaRPr lang="en-US" sz="2400" i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14388" y="5370513"/>
            <a:ext cx="32480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solidFill>
                  <a:srgbClr val="996600"/>
                </a:solidFill>
                <a:latin typeface="Arial" charset="0"/>
              </a:rPr>
              <a:t>STROKOVE PISMENOSTI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14388" y="6000750"/>
            <a:ext cx="32385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solidFill>
                  <a:srgbClr val="996600"/>
                </a:solidFill>
                <a:latin typeface="Arial" charset="0"/>
              </a:rPr>
              <a:t>JAVNEGA NASTOPANJA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814388" y="4111625"/>
            <a:ext cx="48593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solidFill>
                  <a:srgbClr val="996600"/>
                </a:solidFill>
                <a:latin typeface="Arial" charset="0"/>
              </a:rPr>
              <a:t>USTVARJALNOSTI IN INOVATIVNOSTI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98488" y="2895600"/>
            <a:ext cx="571817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0">
                <a:latin typeface="Arial" charset="0"/>
              </a:rPr>
              <a:t>IZDELAJO</a:t>
            </a:r>
            <a:r>
              <a:rPr lang="en-US" sz="2400" i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400" i="0">
                <a:latin typeface="Arial" charset="0"/>
              </a:rPr>
              <a:t>RAZISKOVALNO</a:t>
            </a:r>
            <a:r>
              <a:rPr lang="en-US" sz="2400" i="0">
                <a:solidFill>
                  <a:schemeClr val="hlink"/>
                </a:solidFill>
                <a:latin typeface="Arial" charset="0"/>
              </a:rPr>
              <a:t>  </a:t>
            </a:r>
            <a:r>
              <a:rPr lang="en-US" sz="2400" i="0">
                <a:latin typeface="Arial" charset="0"/>
              </a:rPr>
              <a:t>NALOGO</a:t>
            </a:r>
            <a:endParaRPr lang="en-US" i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98488" y="3427413"/>
            <a:ext cx="214947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0">
                <a:latin typeface="Arial" charset="0"/>
              </a:rPr>
              <a:t>SE</a:t>
            </a:r>
            <a:r>
              <a:rPr lang="en-US" sz="2400" i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400" i="0">
                <a:latin typeface="Arial" charset="0"/>
              </a:rPr>
              <a:t>NAUČIJO</a:t>
            </a:r>
            <a:r>
              <a:rPr lang="en-US" sz="2400" i="0">
                <a:solidFill>
                  <a:schemeClr val="hlink"/>
                </a:solidFill>
                <a:latin typeface="Arial" charset="0"/>
              </a:rPr>
              <a:t>:</a:t>
            </a:r>
            <a:endParaRPr lang="en-US" i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1" grpId="0" animBg="1" autoUpdateAnimBg="0"/>
      <p:bldP spid="50182" grpId="0" animBg="1" autoUpdateAnimBg="0"/>
      <p:bldP spid="50183" grpId="0" animBg="1" autoUpdateAnimBg="0"/>
      <p:bldP spid="50184" grpId="0" animBg="1" autoUpdateAnimBg="0"/>
      <p:bldP spid="50185" grpId="0" animBg="1" autoUpdateAnimBg="0"/>
      <p:bldP spid="50186" grpId="0" animBg="1" autoUpdateAnimBg="0"/>
      <p:bldP spid="5018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sl-SI" sz="4000" i="0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UVOD</a:t>
            </a:r>
            <a:endParaRPr lang="en-US" altLang="sl-SI" sz="4000" i="0">
              <a:solidFill>
                <a:srgbClr val="CC00CC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433888" y="1566863"/>
            <a:ext cx="3722687" cy="782637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3200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MENTOR</a:t>
            </a:r>
            <a:endParaRPr lang="en-US" altLang="sl-SI" sz="2800" i="0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5715000" y="1836738"/>
            <a:ext cx="0" cy="11874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671763" y="4264025"/>
            <a:ext cx="2206625" cy="3968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i="0">
                <a:latin typeface="Arial" panose="020B0604020202020204" pitchFamily="34" charset="0"/>
              </a:rPr>
              <a:t>BREZ IZKUŠENJ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0825" y="3238500"/>
            <a:ext cx="1311275" cy="51911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MLADI</a:t>
            </a:r>
            <a:endParaRPr lang="en-US" altLang="sl-SI" sz="24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85850" y="5635625"/>
            <a:ext cx="5349875" cy="3968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sl-SI" i="0">
                <a:latin typeface="Arial" panose="020B0604020202020204" pitchFamily="34" charset="0"/>
              </a:rPr>
              <a:t>PRVI STIKI S STROKOVNO PISMENOSTJO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717675" y="4949825"/>
            <a:ext cx="4114800" cy="39687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i="0">
                <a:latin typeface="Arial" panose="020B0604020202020204" pitchFamily="34" charset="0"/>
              </a:rPr>
              <a:t>USTVARJALNO RAZMIŠLJANJE</a:t>
            </a:r>
          </a:p>
        </p:txBody>
      </p:sp>
      <p:sp>
        <p:nvSpPr>
          <p:cNvPr id="6155" name="Text Box 11" descr="Green marble"/>
          <p:cNvSpPr txBox="1">
            <a:spLocks noChangeArrowheads="1"/>
          </p:cNvSpPr>
          <p:nvPr/>
        </p:nvSpPr>
        <p:spPr bwMode="auto">
          <a:xfrm>
            <a:off x="768350" y="1401763"/>
            <a:ext cx="1646238" cy="519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chemeClr val="bg1"/>
                </a:solidFill>
                <a:latin typeface="Arial" panose="020B0604020202020204" pitchFamily="34" charset="0"/>
              </a:rPr>
              <a:t>TRENER</a:t>
            </a:r>
            <a:endParaRPr lang="en-US" altLang="sl-SI" i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cxnSp>
        <p:nvCxnSpPr>
          <p:cNvPr id="6156" name="AutoShape 12"/>
          <p:cNvCxnSpPr>
            <a:cxnSpLocks noChangeShapeType="1"/>
            <a:stCxn id="6150" idx="3"/>
            <a:endCxn id="6149" idx="0"/>
          </p:cNvCxnSpPr>
          <p:nvPr/>
        </p:nvCxnSpPr>
        <p:spPr bwMode="auto">
          <a:xfrm>
            <a:off x="2832100" y="3498850"/>
            <a:ext cx="942975" cy="7651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4"/>
          <p:cNvCxnSpPr>
            <a:cxnSpLocks noChangeShapeType="1"/>
            <a:stCxn id="6150" idx="1"/>
            <a:endCxn id="6151" idx="1"/>
          </p:cNvCxnSpPr>
          <p:nvPr/>
        </p:nvCxnSpPr>
        <p:spPr bwMode="auto">
          <a:xfrm rot="10800000" flipV="1">
            <a:off x="1085850" y="3498850"/>
            <a:ext cx="434975" cy="2335213"/>
          </a:xfrm>
          <a:prstGeom prst="bentConnector3">
            <a:avLst>
              <a:gd name="adj1" fmla="val 15255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2120900" y="3752850"/>
            <a:ext cx="0" cy="1196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cxnSp>
        <p:nvCxnSpPr>
          <p:cNvPr id="6166" name="AutoShape 22"/>
          <p:cNvCxnSpPr>
            <a:cxnSpLocks noChangeShapeType="1"/>
            <a:stCxn id="6147" idx="2"/>
            <a:endCxn id="6150" idx="0"/>
          </p:cNvCxnSpPr>
          <p:nvPr/>
        </p:nvCxnSpPr>
        <p:spPr bwMode="auto">
          <a:xfrm rot="10800000" flipV="1">
            <a:off x="2176463" y="1958975"/>
            <a:ext cx="2257425" cy="12795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8" name="AutoShape 24"/>
          <p:cNvSpPr>
            <a:spLocks noChangeArrowheads="1"/>
          </p:cNvSpPr>
          <p:nvPr/>
        </p:nvSpPr>
        <p:spPr bwMode="auto">
          <a:xfrm rot="-2476239">
            <a:off x="7329488" y="3756025"/>
            <a:ext cx="1281112" cy="3508375"/>
          </a:xfrm>
          <a:prstGeom prst="downArrow">
            <a:avLst>
              <a:gd name="adj1" fmla="val 50000"/>
              <a:gd name="adj2" fmla="val 68463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E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U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P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E</a:t>
            </a:r>
          </a:p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00FF00"/>
                </a:solidFill>
                <a:latin typeface="Arial" panose="020B0604020202020204" pitchFamily="34" charset="0"/>
              </a:rPr>
              <a:t>H</a:t>
            </a:r>
            <a:endParaRPr lang="en-US" altLang="sl-SI" sz="2400" i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217863" y="1898650"/>
            <a:ext cx="414337" cy="414338"/>
            <a:chOff x="2027" y="1196"/>
            <a:chExt cx="261" cy="261"/>
          </a:xfrm>
        </p:grpSpPr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2027" y="1196"/>
              <a:ext cx="255" cy="255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 rot="16200000" flipV="1">
              <a:off x="2033" y="1202"/>
              <a:ext cx="255" cy="255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</p:grpSp>
      <p:sp>
        <p:nvSpPr>
          <p:cNvPr id="6182" name="AutoShape 38"/>
          <p:cNvSpPr>
            <a:spLocks noChangeArrowheads="1"/>
          </p:cNvSpPr>
          <p:nvPr/>
        </p:nvSpPr>
        <p:spPr bwMode="auto">
          <a:xfrm>
            <a:off x="4067175" y="995363"/>
            <a:ext cx="4083050" cy="1833562"/>
          </a:xfrm>
          <a:prstGeom prst="cloudCallout">
            <a:avLst>
              <a:gd name="adj1" fmla="val 16681"/>
              <a:gd name="adj2" fmla="val 1141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sl-SI" altLang="sl-SI" sz="2400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9" grpId="0" animBg="1" autoUpdateAnimBg="0"/>
      <p:bldP spid="6150" grpId="0" animBg="1" autoUpdateAnimBg="0"/>
      <p:bldP spid="6151" grpId="0" animBg="1" autoUpdateAnimBg="0"/>
      <p:bldP spid="6153" grpId="0" animBg="1" autoUpdateAnimBg="0"/>
      <p:bldP spid="6155" grpId="0" animBg="1" autoUpdateAnimBg="0"/>
      <p:bldP spid="6165" grpId="0" animBg="1"/>
      <p:bldP spid="6168" grpId="0" animBg="1" autoUpdateAnimBg="0"/>
      <p:bldP spid="618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2" name="AutoShape 42"/>
          <p:cNvSpPr>
            <a:spLocks noChangeArrowheads="1"/>
          </p:cNvSpPr>
          <p:nvPr/>
        </p:nvSpPr>
        <p:spPr bwMode="auto">
          <a:xfrm>
            <a:off x="0" y="2511425"/>
            <a:ext cx="9144000" cy="4343400"/>
          </a:xfrm>
          <a:prstGeom prst="upArrowCallout">
            <a:avLst>
              <a:gd name="adj1" fmla="val 55263"/>
              <a:gd name="adj2" fmla="val 54639"/>
              <a:gd name="adj3" fmla="val 20981"/>
              <a:gd name="adj4" fmla="val 7200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sl-SI" altLang="sl-SI" sz="2400" b="0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0" y="179388"/>
            <a:ext cx="9144000" cy="585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sz="3600" i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MLADINSKO RAZISKOVALNO DELO</a:t>
            </a:r>
            <a:endParaRPr lang="en-US" altLang="sl-SI" sz="2800" i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430588" y="3013075"/>
            <a:ext cx="22860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>
                <a:latin typeface="Arial" panose="020B0604020202020204" pitchFamily="34" charset="0"/>
              </a:rPr>
              <a:t>IZOBRAŽEVALNI PROJEKT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grpSp>
        <p:nvGrpSpPr>
          <p:cNvPr id="25645" name="Group 45"/>
          <p:cNvGrpSpPr>
            <a:grpSpLocks/>
          </p:cNvGrpSpPr>
          <p:nvPr/>
        </p:nvGrpSpPr>
        <p:grpSpPr bwMode="auto">
          <a:xfrm>
            <a:off x="3394075" y="3959225"/>
            <a:ext cx="2362200" cy="1066800"/>
            <a:chOff x="2160" y="2592"/>
            <a:chExt cx="1488" cy="672"/>
          </a:xfrm>
        </p:grpSpPr>
        <p:sp>
          <p:nvSpPr>
            <p:cNvPr id="25646" name="Oval 46"/>
            <p:cNvSpPr>
              <a:spLocks noChangeArrowheads="1"/>
            </p:cNvSpPr>
            <p:nvPr/>
          </p:nvSpPr>
          <p:spPr bwMode="auto">
            <a:xfrm>
              <a:off x="2160" y="2592"/>
              <a:ext cx="1488" cy="672"/>
            </a:xfrm>
            <a:prstGeom prst="ellipse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25647" name="Text Box 47"/>
            <p:cNvSpPr txBox="1">
              <a:spLocks noChangeArrowheads="1"/>
            </p:cNvSpPr>
            <p:nvPr/>
          </p:nvSpPr>
          <p:spPr bwMode="auto">
            <a:xfrm>
              <a:off x="2376" y="2745"/>
              <a:ext cx="10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Š O L E</a:t>
              </a:r>
              <a:endParaRPr lang="en-US" altLang="sl-SI" b="0" i="0">
                <a:latin typeface="Arial" panose="020B0604020202020204" pitchFamily="34" charset="0"/>
              </a:endParaRPr>
            </a:p>
          </p:txBody>
        </p:sp>
      </p:grp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2555875" y="5483225"/>
            <a:ext cx="4038600" cy="1143000"/>
            <a:chOff x="1610" y="3456"/>
            <a:chExt cx="2544" cy="720"/>
          </a:xfrm>
        </p:grpSpPr>
        <p:sp>
          <p:nvSpPr>
            <p:cNvPr id="25649" name="Oval 49"/>
            <p:cNvSpPr>
              <a:spLocks noChangeArrowheads="1"/>
            </p:cNvSpPr>
            <p:nvPr/>
          </p:nvSpPr>
          <p:spPr bwMode="auto">
            <a:xfrm>
              <a:off x="1610" y="3456"/>
              <a:ext cx="2544" cy="72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25650" name="Text Box 50"/>
            <p:cNvSpPr txBox="1">
              <a:spLocks noChangeArrowheads="1"/>
            </p:cNvSpPr>
            <p:nvPr/>
          </p:nvSpPr>
          <p:spPr bwMode="auto">
            <a:xfrm>
              <a:off x="1755" y="3557"/>
              <a:ext cx="225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2400" i="0">
                  <a:latin typeface="Arial" panose="020B0604020202020204" pitchFamily="34" charset="0"/>
                </a:rPr>
                <a:t>RAZISKOVALNE NALOGE</a:t>
              </a:r>
              <a:endParaRPr lang="en-US" altLang="sl-SI" sz="2400" b="0" i="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51" name="Text Box 51" descr="Parchment"/>
          <p:cNvSpPr txBox="1">
            <a:spLocks noChangeArrowheads="1"/>
          </p:cNvSpPr>
          <p:nvPr/>
        </p:nvSpPr>
        <p:spPr bwMode="auto">
          <a:xfrm>
            <a:off x="304800" y="4111625"/>
            <a:ext cx="2514600" cy="7508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sz="2800" i="0">
                <a:solidFill>
                  <a:srgbClr val="9900CC"/>
                </a:solidFill>
                <a:latin typeface="Arial" panose="020B0604020202020204" pitchFamily="34" charset="0"/>
              </a:rPr>
              <a:t>MENTORJI</a:t>
            </a:r>
            <a:endParaRPr lang="en-US" altLang="sl-SI" i="0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sl-SI" b="0" i="0">
                <a:latin typeface="Arial" panose="020B0604020202020204" pitchFamily="34" charset="0"/>
              </a:rPr>
              <a:t>(učitelji in profesorji)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grpSp>
        <p:nvGrpSpPr>
          <p:cNvPr id="25652" name="Group 52"/>
          <p:cNvGrpSpPr>
            <a:grpSpLocks/>
          </p:cNvGrpSpPr>
          <p:nvPr/>
        </p:nvGrpSpPr>
        <p:grpSpPr bwMode="auto">
          <a:xfrm>
            <a:off x="3429000" y="1216025"/>
            <a:ext cx="2286000" cy="990600"/>
            <a:chOff x="2160" y="768"/>
            <a:chExt cx="1440" cy="624"/>
          </a:xfrm>
        </p:grpSpPr>
        <p:sp>
          <p:nvSpPr>
            <p:cNvPr id="25653" name="Oval 53"/>
            <p:cNvSpPr>
              <a:spLocks noChangeArrowheads="1"/>
            </p:cNvSpPr>
            <p:nvPr/>
          </p:nvSpPr>
          <p:spPr bwMode="auto">
            <a:xfrm>
              <a:off x="2160" y="768"/>
              <a:ext cx="1440" cy="6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25654" name="Text Box 54"/>
            <p:cNvSpPr txBox="1">
              <a:spLocks noChangeArrowheads="1"/>
            </p:cNvSpPr>
            <p:nvPr/>
          </p:nvSpPr>
          <p:spPr bwMode="auto">
            <a:xfrm>
              <a:off x="2184" y="882"/>
              <a:ext cx="139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1800" i="0">
                  <a:latin typeface="Arial" panose="020B0604020202020204" pitchFamily="34" charset="0"/>
                </a:rPr>
                <a:t>RAZISKOVALNI INŠTITUTI</a:t>
              </a:r>
              <a:endParaRPr lang="en-US" altLang="sl-SI" sz="2400" i="0">
                <a:latin typeface="Arial" panose="020B0604020202020204" pitchFamily="34" charset="0"/>
              </a:endParaRPr>
            </a:p>
          </p:txBody>
        </p:sp>
      </p:grpSp>
      <p:sp>
        <p:nvSpPr>
          <p:cNvPr id="25655" name="Text Box 55" descr="Green marble"/>
          <p:cNvSpPr txBox="1">
            <a:spLocks noChangeArrowheads="1"/>
          </p:cNvSpPr>
          <p:nvPr/>
        </p:nvSpPr>
        <p:spPr bwMode="auto">
          <a:xfrm>
            <a:off x="457200" y="1390650"/>
            <a:ext cx="2362200" cy="64135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solidFill>
                  <a:schemeClr val="bg1"/>
                </a:solidFill>
                <a:latin typeface="Arial" panose="020B0604020202020204" pitchFamily="34" charset="0"/>
              </a:rPr>
              <a:t>SOMENTORJI</a:t>
            </a:r>
          </a:p>
          <a:p>
            <a:pPr>
              <a:lnSpc>
                <a:spcPct val="90000"/>
              </a:lnSpc>
            </a:pPr>
            <a:r>
              <a:rPr lang="en-US" altLang="sl-SI" b="0" i="0">
                <a:solidFill>
                  <a:schemeClr val="bg1"/>
                </a:solidFill>
                <a:latin typeface="Arial" panose="020B0604020202020204" pitchFamily="34" charset="0"/>
              </a:rPr>
              <a:t>(raziskovalci)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grpSp>
        <p:nvGrpSpPr>
          <p:cNvPr id="25656" name="Group 56"/>
          <p:cNvGrpSpPr>
            <a:grpSpLocks/>
          </p:cNvGrpSpPr>
          <p:nvPr/>
        </p:nvGrpSpPr>
        <p:grpSpPr bwMode="auto">
          <a:xfrm>
            <a:off x="6477000" y="3919538"/>
            <a:ext cx="2514600" cy="1258887"/>
            <a:chOff x="4080" y="2471"/>
            <a:chExt cx="1584" cy="793"/>
          </a:xfrm>
        </p:grpSpPr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4080" y="2471"/>
              <a:ext cx="1584" cy="47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sl-SI" sz="1600" i="0">
                  <a:latin typeface="Arial" panose="020B0604020202020204" pitchFamily="34" charset="0"/>
                </a:rPr>
                <a:t>POMANJKLJIVA RAZISKOVALNA </a:t>
              </a:r>
            </a:p>
            <a:p>
              <a:pPr algn="l">
                <a:lnSpc>
                  <a:spcPct val="90000"/>
                </a:lnSpc>
              </a:pPr>
              <a:r>
                <a:rPr lang="en-US" altLang="sl-SI" sz="1600" i="0">
                  <a:latin typeface="Arial" panose="020B0604020202020204" pitchFamily="34" charset="0"/>
                </a:rPr>
                <a:t>OPREMA</a:t>
              </a:r>
              <a:endParaRPr lang="en-US" altLang="sl-SI" sz="1600" b="0" i="0">
                <a:latin typeface="Arial" panose="020B0604020202020204" pitchFamily="34" charset="0"/>
              </a:endParaRPr>
            </a:p>
          </p:txBody>
        </p:sp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4080" y="2928"/>
              <a:ext cx="1584" cy="33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sl-SI" sz="1600" i="0">
                  <a:latin typeface="Arial" panose="020B0604020202020204" pitchFamily="34" charset="0"/>
                </a:rPr>
                <a:t>OMEJENA FINANČNA </a:t>
              </a:r>
            </a:p>
            <a:p>
              <a:pPr algn="l">
                <a:lnSpc>
                  <a:spcPct val="90000"/>
                </a:lnSpc>
              </a:pPr>
              <a:r>
                <a:rPr lang="en-US" altLang="sl-SI" sz="1600" i="0">
                  <a:latin typeface="Arial" panose="020B0604020202020204" pitchFamily="34" charset="0"/>
                </a:rPr>
                <a:t>SREDSTVA </a:t>
              </a:r>
              <a:endParaRPr lang="en-US" altLang="sl-SI" sz="1600" b="0" i="0">
                <a:latin typeface="Arial" panose="020B0604020202020204" pitchFamily="34" charset="0"/>
              </a:endParaRPr>
            </a:p>
          </p:txBody>
        </p:sp>
      </p:grpSp>
      <p:sp>
        <p:nvSpPr>
          <p:cNvPr id="25659" name="Text Box 59"/>
          <p:cNvSpPr txBox="1">
            <a:spLocks noChangeArrowheads="1"/>
          </p:cNvSpPr>
          <p:nvPr/>
        </p:nvSpPr>
        <p:spPr bwMode="auto">
          <a:xfrm>
            <a:off x="304800" y="3357563"/>
            <a:ext cx="2514600" cy="533400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sz="1600" i="0">
                <a:latin typeface="Arial" panose="020B0604020202020204" pitchFamily="34" charset="0"/>
              </a:rPr>
              <a:t>BREZ RAZISKOVALNIH IZKUŠENJ</a:t>
            </a:r>
            <a:endParaRPr lang="en-US" altLang="sl-SI" sz="1600" b="0" i="0">
              <a:latin typeface="Arial" panose="020B0604020202020204" pitchFamily="34" charset="0"/>
            </a:endParaRPr>
          </a:p>
        </p:txBody>
      </p:sp>
      <p:cxnSp>
        <p:nvCxnSpPr>
          <p:cNvPr id="25660" name="AutoShape 60"/>
          <p:cNvCxnSpPr>
            <a:cxnSpLocks noChangeShapeType="1"/>
            <a:stCxn id="25649" idx="0"/>
            <a:endCxn id="25646" idx="4"/>
          </p:cNvCxnSpPr>
          <p:nvPr/>
        </p:nvCxnSpPr>
        <p:spPr bwMode="auto">
          <a:xfrm flipV="1">
            <a:off x="4575175" y="5026025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1" name="Text Box 61"/>
          <p:cNvSpPr txBox="1">
            <a:spLocks noChangeArrowheads="1"/>
          </p:cNvSpPr>
          <p:nvPr/>
        </p:nvSpPr>
        <p:spPr bwMode="auto">
          <a:xfrm>
            <a:off x="6477000" y="5137150"/>
            <a:ext cx="2514600" cy="533400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sl-SI" sz="1600" i="0">
                <a:latin typeface="Arial" panose="020B0604020202020204" pitchFamily="34" charset="0"/>
              </a:rPr>
              <a:t>OMEJEN KADROVSKI </a:t>
            </a:r>
          </a:p>
          <a:p>
            <a:pPr algn="l">
              <a:lnSpc>
                <a:spcPct val="90000"/>
              </a:lnSpc>
            </a:pPr>
            <a:r>
              <a:rPr lang="en-US" altLang="sl-SI" sz="1600" i="0">
                <a:latin typeface="Arial" panose="020B0604020202020204" pitchFamily="34" charset="0"/>
              </a:rPr>
              <a:t>POTENCIAL</a:t>
            </a:r>
            <a:endParaRPr lang="en-US" altLang="sl-SI" sz="1600" b="0" i="0">
              <a:latin typeface="Arial" panose="020B0604020202020204" pitchFamily="34" charset="0"/>
            </a:endParaRPr>
          </a:p>
        </p:txBody>
      </p:sp>
      <p:grpSp>
        <p:nvGrpSpPr>
          <p:cNvPr id="25665" name="Group 65"/>
          <p:cNvGrpSpPr>
            <a:grpSpLocks/>
          </p:cNvGrpSpPr>
          <p:nvPr/>
        </p:nvGrpSpPr>
        <p:grpSpPr bwMode="auto">
          <a:xfrm>
            <a:off x="6019800" y="1216025"/>
            <a:ext cx="2895600" cy="1930400"/>
            <a:chOff x="3792" y="766"/>
            <a:chExt cx="1824" cy="1216"/>
          </a:xfrm>
        </p:grpSpPr>
        <p:sp>
          <p:nvSpPr>
            <p:cNvPr id="25663" name="Rectangle 63"/>
            <p:cNvSpPr>
              <a:spLocks noChangeArrowheads="1"/>
            </p:cNvSpPr>
            <p:nvPr/>
          </p:nvSpPr>
          <p:spPr bwMode="auto">
            <a:xfrm>
              <a:off x="3792" y="766"/>
              <a:ext cx="1824" cy="44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sl-SI" sz="1500" i="0">
                  <a:latin typeface="Arial" panose="020B0604020202020204" pitchFamily="34" charset="0"/>
                </a:rPr>
                <a:t>PREVEČ “AKADEMSKO” USMERJENE RAZISKOVALNE NALOGE</a:t>
              </a:r>
              <a:endParaRPr lang="en-US" altLang="sl-SI" sz="1000" b="0" i="0">
                <a:latin typeface="Arial" panose="020B0604020202020204" pitchFamily="34" charset="0"/>
              </a:endParaRPr>
            </a:p>
          </p:txBody>
        </p:sp>
        <p:graphicFrame>
          <p:nvGraphicFramePr>
            <p:cNvPr id="25664" name="Object 64"/>
            <p:cNvGraphicFramePr>
              <a:graphicFrameLocks noChangeAspect="1"/>
            </p:cNvGraphicFramePr>
            <p:nvPr/>
          </p:nvGraphicFramePr>
          <p:xfrm>
            <a:off x="4962" y="1214"/>
            <a:ext cx="65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8" name="Clip" r:id="rId8" imgW="3192120" imgH="3749400" progId="MS_ClipArt_Gallery.2">
                    <p:embed/>
                  </p:oleObj>
                </mc:Choice>
                <mc:Fallback>
                  <p:oleObj name="Clip" r:id="rId8" imgW="3192120" imgH="37494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" y="1214"/>
                          <a:ext cx="654" cy="768"/>
                        </a:xfrm>
                        <a:prstGeom prst="rect">
                          <a:avLst/>
                        </a:prstGeom>
                        <a:solidFill>
                          <a:srgbClr val="FF505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52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2" grpId="0" animBg="1" autoUpdateAnimBg="0"/>
      <p:bldP spid="25644" grpId="0" animBg="1" autoUpdateAnimBg="0"/>
      <p:bldP spid="25651" grpId="0" animBg="1" autoUpdateAnimBg="0"/>
      <p:bldP spid="25655" grpId="0" animBg="1" autoUpdateAnimBg="0"/>
      <p:bldP spid="25659" grpId="0" animBg="1" autoUpdateAnimBg="0"/>
      <p:bldP spid="2566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AutoShape 50"/>
          <p:cNvSpPr>
            <a:spLocks noChangeArrowheads="1"/>
          </p:cNvSpPr>
          <p:nvPr/>
        </p:nvSpPr>
        <p:spPr bwMode="auto">
          <a:xfrm>
            <a:off x="6059488" y="3727450"/>
            <a:ext cx="3084512" cy="2894013"/>
          </a:xfrm>
          <a:prstGeom prst="leftArrow">
            <a:avLst>
              <a:gd name="adj1" fmla="val 67981"/>
              <a:gd name="adj2" fmla="val 340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l-SI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0" y="152400"/>
            <a:ext cx="9144000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600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IZBIRA RAZISKOVALNE NALOGE</a:t>
            </a:r>
            <a:endParaRPr lang="en-US" sz="2800" i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392863" y="1862138"/>
            <a:ext cx="2255837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0">
                <a:latin typeface="Arial" charset="0"/>
              </a:rPr>
              <a:t>INTERES DO PODROČJA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38163" y="1611313"/>
            <a:ext cx="2709862" cy="641350"/>
          </a:xfrm>
          <a:prstGeom prst="rect">
            <a:avLst/>
          </a:prstGeom>
          <a:solidFill>
            <a:srgbClr val="99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0">
                <a:solidFill>
                  <a:schemeClr val="hlink"/>
                </a:solidFill>
                <a:latin typeface="Arial" charset="0"/>
              </a:rPr>
              <a:t>TOLIKO VEČJI POMEN MENTORJA</a:t>
            </a:r>
            <a:endParaRPr lang="en-US" sz="2800" i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5715000" y="1836738"/>
            <a:ext cx="0" cy="118745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525463" y="2227263"/>
            <a:ext cx="2733675" cy="6413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0">
                <a:latin typeface="Arial" charset="0"/>
              </a:rPr>
              <a:t>SAMI NAJBOLJ PODKOVANI</a:t>
            </a:r>
            <a:endParaRPr lang="en-US" sz="2400" b="0" i="0">
              <a:latin typeface="Arial" charset="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408738" y="1533525"/>
            <a:ext cx="2259012" cy="36671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0">
                <a:latin typeface="Arial" charset="0"/>
              </a:rPr>
              <a:t>PRILJUBLJENOST</a:t>
            </a:r>
            <a:endParaRPr lang="en-US" sz="1800" i="0">
              <a:solidFill>
                <a:srgbClr val="00CC00"/>
              </a:solidFill>
              <a:latin typeface="Arial" charset="0"/>
            </a:endParaRPr>
          </a:p>
        </p:txBody>
      </p:sp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4446588" y="3281363"/>
            <a:ext cx="2339975" cy="976312"/>
            <a:chOff x="4082" y="1422"/>
            <a:chExt cx="1474" cy="615"/>
          </a:xfrm>
        </p:grpSpPr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4082" y="1422"/>
              <a:ext cx="1474" cy="615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4158" y="1586"/>
              <a:ext cx="13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PROSTE ROKE</a:t>
              </a:r>
              <a:endParaRPr lang="en-US" sz="2800" i="0">
                <a:solidFill>
                  <a:srgbClr val="00CC00"/>
                </a:solidFill>
                <a:latin typeface="Arial" charset="0"/>
              </a:endParaRPr>
            </a:p>
          </p:txBody>
        </p:sp>
      </p:grpSp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3767138" y="1076325"/>
            <a:ext cx="2339975" cy="976313"/>
            <a:chOff x="2373" y="678"/>
            <a:chExt cx="1474" cy="615"/>
          </a:xfrm>
        </p:grpSpPr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2373" y="678"/>
              <a:ext cx="1474" cy="615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7197" name="Text Box 29"/>
            <p:cNvSpPr txBox="1">
              <a:spLocks noChangeArrowheads="1"/>
            </p:cNvSpPr>
            <p:nvPr/>
          </p:nvSpPr>
          <p:spPr bwMode="auto">
            <a:xfrm>
              <a:off x="2449" y="803"/>
              <a:ext cx="132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MLADI BREZ TEME</a:t>
              </a:r>
            </a:p>
          </p:txBody>
        </p:sp>
      </p:grpSp>
      <p:grpSp>
        <p:nvGrpSpPr>
          <p:cNvPr id="7223" name="Group 55"/>
          <p:cNvGrpSpPr>
            <a:grpSpLocks/>
          </p:cNvGrpSpPr>
          <p:nvPr/>
        </p:nvGrpSpPr>
        <p:grpSpPr bwMode="auto">
          <a:xfrm>
            <a:off x="3916363" y="2182813"/>
            <a:ext cx="2476500" cy="1573212"/>
            <a:chOff x="2467" y="1375"/>
            <a:chExt cx="1560" cy="991"/>
          </a:xfrm>
        </p:grpSpPr>
        <p:cxnSp>
          <p:nvCxnSpPr>
            <p:cNvPr id="7211" name="AutoShape 43"/>
            <p:cNvCxnSpPr>
              <a:cxnSpLocks noChangeShapeType="1"/>
              <a:stCxn id="7177" idx="1"/>
            </p:cNvCxnSpPr>
            <p:nvPr/>
          </p:nvCxnSpPr>
          <p:spPr bwMode="auto">
            <a:xfrm rot="10800000" flipV="1">
              <a:off x="2792" y="1375"/>
              <a:ext cx="1235" cy="991"/>
            </a:xfrm>
            <a:prstGeom prst="curvedConnector3">
              <a:avLst>
                <a:gd name="adj1" fmla="val 1595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212" name="Text Box 44"/>
            <p:cNvSpPr txBox="1">
              <a:spLocks noChangeArrowheads="1"/>
            </p:cNvSpPr>
            <p:nvPr/>
          </p:nvSpPr>
          <p:spPr bwMode="auto">
            <a:xfrm rot="-466267">
              <a:off x="2467" y="1475"/>
              <a:ext cx="82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300" b="0" i="0">
                  <a:latin typeface="Arial" charset="0"/>
                </a:rPr>
                <a:t>globalno</a:t>
              </a:r>
            </a:p>
          </p:txBody>
        </p:sp>
      </p:grp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 flipH="1">
          <a:off x="860425" y="3395663"/>
          <a:ext cx="2449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Clip" r:id="rId6" imgW="5121275" imgH="1804988" progId="">
                  <p:embed/>
                </p:oleObj>
              </mc:Choice>
              <mc:Fallback>
                <p:oleObj name="Clip" r:id="rId6" imgW="5121275" imgH="1804988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60425" y="3395663"/>
                        <a:ext cx="24495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6973888" y="4378325"/>
            <a:ext cx="2170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latin typeface="Arial" charset="0"/>
              </a:rPr>
              <a:t>ZANIMIVA</a:t>
            </a:r>
            <a:endParaRPr lang="en-US" sz="1800" i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6223000" y="4986338"/>
            <a:ext cx="2916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latin typeface="Arial" charset="0"/>
              </a:rPr>
              <a:t>NE PREZAHTEVNA</a:t>
            </a:r>
            <a:endParaRPr lang="en-US" sz="1800" i="0">
              <a:solidFill>
                <a:srgbClr val="00CC00"/>
              </a:solidFill>
              <a:latin typeface="Arial" charset="0"/>
            </a:endParaRPr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6973888" y="559435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i="0">
                <a:latin typeface="Arial" charset="0"/>
              </a:rPr>
              <a:t>ORIGINALNA</a:t>
            </a:r>
            <a:endParaRPr lang="en-US" sz="1800" i="0">
              <a:solidFill>
                <a:srgbClr val="00CC00"/>
              </a:solidFill>
              <a:latin typeface="Arial" charset="0"/>
            </a:endParaRPr>
          </a:p>
        </p:txBody>
      </p:sp>
      <p:grpSp>
        <p:nvGrpSpPr>
          <p:cNvPr id="7220" name="Group 52"/>
          <p:cNvGrpSpPr>
            <a:grpSpLocks/>
          </p:cNvGrpSpPr>
          <p:nvPr/>
        </p:nvGrpSpPr>
        <p:grpSpPr bwMode="auto">
          <a:xfrm>
            <a:off x="2805113" y="4618038"/>
            <a:ext cx="2720975" cy="1112837"/>
            <a:chOff x="2082" y="2925"/>
            <a:chExt cx="1714" cy="701"/>
          </a:xfrm>
        </p:grpSpPr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2082" y="2925"/>
              <a:ext cx="1714" cy="701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sz="2400" b="0" i="0">
                <a:latin typeface="Arial" charset="0"/>
              </a:endParaRPr>
            </a:p>
          </p:txBody>
        </p:sp>
        <p:sp>
          <p:nvSpPr>
            <p:cNvPr id="7219" name="Text Box 51"/>
            <p:cNvSpPr txBox="1">
              <a:spLocks noChangeArrowheads="1"/>
            </p:cNvSpPr>
            <p:nvPr/>
          </p:nvSpPr>
          <p:spPr bwMode="auto">
            <a:xfrm>
              <a:off x="2467" y="3052"/>
              <a:ext cx="9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0">
                  <a:latin typeface="Arial" charset="0"/>
                </a:rPr>
                <a:t>NAJTEŽJA</a:t>
              </a:r>
            </a:p>
            <a:p>
              <a:pPr algn="l">
                <a:lnSpc>
                  <a:spcPct val="100000"/>
                </a:lnSpc>
              </a:pPr>
              <a:r>
                <a:rPr lang="en-US" i="0">
                  <a:latin typeface="Arial" charset="0"/>
                </a:rPr>
                <a:t> NALOGA</a:t>
              </a:r>
            </a:p>
          </p:txBody>
        </p:sp>
      </p:grpSp>
      <p:graphicFrame>
        <p:nvGraphicFramePr>
          <p:cNvPr id="7221" name="Object 53"/>
          <p:cNvGraphicFramePr>
            <a:graphicFrameLocks noChangeAspect="1"/>
          </p:cNvGraphicFramePr>
          <p:nvPr/>
        </p:nvGraphicFramePr>
        <p:xfrm flipH="1">
          <a:off x="5519738" y="5216525"/>
          <a:ext cx="6429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Clip" r:id="rId8" imgW="1857375" imgH="3995738" progId="">
                  <p:embed/>
                </p:oleObj>
              </mc:Choice>
              <mc:Fallback>
                <p:oleObj name="Clip" r:id="rId8" imgW="1857375" imgH="3995738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519738" y="5216525"/>
                        <a:ext cx="642937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2" name="Object 54"/>
          <p:cNvGraphicFramePr>
            <a:graphicFrameLocks noChangeAspect="1"/>
          </p:cNvGraphicFramePr>
          <p:nvPr/>
        </p:nvGraphicFramePr>
        <p:xfrm>
          <a:off x="463550" y="4930775"/>
          <a:ext cx="1595438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Clip" r:id="rId10" imgW="3452813" imgH="3459163" progId="">
                  <p:embed/>
                </p:oleObj>
              </mc:Choice>
              <mc:Fallback>
                <p:oleObj name="Clip" r:id="rId10" imgW="3452813" imgH="3459163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930775"/>
                        <a:ext cx="1595438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8" grpId="0" animBg="1"/>
      <p:bldP spid="7177" grpId="0" animBg="1" autoUpdateAnimBg="0"/>
      <p:bldP spid="7178" grpId="0" animBg="1" autoUpdateAnimBg="0"/>
      <p:bldP spid="7186" grpId="0" animBg="1" autoUpdateAnimBg="0"/>
      <p:bldP spid="7187" grpId="0" animBg="1" autoUpdateAnimBg="0"/>
      <p:bldP spid="7214" grpId="0" build="p" autoUpdateAnimBg="0"/>
      <p:bldP spid="7216" grpId="0" build="p" autoUpdateAnimBg="0"/>
      <p:bldP spid="72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9" name="Group 37"/>
          <p:cNvGrpSpPr>
            <a:grpSpLocks/>
          </p:cNvGrpSpPr>
          <p:nvPr/>
        </p:nvGrpSpPr>
        <p:grpSpPr bwMode="auto">
          <a:xfrm>
            <a:off x="4176713" y="1501775"/>
            <a:ext cx="2365375" cy="1412875"/>
            <a:chOff x="2455" y="1827"/>
            <a:chExt cx="1481" cy="983"/>
          </a:xfrm>
        </p:grpSpPr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2455" y="1827"/>
              <a:ext cx="1481" cy="9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sl-SI" altLang="sl-SI" i="0">
                <a:latin typeface="Arial" panose="020B0604020202020204" pitchFamily="34" charset="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2623" y="2152"/>
              <a:ext cx="1116" cy="6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sl-SI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TAKOJ </a:t>
              </a:r>
            </a:p>
            <a:p>
              <a:pPr>
                <a:lnSpc>
                  <a:spcPct val="100000"/>
                </a:lnSpc>
              </a:pPr>
              <a:r>
                <a:rPr lang="en-US" altLang="sl-SI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ZAPIŠITE</a:t>
              </a:r>
              <a:endParaRPr lang="en-US" altLang="sl-SI" i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82563"/>
            <a:ext cx="9144000" cy="585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sz="3600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IZBIRA RAZISKOVALNE NALOGE</a:t>
            </a:r>
            <a:endParaRPr lang="en-US" altLang="sl-SI" sz="3600" i="0">
              <a:solidFill>
                <a:srgbClr val="CC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0038" y="4216400"/>
            <a:ext cx="2371725" cy="915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>
                <a:latin typeface="Arial" panose="020B0604020202020204" pitchFamily="34" charset="0"/>
              </a:rPr>
              <a:t>PRIMERNE MLADE RAZISKOVALCE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grpSp>
        <p:nvGrpSpPr>
          <p:cNvPr id="8231" name="Group 39"/>
          <p:cNvGrpSpPr>
            <a:grpSpLocks/>
          </p:cNvGrpSpPr>
          <p:nvPr/>
        </p:nvGrpSpPr>
        <p:grpSpPr bwMode="auto">
          <a:xfrm>
            <a:off x="4178300" y="1003300"/>
            <a:ext cx="2362200" cy="1050925"/>
            <a:chOff x="2249" y="542"/>
            <a:chExt cx="1488" cy="662"/>
          </a:xfrm>
        </p:grpSpPr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2249" y="542"/>
              <a:ext cx="1488" cy="662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465" y="706"/>
              <a:ext cx="1056" cy="33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3200" i="0">
                  <a:latin typeface="Arial" panose="020B0604020202020204" pitchFamily="34" charset="0"/>
                </a:rPr>
                <a:t>IDEJE</a:t>
              </a:r>
              <a:endParaRPr lang="en-US" altLang="sl-SI" sz="2400" b="0" i="0">
                <a:latin typeface="Arial" panose="020B0604020202020204" pitchFamily="34" charset="0"/>
              </a:endParaRPr>
            </a:p>
          </p:txBody>
        </p:sp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1657350" y="3043238"/>
            <a:ext cx="4038600" cy="1143000"/>
            <a:chOff x="1610" y="3486"/>
            <a:chExt cx="2544" cy="720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1610" y="3486"/>
              <a:ext cx="2544" cy="72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1755" y="3507"/>
              <a:ext cx="225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2400" i="0">
                  <a:latin typeface="Arial" panose="020B0604020202020204" pitchFamily="34" charset="0"/>
                </a:rPr>
                <a:t>TEMA</a:t>
              </a:r>
            </a:p>
            <a:p>
              <a:pPr>
                <a:lnSpc>
                  <a:spcPct val="90000"/>
                </a:lnSpc>
              </a:pPr>
              <a:r>
                <a:rPr lang="en-US" altLang="sl-SI" sz="2400" i="0">
                  <a:latin typeface="Arial" panose="020B0604020202020204" pitchFamily="34" charset="0"/>
                </a:rPr>
                <a:t>RAZISKOVALNE NALOGE</a:t>
              </a:r>
              <a:endParaRPr lang="en-US" altLang="sl-SI" sz="2400" b="0" i="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34" name="Group 42"/>
          <p:cNvGrpSpPr>
            <a:grpSpLocks/>
          </p:cNvGrpSpPr>
          <p:nvPr/>
        </p:nvGrpSpPr>
        <p:grpSpPr bwMode="auto">
          <a:xfrm>
            <a:off x="3151188" y="4341813"/>
            <a:ext cx="2425700" cy="990600"/>
            <a:chOff x="320" y="2960"/>
            <a:chExt cx="1528" cy="624"/>
          </a:xfrm>
        </p:grpSpPr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364" y="2960"/>
              <a:ext cx="1440" cy="6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sl-SI" altLang="sl-SI" sz="2400" b="0" i="0">
                <a:latin typeface="Arial" panose="020B0604020202020204" pitchFamily="34" charset="0"/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320" y="3122"/>
              <a:ext cx="152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NAJBOLJŠE</a:t>
              </a:r>
              <a:endParaRPr lang="en-US" altLang="sl-SI" sz="2400" b="0" i="0">
                <a:latin typeface="Arial" panose="020B0604020202020204" pitchFamily="34" charset="0"/>
              </a:endParaRPr>
            </a:p>
          </p:txBody>
        </p:sp>
      </p:grp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385050" y="2555875"/>
            <a:ext cx="17589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latin typeface="Arial" panose="020B0604020202020204" pitchFamily="34" charset="0"/>
              </a:rPr>
              <a:t>ZANIMALO ŽE PREJ</a:t>
            </a:r>
            <a:endParaRPr lang="en-US" altLang="sl-SI" b="0" i="0">
              <a:latin typeface="Arial" panose="020B0604020202020204" pitchFamily="34" charset="0"/>
            </a:endParaRP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7002463" y="973138"/>
            <a:ext cx="2147887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latin typeface="Arial" panose="020B0604020202020204" pitchFamily="34" charset="0"/>
              </a:rPr>
              <a:t>MED</a:t>
            </a:r>
            <a:r>
              <a:rPr lang="en-US" altLang="sl-SI" sz="1800" i="0">
                <a:latin typeface="Arial" panose="020B0604020202020204" pitchFamily="34" charset="0"/>
              </a:rPr>
              <a:t> </a:t>
            </a:r>
            <a:r>
              <a:rPr lang="en-US" altLang="sl-SI" i="0">
                <a:latin typeface="Arial" panose="020B0604020202020204" pitchFamily="34" charset="0"/>
              </a:rPr>
              <a:t>POUKOM</a:t>
            </a:r>
            <a:endParaRPr lang="en-US" altLang="sl-SI" sz="1800" b="0" i="0">
              <a:latin typeface="Arial" panose="020B0604020202020204" pitchFamily="34" charset="0"/>
            </a:endParaRP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781800" y="1489075"/>
            <a:ext cx="23685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latin typeface="Arial" panose="020B0604020202020204" pitchFamily="34" charset="0"/>
              </a:rPr>
              <a:t>PROBLEMATIKA V OKOLJU</a:t>
            </a:r>
            <a:endParaRPr lang="en-US" altLang="sl-SI" b="0" i="0">
              <a:latin typeface="Arial" panose="020B0604020202020204" pitchFamily="34" charset="0"/>
            </a:endParaRPr>
          </a:p>
        </p:txBody>
      </p:sp>
      <p:sp>
        <p:nvSpPr>
          <p:cNvPr id="8232" name="Text Box 40" descr="Green marble"/>
          <p:cNvSpPr txBox="1">
            <a:spLocks noChangeArrowheads="1"/>
          </p:cNvSpPr>
          <p:nvPr/>
        </p:nvSpPr>
        <p:spPr bwMode="auto">
          <a:xfrm>
            <a:off x="446088" y="1914525"/>
            <a:ext cx="2362200" cy="64135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solidFill>
                  <a:schemeClr val="bg1"/>
                </a:solidFill>
                <a:latin typeface="Arial" panose="020B0604020202020204" pitchFamily="34" charset="0"/>
              </a:rPr>
              <a:t>PREDMET, KI GA POUČUJETE</a:t>
            </a:r>
            <a:endParaRPr lang="en-US" altLang="sl-SI" sz="2400" b="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8237" name="Group 45"/>
          <p:cNvGrpSpPr>
            <a:grpSpLocks/>
          </p:cNvGrpSpPr>
          <p:nvPr/>
        </p:nvGrpSpPr>
        <p:grpSpPr bwMode="auto">
          <a:xfrm>
            <a:off x="2435225" y="5627688"/>
            <a:ext cx="2970213" cy="949325"/>
            <a:chOff x="2263" y="3599"/>
            <a:chExt cx="1871" cy="598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2263" y="3599"/>
              <a:ext cx="1353" cy="37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sl-SI" sz="1800" i="0">
                  <a:latin typeface="Arial" panose="020B0604020202020204" pitchFamily="34" charset="0"/>
                </a:rPr>
                <a:t>UČNI USPEH NI EDINO MERILO</a:t>
              </a:r>
              <a:endParaRPr lang="en-US" altLang="sl-SI" sz="1200" b="0" i="0">
                <a:latin typeface="Arial" panose="020B0604020202020204" pitchFamily="34" charset="0"/>
              </a:endParaRPr>
            </a:p>
          </p:txBody>
        </p:sp>
        <p:grpSp>
          <p:nvGrpSpPr>
            <p:cNvPr id="8236" name="Group 44"/>
            <p:cNvGrpSpPr>
              <a:grpSpLocks/>
            </p:cNvGrpSpPr>
            <p:nvPr/>
          </p:nvGrpSpPr>
          <p:grpSpPr bwMode="auto">
            <a:xfrm>
              <a:off x="3625" y="3599"/>
              <a:ext cx="509" cy="598"/>
              <a:chOff x="3625" y="3611"/>
              <a:chExt cx="509" cy="598"/>
            </a:xfrm>
          </p:grpSpPr>
          <p:graphicFrame>
            <p:nvGraphicFramePr>
              <p:cNvPr id="8216" name="Object 24"/>
              <p:cNvGraphicFramePr>
                <a:graphicFrameLocks noChangeAspect="1"/>
              </p:cNvGraphicFramePr>
              <p:nvPr/>
            </p:nvGraphicFramePr>
            <p:xfrm>
              <a:off x="3625" y="3611"/>
              <a:ext cx="509" cy="5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2" name="Clip" r:id="rId8" imgW="3192120" imgH="3749400" progId="MS_ClipArt_Gallery.2">
                      <p:embed/>
                    </p:oleObj>
                  </mc:Choice>
                  <mc:Fallback>
                    <p:oleObj name="Clip" r:id="rId8" imgW="3192120" imgH="37494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5" y="3611"/>
                            <a:ext cx="509" cy="5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5" name="Text Box 43"/>
              <p:cNvSpPr txBox="1">
                <a:spLocks noChangeArrowheads="1"/>
              </p:cNvSpPr>
              <p:nvPr/>
            </p:nvSpPr>
            <p:spPr bwMode="auto">
              <a:xfrm>
                <a:off x="3760" y="374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sl-SI" sz="2800" i="0">
                    <a:latin typeface="Arial" panose="020B0604020202020204" pitchFamily="34" charset="0"/>
                  </a:rPr>
                  <a:t>5</a:t>
                </a:r>
                <a:endParaRPr lang="en-US" altLang="sl-SI" sz="2400" b="0" i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6189663" y="4516438"/>
            <a:ext cx="236220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sl-SI" i="0">
                <a:latin typeface="Arial" panose="020B0604020202020204" pitchFamily="34" charset="0"/>
              </a:rPr>
              <a:t>VSESTRANSKO AKTIVNI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sp>
        <p:nvSpPr>
          <p:cNvPr id="8240" name="AutoShape 48"/>
          <p:cNvSpPr>
            <a:spLocks noChangeArrowheads="1"/>
          </p:cNvSpPr>
          <p:nvPr/>
        </p:nvSpPr>
        <p:spPr bwMode="auto">
          <a:xfrm>
            <a:off x="6132513" y="5383213"/>
            <a:ext cx="2395537" cy="1289050"/>
          </a:xfrm>
          <a:prstGeom prst="horizontalScroll">
            <a:avLst>
              <a:gd name="adj" fmla="val 2500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sl-SI" sz="2800" i="0">
                <a:latin typeface="Arial" panose="020B0604020202020204" pitchFamily="34" charset="0"/>
              </a:rPr>
              <a:t>STATUS</a:t>
            </a:r>
            <a:endParaRPr lang="en-US" altLang="sl-SI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219" grpId="0" animBg="1" autoUpdateAnimBg="0"/>
      <p:bldP spid="8221" grpId="0" animBg="1" autoUpdateAnimBg="0"/>
      <p:bldP spid="8222" grpId="0" animBg="1" autoUpdateAnimBg="0"/>
      <p:bldP spid="8232" grpId="0" animBg="1" autoUpdateAnimBg="0"/>
      <p:bldP spid="8238" grpId="0" animBg="1" autoUpdateAnimBg="0"/>
      <p:bldP spid="824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182563"/>
            <a:ext cx="9144000" cy="531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 sz="36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VODENJE RAZISKOVALNEGA DELA</a:t>
            </a:r>
            <a:endParaRPr lang="en-US" altLang="sl-SI" sz="2800" i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019800" y="4495800"/>
            <a:ext cx="2667000" cy="99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sl-SI" sz="2400" i="0">
                <a:latin typeface="Arial" panose="020B0604020202020204" pitchFamily="34" charset="0"/>
              </a:rPr>
              <a:t>POSTANE </a:t>
            </a:r>
          </a:p>
          <a:p>
            <a:r>
              <a:rPr lang="en-US" altLang="sl-SI" sz="2400" i="0">
                <a:latin typeface="Arial" panose="020B0604020202020204" pitchFamily="34" charset="0"/>
              </a:rPr>
              <a:t>DOLGOČASNO</a:t>
            </a:r>
            <a:endParaRPr lang="en-US" altLang="sl-SI" sz="2400" b="0" i="0">
              <a:latin typeface="Arial" panose="020B0604020202020204" pitchFamily="34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867400" y="1828800"/>
            <a:ext cx="2667000" cy="99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sl-SI" sz="2400" i="0">
                <a:latin typeface="Arial" panose="020B0604020202020204" pitchFamily="34" charset="0"/>
              </a:rPr>
              <a:t>PRESTRAŠIJO</a:t>
            </a:r>
          </a:p>
          <a:p>
            <a:r>
              <a:rPr lang="en-US" altLang="sl-SI" sz="2400" i="0">
                <a:latin typeface="Arial" panose="020B0604020202020204" pitchFamily="34" charset="0"/>
              </a:rPr>
              <a:t>PROBLEMOV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322388" y="4843463"/>
            <a:ext cx="2957512" cy="336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ZAGNANOST</a:t>
            </a:r>
            <a:endParaRPr lang="en-US" altLang="sl-SI" b="0" i="0">
              <a:latin typeface="Arial" panose="020B0604020202020204" pitchFamily="34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5180013"/>
            <a:ext cx="2957513" cy="8255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SPOSOBNOST MLADIH RAZISKOVALCEV</a:t>
            </a:r>
            <a:endParaRPr lang="en-US" altLang="sl-SI" sz="1600" b="0" i="0">
              <a:latin typeface="Arial" panose="020B0604020202020204" pitchFamily="34" charset="0"/>
            </a:endParaRPr>
          </a:p>
        </p:txBody>
      </p:sp>
      <p:sp>
        <p:nvSpPr>
          <p:cNvPr id="11283" name="WordArt 19"/>
          <p:cNvSpPr>
            <a:spLocks noChangeArrowheads="1" noChangeShapeType="1" noTextEdit="1"/>
          </p:cNvSpPr>
          <p:nvPr/>
        </p:nvSpPr>
        <p:spPr bwMode="auto">
          <a:xfrm>
            <a:off x="1150938" y="5715000"/>
            <a:ext cx="6877050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0000"/>
              </a:contourClr>
            </a:sp3d>
          </a:bodyPr>
          <a:lstStyle/>
          <a:p>
            <a:r>
              <a:rPr lang="sl-SI" sz="3600" kern="10">
                <a:ln w="9525">
                  <a:round/>
                  <a:headEnd/>
                  <a:tailEnd/>
                </a:ln>
                <a:solidFill>
                  <a:srgbClr val="FF0000"/>
                </a:solidFill>
                <a:cs typeface="Times New Roman" panose="02020603050405020304" pitchFamily="18" charset="0"/>
              </a:rPr>
              <a:t>NI ENOTNE STRATEGIJE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638425" y="4506913"/>
            <a:ext cx="2957513" cy="336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NIVO ZNANJA</a:t>
            </a:r>
            <a:endParaRPr lang="en-US" altLang="sl-SI" sz="1800" b="0" i="0">
              <a:latin typeface="Arial" panose="020B0604020202020204" pitchFamily="34" charset="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951288" y="4170363"/>
            <a:ext cx="2957512" cy="336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STAROST</a:t>
            </a:r>
            <a:endParaRPr lang="en-US" altLang="sl-SI" sz="1800" b="0" i="0">
              <a:latin typeface="Arial" panose="020B0604020202020204" pitchFamily="34" charset="0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rot="72711" flipV="1">
            <a:off x="185738" y="3646488"/>
            <a:ext cx="5405437" cy="14716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8253413" y="1481138"/>
            <a:ext cx="890587" cy="4562475"/>
          </a:xfrm>
          <a:prstGeom prst="downArrowCallout">
            <a:avLst>
              <a:gd name="adj1" fmla="val 31722"/>
              <a:gd name="adj2" fmla="val 50000"/>
              <a:gd name="adj3" fmla="val 85383"/>
              <a:gd name="adj4" fmla="val 76361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O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T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V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C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J</a:t>
            </a:r>
          </a:p>
          <a:p>
            <a:r>
              <a:rPr lang="en-US" altLang="sl-SI" sz="2800" i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sl-SI" sz="2800" b="0" i="0">
              <a:latin typeface="Arial" panose="020B0604020202020204" pitchFamily="34" charset="0"/>
            </a:endParaRPr>
          </a:p>
        </p:txBody>
      </p:sp>
      <p:cxnSp>
        <p:nvCxnSpPr>
          <p:cNvPr id="11293" name="AutoShape 29"/>
          <p:cNvCxnSpPr>
            <a:cxnSpLocks noChangeShapeType="1"/>
          </p:cNvCxnSpPr>
          <p:nvPr/>
        </p:nvCxnSpPr>
        <p:spPr bwMode="auto">
          <a:xfrm>
            <a:off x="5605463" y="3702050"/>
            <a:ext cx="1727200" cy="884238"/>
          </a:xfrm>
          <a:prstGeom prst="curvedConnector2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4" name="AutoShape 30"/>
          <p:cNvCxnSpPr>
            <a:cxnSpLocks noChangeShapeType="1"/>
            <a:stCxn id="11287" idx="1"/>
            <a:endCxn id="11270" idx="2"/>
          </p:cNvCxnSpPr>
          <p:nvPr/>
        </p:nvCxnSpPr>
        <p:spPr bwMode="auto">
          <a:xfrm rot="16200000">
            <a:off x="5055394" y="2874169"/>
            <a:ext cx="1362075" cy="261937"/>
          </a:xfrm>
          <a:prstGeom prst="curvedConnector2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0" y="3444875"/>
            <a:ext cx="2078038" cy="1017588"/>
          </a:xfrm>
          <a:prstGeom prst="flowChartDocument">
            <a:avLst/>
          </a:prstGeom>
          <a:gradFill rotWithShape="0">
            <a:gsLst>
              <a:gs pos="0">
                <a:srgbClr val="FF99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IZBOR</a:t>
            </a:r>
          </a:p>
          <a:p>
            <a:r>
              <a:rPr lang="en-US" altLang="sl-SI">
                <a:latin typeface="Arial" panose="020B0604020202020204" pitchFamily="34" charset="0"/>
              </a:rPr>
              <a:t>USTREZNE</a:t>
            </a:r>
          </a:p>
          <a:p>
            <a:r>
              <a:rPr lang="en-US" altLang="sl-SI">
                <a:latin typeface="Arial" panose="020B0604020202020204" pitchFamily="34" charset="0"/>
              </a:rPr>
              <a:t>LITERATURE</a:t>
            </a:r>
            <a:endParaRPr lang="en-US" altLang="sl-SI" sz="1600" b="0" i="0">
              <a:latin typeface="Arial" panose="020B0604020202020204" pitchFamily="34" charset="0"/>
            </a:endParaRPr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155575" y="2133600"/>
            <a:ext cx="2259013" cy="877888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sl-SI" sz="2800" i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CITIRANJE</a:t>
            </a:r>
            <a:endParaRPr lang="en-US" altLang="sl-SI" sz="2400" i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2414588" y="3233738"/>
            <a:ext cx="2087562" cy="712787"/>
          </a:xfrm>
          <a:prstGeom prst="flowChartDocument">
            <a:avLst/>
          </a:prstGeom>
          <a:gradFill rotWithShape="0">
            <a:gsLst>
              <a:gs pos="0">
                <a:srgbClr val="00CC99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sl-SI">
                <a:latin typeface="Arial" panose="020B0604020202020204" pitchFamily="34" charset="0"/>
              </a:rPr>
              <a:t>RAZLAGA</a:t>
            </a:r>
          </a:p>
          <a:p>
            <a:r>
              <a:rPr lang="en-US" altLang="sl-SI">
                <a:latin typeface="Arial" panose="020B0604020202020204" pitchFamily="34" charset="0"/>
              </a:rPr>
              <a:t>MENTORJA</a:t>
            </a:r>
            <a:endParaRPr lang="en-US" altLang="sl-SI" sz="1600" b="0" i="0">
              <a:latin typeface="Arial" panose="020B0604020202020204" pitchFamily="34" charset="0"/>
            </a:endParaRPr>
          </a:p>
        </p:txBody>
      </p: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1536700" y="944563"/>
            <a:ext cx="2208213" cy="2289175"/>
            <a:chOff x="968" y="595"/>
            <a:chExt cx="1391" cy="1442"/>
          </a:xfrm>
        </p:grpSpPr>
        <p:sp>
          <p:nvSpPr>
            <p:cNvPr id="11306" name="Oval 42" descr="Pink tissue paper"/>
            <p:cNvSpPr>
              <a:spLocks noChangeArrowheads="1"/>
            </p:cNvSpPr>
            <p:nvPr/>
          </p:nvSpPr>
          <p:spPr bwMode="auto">
            <a:xfrm>
              <a:off x="968" y="595"/>
              <a:ext cx="1391" cy="557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sl-SI" i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NEFORMALNA</a:t>
              </a:r>
              <a:endParaRPr lang="en-US" altLang="sl-SI" sz="2400" i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cxnSp>
          <p:nvCxnSpPr>
            <p:cNvPr id="11309" name="AutoShape 45"/>
            <p:cNvCxnSpPr>
              <a:cxnSpLocks noChangeShapeType="1"/>
              <a:stCxn id="11299" idx="0"/>
              <a:endCxn id="11306" idx="4"/>
            </p:cNvCxnSpPr>
            <p:nvPr/>
          </p:nvCxnSpPr>
          <p:spPr bwMode="auto">
            <a:xfrm rot="5400000" flipH="1">
              <a:off x="1479" y="1337"/>
              <a:ext cx="885" cy="515"/>
            </a:xfrm>
            <a:prstGeom prst="curvedConnector3">
              <a:avLst>
                <a:gd name="adj1" fmla="val 4994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3459163" y="1096963"/>
            <a:ext cx="2219325" cy="2136775"/>
            <a:chOff x="2179" y="691"/>
            <a:chExt cx="1398" cy="1346"/>
          </a:xfrm>
        </p:grpSpPr>
        <p:cxnSp>
          <p:nvCxnSpPr>
            <p:cNvPr id="11308" name="AutoShape 44"/>
            <p:cNvCxnSpPr>
              <a:cxnSpLocks noChangeShapeType="1"/>
              <a:stCxn id="11299" idx="0"/>
            </p:cNvCxnSpPr>
            <p:nvPr/>
          </p:nvCxnSpPr>
          <p:spPr bwMode="auto">
            <a:xfrm rot="16200000">
              <a:off x="2335" y="1404"/>
              <a:ext cx="477" cy="789"/>
            </a:xfrm>
            <a:prstGeom prst="curvedConnector3">
              <a:avLst>
                <a:gd name="adj1" fmla="val 4989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1310" name="Object 46"/>
            <p:cNvGraphicFramePr>
              <a:graphicFrameLocks noChangeAspect="1"/>
            </p:cNvGraphicFramePr>
            <p:nvPr/>
          </p:nvGraphicFramePr>
          <p:xfrm>
            <a:off x="2359" y="691"/>
            <a:ext cx="1218" cy="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6" name="Clip" r:id="rId8" imgW="4006800" imgH="2856960" progId="MS_ClipArt_Gallery.2">
                    <p:embed/>
                  </p:oleObj>
                </mc:Choice>
                <mc:Fallback>
                  <p:oleObj name="Clip" r:id="rId8" imgW="4006800" imgH="2856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691"/>
                          <a:ext cx="1218" cy="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07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  <p:bldP spid="11270" grpId="0" animBg="1" autoUpdateAnimBg="0"/>
      <p:bldP spid="11271" grpId="0" animBg="1" autoUpdateAnimBg="0"/>
      <p:bldP spid="11275" grpId="0" animBg="1" autoUpdateAnimBg="0"/>
      <p:bldP spid="11284" grpId="0" animBg="1" autoUpdateAnimBg="0"/>
      <p:bldP spid="11285" grpId="0" animBg="1" autoUpdateAnimBg="0"/>
      <p:bldP spid="11287" grpId="0" animBg="1"/>
      <p:bldP spid="11268" grpId="0" animBg="1" autoUpdateAnimBg="0"/>
      <p:bldP spid="11297" grpId="0" animBg="1" autoUpdateAnimBg="0"/>
      <p:bldP spid="11298" grpId="0" animBg="1" autoUpdateAnimBg="0"/>
      <p:bldP spid="11299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ova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508</Words>
  <Application>Microsoft Office PowerPoint</Application>
  <PresentationFormat>Diaprojekcija na zaslonu (4:3)</PresentationFormat>
  <Paragraphs>247</Paragraphs>
  <Slides>17</Slides>
  <Notes>6</Notes>
  <HiddenSlides>0</HiddenSlides>
  <MMClips>0</MMClips>
  <ScaleCrop>false</ScaleCrop>
  <HeadingPairs>
    <vt:vector size="8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4</vt:i4>
      </vt:variant>
      <vt:variant>
        <vt:lpstr>Naslovi diapozitivov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Impact</vt:lpstr>
      <vt:lpstr>Times New Roman</vt:lpstr>
      <vt:lpstr>Default Design</vt:lpstr>
      <vt:lpstr>Clip</vt:lpstr>
      <vt:lpstr>Dokument</vt:lpstr>
      <vt:lpstr>CorelDRAW</vt:lpstr>
      <vt:lpstr>Microsoft Clip Gallery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>pef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fizika.</dc:creator>
  <cp:lastModifiedBy>Mico</cp:lastModifiedBy>
  <cp:revision>70</cp:revision>
  <cp:lastPrinted>2011-09-26T08:18:14Z</cp:lastPrinted>
  <dcterms:created xsi:type="dcterms:W3CDTF">1998-11-26T22:36:10Z</dcterms:created>
  <dcterms:modified xsi:type="dcterms:W3CDTF">2016-03-11T07:55:46Z</dcterms:modified>
</cp:coreProperties>
</file>