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589" r:id="rId2"/>
    <p:sldId id="590" r:id="rId3"/>
    <p:sldId id="591" r:id="rId4"/>
    <p:sldId id="592" r:id="rId5"/>
    <p:sldId id="619" r:id="rId6"/>
    <p:sldId id="618" r:id="rId7"/>
    <p:sldId id="615" r:id="rId8"/>
    <p:sldId id="620" r:id="rId9"/>
    <p:sldId id="593" r:id="rId10"/>
    <p:sldId id="617" r:id="rId11"/>
    <p:sldId id="622" r:id="rId12"/>
    <p:sldId id="599" r:id="rId13"/>
    <p:sldId id="594" r:id="rId14"/>
    <p:sldId id="597" r:id="rId15"/>
    <p:sldId id="598" r:id="rId16"/>
    <p:sldId id="595" r:id="rId17"/>
    <p:sldId id="621" r:id="rId18"/>
    <p:sldId id="616" r:id="rId19"/>
    <p:sldId id="600" r:id="rId20"/>
    <p:sldId id="605" r:id="rId21"/>
    <p:sldId id="601" r:id="rId22"/>
    <p:sldId id="602" r:id="rId23"/>
    <p:sldId id="603" r:id="rId24"/>
    <p:sldId id="604" r:id="rId25"/>
    <p:sldId id="606" r:id="rId26"/>
    <p:sldId id="607" r:id="rId27"/>
    <p:sldId id="608" r:id="rId28"/>
    <p:sldId id="609" r:id="rId29"/>
    <p:sldId id="610" r:id="rId30"/>
    <p:sldId id="611" r:id="rId31"/>
    <p:sldId id="613" r:id="rId32"/>
    <p:sldId id="612" r:id="rId33"/>
    <p:sldId id="614" r:id="rId34"/>
    <p:sldId id="62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773C"/>
    <a:srgbClr val="B25A24"/>
    <a:srgbClr val="FF00FF"/>
    <a:srgbClr val="FF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81675" autoAdjust="0"/>
  </p:normalViewPr>
  <p:slideViewPr>
    <p:cSldViewPr snapToGrid="0">
      <p:cViewPr>
        <p:scale>
          <a:sx n="60" d="100"/>
          <a:sy n="60" d="100"/>
        </p:scale>
        <p:origin x="156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64E88-9EE3-4FA4-92DC-49755B1BFC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3966-BA98-45EB-A2D3-75644897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5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83DD-AF1E-46ED-B71F-1F65D200ADF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7122-DD2D-4369-A484-333BC279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83DD-AF1E-46ED-B71F-1F65D200ADF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7122-DD2D-4369-A484-333BC279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3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83DD-AF1E-46ED-B71F-1F65D200ADF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7122-DD2D-4369-A484-333BC279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2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83DD-AF1E-46ED-B71F-1F65D200ADF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7122-DD2D-4369-A484-333BC279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83DD-AF1E-46ED-B71F-1F65D200ADF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7122-DD2D-4369-A484-333BC279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83DD-AF1E-46ED-B71F-1F65D200ADF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7122-DD2D-4369-A484-333BC279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83DD-AF1E-46ED-B71F-1F65D200ADF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7122-DD2D-4369-A484-333BC279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83DD-AF1E-46ED-B71F-1F65D200ADF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7122-DD2D-4369-A484-333BC279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7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83DD-AF1E-46ED-B71F-1F65D200ADF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7122-DD2D-4369-A484-333BC279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4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83DD-AF1E-46ED-B71F-1F65D200ADF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7122-DD2D-4369-A484-333BC279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7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83DD-AF1E-46ED-B71F-1F65D200ADF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7122-DD2D-4369-A484-333BC279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6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E83DD-AF1E-46ED-B71F-1F65D200ADF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77122-DD2D-4369-A484-333BC279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1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451" y="1153894"/>
            <a:ext cx="8353097" cy="2387600"/>
          </a:xfrm>
        </p:spPr>
        <p:txBody>
          <a:bodyPr>
            <a:normAutofit fontScale="90000"/>
          </a:bodyPr>
          <a:lstStyle/>
          <a:p>
            <a:r>
              <a:rPr lang="sl-SI" sz="5000" dirty="0" smtClean="0"/>
              <a:t>Aktivni </a:t>
            </a:r>
            <a:r>
              <a:rPr lang="sl-SI" sz="5000" dirty="0"/>
              <a:t>pouk: vsebine iz jedrske fizike</a:t>
            </a:r>
            <a:br>
              <a:rPr lang="sl-SI" sz="5000" dirty="0"/>
            </a:br>
            <a:r>
              <a:rPr lang="sl-SI" sz="5000" dirty="0"/>
              <a:t>SSS 15.11.2019</a:t>
            </a:r>
            <a:br>
              <a:rPr lang="sl-SI" sz="5000" dirty="0"/>
            </a:br>
            <a:r>
              <a:rPr lang="sl-SI" sz="5000" dirty="0"/>
              <a:t>FMF UL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06838"/>
            <a:ext cx="6858000" cy="1655762"/>
          </a:xfrm>
        </p:spPr>
        <p:txBody>
          <a:bodyPr/>
          <a:lstStyle/>
          <a:p>
            <a:r>
              <a:rPr lang="sl-SI" dirty="0" smtClean="0"/>
              <a:t>Gorazd Planinšič</a:t>
            </a:r>
          </a:p>
          <a:p>
            <a:r>
              <a:rPr lang="sl-SI" dirty="0" smtClean="0"/>
              <a:t>Aleš Mohorič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24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3760" y="2306320"/>
            <a:ext cx="79857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l-SI" sz="3200" dirty="0"/>
          </a:p>
          <a:p>
            <a:r>
              <a:rPr lang="sl-SI" sz="3200" dirty="0" smtClean="0"/>
              <a:t>Kako </a:t>
            </a:r>
            <a:r>
              <a:rPr lang="sl-SI" sz="3200" dirty="0"/>
              <a:t>vemo, da mora med delci v jedru delovati nov tip </a:t>
            </a:r>
            <a:r>
              <a:rPr lang="sl-SI" sz="3200" dirty="0" smtClean="0"/>
              <a:t>sile? </a:t>
            </a:r>
            <a:r>
              <a:rPr lang="sl-SI" sz="3200" dirty="0"/>
              <a:t>Kaj mora veljati za to silo? </a:t>
            </a:r>
          </a:p>
          <a:p>
            <a:endParaRPr lang="sl-SI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442720" y="978674"/>
            <a:ext cx="650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4000" dirty="0" smtClean="0"/>
              <a:t>KAKO VEMO…</a:t>
            </a:r>
            <a:endParaRPr lang="sl-SI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566160" y="29946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b="1" dirty="0" smtClean="0"/>
              <a:t>3. AKTIVNOST</a:t>
            </a:r>
            <a:endParaRPr lang="sl-SI" b="1" dirty="0"/>
          </a:p>
        </p:txBody>
      </p:sp>
    </p:spTree>
    <p:extLst>
      <p:ext uri="{BB962C8B-B14F-4D97-AF65-F5344CB8AC3E}">
        <p14:creationId xmlns:p14="http://schemas.microsoft.com/office/powerpoint/2010/main" val="223388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7360" y="2722622"/>
            <a:ext cx="324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b="1" dirty="0"/>
              <a:t>4</a:t>
            </a:r>
            <a:r>
              <a:rPr lang="sl-SI" b="1" dirty="0" smtClean="0"/>
              <a:t>. AKTIVNOST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(</a:t>
            </a:r>
            <a:r>
              <a:rPr lang="en-US" b="1" dirty="0" err="1" smtClean="0"/>
              <a:t>mehanski</a:t>
            </a:r>
            <a:r>
              <a:rPr lang="en-US" b="1" dirty="0" smtClean="0"/>
              <a:t> model </a:t>
            </a:r>
            <a:r>
              <a:rPr lang="en-US" b="1" dirty="0" err="1" smtClean="0"/>
              <a:t>interakcije</a:t>
            </a:r>
            <a:r>
              <a:rPr lang="en-US" b="1" dirty="0" smtClean="0"/>
              <a:t> </a:t>
            </a:r>
            <a:r>
              <a:rPr lang="en-US" b="1" dirty="0" err="1" smtClean="0"/>
              <a:t>protonoma</a:t>
            </a:r>
            <a:r>
              <a:rPr lang="en-US" b="1" dirty="0" smtClean="0"/>
              <a:t>)</a:t>
            </a:r>
            <a:endParaRPr lang="sl-SI" b="1" dirty="0"/>
          </a:p>
        </p:txBody>
      </p:sp>
    </p:spTree>
    <p:extLst>
      <p:ext uri="{BB962C8B-B14F-4D97-AF65-F5344CB8AC3E}">
        <p14:creationId xmlns:p14="http://schemas.microsoft.com/office/powerpoint/2010/main" val="24277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80" y="944821"/>
            <a:ext cx="4249584" cy="48220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2893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b="1" dirty="0" smtClean="0"/>
              <a:t>5. AKTIVNOST</a:t>
            </a:r>
            <a:endParaRPr lang="sl-SI" b="1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085106" y="3124863"/>
            <a:ext cx="1908313" cy="15902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0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7205330" y="3664804"/>
            <a:ext cx="439479" cy="3429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84828" y="4662388"/>
            <a:ext cx="159489" cy="1594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28755" y="4756424"/>
            <a:ext cx="356074" cy="0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084828" y="3585060"/>
            <a:ext cx="159489" cy="1594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44317" y="4752880"/>
            <a:ext cx="698204" cy="3544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84828" y="5598629"/>
            <a:ext cx="159489" cy="1594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507665" y="5678373"/>
            <a:ext cx="1577164" cy="14292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244317" y="5678373"/>
            <a:ext cx="992371" cy="10748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60706" y="4189303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3200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53617" y="3005053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3200" dirty="0" smtClean="0"/>
              <a:t>A</a:t>
            </a:r>
            <a:endParaRPr lang="sl-SI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6971588" y="504409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3200" dirty="0" smtClean="0"/>
              <a:t>C</a:t>
            </a:r>
            <a:endParaRPr lang="sl-SI" sz="32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80" y="944821"/>
            <a:ext cx="4249584" cy="4822008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2002536" y="1462875"/>
            <a:ext cx="0" cy="424436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39568" y="2093976"/>
            <a:ext cx="0" cy="165057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97808" y="2523744"/>
            <a:ext cx="0" cy="78638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085106" y="3124863"/>
            <a:ext cx="1908313" cy="15902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77" y="1221276"/>
            <a:ext cx="4249584" cy="4822008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905795" y="3200400"/>
            <a:ext cx="111760" cy="111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" name="Oval 4"/>
          <p:cNvSpPr/>
          <p:nvPr/>
        </p:nvSpPr>
        <p:spPr>
          <a:xfrm>
            <a:off x="4753935" y="3019647"/>
            <a:ext cx="111760" cy="111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" name="Oval 5"/>
          <p:cNvSpPr/>
          <p:nvPr/>
        </p:nvSpPr>
        <p:spPr>
          <a:xfrm>
            <a:off x="4069908" y="2845983"/>
            <a:ext cx="111760" cy="111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Oval 6"/>
          <p:cNvSpPr/>
          <p:nvPr/>
        </p:nvSpPr>
        <p:spPr>
          <a:xfrm>
            <a:off x="3088168" y="3343055"/>
            <a:ext cx="111760" cy="111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9" name="Straight Connector 8"/>
          <p:cNvCxnSpPr/>
          <p:nvPr/>
        </p:nvCxnSpPr>
        <p:spPr>
          <a:xfrm>
            <a:off x="3139766" y="1875942"/>
            <a:ext cx="0" cy="33669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069908" y="3398935"/>
            <a:ext cx="1908313" cy="15902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3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77" y="1221276"/>
            <a:ext cx="4249584" cy="4822008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905795" y="3200400"/>
            <a:ext cx="111760" cy="111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" name="Oval 4"/>
          <p:cNvSpPr/>
          <p:nvPr/>
        </p:nvSpPr>
        <p:spPr>
          <a:xfrm>
            <a:off x="4753935" y="3019647"/>
            <a:ext cx="111760" cy="111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" name="Oval 5"/>
          <p:cNvSpPr/>
          <p:nvPr/>
        </p:nvSpPr>
        <p:spPr>
          <a:xfrm>
            <a:off x="4069908" y="2845983"/>
            <a:ext cx="111760" cy="111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Oval 6"/>
          <p:cNvSpPr/>
          <p:nvPr/>
        </p:nvSpPr>
        <p:spPr>
          <a:xfrm>
            <a:off x="3088168" y="3343055"/>
            <a:ext cx="111760" cy="111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9" name="Straight Connector 8"/>
          <p:cNvCxnSpPr/>
          <p:nvPr/>
        </p:nvCxnSpPr>
        <p:spPr>
          <a:xfrm>
            <a:off x="3139766" y="1875942"/>
            <a:ext cx="0" cy="33669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958039" y="2753627"/>
            <a:ext cx="3003636" cy="3238615"/>
          </a:xfrm>
          <a:custGeom>
            <a:avLst/>
            <a:gdLst>
              <a:gd name="connsiteX0" fmla="*/ 3003636 w 3003636"/>
              <a:gd name="connsiteY0" fmla="*/ 545688 h 3260348"/>
              <a:gd name="connsiteX1" fmla="*/ 2415301 w 3003636"/>
              <a:gd name="connsiteY1" fmla="*/ 481893 h 3260348"/>
              <a:gd name="connsiteX2" fmla="*/ 1826966 w 3003636"/>
              <a:gd name="connsiteY2" fmla="*/ 375567 h 3260348"/>
              <a:gd name="connsiteX3" fmla="*/ 777887 w 3003636"/>
              <a:gd name="connsiteY3" fmla="*/ 56591 h 3260348"/>
              <a:gd name="connsiteX4" fmla="*/ 437645 w 3003636"/>
              <a:gd name="connsiteY4" fmla="*/ 70767 h 3260348"/>
              <a:gd name="connsiteX5" fmla="*/ 182464 w 3003636"/>
              <a:gd name="connsiteY5" fmla="*/ 758340 h 3260348"/>
              <a:gd name="connsiteX6" fmla="*/ 12343 w 3003636"/>
              <a:gd name="connsiteY6" fmla="*/ 2941558 h 3260348"/>
              <a:gd name="connsiteX7" fmla="*/ 26519 w 3003636"/>
              <a:gd name="connsiteY7" fmla="*/ 3203828 h 3260348"/>
              <a:gd name="connsiteX0" fmla="*/ 3003636 w 3003636"/>
              <a:gd name="connsiteY0" fmla="*/ 525419 h 3240079"/>
              <a:gd name="connsiteX1" fmla="*/ 2415301 w 3003636"/>
              <a:gd name="connsiteY1" fmla="*/ 461624 h 3240079"/>
              <a:gd name="connsiteX2" fmla="*/ 1826966 w 3003636"/>
              <a:gd name="connsiteY2" fmla="*/ 355298 h 3240079"/>
              <a:gd name="connsiteX3" fmla="*/ 777887 w 3003636"/>
              <a:gd name="connsiteY3" fmla="*/ 36322 h 3240079"/>
              <a:gd name="connsiteX4" fmla="*/ 395115 w 3003636"/>
              <a:gd name="connsiteY4" fmla="*/ 85940 h 3240079"/>
              <a:gd name="connsiteX5" fmla="*/ 182464 w 3003636"/>
              <a:gd name="connsiteY5" fmla="*/ 738071 h 3240079"/>
              <a:gd name="connsiteX6" fmla="*/ 12343 w 3003636"/>
              <a:gd name="connsiteY6" fmla="*/ 2921289 h 3240079"/>
              <a:gd name="connsiteX7" fmla="*/ 26519 w 3003636"/>
              <a:gd name="connsiteY7" fmla="*/ 3183559 h 3240079"/>
              <a:gd name="connsiteX0" fmla="*/ 3003636 w 3003636"/>
              <a:gd name="connsiteY0" fmla="*/ 514620 h 3229280"/>
              <a:gd name="connsiteX1" fmla="*/ 2415301 w 3003636"/>
              <a:gd name="connsiteY1" fmla="*/ 450825 h 3229280"/>
              <a:gd name="connsiteX2" fmla="*/ 1826966 w 3003636"/>
              <a:gd name="connsiteY2" fmla="*/ 344499 h 3229280"/>
              <a:gd name="connsiteX3" fmla="*/ 777887 w 3003636"/>
              <a:gd name="connsiteY3" fmla="*/ 25523 h 3229280"/>
              <a:gd name="connsiteX4" fmla="*/ 395115 w 3003636"/>
              <a:gd name="connsiteY4" fmla="*/ 75141 h 3229280"/>
              <a:gd name="connsiteX5" fmla="*/ 182464 w 3003636"/>
              <a:gd name="connsiteY5" fmla="*/ 727272 h 3229280"/>
              <a:gd name="connsiteX6" fmla="*/ 12343 w 3003636"/>
              <a:gd name="connsiteY6" fmla="*/ 2910490 h 3229280"/>
              <a:gd name="connsiteX7" fmla="*/ 26519 w 3003636"/>
              <a:gd name="connsiteY7" fmla="*/ 3172760 h 3229280"/>
              <a:gd name="connsiteX0" fmla="*/ 3003636 w 3003636"/>
              <a:gd name="connsiteY0" fmla="*/ 531631 h 3246291"/>
              <a:gd name="connsiteX1" fmla="*/ 2415301 w 3003636"/>
              <a:gd name="connsiteY1" fmla="*/ 467836 h 3246291"/>
              <a:gd name="connsiteX2" fmla="*/ 1826966 w 3003636"/>
              <a:gd name="connsiteY2" fmla="*/ 361510 h 3246291"/>
              <a:gd name="connsiteX3" fmla="*/ 777887 w 3003636"/>
              <a:gd name="connsiteY3" fmla="*/ 42534 h 3246291"/>
              <a:gd name="connsiteX4" fmla="*/ 465999 w 3003636"/>
              <a:gd name="connsiteY4" fmla="*/ 56710 h 3246291"/>
              <a:gd name="connsiteX5" fmla="*/ 182464 w 3003636"/>
              <a:gd name="connsiteY5" fmla="*/ 744283 h 3246291"/>
              <a:gd name="connsiteX6" fmla="*/ 12343 w 3003636"/>
              <a:gd name="connsiteY6" fmla="*/ 2927501 h 3246291"/>
              <a:gd name="connsiteX7" fmla="*/ 26519 w 3003636"/>
              <a:gd name="connsiteY7" fmla="*/ 3189771 h 3246291"/>
              <a:gd name="connsiteX0" fmla="*/ 3003636 w 3003636"/>
              <a:gd name="connsiteY0" fmla="*/ 523955 h 3238615"/>
              <a:gd name="connsiteX1" fmla="*/ 2415301 w 3003636"/>
              <a:gd name="connsiteY1" fmla="*/ 460160 h 3238615"/>
              <a:gd name="connsiteX2" fmla="*/ 1826966 w 3003636"/>
              <a:gd name="connsiteY2" fmla="*/ 353834 h 3238615"/>
              <a:gd name="connsiteX3" fmla="*/ 777887 w 3003636"/>
              <a:gd name="connsiteY3" fmla="*/ 34858 h 3238615"/>
              <a:gd name="connsiteX4" fmla="*/ 465999 w 3003636"/>
              <a:gd name="connsiteY4" fmla="*/ 49034 h 3238615"/>
              <a:gd name="connsiteX5" fmla="*/ 182464 w 3003636"/>
              <a:gd name="connsiteY5" fmla="*/ 736607 h 3238615"/>
              <a:gd name="connsiteX6" fmla="*/ 12343 w 3003636"/>
              <a:gd name="connsiteY6" fmla="*/ 2919825 h 3238615"/>
              <a:gd name="connsiteX7" fmla="*/ 26519 w 3003636"/>
              <a:gd name="connsiteY7" fmla="*/ 3182095 h 323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3636" h="3238615">
                <a:moveTo>
                  <a:pt x="3003636" y="523955"/>
                </a:moveTo>
                <a:cubicBezTo>
                  <a:pt x="2807524" y="506234"/>
                  <a:pt x="2611413" y="488513"/>
                  <a:pt x="2415301" y="460160"/>
                </a:cubicBezTo>
                <a:cubicBezTo>
                  <a:pt x="2219189" y="431807"/>
                  <a:pt x="2099868" y="424718"/>
                  <a:pt x="1826966" y="353834"/>
                </a:cubicBezTo>
                <a:cubicBezTo>
                  <a:pt x="1554064" y="282950"/>
                  <a:pt x="1004715" y="85658"/>
                  <a:pt x="777887" y="34858"/>
                </a:cubicBezTo>
                <a:cubicBezTo>
                  <a:pt x="551059" y="-15942"/>
                  <a:pt x="629032" y="-11217"/>
                  <a:pt x="465999" y="49034"/>
                </a:cubicBezTo>
                <a:cubicBezTo>
                  <a:pt x="302966" y="109285"/>
                  <a:pt x="258073" y="258142"/>
                  <a:pt x="182464" y="736607"/>
                </a:cubicBezTo>
                <a:cubicBezTo>
                  <a:pt x="106855" y="1215072"/>
                  <a:pt x="38334" y="2512244"/>
                  <a:pt x="12343" y="2919825"/>
                </a:cubicBezTo>
                <a:cubicBezTo>
                  <a:pt x="-13648" y="3327406"/>
                  <a:pt x="6435" y="3254750"/>
                  <a:pt x="26519" y="3182095"/>
                </a:cubicBezTo>
              </a:path>
            </a:pathLst>
          </a:cu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069908" y="3398935"/>
            <a:ext cx="1908313" cy="15902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42720" y="747394"/>
            <a:ext cx="6471920" cy="48304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7280" y="5699760"/>
            <a:ext cx="513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Podrobnejši graf krajevne odvisnosti sile med dvema nevtronoma (strmo naraščanje na levi je posledica Paulijevega izključitvenega načela) 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8075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7920" y="2651760"/>
            <a:ext cx="6898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dirty="0"/>
              <a:t>Kako vemo, da morajo biti v jedru poleg pozitivnih tudi nevtralni delci?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2160" y="67056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b="1" dirty="0" smtClean="0"/>
              <a:t>3. AKTIVNOST</a:t>
            </a:r>
            <a:endParaRPr lang="sl-SI" b="1" dirty="0"/>
          </a:p>
        </p:txBody>
      </p:sp>
    </p:spTree>
    <p:extLst>
      <p:ext uri="{BB962C8B-B14F-4D97-AF65-F5344CB8AC3E}">
        <p14:creationId xmlns:p14="http://schemas.microsoft.com/office/powerpoint/2010/main" val="5154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9211" y="1129552"/>
            <a:ext cx="71587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Poženite</a:t>
            </a:r>
            <a:r>
              <a:rPr lang="en-US" sz="3200" dirty="0" smtClean="0"/>
              <a:t> </a:t>
            </a:r>
            <a:r>
              <a:rPr lang="en-US" sz="3200" dirty="0" err="1" smtClean="0"/>
              <a:t>meritve</a:t>
            </a:r>
            <a:r>
              <a:rPr lang="en-US" sz="3200" dirty="0" smtClean="0"/>
              <a:t> </a:t>
            </a:r>
            <a:r>
              <a:rPr lang="en-US" sz="3200" dirty="0" err="1" smtClean="0"/>
              <a:t>naravnega</a:t>
            </a:r>
            <a:r>
              <a:rPr lang="en-US" sz="3200" dirty="0" smtClean="0"/>
              <a:t> </a:t>
            </a:r>
            <a:r>
              <a:rPr lang="en-US" sz="3200" dirty="0" err="1" smtClean="0"/>
              <a:t>ozadja</a:t>
            </a:r>
            <a:r>
              <a:rPr lang="en-US" sz="3200" dirty="0" smtClean="0"/>
              <a:t> (</a:t>
            </a:r>
            <a:r>
              <a:rPr lang="en-US" sz="3200" dirty="0" err="1" smtClean="0"/>
              <a:t>Labquest</a:t>
            </a:r>
            <a:r>
              <a:rPr lang="en-US" sz="3200" dirty="0" smtClean="0"/>
              <a:t> + </a:t>
            </a:r>
            <a:r>
              <a:rPr lang="en-US" sz="3200" dirty="0" err="1" smtClean="0"/>
              <a:t>senzor</a:t>
            </a:r>
            <a:r>
              <a:rPr lang="en-US" sz="3200" dirty="0" smtClean="0"/>
              <a:t> </a:t>
            </a:r>
            <a:r>
              <a:rPr lang="en-US" sz="3200" dirty="0" err="1" smtClean="0"/>
              <a:t>radioaktivnega</a:t>
            </a:r>
            <a:r>
              <a:rPr lang="en-US" sz="3200" dirty="0" smtClean="0"/>
              <a:t> </a:t>
            </a:r>
            <a:r>
              <a:rPr lang="en-US" sz="3200" dirty="0" err="1" smtClean="0"/>
              <a:t>sevanja</a:t>
            </a:r>
            <a:r>
              <a:rPr lang="en-US" sz="3200" dirty="0" smtClean="0"/>
              <a:t>)</a:t>
            </a:r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Napihnite</a:t>
            </a:r>
            <a:r>
              <a:rPr lang="en-US" sz="3200" dirty="0" smtClean="0"/>
              <a:t> </a:t>
            </a:r>
            <a:r>
              <a:rPr lang="en-US" sz="3200" dirty="0" err="1" smtClean="0"/>
              <a:t>balon</a:t>
            </a:r>
            <a:r>
              <a:rPr lang="sl-SI" sz="3200" dirty="0"/>
              <a:t> </a:t>
            </a:r>
            <a:r>
              <a:rPr lang="sl-SI" sz="3200" dirty="0" smtClean="0"/>
              <a:t>in</a:t>
            </a:r>
            <a:r>
              <a:rPr lang="en-US" sz="3200" dirty="0" smtClean="0"/>
              <a:t> </a:t>
            </a:r>
            <a:r>
              <a:rPr lang="sl-SI" sz="3200" dirty="0" smtClean="0"/>
              <a:t>zatesnite ustnik balona s ščipalko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l-SI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sz="3200" dirty="0" smtClean="0"/>
              <a:t>N</a:t>
            </a:r>
            <a:r>
              <a:rPr lang="en-US" sz="3200" dirty="0" err="1" smtClean="0"/>
              <a:t>abite</a:t>
            </a:r>
            <a:r>
              <a:rPr lang="en-US" sz="3200" dirty="0" smtClean="0"/>
              <a:t> </a:t>
            </a:r>
            <a:r>
              <a:rPr lang="sl-SI" sz="3200" dirty="0" smtClean="0"/>
              <a:t>balon</a:t>
            </a:r>
            <a:r>
              <a:rPr lang="en-US" sz="3200" dirty="0" smtClean="0"/>
              <a:t> z </a:t>
            </a:r>
            <a:r>
              <a:rPr lang="en-US" sz="3200" dirty="0" err="1" smtClean="0"/>
              <a:t>drgnjenjem</a:t>
            </a:r>
            <a:r>
              <a:rPr lang="en-US" sz="3200" dirty="0" smtClean="0"/>
              <a:t> in </a:t>
            </a:r>
            <a:r>
              <a:rPr lang="sl-SI" sz="3200" dirty="0" smtClean="0"/>
              <a:t>ga</a:t>
            </a:r>
            <a:r>
              <a:rPr lang="en-US" sz="3200" dirty="0" smtClean="0"/>
              <a:t> </a:t>
            </a:r>
            <a:r>
              <a:rPr lang="en-US" sz="3200" dirty="0" err="1" smtClean="0"/>
              <a:t>postavite</a:t>
            </a:r>
            <a:r>
              <a:rPr lang="en-US" sz="3200" dirty="0" smtClean="0"/>
              <a:t> </a:t>
            </a:r>
            <a:r>
              <a:rPr lang="en-US" sz="3200" dirty="0" err="1" smtClean="0"/>
              <a:t>na</a:t>
            </a:r>
            <a:r>
              <a:rPr lang="en-US" sz="3200" dirty="0" smtClean="0"/>
              <a:t> </a:t>
            </a:r>
            <a:r>
              <a:rPr lang="sl-SI" sz="3200" dirty="0" smtClean="0"/>
              <a:t>poljubno</a:t>
            </a:r>
            <a:r>
              <a:rPr lang="en-US" sz="3200" dirty="0" smtClean="0"/>
              <a:t> </a:t>
            </a:r>
            <a:r>
              <a:rPr lang="en-US" sz="3200" dirty="0" err="1" smtClean="0"/>
              <a:t>mest</a:t>
            </a:r>
            <a:r>
              <a:rPr lang="sl-SI" sz="3200" dirty="0" smtClean="0"/>
              <a:t>o</a:t>
            </a:r>
            <a:r>
              <a:rPr lang="en-US" sz="3200" dirty="0" smtClean="0"/>
              <a:t> v </a:t>
            </a:r>
            <a:r>
              <a:rPr lang="en-US" sz="3200" dirty="0" err="1" smtClean="0"/>
              <a:t>učilnici</a:t>
            </a:r>
            <a:r>
              <a:rPr lang="en-US" sz="3200" dirty="0" smtClean="0"/>
              <a:t>. 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128211" y="324853"/>
            <a:ext cx="3308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INTERMEZZO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1421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14" y="961114"/>
            <a:ext cx="5993346" cy="577598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960659" y="2567432"/>
            <a:ext cx="111760" cy="111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" name="Oval 3"/>
          <p:cNvSpPr/>
          <p:nvPr/>
        </p:nvSpPr>
        <p:spPr>
          <a:xfrm>
            <a:off x="3768257" y="2623312"/>
            <a:ext cx="111760" cy="111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" name="Oval 4"/>
          <p:cNvSpPr/>
          <p:nvPr/>
        </p:nvSpPr>
        <p:spPr>
          <a:xfrm>
            <a:off x="3422943" y="2825496"/>
            <a:ext cx="111760" cy="111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" name="Oval 5"/>
          <p:cNvSpPr/>
          <p:nvPr/>
        </p:nvSpPr>
        <p:spPr>
          <a:xfrm>
            <a:off x="3086773" y="2937256"/>
            <a:ext cx="111760" cy="111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TextBox 6"/>
          <p:cNvSpPr txBox="1"/>
          <p:nvPr/>
        </p:nvSpPr>
        <p:spPr>
          <a:xfrm>
            <a:off x="1554480" y="304800"/>
            <a:ext cx="630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200" dirty="0" smtClean="0"/>
              <a:t>Kaj pomeni enačba „E je </a:t>
            </a:r>
            <a:r>
              <a:rPr lang="sl-SI" sz="3200" dirty="0" err="1" smtClean="0"/>
              <a:t>mckvadrat</a:t>
            </a:r>
            <a:r>
              <a:rPr lang="sl-SI" sz="3200" dirty="0" smtClean="0"/>
              <a:t>“</a:t>
            </a:r>
            <a:endParaRPr lang="sl-SI" sz="3200" dirty="0"/>
          </a:p>
        </p:txBody>
      </p:sp>
    </p:spTree>
    <p:extLst>
      <p:ext uri="{BB962C8B-B14F-4D97-AF65-F5344CB8AC3E}">
        <p14:creationId xmlns:p14="http://schemas.microsoft.com/office/powerpoint/2010/main" val="3284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70" y="972563"/>
            <a:ext cx="7732990" cy="44518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6510" y="5589130"/>
            <a:ext cx="7230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Kam</a:t>
            </a:r>
            <a:r>
              <a:rPr lang="en-US" sz="3200" dirty="0" smtClean="0"/>
              <a:t> je </a:t>
            </a:r>
            <a:r>
              <a:rPr lang="en-US" sz="3200" dirty="0" err="1" smtClean="0"/>
              <a:t>šlo</a:t>
            </a:r>
            <a:r>
              <a:rPr lang="en-US" sz="3200" dirty="0" smtClean="0"/>
              <a:t> 2,3 MJ </a:t>
            </a:r>
            <a:r>
              <a:rPr lang="en-US" sz="3200" dirty="0" err="1" smtClean="0"/>
              <a:t>termične</a:t>
            </a:r>
            <a:r>
              <a:rPr lang="en-US" sz="3200" dirty="0" smtClean="0"/>
              <a:t> </a:t>
            </a:r>
            <a:r>
              <a:rPr lang="en-US" sz="3200" dirty="0" err="1" smtClean="0"/>
              <a:t>energije</a:t>
            </a:r>
            <a:r>
              <a:rPr lang="en-US" sz="3200" dirty="0" smtClean="0"/>
              <a:t>, </a:t>
            </a:r>
            <a:r>
              <a:rPr lang="en-US" sz="3200" dirty="0" err="1" smtClean="0"/>
              <a:t>ki</a:t>
            </a:r>
            <a:r>
              <a:rPr lang="en-US" sz="3200" dirty="0" smtClean="0"/>
              <a:t> </a:t>
            </a:r>
            <a:r>
              <a:rPr lang="en-US" sz="3200" dirty="0" err="1" smtClean="0"/>
              <a:t>smo</a:t>
            </a:r>
            <a:r>
              <a:rPr lang="en-US" sz="3200" dirty="0" smtClean="0"/>
              <a:t> jo </a:t>
            </a:r>
            <a:r>
              <a:rPr lang="en-US" sz="3200" dirty="0" err="1" smtClean="0"/>
              <a:t>dovedli</a:t>
            </a:r>
            <a:r>
              <a:rPr lang="en-US" sz="3200" dirty="0" smtClean="0"/>
              <a:t> </a:t>
            </a:r>
            <a:r>
              <a:rPr lang="en-US" sz="3200" dirty="0" err="1" smtClean="0"/>
              <a:t>litru</a:t>
            </a:r>
            <a:r>
              <a:rPr lang="en-US" sz="3200" dirty="0" smtClean="0"/>
              <a:t> </a:t>
            </a:r>
            <a:r>
              <a:rPr lang="en-US" sz="3200" dirty="0" err="1" smtClean="0"/>
              <a:t>vode</a:t>
            </a:r>
            <a:r>
              <a:rPr lang="en-US" sz="3200" dirty="0" smtClean="0"/>
              <a:t>?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146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1358" y="818707"/>
            <a:ext cx="73896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dirty="0"/>
              <a:t>Če se </a:t>
            </a:r>
            <a:r>
              <a:rPr lang="sl-SI" sz="3200" dirty="0" smtClean="0"/>
              <a:t>telesu(sistemu) spremeni energija za </a:t>
            </a:r>
            <a:r>
              <a:rPr lang="sl-SI" sz="3200" dirty="0" smtClean="0">
                <a:sym typeface="Symbol" panose="05050102010706020507" pitchFamily="18" charset="2"/>
              </a:rPr>
              <a:t>E</a:t>
            </a:r>
            <a:r>
              <a:rPr lang="sl-SI" sz="3200" dirty="0" smtClean="0"/>
              <a:t>, </a:t>
            </a:r>
            <a:r>
              <a:rPr lang="sl-SI" sz="3200" dirty="0"/>
              <a:t>se mu sorazmerno </a:t>
            </a:r>
            <a:r>
              <a:rPr lang="sl-SI" sz="3200" dirty="0" smtClean="0"/>
              <a:t>spremeni tudi masa (za </a:t>
            </a:r>
            <a:r>
              <a:rPr lang="sl-SI" sz="3200" dirty="0" smtClean="0">
                <a:sym typeface="Symbol" panose="05050102010706020507" pitchFamily="18" charset="2"/>
              </a:rPr>
              <a:t>m)</a:t>
            </a:r>
            <a:r>
              <a:rPr lang="sl-SI" sz="3200" dirty="0" smtClean="0"/>
              <a:t>. Velja zveza:</a:t>
            </a:r>
          </a:p>
          <a:p>
            <a:endParaRPr lang="sl-SI" sz="3200" dirty="0"/>
          </a:p>
          <a:p>
            <a:endParaRPr lang="sl-SI" sz="3200" dirty="0" smtClean="0"/>
          </a:p>
          <a:p>
            <a:endParaRPr lang="sl-SI" sz="3200" dirty="0"/>
          </a:p>
          <a:p>
            <a:endParaRPr lang="sl-SI" sz="3200" dirty="0" smtClean="0"/>
          </a:p>
          <a:p>
            <a:r>
              <a:rPr lang="sl-SI" sz="3200" dirty="0" smtClean="0"/>
              <a:t>Spremembi </a:t>
            </a:r>
            <a:r>
              <a:rPr lang="sl-SI" sz="3200" dirty="0"/>
              <a:t>energije in mase potekata »vzporedno</a:t>
            </a:r>
            <a:r>
              <a:rPr lang="sl-SI" sz="3200" dirty="0" smtClean="0"/>
              <a:t>«! </a:t>
            </a:r>
            <a:endParaRPr lang="sl-SI" sz="3200" dirty="0"/>
          </a:p>
          <a:p>
            <a:endParaRPr lang="sl-SI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196856"/>
              </p:ext>
            </p:extLst>
          </p:nvPr>
        </p:nvGraphicFramePr>
        <p:xfrm>
          <a:off x="3381153" y="2679403"/>
          <a:ext cx="1966337" cy="1244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3" imgW="622030" imgH="393529" progId="Equation.DSMT4">
                  <p:embed/>
                </p:oleObj>
              </mc:Choice>
              <mc:Fallback>
                <p:oleObj name="Equation" r:id="rId3" imgW="622030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153" y="2679403"/>
                        <a:ext cx="1966337" cy="12440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6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48318"/>
              </p:ext>
            </p:extLst>
          </p:nvPr>
        </p:nvGraphicFramePr>
        <p:xfrm>
          <a:off x="448056" y="566927"/>
          <a:ext cx="8302752" cy="55524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0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33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 smtClean="0">
                          <a:effectLst/>
                        </a:rPr>
                        <a:t>Poskus/opazovani</a:t>
                      </a:r>
                      <a:r>
                        <a:rPr lang="sl-SI" sz="2000" baseline="0" dirty="0" smtClean="0">
                          <a:effectLst/>
                        </a:rPr>
                        <a:t> sistem/začetno-končno stanje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Sprememba energije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Sprememba mase in relativna sprememba mase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3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1 liter vode pri </a:t>
                      </a:r>
                      <a:r>
                        <a:rPr lang="sl-SI" sz="2000" dirty="0" smtClean="0">
                          <a:effectLst/>
                        </a:rPr>
                        <a:t>100 C uparimo</a:t>
                      </a:r>
                      <a:r>
                        <a:rPr lang="sl-SI" sz="2000" dirty="0">
                          <a:effectLst/>
                        </a:rPr>
                        <a:t>. Opazovani sistem je voda.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 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 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8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Knjigo z maso 1 kg zelo počasi premaknemo iz mize na </a:t>
                      </a:r>
                      <a:r>
                        <a:rPr lang="sl-SI" sz="2000" dirty="0" smtClean="0">
                          <a:effectLst/>
                        </a:rPr>
                        <a:t>tla,  spustimo </a:t>
                      </a:r>
                      <a:r>
                        <a:rPr lang="sl-SI" sz="2000" dirty="0">
                          <a:effectLst/>
                        </a:rPr>
                        <a:t>za 1 </a:t>
                      </a:r>
                      <a:r>
                        <a:rPr lang="sl-SI" sz="2000" dirty="0" smtClean="0">
                          <a:effectLst/>
                        </a:rPr>
                        <a:t>m.</a:t>
                      </a:r>
                      <a:r>
                        <a:rPr lang="sl-SI" sz="2000" baseline="0" dirty="0" smtClean="0">
                          <a:effectLst/>
                        </a:rPr>
                        <a:t> </a:t>
                      </a:r>
                      <a:r>
                        <a:rPr lang="sl-SI" sz="2000" dirty="0" smtClean="0">
                          <a:effectLst/>
                        </a:rPr>
                        <a:t>Sistem </a:t>
                      </a:r>
                      <a:r>
                        <a:rPr lang="sl-SI" sz="2000" dirty="0">
                          <a:effectLst/>
                        </a:rPr>
                        <a:t>sta knjiga in </a:t>
                      </a:r>
                      <a:r>
                        <a:rPr lang="sl-SI" sz="2000" dirty="0" smtClean="0">
                          <a:effectLst/>
                        </a:rPr>
                        <a:t>Zemlja.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 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l-S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Dva magneta z masama 10 g, ki se privlačita, razmaknemo za 10 cm in pri tem opravimo delo 10 </a:t>
                      </a:r>
                      <a:r>
                        <a:rPr lang="sl-SI" sz="2000" dirty="0" smtClean="0">
                          <a:effectLst/>
                        </a:rPr>
                        <a:t>J. Sistem </a:t>
                      </a:r>
                      <a:r>
                        <a:rPr lang="sl-SI" sz="2000" dirty="0">
                          <a:effectLst/>
                        </a:rPr>
                        <a:t>sta magneta in prostor v katerem je magnetno </a:t>
                      </a:r>
                      <a:r>
                        <a:rPr lang="sl-SI" sz="2000" dirty="0" smtClean="0">
                          <a:effectLst/>
                        </a:rPr>
                        <a:t>polje. 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1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Vodikov atom </a:t>
                      </a:r>
                      <a:r>
                        <a:rPr lang="sl-SI" sz="2000" dirty="0" smtClean="0">
                          <a:effectLst/>
                        </a:rPr>
                        <a:t>ioniziramo. Sistem </a:t>
                      </a:r>
                      <a:r>
                        <a:rPr lang="sl-SI" sz="2000" dirty="0">
                          <a:effectLst/>
                        </a:rPr>
                        <a:t>sta proton in </a:t>
                      </a:r>
                      <a:r>
                        <a:rPr lang="sl-SI" sz="2000" dirty="0" smtClean="0">
                          <a:effectLst/>
                        </a:rPr>
                        <a:t>elektron. 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l-SI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 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764024" y="18105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18872" y="3566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18872" y="10424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l-SI" altLang="sl-SI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sl-SI" alt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967224" y="310374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798056" y="27882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848856" y="32311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005324" y="44836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848856" y="424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798056" y="47386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903724" y="57362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848856" y="546848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865366" y="573061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sp>
        <p:nvSpPr>
          <p:cNvPr id="15" name="TextBox 14"/>
          <p:cNvSpPr txBox="1"/>
          <p:nvPr/>
        </p:nvSpPr>
        <p:spPr>
          <a:xfrm>
            <a:off x="2750312" y="81768"/>
            <a:ext cx="369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b="1" dirty="0" smtClean="0"/>
              <a:t>6. AKTIVNOST (le razpravljamo)</a:t>
            </a:r>
            <a:endParaRPr lang="sl-SI" b="1" dirty="0"/>
          </a:p>
        </p:txBody>
      </p:sp>
    </p:spTree>
    <p:extLst>
      <p:ext uri="{BB962C8B-B14F-4D97-AF65-F5344CB8AC3E}">
        <p14:creationId xmlns:p14="http://schemas.microsoft.com/office/powerpoint/2010/main" val="23631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8056" y="566927"/>
          <a:ext cx="8302752" cy="55524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0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33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 smtClean="0">
                          <a:effectLst/>
                        </a:rPr>
                        <a:t>Poskus/opazovani</a:t>
                      </a:r>
                      <a:r>
                        <a:rPr lang="sl-SI" sz="2000" baseline="0" dirty="0" smtClean="0">
                          <a:effectLst/>
                        </a:rPr>
                        <a:t> sistem/začetno-končno stanje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Sprememba energije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Sprememba mase in relativna sprememba mase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3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1 liter vode pri </a:t>
                      </a:r>
                      <a:r>
                        <a:rPr lang="sl-SI" sz="2000" dirty="0" smtClean="0">
                          <a:effectLst/>
                        </a:rPr>
                        <a:t>100 C uparimo</a:t>
                      </a:r>
                      <a:r>
                        <a:rPr lang="sl-SI" sz="2000" dirty="0">
                          <a:effectLst/>
                        </a:rPr>
                        <a:t>. Opazovani sistem je voda.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 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 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8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Knjigo z maso 1 kg zelo počasi premaknemo iz mize na </a:t>
                      </a:r>
                      <a:r>
                        <a:rPr lang="sl-SI" sz="2000" dirty="0" smtClean="0">
                          <a:effectLst/>
                        </a:rPr>
                        <a:t>tla,  spustimo </a:t>
                      </a:r>
                      <a:r>
                        <a:rPr lang="sl-SI" sz="2000" dirty="0">
                          <a:effectLst/>
                        </a:rPr>
                        <a:t>za 1 </a:t>
                      </a:r>
                      <a:r>
                        <a:rPr lang="sl-SI" sz="2000" dirty="0" smtClean="0">
                          <a:effectLst/>
                        </a:rPr>
                        <a:t>m.</a:t>
                      </a:r>
                      <a:r>
                        <a:rPr lang="sl-SI" sz="2000" baseline="0" dirty="0" smtClean="0">
                          <a:effectLst/>
                        </a:rPr>
                        <a:t> </a:t>
                      </a:r>
                      <a:r>
                        <a:rPr lang="sl-SI" sz="2000" dirty="0" smtClean="0">
                          <a:effectLst/>
                        </a:rPr>
                        <a:t>Sistem </a:t>
                      </a:r>
                      <a:r>
                        <a:rPr lang="sl-SI" sz="2000" dirty="0">
                          <a:effectLst/>
                        </a:rPr>
                        <a:t>sta knjiga in </a:t>
                      </a:r>
                      <a:r>
                        <a:rPr lang="sl-SI" sz="2000" dirty="0" smtClean="0">
                          <a:effectLst/>
                        </a:rPr>
                        <a:t>Zemlja.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 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l-S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Dva magneta z masama 10 g, ki se privlačita, razmaknemo za 10 cm in pri tem opravimo delo 10 </a:t>
                      </a:r>
                      <a:r>
                        <a:rPr lang="sl-SI" sz="2000" dirty="0" smtClean="0">
                          <a:effectLst/>
                        </a:rPr>
                        <a:t>J. Sistem </a:t>
                      </a:r>
                      <a:r>
                        <a:rPr lang="sl-SI" sz="2000" dirty="0">
                          <a:effectLst/>
                        </a:rPr>
                        <a:t>sta magneta in prostor v katerem je magnetno </a:t>
                      </a:r>
                      <a:r>
                        <a:rPr lang="sl-SI" sz="2000" dirty="0" smtClean="0">
                          <a:effectLst/>
                        </a:rPr>
                        <a:t>polje. 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1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Vodikov atom </a:t>
                      </a:r>
                      <a:r>
                        <a:rPr lang="sl-SI" sz="2000" dirty="0" smtClean="0">
                          <a:effectLst/>
                        </a:rPr>
                        <a:t>ioniziramo. Sistem </a:t>
                      </a:r>
                      <a:r>
                        <a:rPr lang="sl-SI" sz="2000" dirty="0">
                          <a:effectLst/>
                        </a:rPr>
                        <a:t>sta proton in </a:t>
                      </a:r>
                      <a:r>
                        <a:rPr lang="sl-SI" sz="2000" dirty="0" smtClean="0">
                          <a:effectLst/>
                        </a:rPr>
                        <a:t>elektron. 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l-SI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 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764024" y="18105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764023" y="1810511"/>
          <a:ext cx="1514851" cy="324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" name="Equation" r:id="rId3" imgW="1066800" imgH="228600" progId="Equation.DSMT4">
                  <p:embed/>
                </p:oleObj>
              </mc:Choice>
              <mc:Fallback>
                <p:oleObj name="Equation" r:id="rId3" imgW="106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23" y="1810511"/>
                        <a:ext cx="1514851" cy="3246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848855" y="1696211"/>
          <a:ext cx="1578555" cy="295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" name="Equation" r:id="rId5" imgW="1219200" imgH="228600" progId="Equation.DSMT4">
                  <p:embed/>
                </p:oleObj>
              </mc:Choice>
              <mc:Fallback>
                <p:oleObj name="Equation" r:id="rId5" imgW="1219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855" y="1696211"/>
                        <a:ext cx="1578555" cy="2959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848856" y="2106492"/>
          <a:ext cx="1652536" cy="31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" name="Equation" r:id="rId7" imgW="1206500" imgH="228600" progId="Equation.DSMT4">
                  <p:embed/>
                </p:oleObj>
              </mc:Choice>
              <mc:Fallback>
                <p:oleObj name="Equation" r:id="rId7" imgW="1206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856" y="2106492"/>
                        <a:ext cx="1652536" cy="313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18872" y="3566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18872" y="10424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l-SI" altLang="sl-SI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sl-SI" altLang="sl-SI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967224" y="310374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4967223" y="3103746"/>
          <a:ext cx="1274019" cy="355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7" name="Equation" r:id="rId9" imgW="863225" imgH="241195" progId="Equation.DSMT4">
                  <p:embed/>
                </p:oleObj>
              </mc:Choice>
              <mc:Fallback>
                <p:oleObj name="Equation" r:id="rId9" imgW="86322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23" y="3103746"/>
                        <a:ext cx="1274019" cy="355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798056" y="27882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798056" y="2788277"/>
          <a:ext cx="1682050" cy="302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" name="Equation" r:id="rId11" imgW="1270000" imgH="228600" progId="Equation.DSMT4">
                  <p:embed/>
                </p:oleObj>
              </mc:Choice>
              <mc:Fallback>
                <p:oleObj name="Equation" r:id="rId11" imgW="1270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8056" y="2788277"/>
                        <a:ext cx="1682050" cy="3027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848856" y="32311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848855" y="3231121"/>
          <a:ext cx="1682039" cy="302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" name="Equation" r:id="rId13" imgW="1270000" imgH="228600" progId="Equation.DSMT4">
                  <p:embed/>
                </p:oleObj>
              </mc:Choice>
              <mc:Fallback>
                <p:oleObj name="Equation" r:id="rId13" imgW="1270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855" y="3231121"/>
                        <a:ext cx="1682039" cy="302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005324" y="44836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5005323" y="4483661"/>
          <a:ext cx="1217809" cy="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" name="Equation" r:id="rId15" imgW="825500" imgH="241300" progId="Equation.DSMT4">
                  <p:embed/>
                </p:oleObj>
              </mc:Choice>
              <mc:Fallback>
                <p:oleObj name="Equation" r:id="rId15" imgW="825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23" y="4483661"/>
                        <a:ext cx="1217809" cy="355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848856" y="424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6848856" y="4242363"/>
          <a:ext cx="1477356" cy="289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" name="Equation" r:id="rId17" imgW="1168400" imgH="228600" progId="Equation.DSMT4">
                  <p:embed/>
                </p:oleObj>
              </mc:Choice>
              <mc:Fallback>
                <p:oleObj name="Equation" r:id="rId17" imgW="116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856" y="4242363"/>
                        <a:ext cx="1477356" cy="289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798056" y="47386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6824218" y="4738354"/>
          <a:ext cx="1450446" cy="283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" name="Equation" r:id="rId19" imgW="1168400" imgH="228600" progId="Equation.DSMT4">
                  <p:embed/>
                </p:oleObj>
              </mc:Choice>
              <mc:Fallback>
                <p:oleObj name="Equation" r:id="rId19" imgW="116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218" y="4738354"/>
                        <a:ext cx="1450446" cy="2837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903724" y="57362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4903724" y="5650216"/>
          <a:ext cx="1319408" cy="28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" name="Equation" r:id="rId21" imgW="926698" imgH="203112" progId="Equation.DSMT4">
                  <p:embed/>
                </p:oleObj>
              </mc:Choice>
              <mc:Fallback>
                <p:oleObj name="Equation" r:id="rId21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24" y="5650216"/>
                        <a:ext cx="1319408" cy="2891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848856" y="546848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6848856" y="5468486"/>
          <a:ext cx="1322804" cy="283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" name="Equation" r:id="rId23" imgW="1066800" imgH="228600" progId="Equation.DSMT4">
                  <p:embed/>
                </p:oleObj>
              </mc:Choice>
              <mc:Fallback>
                <p:oleObj name="Equation" r:id="rId23" imgW="106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856" y="5468486"/>
                        <a:ext cx="1322804" cy="2834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865366" y="573061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6865365" y="5730614"/>
          <a:ext cx="1097661" cy="26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" name="Equation" r:id="rId25" imgW="850531" imgH="203112" progId="Equation.DSMT4">
                  <p:embed/>
                </p:oleObj>
              </mc:Choice>
              <mc:Fallback>
                <p:oleObj name="Equation" r:id="rId25" imgW="85053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365" y="5730614"/>
                        <a:ext cx="1097661" cy="26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750312" y="81768"/>
            <a:ext cx="369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b="1" dirty="0" smtClean="0"/>
              <a:t>6. AKTIVNOST (le razpravljamo)</a:t>
            </a:r>
            <a:endParaRPr lang="sl-SI" b="1" dirty="0"/>
          </a:p>
        </p:txBody>
      </p:sp>
    </p:spTree>
    <p:extLst>
      <p:ext uri="{BB962C8B-B14F-4D97-AF65-F5344CB8AC3E}">
        <p14:creationId xmlns:p14="http://schemas.microsoft.com/office/powerpoint/2010/main" val="23564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905256" y="1876552"/>
            <a:ext cx="259206" cy="25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" name="Oval 3"/>
          <p:cNvSpPr/>
          <p:nvPr/>
        </p:nvSpPr>
        <p:spPr>
          <a:xfrm>
            <a:off x="813816" y="2509077"/>
            <a:ext cx="259206" cy="25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" name="Oval 4"/>
          <p:cNvSpPr/>
          <p:nvPr/>
        </p:nvSpPr>
        <p:spPr>
          <a:xfrm>
            <a:off x="1592643" y="1911608"/>
            <a:ext cx="259206" cy="25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" name="Oval 5"/>
          <p:cNvSpPr/>
          <p:nvPr/>
        </p:nvSpPr>
        <p:spPr>
          <a:xfrm>
            <a:off x="2295144" y="1799810"/>
            <a:ext cx="259206" cy="25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Oval 6"/>
          <p:cNvSpPr/>
          <p:nvPr/>
        </p:nvSpPr>
        <p:spPr>
          <a:xfrm>
            <a:off x="943419" y="1124643"/>
            <a:ext cx="259206" cy="25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8" name="Oval 7"/>
          <p:cNvSpPr/>
          <p:nvPr/>
        </p:nvSpPr>
        <p:spPr>
          <a:xfrm>
            <a:off x="1827591" y="2952439"/>
            <a:ext cx="259206" cy="25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Oval 8"/>
          <p:cNvSpPr/>
          <p:nvPr/>
        </p:nvSpPr>
        <p:spPr>
          <a:xfrm>
            <a:off x="2035938" y="2356593"/>
            <a:ext cx="259206" cy="259206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5" name="Oval 14"/>
          <p:cNvSpPr/>
          <p:nvPr/>
        </p:nvSpPr>
        <p:spPr>
          <a:xfrm>
            <a:off x="1469010" y="1318768"/>
            <a:ext cx="259206" cy="259206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6" name="Oval 15"/>
          <p:cNvSpPr/>
          <p:nvPr/>
        </p:nvSpPr>
        <p:spPr>
          <a:xfrm>
            <a:off x="386844" y="1448371"/>
            <a:ext cx="259206" cy="259206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7" name="Oval 16"/>
          <p:cNvSpPr/>
          <p:nvPr/>
        </p:nvSpPr>
        <p:spPr>
          <a:xfrm>
            <a:off x="646050" y="3028490"/>
            <a:ext cx="259206" cy="259206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9" name="Oval 18"/>
          <p:cNvSpPr/>
          <p:nvPr/>
        </p:nvSpPr>
        <p:spPr>
          <a:xfrm>
            <a:off x="1469010" y="2601310"/>
            <a:ext cx="259206" cy="259206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1" name="Oval 20"/>
          <p:cNvSpPr/>
          <p:nvPr/>
        </p:nvSpPr>
        <p:spPr>
          <a:xfrm>
            <a:off x="2097528" y="1353790"/>
            <a:ext cx="259206" cy="259206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2" name="Oval 21"/>
          <p:cNvSpPr/>
          <p:nvPr/>
        </p:nvSpPr>
        <p:spPr>
          <a:xfrm>
            <a:off x="6098171" y="1602680"/>
            <a:ext cx="259206" cy="25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4" name="Oval 23"/>
          <p:cNvSpPr/>
          <p:nvPr/>
        </p:nvSpPr>
        <p:spPr>
          <a:xfrm>
            <a:off x="7826118" y="1463932"/>
            <a:ext cx="259206" cy="25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5" name="Oval 24"/>
          <p:cNvSpPr/>
          <p:nvPr/>
        </p:nvSpPr>
        <p:spPr>
          <a:xfrm>
            <a:off x="8032110" y="1292956"/>
            <a:ext cx="259206" cy="25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6" name="Oval 25"/>
          <p:cNvSpPr/>
          <p:nvPr/>
        </p:nvSpPr>
        <p:spPr>
          <a:xfrm>
            <a:off x="6248400" y="1383849"/>
            <a:ext cx="259206" cy="25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7" name="Oval 26"/>
          <p:cNvSpPr/>
          <p:nvPr/>
        </p:nvSpPr>
        <p:spPr>
          <a:xfrm>
            <a:off x="6977187" y="2269610"/>
            <a:ext cx="259206" cy="25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8" name="Oval 27"/>
          <p:cNvSpPr/>
          <p:nvPr/>
        </p:nvSpPr>
        <p:spPr>
          <a:xfrm>
            <a:off x="7007982" y="2114246"/>
            <a:ext cx="259206" cy="259206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9" name="Oval 28"/>
          <p:cNvSpPr/>
          <p:nvPr/>
        </p:nvSpPr>
        <p:spPr>
          <a:xfrm>
            <a:off x="7846744" y="1308568"/>
            <a:ext cx="259206" cy="259206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0" name="Oval 29"/>
          <p:cNvSpPr/>
          <p:nvPr/>
        </p:nvSpPr>
        <p:spPr>
          <a:xfrm>
            <a:off x="6062220" y="1422559"/>
            <a:ext cx="259206" cy="259206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2" name="Oval 31"/>
          <p:cNvSpPr/>
          <p:nvPr/>
        </p:nvSpPr>
        <p:spPr>
          <a:xfrm>
            <a:off x="6275454" y="1552162"/>
            <a:ext cx="259206" cy="259206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3" name="Oval 32"/>
          <p:cNvSpPr/>
          <p:nvPr/>
        </p:nvSpPr>
        <p:spPr>
          <a:xfrm>
            <a:off x="8032110" y="1462661"/>
            <a:ext cx="259206" cy="259206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4" name="Oval 33"/>
          <p:cNvSpPr/>
          <p:nvPr/>
        </p:nvSpPr>
        <p:spPr>
          <a:xfrm>
            <a:off x="7205598" y="2163225"/>
            <a:ext cx="259206" cy="25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5" name="Oval 34"/>
          <p:cNvSpPr/>
          <p:nvPr/>
        </p:nvSpPr>
        <p:spPr>
          <a:xfrm>
            <a:off x="7168380" y="2318589"/>
            <a:ext cx="259206" cy="259206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275889" y="1483393"/>
            <a:ext cx="687960" cy="144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73611" y="2395235"/>
            <a:ext cx="191193" cy="5561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492451" y="1480679"/>
            <a:ext cx="535904" cy="201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86797" y="134008"/>
            <a:ext cx="5443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dirty="0" smtClean="0"/>
              <a:t>VEZAVNA ENERGIJA JEDRA</a:t>
            </a:r>
            <a:endParaRPr lang="sl-SI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86844" y="718783"/>
            <a:ext cx="171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Začetno stanje</a:t>
            </a:r>
            <a:endParaRPr lang="sl-SI" dirty="0"/>
          </a:p>
        </p:txBody>
      </p:sp>
      <p:sp>
        <p:nvSpPr>
          <p:cNvPr id="36" name="TextBox 35"/>
          <p:cNvSpPr txBox="1"/>
          <p:nvPr/>
        </p:nvSpPr>
        <p:spPr>
          <a:xfrm>
            <a:off x="6357377" y="730388"/>
            <a:ext cx="171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Končno stanje</a:t>
            </a:r>
            <a:endParaRPr lang="sl-SI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23" y="3028069"/>
            <a:ext cx="5790911" cy="26817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87950" y="3930650"/>
            <a:ext cx="298450" cy="590550"/>
          </a:xfrm>
          <a:prstGeom prst="rect">
            <a:avLst/>
          </a:prstGeom>
          <a:solidFill>
            <a:srgbClr val="D877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841755"/>
              </p:ext>
            </p:extLst>
          </p:nvPr>
        </p:nvGraphicFramePr>
        <p:xfrm>
          <a:off x="1387271" y="722917"/>
          <a:ext cx="6654149" cy="3093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CorelDRAW" r:id="rId3" imgW="9409146" imgH="4374056" progId="CorelDraw.Graphic.18">
                  <p:embed/>
                </p:oleObj>
              </mc:Choice>
              <mc:Fallback>
                <p:oleObj name="CorelDRAW" r:id="rId3" imgW="9409146" imgH="4374056" progId="CorelDraw.Graphic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7271" y="722917"/>
                        <a:ext cx="6654149" cy="3093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4369981" y="329609"/>
            <a:ext cx="1743740" cy="35565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3" name="TextBox 12"/>
          <p:cNvSpPr txBox="1"/>
          <p:nvPr/>
        </p:nvSpPr>
        <p:spPr>
          <a:xfrm>
            <a:off x="3777443" y="6443"/>
            <a:ext cx="292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l-SI" dirty="0" smtClean="0"/>
              <a:t>Energija, ki jo sistem izmenja </a:t>
            </a:r>
          </a:p>
          <a:p>
            <a:pPr algn="ctr"/>
            <a:r>
              <a:rPr lang="sl-SI" dirty="0" smtClean="0"/>
              <a:t>z okolico</a:t>
            </a:r>
            <a:endParaRPr lang="sl-SI" dirty="0"/>
          </a:p>
        </p:txBody>
      </p:sp>
      <p:sp>
        <p:nvSpPr>
          <p:cNvPr id="36" name="Oval 35"/>
          <p:cNvSpPr/>
          <p:nvPr/>
        </p:nvSpPr>
        <p:spPr>
          <a:xfrm>
            <a:off x="6113721" y="329608"/>
            <a:ext cx="2317898" cy="35565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9" name="TextBox 38"/>
          <p:cNvSpPr txBox="1"/>
          <p:nvPr/>
        </p:nvSpPr>
        <p:spPr>
          <a:xfrm>
            <a:off x="6393683" y="3745913"/>
            <a:ext cx="2208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l-SI" dirty="0" smtClean="0"/>
              <a:t>Energija „ohlajenega“</a:t>
            </a:r>
          </a:p>
          <a:p>
            <a:pPr algn="ctr"/>
            <a:r>
              <a:rPr lang="sl-SI" dirty="0" smtClean="0"/>
              <a:t>helija</a:t>
            </a:r>
            <a:endParaRPr lang="sl-SI" dirty="0"/>
          </a:p>
        </p:txBody>
      </p:sp>
      <p:sp>
        <p:nvSpPr>
          <p:cNvPr id="7" name="Rectangle 6"/>
          <p:cNvSpPr/>
          <p:nvPr/>
        </p:nvSpPr>
        <p:spPr>
          <a:xfrm>
            <a:off x="5492750" y="1771650"/>
            <a:ext cx="336550" cy="685800"/>
          </a:xfrm>
          <a:prstGeom prst="rect">
            <a:avLst/>
          </a:prstGeom>
          <a:solidFill>
            <a:srgbClr val="D877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738812"/>
              </p:ext>
            </p:extLst>
          </p:nvPr>
        </p:nvGraphicFramePr>
        <p:xfrm>
          <a:off x="1176670" y="556591"/>
          <a:ext cx="7019214" cy="326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CorelDRAW" r:id="rId3" imgW="9409146" imgH="4374056" progId="CorelDraw.Graphic.18">
                  <p:embed/>
                </p:oleObj>
              </mc:Choice>
              <mc:Fallback>
                <p:oleObj name="CorelDRAW" r:id="rId3" imgW="9409146" imgH="4374056" progId="CorelDraw.Graphic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6670" y="556591"/>
                        <a:ext cx="7019214" cy="326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463040" y="4251960"/>
          <a:ext cx="5787390" cy="1344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5" imgW="1943100" imgH="457200" progId="Equation.DSMT4">
                  <p:embed/>
                </p:oleObj>
              </mc:Choice>
              <mc:Fallback>
                <p:oleObj name="Equation" r:id="rId5" imgW="1943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040" y="4251960"/>
                        <a:ext cx="5787390" cy="1344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4369981" y="329609"/>
            <a:ext cx="1743740" cy="35565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3" name="TextBox 12"/>
          <p:cNvSpPr txBox="1"/>
          <p:nvPr/>
        </p:nvSpPr>
        <p:spPr>
          <a:xfrm>
            <a:off x="3777443" y="6443"/>
            <a:ext cx="292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l-SI" dirty="0" smtClean="0"/>
              <a:t>Energija, ki jo sistem izmenja </a:t>
            </a:r>
          </a:p>
          <a:p>
            <a:pPr algn="ctr"/>
            <a:r>
              <a:rPr lang="sl-SI" dirty="0" smtClean="0"/>
              <a:t>z okolico</a:t>
            </a:r>
            <a:endParaRPr lang="sl-SI" dirty="0"/>
          </a:p>
        </p:txBody>
      </p:sp>
      <p:sp>
        <p:nvSpPr>
          <p:cNvPr id="36" name="Oval 35"/>
          <p:cNvSpPr/>
          <p:nvPr/>
        </p:nvSpPr>
        <p:spPr>
          <a:xfrm>
            <a:off x="6113721" y="329608"/>
            <a:ext cx="2317898" cy="35565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9" name="TextBox 38"/>
          <p:cNvSpPr txBox="1"/>
          <p:nvPr/>
        </p:nvSpPr>
        <p:spPr>
          <a:xfrm>
            <a:off x="6393683" y="3745913"/>
            <a:ext cx="2208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l-SI" dirty="0" smtClean="0"/>
              <a:t>Energija „ohlajenega“</a:t>
            </a:r>
          </a:p>
          <a:p>
            <a:pPr algn="ctr"/>
            <a:r>
              <a:rPr lang="sl-SI" dirty="0" smtClean="0"/>
              <a:t>helija</a:t>
            </a:r>
            <a:endParaRPr lang="sl-SI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998382" y="5337544"/>
            <a:ext cx="212651" cy="69111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70791" y="6028660"/>
            <a:ext cx="252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Masa „ohlajenega“ helija</a:t>
            </a:r>
            <a:endParaRPr lang="sl-SI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3964776" y="5250570"/>
            <a:ext cx="212650" cy="43253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33092" y="5582327"/>
            <a:ext cx="265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Masa sestavnih nukleonov</a:t>
            </a:r>
            <a:endParaRPr lang="sl-SI" dirty="0"/>
          </a:p>
        </p:txBody>
      </p:sp>
      <p:sp>
        <p:nvSpPr>
          <p:cNvPr id="14" name="Rectangle 13"/>
          <p:cNvSpPr/>
          <p:nvPr/>
        </p:nvSpPr>
        <p:spPr>
          <a:xfrm>
            <a:off x="5518150" y="1638300"/>
            <a:ext cx="359836" cy="762000"/>
          </a:xfrm>
          <a:prstGeom prst="rect">
            <a:avLst/>
          </a:prstGeom>
          <a:solidFill>
            <a:srgbClr val="D877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0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9106"/>
              </p:ext>
            </p:extLst>
          </p:nvPr>
        </p:nvGraphicFramePr>
        <p:xfrm>
          <a:off x="414670" y="2381693"/>
          <a:ext cx="7954278" cy="489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Equation" r:id="rId3" imgW="3924300" imgH="241300" progId="Equation.DSMT4">
                  <p:embed/>
                </p:oleObj>
              </mc:Choice>
              <mc:Fallback>
                <p:oleObj name="Equation" r:id="rId3" imgW="39243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70" y="2381693"/>
                        <a:ext cx="7954278" cy="4890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285264"/>
              </p:ext>
            </p:extLst>
          </p:nvPr>
        </p:nvGraphicFramePr>
        <p:xfrm>
          <a:off x="3285461" y="3466213"/>
          <a:ext cx="2208026" cy="446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5" imgW="1130300" imgH="228600" progId="Equation.DSMT4">
                  <p:embed/>
                </p:oleObj>
              </mc:Choice>
              <mc:Fallback>
                <p:oleObj name="Equation" r:id="rId5" imgW="11303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461" y="3466213"/>
                        <a:ext cx="2208026" cy="4465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479552"/>
              </p:ext>
            </p:extLst>
          </p:nvPr>
        </p:nvGraphicFramePr>
        <p:xfrm>
          <a:off x="2849524" y="4752753"/>
          <a:ext cx="3030277" cy="63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7" imgW="965200" imgH="203200" progId="Equation.DSMT4">
                  <p:embed/>
                </p:oleObj>
              </mc:Choice>
              <mc:Fallback>
                <p:oleObj name="Equation" r:id="rId7" imgW="9652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24" y="4752753"/>
                        <a:ext cx="3030277" cy="637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4669" y="903767"/>
            <a:ext cx="5252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dirty="0" smtClean="0"/>
              <a:t>Konkretno, za naš primer:</a:t>
            </a:r>
            <a:endParaRPr lang="sl-SI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98781" y="4593265"/>
            <a:ext cx="96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4800" dirty="0" smtClean="0">
                <a:solidFill>
                  <a:srgbClr val="FF0000"/>
                </a:solidFill>
              </a:rPr>
              <a:t>!!</a:t>
            </a:r>
            <a:endParaRPr lang="sl-SI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981407"/>
              </p:ext>
            </p:extLst>
          </p:nvPr>
        </p:nvGraphicFramePr>
        <p:xfrm>
          <a:off x="1828799" y="2030819"/>
          <a:ext cx="5734667" cy="712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3" imgW="2044700" imgH="254000" progId="Equation.DSMT4">
                  <p:embed/>
                </p:oleObj>
              </mc:Choice>
              <mc:Fallback>
                <p:oleObj name="Equation" r:id="rId3" imgW="20447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799" y="2030819"/>
                        <a:ext cx="5734667" cy="712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393873"/>
              </p:ext>
            </p:extLst>
          </p:nvPr>
        </p:nvGraphicFramePr>
        <p:xfrm>
          <a:off x="2909862" y="4676568"/>
          <a:ext cx="2774537" cy="712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5" imgW="939392" imgH="241195" progId="Equation.DSMT4">
                  <p:embed/>
                </p:oleObj>
              </mc:Choice>
              <mc:Fallback>
                <p:oleObj name="Equation" r:id="rId5" imgW="939392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62" y="4676568"/>
                        <a:ext cx="2774537" cy="712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4279" y="967563"/>
            <a:ext cx="3338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dirty="0" smtClean="0"/>
              <a:t>MASNI DEFEKT</a:t>
            </a:r>
            <a:endParaRPr lang="sl-SI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08923" y="3841897"/>
            <a:ext cx="5443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dirty="0" smtClean="0"/>
              <a:t>VEZAVNA ENERGIJA JEDRA</a:t>
            </a:r>
            <a:endParaRPr lang="sl-SI" sz="3200" dirty="0"/>
          </a:p>
        </p:txBody>
      </p:sp>
    </p:spTree>
    <p:extLst>
      <p:ext uri="{BB962C8B-B14F-4D97-AF65-F5344CB8AC3E}">
        <p14:creationId xmlns:p14="http://schemas.microsoft.com/office/powerpoint/2010/main" val="40526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739075"/>
              </p:ext>
            </p:extLst>
          </p:nvPr>
        </p:nvGraphicFramePr>
        <p:xfrm>
          <a:off x="3370521" y="1531088"/>
          <a:ext cx="1566530" cy="723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3" imgW="495085" imgH="228501" progId="Equation.DSMT4">
                  <p:embed/>
                </p:oleObj>
              </mc:Choice>
              <mc:Fallback>
                <p:oleObj name="Equation" r:id="rId3" imgW="495085" imgH="22850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521" y="1531088"/>
                        <a:ext cx="1566530" cy="7230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86" y="556437"/>
            <a:ext cx="6925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dirty="0" smtClean="0"/>
              <a:t>VEZAVNA ENERGIJA JEDRA NA NUKLEON</a:t>
            </a:r>
            <a:endParaRPr lang="sl-SI" sz="3200" dirty="0"/>
          </a:p>
        </p:txBody>
      </p:sp>
      <p:pic>
        <p:nvPicPr>
          <p:cNvPr id="6" name="Picture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" y="2502534"/>
            <a:ext cx="8559165" cy="32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7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370521" y="1531088"/>
          <a:ext cx="1566530" cy="723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3" imgW="495085" imgH="228501" progId="Equation.DSMT4">
                  <p:embed/>
                </p:oleObj>
              </mc:Choice>
              <mc:Fallback>
                <p:oleObj name="Equation" r:id="rId3" imgW="495085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521" y="1531088"/>
                        <a:ext cx="1566530" cy="7230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86" y="556437"/>
            <a:ext cx="6925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dirty="0" smtClean="0"/>
              <a:t>VEZAVNA ENERGIJA JEDRA NA NUKLEON</a:t>
            </a:r>
            <a:endParaRPr lang="sl-SI" sz="3200" dirty="0"/>
          </a:p>
        </p:txBody>
      </p:sp>
      <p:pic>
        <p:nvPicPr>
          <p:cNvPr id="6" name="Picture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" y="2502534"/>
            <a:ext cx="8559165" cy="329221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3413051" y="3739285"/>
            <a:ext cx="297711" cy="8187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262577" y="3873795"/>
            <a:ext cx="1095109" cy="4217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61906" y="3779306"/>
            <a:ext cx="148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solidFill>
                  <a:srgbClr val="FF0000"/>
                </a:solidFill>
              </a:rPr>
              <a:t>Zlivanje jeder</a:t>
            </a:r>
            <a:endParaRPr lang="sl-SI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60065" y="3686988"/>
            <a:ext cx="148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solidFill>
                  <a:srgbClr val="FF0000"/>
                </a:solidFill>
              </a:rPr>
              <a:t>Razcep jeder</a:t>
            </a:r>
            <a:endParaRPr lang="sl-SI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24" y="1573276"/>
            <a:ext cx="7909614" cy="34152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1200" y="598424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b="1" dirty="0" smtClean="0"/>
              <a:t>1. AKTIVNOST</a:t>
            </a:r>
            <a:endParaRPr lang="sl-SI" b="1" dirty="0"/>
          </a:p>
        </p:txBody>
      </p:sp>
    </p:spTree>
    <p:extLst>
      <p:ext uri="{BB962C8B-B14F-4D97-AF65-F5344CB8AC3E}">
        <p14:creationId xmlns:p14="http://schemas.microsoft.com/office/powerpoint/2010/main" val="31438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02" y="1116423"/>
            <a:ext cx="3502210" cy="28707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4344" y="297712"/>
            <a:ext cx="412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200" dirty="0" smtClean="0"/>
              <a:t>ZLIVANJE JEDER</a:t>
            </a:r>
            <a:endParaRPr lang="sl-SI" sz="3200" dirty="0"/>
          </a:p>
        </p:txBody>
      </p:sp>
    </p:spTree>
    <p:extLst>
      <p:ext uri="{BB962C8B-B14F-4D97-AF65-F5344CB8AC3E}">
        <p14:creationId xmlns:p14="http://schemas.microsoft.com/office/powerpoint/2010/main" val="16468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02" y="1116423"/>
            <a:ext cx="3502210" cy="287079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818" y="4167904"/>
            <a:ext cx="5156978" cy="23818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594344" y="297712"/>
            <a:ext cx="412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200" dirty="0" smtClean="0"/>
              <a:t>ZLIVANJE JEDER</a:t>
            </a:r>
            <a:endParaRPr lang="sl-SI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50520" y="598932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521"/>
            <a:ext cx="9147433" cy="16586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4344" y="297712"/>
            <a:ext cx="412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200" dirty="0" smtClean="0"/>
              <a:t>RAZCEP JEDER</a:t>
            </a:r>
            <a:endParaRPr lang="sl-SI" sz="3200" dirty="0"/>
          </a:p>
        </p:txBody>
      </p:sp>
    </p:spTree>
    <p:extLst>
      <p:ext uri="{BB962C8B-B14F-4D97-AF65-F5344CB8AC3E}">
        <p14:creationId xmlns:p14="http://schemas.microsoft.com/office/powerpoint/2010/main" val="67544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521"/>
            <a:ext cx="9147433" cy="1658678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142" y="4018983"/>
            <a:ext cx="5341147" cy="24668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594344" y="297712"/>
            <a:ext cx="412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200" dirty="0" smtClean="0"/>
              <a:t>RAZCEP JEDER</a:t>
            </a:r>
            <a:endParaRPr lang="sl-SI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50520" y="598932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392" y="1564640"/>
            <a:ext cx="77520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sz="3200" dirty="0" smtClean="0"/>
              <a:t>Zabeležite si povprečno aktivnost ozadja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sz="3200" dirty="0" smtClean="0"/>
              <a:t>Izpraznite balonček in ga zmečkajte v majhno kepo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sz="3200" dirty="0" smtClean="0"/>
              <a:t>Z lepilnim trakom prilepite kepo na odprtino senzorja radioaktivnega sevanja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sz="3200" dirty="0" smtClean="0"/>
              <a:t>Poženite meritev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50312" y="81768"/>
            <a:ext cx="369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b="1" dirty="0"/>
              <a:t>7</a:t>
            </a:r>
            <a:r>
              <a:rPr lang="sl-SI" b="1" dirty="0" smtClean="0"/>
              <a:t>. AKTIVNOST (praktični del)</a:t>
            </a:r>
            <a:endParaRPr lang="sl-SI" b="1" dirty="0"/>
          </a:p>
        </p:txBody>
      </p:sp>
    </p:spTree>
    <p:extLst>
      <p:ext uri="{BB962C8B-B14F-4D97-AF65-F5344CB8AC3E}">
        <p14:creationId xmlns:p14="http://schemas.microsoft.com/office/powerpoint/2010/main" val="11544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731520"/>
            <a:ext cx="805688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dirty="0"/>
              <a:t>Predvideno predznanje </a:t>
            </a:r>
            <a:endParaRPr lang="sl-SI" sz="3200" dirty="0" smtClean="0"/>
          </a:p>
          <a:p>
            <a:endParaRPr lang="sl-SI" sz="32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sl-SI" sz="2400" dirty="0"/>
              <a:t>Predhodna poglavja </a:t>
            </a:r>
            <a:r>
              <a:rPr lang="sl-SI" sz="2400" dirty="0" smtClean="0"/>
              <a:t>fizike: mehanika, termodinamika, elektrika in magnetizem, atom, (</a:t>
            </a:r>
            <a:r>
              <a:rPr lang="sl-SI" sz="2400" dirty="0"/>
              <a:t>fotoefekt, energijska stanja </a:t>
            </a:r>
            <a:r>
              <a:rPr lang="sl-SI" sz="2400" dirty="0" smtClean="0"/>
              <a:t>atoma</a:t>
            </a:r>
            <a:r>
              <a:rPr lang="sl-SI" sz="2400" dirty="0"/>
              <a:t>)</a:t>
            </a:r>
            <a:r>
              <a:rPr lang="sl-SI" sz="2400" dirty="0" smtClean="0"/>
              <a:t>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sl-SI" sz="2400" dirty="0" smtClean="0"/>
          </a:p>
          <a:p>
            <a:pPr lvl="0"/>
            <a:r>
              <a:rPr lang="sl-SI" sz="2400" dirty="0" smtClean="0"/>
              <a:t>Teme iz zgodovine fizike (epizodični spomin)</a:t>
            </a:r>
          </a:p>
          <a:p>
            <a:pPr lvl="0"/>
            <a:endParaRPr lang="sl-SI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sl-SI" sz="2400" dirty="0" smtClean="0"/>
              <a:t>Dijaki </a:t>
            </a:r>
            <a:r>
              <a:rPr lang="sl-SI" sz="2400" dirty="0"/>
              <a:t>vedo, da je večina elementov, ki jih poznamo, stabilnih, nekateri (z veliko molsko maso) pa so nestabilni – sami od sebe razpadajo na druge elemente, pri čemer izhaja sevanje/delci, ki ima lahko veliko energijo. </a:t>
            </a:r>
            <a:endParaRPr lang="sl-SI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sl-SI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sl-SI" sz="2400" dirty="0"/>
              <a:t>Dijaki poznajo Rutherfordov poskus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662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277852"/>
              </p:ext>
            </p:extLst>
          </p:nvPr>
        </p:nvGraphicFramePr>
        <p:xfrm>
          <a:off x="579120" y="740567"/>
          <a:ext cx="7955280" cy="55443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8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1896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 err="1">
                          <a:effectLst/>
                        </a:rPr>
                        <a:t>Becquerel</a:t>
                      </a:r>
                      <a:r>
                        <a:rPr lang="sl-SI" sz="2000" dirty="0">
                          <a:effectLst/>
                        </a:rPr>
                        <a:t>: energija sevanja prihaja iz atomov urana (ne od zunaj)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1896-98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Marie in </a:t>
                      </a:r>
                      <a:r>
                        <a:rPr lang="sl-SI" sz="2000" dirty="0" err="1">
                          <a:effectLst/>
                        </a:rPr>
                        <a:t>Peire</a:t>
                      </a:r>
                      <a:r>
                        <a:rPr lang="sl-SI" sz="2000" dirty="0">
                          <a:effectLst/>
                        </a:rPr>
                        <a:t> Curie: </a:t>
                      </a:r>
                      <a:r>
                        <a:rPr lang="sl-SI" sz="2000" dirty="0" err="1">
                          <a:effectLst/>
                        </a:rPr>
                        <a:t>Becquerelovo</a:t>
                      </a:r>
                      <a:r>
                        <a:rPr lang="sl-SI" sz="2000" dirty="0">
                          <a:effectLst/>
                        </a:rPr>
                        <a:t> sevanje ne povzročajo elektroni v atomu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1903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Rutherford odklanja </a:t>
                      </a:r>
                      <a:r>
                        <a:rPr lang="sl-SI" sz="2000" dirty="0" err="1">
                          <a:effectLst/>
                        </a:rPr>
                        <a:t>Becquerelovo</a:t>
                      </a:r>
                      <a:r>
                        <a:rPr lang="sl-SI" sz="2000" dirty="0">
                          <a:effectLst/>
                        </a:rPr>
                        <a:t> sevanje v močnem magnetnem polju: alfa, beta, gama sevanje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1904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Thomson predlaga model atoma »slivova pita«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1910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Geiger in </a:t>
                      </a:r>
                      <a:r>
                        <a:rPr lang="sl-SI" sz="2000" dirty="0" err="1">
                          <a:effectLst/>
                        </a:rPr>
                        <a:t>Marsden</a:t>
                      </a:r>
                      <a:r>
                        <a:rPr lang="sl-SI" sz="2000" dirty="0">
                          <a:effectLst/>
                        </a:rPr>
                        <a:t> izvedeta poskus z alfa delci in zlato folijo; Rutherford predlaga nov model atoma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1918-20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Rutherford odkrije proton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1925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Heisenberg-načelo nedoločenosti =&gt; elektron ne more obstajati v jedru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1932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 err="1">
                          <a:effectLst/>
                        </a:rPr>
                        <a:t>Chadwick</a:t>
                      </a:r>
                      <a:r>
                        <a:rPr lang="sl-SI" sz="2000" dirty="0">
                          <a:effectLst/>
                        </a:rPr>
                        <a:t> odkrije nevtron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1932-34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>
                          <a:effectLst/>
                        </a:rPr>
                        <a:t>Koncept jedrske sile (Heisenberg, </a:t>
                      </a:r>
                      <a:r>
                        <a:rPr lang="sl-SI" sz="2000" dirty="0" err="1">
                          <a:effectLst/>
                        </a:rPr>
                        <a:t>Ivanenko</a:t>
                      </a:r>
                      <a:r>
                        <a:rPr lang="sl-SI" sz="2000" dirty="0">
                          <a:effectLst/>
                        </a:rPr>
                        <a:t>, </a:t>
                      </a:r>
                      <a:r>
                        <a:rPr lang="sl-SI" sz="2000" dirty="0" err="1">
                          <a:effectLst/>
                        </a:rPr>
                        <a:t>Gamow</a:t>
                      </a:r>
                      <a:r>
                        <a:rPr lang="sl-SI" sz="2000" dirty="0">
                          <a:effectLst/>
                        </a:rPr>
                        <a:t>, Bohr, </a:t>
                      </a:r>
                      <a:r>
                        <a:rPr lang="sl-SI" sz="2000" dirty="0" err="1">
                          <a:effectLst/>
                        </a:rPr>
                        <a:t>Weizsaecker</a:t>
                      </a:r>
                      <a:r>
                        <a:rPr lang="sl-SI" sz="2000" dirty="0">
                          <a:effectLst/>
                        </a:rPr>
                        <a:t>, </a:t>
                      </a:r>
                      <a:r>
                        <a:rPr lang="sl-SI" sz="2000" dirty="0" err="1">
                          <a:effectLst/>
                        </a:rPr>
                        <a:t>Yukawa</a:t>
                      </a:r>
                      <a:r>
                        <a:rPr lang="sl-SI" sz="2000" dirty="0">
                          <a:effectLst/>
                        </a:rPr>
                        <a:t>) 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>
                          <a:effectLst/>
                        </a:rPr>
                        <a:t>1938-40</a:t>
                      </a:r>
                      <a:endParaRPr lang="sl-S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dirty="0" err="1">
                          <a:effectLst/>
                        </a:rPr>
                        <a:t>Meitner</a:t>
                      </a:r>
                      <a:r>
                        <a:rPr lang="sl-SI" sz="2000" dirty="0">
                          <a:effectLst/>
                        </a:rPr>
                        <a:t>, </a:t>
                      </a:r>
                      <a:r>
                        <a:rPr lang="sl-SI" sz="2000" dirty="0" err="1">
                          <a:effectLst/>
                        </a:rPr>
                        <a:t>Frisch</a:t>
                      </a:r>
                      <a:r>
                        <a:rPr lang="sl-SI" sz="2000" dirty="0">
                          <a:effectLst/>
                        </a:rPr>
                        <a:t>, </a:t>
                      </a:r>
                      <a:r>
                        <a:rPr lang="sl-SI" sz="2000" dirty="0" err="1">
                          <a:effectLst/>
                        </a:rPr>
                        <a:t>Hahn</a:t>
                      </a:r>
                      <a:r>
                        <a:rPr lang="sl-SI" sz="2000" dirty="0">
                          <a:effectLst/>
                        </a:rPr>
                        <a:t> pojasnijo razcep (težko jedro se razcepi na lažji jedri)</a:t>
                      </a:r>
                      <a:endParaRPr lang="sl-S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0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0"/>
            <a:ext cx="7579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6565" y="1455821"/>
            <a:ext cx="2887579" cy="2069431"/>
          </a:xfrm>
          <a:prstGeom prst="ellipse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6071936" y="1491915"/>
            <a:ext cx="2747211" cy="2069431"/>
          </a:xfrm>
          <a:prstGeom prst="ellipse">
            <a:avLst/>
          </a:prstGeom>
          <a:noFill/>
          <a:ln w="698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35403" y="2009276"/>
            <a:ext cx="2249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Cilljni</a:t>
            </a:r>
            <a:r>
              <a:rPr lang="en-US" sz="2800" dirty="0" smtClean="0"/>
              <a:t> (</a:t>
            </a:r>
            <a:r>
              <a:rPr lang="en-US" sz="2800" dirty="0" err="1" smtClean="0"/>
              <a:t>novi</a:t>
            </a:r>
            <a:r>
              <a:rPr lang="en-US" sz="2800" dirty="0" smtClean="0"/>
              <a:t>) </a:t>
            </a:r>
            <a:r>
              <a:rPr lang="en-US" sz="2800" dirty="0" err="1" smtClean="0"/>
              <a:t>koncept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320590" y="1720515"/>
            <a:ext cx="2249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Izhodiščni</a:t>
            </a:r>
            <a:r>
              <a:rPr lang="en-US" sz="2800" dirty="0" smtClean="0"/>
              <a:t> (</a:t>
            </a:r>
            <a:r>
              <a:rPr lang="en-US" sz="2800" dirty="0" err="1" smtClean="0"/>
              <a:t>domači</a:t>
            </a:r>
            <a:r>
              <a:rPr lang="en-US" sz="2800" dirty="0" smtClean="0"/>
              <a:t>) </a:t>
            </a:r>
            <a:r>
              <a:rPr lang="en-US" sz="2800" dirty="0" err="1" smtClean="0"/>
              <a:t>koncept</a:t>
            </a:r>
            <a:endParaRPr lang="en-GB" sz="2800" dirty="0"/>
          </a:p>
        </p:txBody>
      </p:sp>
      <p:sp>
        <p:nvSpPr>
          <p:cNvPr id="7" name="Right Arrow 6"/>
          <p:cNvSpPr/>
          <p:nvPr/>
        </p:nvSpPr>
        <p:spPr>
          <a:xfrm>
            <a:off x="4720386" y="2129589"/>
            <a:ext cx="896354" cy="721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 rot="10800000">
            <a:off x="3812002" y="2129587"/>
            <a:ext cx="908383" cy="721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338762" y="1368558"/>
            <a:ext cx="2559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ANALOGIJA</a:t>
            </a:r>
            <a:endParaRPr lang="en-GB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346158" y="4078707"/>
            <a:ext cx="59311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Prepoznavanje</a:t>
            </a:r>
            <a:r>
              <a:rPr lang="en-US" sz="2800" dirty="0" smtClean="0"/>
              <a:t> </a:t>
            </a:r>
            <a:r>
              <a:rPr lang="en-US" sz="2800" dirty="0" err="1" smtClean="0"/>
              <a:t>analognih</a:t>
            </a:r>
            <a:r>
              <a:rPr lang="en-US" sz="2800" dirty="0" smtClean="0"/>
              <a:t> </a:t>
            </a:r>
            <a:r>
              <a:rPr lang="en-US" sz="2800" dirty="0" err="1" smtClean="0"/>
              <a:t>elementov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Prepoznavanje</a:t>
            </a:r>
            <a:r>
              <a:rPr lang="en-US" sz="2800" dirty="0" smtClean="0"/>
              <a:t> </a:t>
            </a:r>
            <a:r>
              <a:rPr lang="en-US" sz="2800" dirty="0" err="1" smtClean="0"/>
              <a:t>analognih</a:t>
            </a:r>
            <a:r>
              <a:rPr lang="en-US" sz="2800" dirty="0" smtClean="0"/>
              <a:t> </a:t>
            </a:r>
            <a:r>
              <a:rPr lang="en-US" sz="2800" dirty="0" err="1" smtClean="0"/>
              <a:t>relacij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Prepoznavanje</a:t>
            </a:r>
            <a:r>
              <a:rPr lang="en-US" sz="2800" dirty="0" smtClean="0"/>
              <a:t> </a:t>
            </a:r>
            <a:r>
              <a:rPr lang="en-US" sz="2800" dirty="0" err="1" smtClean="0"/>
              <a:t>omejitev</a:t>
            </a:r>
            <a:r>
              <a:rPr lang="en-US" sz="2800" dirty="0" smtClean="0"/>
              <a:t> </a:t>
            </a:r>
            <a:r>
              <a:rPr lang="en-US" sz="2800" dirty="0" err="1" smtClean="0"/>
              <a:t>analogije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694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0760" y="267208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b="1" dirty="0"/>
              <a:t>2</a:t>
            </a:r>
            <a:r>
              <a:rPr lang="sl-SI" b="1" dirty="0" smtClean="0"/>
              <a:t>. AKTIVNOST</a:t>
            </a:r>
            <a:endParaRPr lang="en-US" b="1" dirty="0" smtClean="0"/>
          </a:p>
          <a:p>
            <a:r>
              <a:rPr lang="en-US" b="1" dirty="0" smtClean="0"/>
              <a:t>(</a:t>
            </a:r>
            <a:r>
              <a:rPr lang="en-US" b="1" dirty="0" err="1" smtClean="0"/>
              <a:t>mehanska</a:t>
            </a:r>
            <a:r>
              <a:rPr lang="en-US" b="1" dirty="0" smtClean="0"/>
              <a:t> </a:t>
            </a:r>
            <a:r>
              <a:rPr lang="en-US" b="1" dirty="0" err="1" smtClean="0"/>
              <a:t>modela</a:t>
            </a:r>
            <a:r>
              <a:rPr lang="en-US" b="1" dirty="0" smtClean="0"/>
              <a:t> </a:t>
            </a:r>
            <a:r>
              <a:rPr lang="en-US" b="1" dirty="0" err="1" smtClean="0"/>
              <a:t>atoma</a:t>
            </a:r>
            <a:r>
              <a:rPr lang="en-US" b="1" dirty="0" smtClean="0"/>
              <a:t>)</a:t>
            </a:r>
            <a:endParaRPr lang="sl-SI" b="1" dirty="0"/>
          </a:p>
        </p:txBody>
      </p:sp>
    </p:spTree>
    <p:extLst>
      <p:ext uri="{BB962C8B-B14F-4D97-AF65-F5344CB8AC3E}">
        <p14:creationId xmlns:p14="http://schemas.microsoft.com/office/powerpoint/2010/main" val="20838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5680" y="1036320"/>
            <a:ext cx="6797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dirty="0" smtClean="0"/>
              <a:t>Kako je Rutherford ocenil zgornjo mejo za velikost atomskega jedra?</a:t>
            </a:r>
            <a:endParaRPr lang="sl-SI" sz="3200" dirty="0"/>
          </a:p>
        </p:txBody>
      </p:sp>
    </p:spTree>
    <p:extLst>
      <p:ext uri="{BB962C8B-B14F-4D97-AF65-F5344CB8AC3E}">
        <p14:creationId xmlns:p14="http://schemas.microsoft.com/office/powerpoint/2010/main" val="290507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6520</TotalTime>
  <Words>753</Words>
  <Application>Microsoft Office PowerPoint</Application>
  <PresentationFormat>On-screen Show (4:3)</PresentationFormat>
  <Paragraphs>137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CorelDRAW</vt:lpstr>
      <vt:lpstr>Aktivni pouk: vsebine iz jedrske fizike SSS 15.11.2019 FMF 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EXPERIMENTS AS BUILDING BLOCKS OF KNOWLEDGE</dc:title>
  <dc:creator>Planinsic</dc:creator>
  <cp:lastModifiedBy>GP</cp:lastModifiedBy>
  <cp:revision>821</cp:revision>
  <dcterms:created xsi:type="dcterms:W3CDTF">2018-05-01T18:47:39Z</dcterms:created>
  <dcterms:modified xsi:type="dcterms:W3CDTF">2020-01-26T14:04:15Z</dcterms:modified>
</cp:coreProperties>
</file>