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10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FB44B4A-91BD-464A-8295-CC67E8CBB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pl-PL" sz="4200" dirty="0"/>
              <a:t>Zrozumienie i ulepszenie bezpieczeństwa tokena w płatnościach mobilnych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DBC43F-324C-41D3-9DD2-62A882202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pl-PL"/>
              <a:t>Piotr Gałwiaczek </a:t>
            </a:r>
          </a:p>
          <a:p>
            <a:r>
              <a:rPr lang="pl-PL"/>
              <a:t>Politechnika Wrocławska</a:t>
            </a:r>
          </a:p>
        </p:txBody>
      </p:sp>
      <p:pic>
        <p:nvPicPr>
          <p:cNvPr id="14" name="Picture 3" descr="Zbliżenie panelu sieciowego serwera z diodami i kablami">
            <a:extLst>
              <a:ext uri="{FF2B5EF4-FFF2-40B4-BE49-F238E27FC236}">
                <a16:creationId xmlns:a16="http://schemas.microsoft.com/office/drawing/2014/main" id="{AA6A5A4C-E356-427D-997D-E7231B339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1" r="24619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2319F-9D72-4C80-BCAB-63A53FE73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48590"/>
            <a:ext cx="10979658" cy="3730752"/>
          </a:xfrm>
        </p:spPr>
        <p:txBody>
          <a:bodyPr>
            <a:normAutofit/>
          </a:bodyPr>
          <a:lstStyle/>
          <a:p>
            <a:r>
              <a:rPr lang="pl-PL" sz="5400" dirty="0"/>
              <a:t>Ataki przeciwko płatnościom dźwiękowym</a:t>
            </a:r>
          </a:p>
        </p:txBody>
      </p:sp>
      <p:pic>
        <p:nvPicPr>
          <p:cNvPr id="11" name="image50.jpeg">
            <a:extLst>
              <a:ext uri="{FF2B5EF4-FFF2-40B4-BE49-F238E27FC236}">
                <a16:creationId xmlns:a16="http://schemas.microsoft.com/office/drawing/2014/main" id="{61EC4A51-4841-47B0-A679-C8B1673DE4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088" y="2423287"/>
            <a:ext cx="1570355" cy="1929130"/>
          </a:xfrm>
          <a:prstGeom prst="rect">
            <a:avLst/>
          </a:prstGeom>
        </p:spPr>
      </p:pic>
      <p:pic>
        <p:nvPicPr>
          <p:cNvPr id="12" name="image41.png">
            <a:extLst>
              <a:ext uri="{FF2B5EF4-FFF2-40B4-BE49-F238E27FC236}">
                <a16:creationId xmlns:a16="http://schemas.microsoft.com/office/drawing/2014/main" id="{9065F2AE-337E-4CAE-9197-16FBF8D7F1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9923" y="4678959"/>
            <a:ext cx="1278255" cy="1360170"/>
          </a:xfrm>
          <a:prstGeom prst="rect">
            <a:avLst/>
          </a:prstGeom>
        </p:spPr>
      </p:pic>
      <p:pic>
        <p:nvPicPr>
          <p:cNvPr id="13" name="image20.png">
            <a:extLst>
              <a:ext uri="{FF2B5EF4-FFF2-40B4-BE49-F238E27FC236}">
                <a16:creationId xmlns:a16="http://schemas.microsoft.com/office/drawing/2014/main" id="{80B4F52F-F742-4344-BAB7-7EE06AFF22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550" y="2896362"/>
            <a:ext cx="982980" cy="98298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6D75921-280F-4637-8917-3ED2167B3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6" y="2013966"/>
            <a:ext cx="4618120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92C8E-2A12-4539-BF6C-0C47B66D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94786"/>
            <a:ext cx="10997779" cy="1048214"/>
          </a:xfrm>
        </p:spPr>
        <p:txBody>
          <a:bodyPr>
            <a:normAutofit/>
          </a:bodyPr>
          <a:lstStyle/>
          <a:p>
            <a:r>
              <a:rPr lang="pl-PL" sz="5400" dirty="0"/>
              <a:t>Ataki STLS przeciwko płatnościom QR</a:t>
            </a:r>
          </a:p>
        </p:txBody>
      </p:sp>
      <p:pic>
        <p:nvPicPr>
          <p:cNvPr id="4" name="image52.jpeg">
            <a:extLst>
              <a:ext uri="{FF2B5EF4-FFF2-40B4-BE49-F238E27FC236}">
                <a16:creationId xmlns:a16="http://schemas.microsoft.com/office/drawing/2014/main" id="{9DD02BDA-28D1-4234-8CDD-CD238CB876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8272" y="2892069"/>
            <a:ext cx="2983865" cy="1965960"/>
          </a:xfrm>
          <a:prstGeom prst="rect">
            <a:avLst/>
          </a:prstGeom>
        </p:spPr>
      </p:pic>
      <p:pic>
        <p:nvPicPr>
          <p:cNvPr id="5" name="image53.jpeg">
            <a:extLst>
              <a:ext uri="{FF2B5EF4-FFF2-40B4-BE49-F238E27FC236}">
                <a16:creationId xmlns:a16="http://schemas.microsoft.com/office/drawing/2014/main" id="{3C4C0A5D-F090-4ED2-8FB3-44AD054F94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1601" y="2899689"/>
            <a:ext cx="294513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590806-53C8-418D-A1CE-90DB5C849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382" y="206855"/>
            <a:ext cx="6720840" cy="949350"/>
          </a:xfrm>
        </p:spPr>
        <p:txBody>
          <a:bodyPr>
            <a:normAutofit/>
          </a:bodyPr>
          <a:lstStyle/>
          <a:p>
            <a:r>
              <a:rPr lang="pl-PL" sz="5400" dirty="0"/>
              <a:t>Model ataku QR kodu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09FEA1-2651-4F0F-9952-3EEF75E01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982" y="4388005"/>
            <a:ext cx="7447788" cy="230886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Telefon płatnika jest zainfekowany złośliwym oprogramowaniem atakującego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Złośliwe oprogramowanie musi posiadać uprawnienia do przedniej kamery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Złośliwe oprogramowanie będzie wyświetlać pływające okno, aby zapobiec legalnemu użyciu tokena</a:t>
            </a:r>
          </a:p>
        </p:txBody>
      </p:sp>
      <p:pic>
        <p:nvPicPr>
          <p:cNvPr id="4" name="image54.jpeg">
            <a:extLst>
              <a:ext uri="{FF2B5EF4-FFF2-40B4-BE49-F238E27FC236}">
                <a16:creationId xmlns:a16="http://schemas.microsoft.com/office/drawing/2014/main" id="{E04DEABD-1F01-46FA-826B-F82545E75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9244" y="1235100"/>
            <a:ext cx="5473623" cy="29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4116EC-56C3-4582-8A74-B6CE07C82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28239"/>
            <a:ext cx="10462520" cy="1718849"/>
          </a:xfrm>
        </p:spPr>
        <p:txBody>
          <a:bodyPr>
            <a:normAutofit/>
          </a:bodyPr>
          <a:lstStyle/>
          <a:p>
            <a:r>
              <a:rPr lang="pl-PL" sz="5400" dirty="0"/>
              <a:t>Zapobieganie legalnemu użyciu tokena w płatnościach QR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B5765C-4A45-4C11-B32F-B604D079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925633"/>
            <a:ext cx="7139178" cy="38041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Złośliwe oprogramowanie rysuje biały blok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Aby zapobiec użyciu tokena legalnie: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dirty="0"/>
              <a:t>Znak pozycjonowania ma kluczowe znaczenie przy dekodowaniu kodu QR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dirty="0"/>
              <a:t>Urządzenie POS nie może już zdekodować kodu QR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Zesniffowany token kodu QR jest „żywy”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dirty="0"/>
              <a:t>Atakujący wydaje token w czasie „żywotności” tokena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3ADE380-E684-4D82-817A-2A7ED41CA238}"/>
              </a:ext>
            </a:extLst>
          </p:cNvPr>
          <p:cNvGrpSpPr>
            <a:grpSpLocks/>
          </p:cNvGrpSpPr>
          <p:nvPr/>
        </p:nvGrpSpPr>
        <p:grpSpPr bwMode="auto">
          <a:xfrm>
            <a:off x="9008055" y="1288746"/>
            <a:ext cx="2912597" cy="5060021"/>
            <a:chOff x="13041" y="575"/>
            <a:chExt cx="5451" cy="9596"/>
          </a:xfrm>
        </p:grpSpPr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85F5C961-CE76-4C57-A343-D7B84D33B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1" y="575"/>
              <a:ext cx="5451" cy="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AC127AD-CF1E-4FB8-9516-724F9EAEA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" y="4774"/>
              <a:ext cx="986" cy="935"/>
            </a:xfrm>
            <a:custGeom>
              <a:avLst/>
              <a:gdLst>
                <a:gd name="T0" fmla="+- 0 16269 16269"/>
                <a:gd name="T1" fmla="*/ T0 w 986"/>
                <a:gd name="T2" fmla="+- 0 5242 4775"/>
                <a:gd name="T3" fmla="*/ 5242 h 935"/>
                <a:gd name="T4" fmla="+- 0 16276 16269"/>
                <a:gd name="T5" fmla="*/ T4 w 986"/>
                <a:gd name="T6" fmla="+- 0 5166 4775"/>
                <a:gd name="T7" fmla="*/ 5166 h 935"/>
                <a:gd name="T8" fmla="+- 0 16295 16269"/>
                <a:gd name="T9" fmla="*/ T8 w 986"/>
                <a:gd name="T10" fmla="+- 0 5094 4775"/>
                <a:gd name="T11" fmla="*/ 5094 h 935"/>
                <a:gd name="T12" fmla="+- 0 16324 16269"/>
                <a:gd name="T13" fmla="*/ T12 w 986"/>
                <a:gd name="T14" fmla="+- 0 5027 4775"/>
                <a:gd name="T15" fmla="*/ 5027 h 935"/>
                <a:gd name="T16" fmla="+- 0 16365 16269"/>
                <a:gd name="T17" fmla="*/ T16 w 986"/>
                <a:gd name="T18" fmla="+- 0 4966 4775"/>
                <a:gd name="T19" fmla="*/ 4966 h 935"/>
                <a:gd name="T20" fmla="+- 0 16414 16269"/>
                <a:gd name="T21" fmla="*/ T20 w 986"/>
                <a:gd name="T22" fmla="+- 0 4912 4775"/>
                <a:gd name="T23" fmla="*/ 4912 h 935"/>
                <a:gd name="T24" fmla="+- 0 16471 16269"/>
                <a:gd name="T25" fmla="*/ T24 w 986"/>
                <a:gd name="T26" fmla="+- 0 4865 4775"/>
                <a:gd name="T27" fmla="*/ 4865 h 935"/>
                <a:gd name="T28" fmla="+- 0 16536 16269"/>
                <a:gd name="T29" fmla="*/ T28 w 986"/>
                <a:gd name="T30" fmla="+- 0 4827 4775"/>
                <a:gd name="T31" fmla="*/ 4827 h 935"/>
                <a:gd name="T32" fmla="+- 0 16606 16269"/>
                <a:gd name="T33" fmla="*/ T32 w 986"/>
                <a:gd name="T34" fmla="+- 0 4799 4775"/>
                <a:gd name="T35" fmla="*/ 4799 h 935"/>
                <a:gd name="T36" fmla="+- 0 16682 16269"/>
                <a:gd name="T37" fmla="*/ T36 w 986"/>
                <a:gd name="T38" fmla="+- 0 4781 4775"/>
                <a:gd name="T39" fmla="*/ 4781 h 935"/>
                <a:gd name="T40" fmla="+- 0 16762 16269"/>
                <a:gd name="T41" fmla="*/ T40 w 986"/>
                <a:gd name="T42" fmla="+- 0 4775 4775"/>
                <a:gd name="T43" fmla="*/ 4775 h 935"/>
                <a:gd name="T44" fmla="+- 0 16842 16269"/>
                <a:gd name="T45" fmla="*/ T44 w 986"/>
                <a:gd name="T46" fmla="+- 0 4781 4775"/>
                <a:gd name="T47" fmla="*/ 4781 h 935"/>
                <a:gd name="T48" fmla="+- 0 16918 16269"/>
                <a:gd name="T49" fmla="*/ T48 w 986"/>
                <a:gd name="T50" fmla="+- 0 4799 4775"/>
                <a:gd name="T51" fmla="*/ 4799 h 935"/>
                <a:gd name="T52" fmla="+- 0 16989 16269"/>
                <a:gd name="T53" fmla="*/ T52 w 986"/>
                <a:gd name="T54" fmla="+- 0 4827 4775"/>
                <a:gd name="T55" fmla="*/ 4827 h 935"/>
                <a:gd name="T56" fmla="+- 0 17053 16269"/>
                <a:gd name="T57" fmla="*/ T56 w 986"/>
                <a:gd name="T58" fmla="+- 0 4865 4775"/>
                <a:gd name="T59" fmla="*/ 4865 h 935"/>
                <a:gd name="T60" fmla="+- 0 17110 16269"/>
                <a:gd name="T61" fmla="*/ T60 w 986"/>
                <a:gd name="T62" fmla="+- 0 4912 4775"/>
                <a:gd name="T63" fmla="*/ 4912 h 935"/>
                <a:gd name="T64" fmla="+- 0 17160 16269"/>
                <a:gd name="T65" fmla="*/ T64 w 986"/>
                <a:gd name="T66" fmla="+- 0 4966 4775"/>
                <a:gd name="T67" fmla="*/ 4966 h 935"/>
                <a:gd name="T68" fmla="+- 0 17200 16269"/>
                <a:gd name="T69" fmla="*/ T68 w 986"/>
                <a:gd name="T70" fmla="+- 0 5027 4775"/>
                <a:gd name="T71" fmla="*/ 5027 h 935"/>
                <a:gd name="T72" fmla="+- 0 17230 16269"/>
                <a:gd name="T73" fmla="*/ T72 w 986"/>
                <a:gd name="T74" fmla="+- 0 5094 4775"/>
                <a:gd name="T75" fmla="*/ 5094 h 935"/>
                <a:gd name="T76" fmla="+- 0 17248 16269"/>
                <a:gd name="T77" fmla="*/ T76 w 986"/>
                <a:gd name="T78" fmla="+- 0 5166 4775"/>
                <a:gd name="T79" fmla="*/ 5166 h 935"/>
                <a:gd name="T80" fmla="+- 0 17255 16269"/>
                <a:gd name="T81" fmla="*/ T80 w 986"/>
                <a:gd name="T82" fmla="+- 0 5242 4775"/>
                <a:gd name="T83" fmla="*/ 5242 h 935"/>
                <a:gd name="T84" fmla="+- 0 17248 16269"/>
                <a:gd name="T85" fmla="*/ T84 w 986"/>
                <a:gd name="T86" fmla="+- 0 5318 4775"/>
                <a:gd name="T87" fmla="*/ 5318 h 935"/>
                <a:gd name="T88" fmla="+- 0 17230 16269"/>
                <a:gd name="T89" fmla="*/ T88 w 986"/>
                <a:gd name="T90" fmla="+- 0 5390 4775"/>
                <a:gd name="T91" fmla="*/ 5390 h 935"/>
                <a:gd name="T92" fmla="+- 0 17200 16269"/>
                <a:gd name="T93" fmla="*/ T92 w 986"/>
                <a:gd name="T94" fmla="+- 0 5457 4775"/>
                <a:gd name="T95" fmla="*/ 5457 h 935"/>
                <a:gd name="T96" fmla="+- 0 17160 16269"/>
                <a:gd name="T97" fmla="*/ T96 w 986"/>
                <a:gd name="T98" fmla="+- 0 5518 4775"/>
                <a:gd name="T99" fmla="*/ 5518 h 935"/>
                <a:gd name="T100" fmla="+- 0 17110 16269"/>
                <a:gd name="T101" fmla="*/ T100 w 986"/>
                <a:gd name="T102" fmla="+- 0 5573 4775"/>
                <a:gd name="T103" fmla="*/ 5573 h 935"/>
                <a:gd name="T104" fmla="+- 0 17053 16269"/>
                <a:gd name="T105" fmla="*/ T104 w 986"/>
                <a:gd name="T106" fmla="+- 0 5619 4775"/>
                <a:gd name="T107" fmla="*/ 5619 h 935"/>
                <a:gd name="T108" fmla="+- 0 16989 16269"/>
                <a:gd name="T109" fmla="*/ T108 w 986"/>
                <a:gd name="T110" fmla="+- 0 5657 4775"/>
                <a:gd name="T111" fmla="*/ 5657 h 935"/>
                <a:gd name="T112" fmla="+- 0 16918 16269"/>
                <a:gd name="T113" fmla="*/ T112 w 986"/>
                <a:gd name="T114" fmla="+- 0 5686 4775"/>
                <a:gd name="T115" fmla="*/ 5686 h 935"/>
                <a:gd name="T116" fmla="+- 0 16842 16269"/>
                <a:gd name="T117" fmla="*/ T116 w 986"/>
                <a:gd name="T118" fmla="+- 0 5703 4775"/>
                <a:gd name="T119" fmla="*/ 5703 h 935"/>
                <a:gd name="T120" fmla="+- 0 16762 16269"/>
                <a:gd name="T121" fmla="*/ T120 w 986"/>
                <a:gd name="T122" fmla="+- 0 5709 4775"/>
                <a:gd name="T123" fmla="*/ 5709 h 935"/>
                <a:gd name="T124" fmla="+- 0 16682 16269"/>
                <a:gd name="T125" fmla="*/ T124 w 986"/>
                <a:gd name="T126" fmla="+- 0 5703 4775"/>
                <a:gd name="T127" fmla="*/ 5703 h 935"/>
                <a:gd name="T128" fmla="+- 0 16606 16269"/>
                <a:gd name="T129" fmla="*/ T128 w 986"/>
                <a:gd name="T130" fmla="+- 0 5686 4775"/>
                <a:gd name="T131" fmla="*/ 5686 h 935"/>
                <a:gd name="T132" fmla="+- 0 16536 16269"/>
                <a:gd name="T133" fmla="*/ T132 w 986"/>
                <a:gd name="T134" fmla="+- 0 5657 4775"/>
                <a:gd name="T135" fmla="*/ 5657 h 935"/>
                <a:gd name="T136" fmla="+- 0 16471 16269"/>
                <a:gd name="T137" fmla="*/ T136 w 986"/>
                <a:gd name="T138" fmla="+- 0 5619 4775"/>
                <a:gd name="T139" fmla="*/ 5619 h 935"/>
                <a:gd name="T140" fmla="+- 0 16414 16269"/>
                <a:gd name="T141" fmla="*/ T140 w 986"/>
                <a:gd name="T142" fmla="+- 0 5573 4775"/>
                <a:gd name="T143" fmla="*/ 5573 h 935"/>
                <a:gd name="T144" fmla="+- 0 16365 16269"/>
                <a:gd name="T145" fmla="*/ T144 w 986"/>
                <a:gd name="T146" fmla="+- 0 5518 4775"/>
                <a:gd name="T147" fmla="*/ 5518 h 935"/>
                <a:gd name="T148" fmla="+- 0 16324 16269"/>
                <a:gd name="T149" fmla="*/ T148 w 986"/>
                <a:gd name="T150" fmla="+- 0 5457 4775"/>
                <a:gd name="T151" fmla="*/ 5457 h 935"/>
                <a:gd name="T152" fmla="+- 0 16295 16269"/>
                <a:gd name="T153" fmla="*/ T152 w 986"/>
                <a:gd name="T154" fmla="+- 0 5390 4775"/>
                <a:gd name="T155" fmla="*/ 5390 h 935"/>
                <a:gd name="T156" fmla="+- 0 16276 16269"/>
                <a:gd name="T157" fmla="*/ T156 w 986"/>
                <a:gd name="T158" fmla="+- 0 5318 4775"/>
                <a:gd name="T159" fmla="*/ 5318 h 935"/>
                <a:gd name="T160" fmla="+- 0 16269 16269"/>
                <a:gd name="T161" fmla="*/ T160 w 986"/>
                <a:gd name="T162" fmla="+- 0 5242 4775"/>
                <a:gd name="T163" fmla="*/ 5242 h 93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986" h="935">
                  <a:moveTo>
                    <a:pt x="0" y="467"/>
                  </a:moveTo>
                  <a:lnTo>
                    <a:pt x="7" y="391"/>
                  </a:lnTo>
                  <a:lnTo>
                    <a:pt x="26" y="319"/>
                  </a:lnTo>
                  <a:lnTo>
                    <a:pt x="55" y="252"/>
                  </a:lnTo>
                  <a:lnTo>
                    <a:pt x="96" y="191"/>
                  </a:lnTo>
                  <a:lnTo>
                    <a:pt x="145" y="137"/>
                  </a:lnTo>
                  <a:lnTo>
                    <a:pt x="202" y="90"/>
                  </a:lnTo>
                  <a:lnTo>
                    <a:pt x="267" y="52"/>
                  </a:lnTo>
                  <a:lnTo>
                    <a:pt x="337" y="24"/>
                  </a:lnTo>
                  <a:lnTo>
                    <a:pt x="413" y="6"/>
                  </a:lnTo>
                  <a:lnTo>
                    <a:pt x="493" y="0"/>
                  </a:lnTo>
                  <a:lnTo>
                    <a:pt x="573" y="6"/>
                  </a:lnTo>
                  <a:lnTo>
                    <a:pt x="649" y="24"/>
                  </a:lnTo>
                  <a:lnTo>
                    <a:pt x="720" y="52"/>
                  </a:lnTo>
                  <a:lnTo>
                    <a:pt x="784" y="90"/>
                  </a:lnTo>
                  <a:lnTo>
                    <a:pt x="841" y="137"/>
                  </a:lnTo>
                  <a:lnTo>
                    <a:pt x="891" y="191"/>
                  </a:lnTo>
                  <a:lnTo>
                    <a:pt x="931" y="252"/>
                  </a:lnTo>
                  <a:lnTo>
                    <a:pt x="961" y="319"/>
                  </a:lnTo>
                  <a:lnTo>
                    <a:pt x="979" y="391"/>
                  </a:lnTo>
                  <a:lnTo>
                    <a:pt x="986" y="467"/>
                  </a:lnTo>
                  <a:lnTo>
                    <a:pt x="979" y="543"/>
                  </a:lnTo>
                  <a:lnTo>
                    <a:pt x="961" y="615"/>
                  </a:lnTo>
                  <a:lnTo>
                    <a:pt x="931" y="682"/>
                  </a:lnTo>
                  <a:lnTo>
                    <a:pt x="891" y="743"/>
                  </a:lnTo>
                  <a:lnTo>
                    <a:pt x="841" y="798"/>
                  </a:lnTo>
                  <a:lnTo>
                    <a:pt x="784" y="844"/>
                  </a:lnTo>
                  <a:lnTo>
                    <a:pt x="720" y="882"/>
                  </a:lnTo>
                  <a:lnTo>
                    <a:pt x="649" y="911"/>
                  </a:lnTo>
                  <a:lnTo>
                    <a:pt x="573" y="928"/>
                  </a:lnTo>
                  <a:lnTo>
                    <a:pt x="493" y="934"/>
                  </a:lnTo>
                  <a:lnTo>
                    <a:pt x="413" y="928"/>
                  </a:lnTo>
                  <a:lnTo>
                    <a:pt x="337" y="911"/>
                  </a:lnTo>
                  <a:lnTo>
                    <a:pt x="267" y="882"/>
                  </a:lnTo>
                  <a:lnTo>
                    <a:pt x="202" y="844"/>
                  </a:lnTo>
                  <a:lnTo>
                    <a:pt x="145" y="798"/>
                  </a:lnTo>
                  <a:lnTo>
                    <a:pt x="96" y="743"/>
                  </a:lnTo>
                  <a:lnTo>
                    <a:pt x="55" y="682"/>
                  </a:lnTo>
                  <a:lnTo>
                    <a:pt x="26" y="615"/>
                  </a:lnTo>
                  <a:lnTo>
                    <a:pt x="7" y="543"/>
                  </a:lnTo>
                  <a:lnTo>
                    <a:pt x="0" y="46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05350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DB888A-CD6C-44BF-83F4-41189F81A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312" y="68580"/>
            <a:ext cx="6720840" cy="1280160"/>
          </a:xfrm>
        </p:spPr>
        <p:txBody>
          <a:bodyPr>
            <a:normAutofit/>
          </a:bodyPr>
          <a:lstStyle/>
          <a:p>
            <a:r>
              <a:rPr lang="pl-PL" sz="5400" dirty="0"/>
              <a:t>Metoda POSAUTH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3A8AEF-BAED-4832-9DFC-9B8866AF1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002" y="1524762"/>
            <a:ext cx="6720840" cy="207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Token można wydać w dowolnym miejscu z górną granicą kwoty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Zesniffowany token nie może być wydany zdalnie, jeśli będzie związany z ID POS.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0FE5F698-5116-4F48-BAED-EBDA56711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28" y="3358775"/>
            <a:ext cx="7846859" cy="28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F357F-9E49-47E5-8402-34A41DE4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197" y="172843"/>
            <a:ext cx="8934803" cy="785355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Metoda POSAUTH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5EA16E-FA3F-4520-B3DA-31F4AA091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899" y="4385746"/>
            <a:ext cx="9105139" cy="22994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Uzyskanie Identyfikatora POS z ekranu lub z kartki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dirty="0"/>
              <a:t>Poprzez skanowanie z ekranu lub z kartki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dirty="0"/>
              <a:t>Dodajemy ID do tokena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dirty="0"/>
              <a:t>Token zostaje połączony z unikalnym ID urządzenia 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Brak potrzebnych aktualizacji sprzętu lub używania nowych POS.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9" name="image65.jpeg">
            <a:extLst>
              <a:ext uri="{FF2B5EF4-FFF2-40B4-BE49-F238E27FC236}">
                <a16:creationId xmlns:a16="http://schemas.microsoft.com/office/drawing/2014/main" id="{04DAFFF6-BAA2-4130-AFFB-42BC7C0247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354" y="1198744"/>
            <a:ext cx="2293772" cy="3058363"/>
          </a:xfrm>
          <a:prstGeom prst="rect">
            <a:avLst/>
          </a:prstGeom>
        </p:spPr>
      </p:pic>
      <p:pic>
        <p:nvPicPr>
          <p:cNvPr id="10" name="image66.jpeg">
            <a:extLst>
              <a:ext uri="{FF2B5EF4-FFF2-40B4-BE49-F238E27FC236}">
                <a16:creationId xmlns:a16="http://schemas.microsoft.com/office/drawing/2014/main" id="{6ED8C376-9632-47CE-87B3-EB8ABC7B06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5597" y="1198745"/>
            <a:ext cx="2293772" cy="30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B1E6EF-3B2C-4E48-BD6B-9BB4F96D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8419338" cy="3730752"/>
          </a:xfrm>
        </p:spPr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9DD10A-163F-4C13-BF83-230CB8DE6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GAŁWIACZEK</a:t>
            </a:r>
          </a:p>
        </p:txBody>
      </p:sp>
    </p:spTree>
    <p:extLst>
      <p:ext uri="{BB962C8B-B14F-4D97-AF65-F5344CB8AC3E}">
        <p14:creationId xmlns:p14="http://schemas.microsoft.com/office/powerpoint/2010/main" val="32261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0844AC-131A-4D5C-BA8D-A79AC8AE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613" y="-70512"/>
            <a:ext cx="10436258" cy="21871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Płatności mobilne </a:t>
            </a:r>
            <a:r>
              <a:rPr lang="pl-PL" sz="5400" dirty="0">
                <a:solidFill>
                  <a:schemeClr val="tx1"/>
                </a:solidFill>
              </a:rPr>
              <a:t>-</a:t>
            </a:r>
            <a:r>
              <a:rPr lang="en-US" sz="5400" dirty="0">
                <a:solidFill>
                  <a:schemeClr val="tx1"/>
                </a:solidFill>
              </a:rPr>
              <a:t>wygoda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sz="5400" i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87B060-85AA-4EDA-B2D4-CA75D11A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8915" y="4876802"/>
            <a:ext cx="5364936" cy="1725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Płatności mobilne </a:t>
            </a:r>
            <a:r>
              <a:rPr lang="pl-PL" sz="2200" dirty="0">
                <a:solidFill>
                  <a:schemeClr val="tx1"/>
                </a:solidFill>
              </a:rPr>
              <a:t>są wszędzie</a:t>
            </a: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W 2018 roku liczba użytkowników płatności mobilnych na świecie wyniosła 449mln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949197B8-A080-414F-AC2C-9378C55E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Obraz 5" descr="Obraz zawierający tekst, osoba&#10;&#10;Opis wygenerowany automatycznie">
            <a:extLst>
              <a:ext uri="{FF2B5EF4-FFF2-40B4-BE49-F238E27FC236}">
                <a16:creationId xmlns:a16="http://schemas.microsoft.com/office/drawing/2014/main" id="{64700C94-79F1-4BA4-A9D1-F72989A24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43" y="1224696"/>
            <a:ext cx="2890343" cy="1924969"/>
          </a:xfrm>
          <a:prstGeom prst="rect">
            <a:avLst/>
          </a:prstGeom>
        </p:spPr>
      </p:pic>
      <p:pic>
        <p:nvPicPr>
          <p:cNvPr id="17" name="Obraz 16" descr="Obraz zawierający tekst, osoba&#10;&#10;Opis wygenerowany automatycznie">
            <a:extLst>
              <a:ext uri="{FF2B5EF4-FFF2-40B4-BE49-F238E27FC236}">
                <a16:creationId xmlns:a16="http://schemas.microsoft.com/office/drawing/2014/main" id="{5E2CE395-C2DA-47CE-AB12-84BCBD4CD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31" y="1224696"/>
            <a:ext cx="3422168" cy="19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7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6EF196-CBAD-4C08-87DD-0FA5707C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357" y="2063533"/>
            <a:ext cx="6720840" cy="37307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Metoda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płatności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mobilnych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OFFLINE:</a:t>
            </a:r>
            <a:br>
              <a:rPr lang="pl-PL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pl-PL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Telefon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nie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potrzebuje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internetu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pl-PL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Maszyna POS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musi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być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połączona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z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internetem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Plusy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: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Krótki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czas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wykonania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Unikamy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słabej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jakości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połączenia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internetowego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Proste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w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użyciu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: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Nie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potrzebujemy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hasła</a:t>
            </a:r>
            <a:b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Przykładamy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telefon</a:t>
            </a:r>
            <a:r>
              <a:rPr lang="en-US" sz="2200" i="1" kern="1200" spc="100" baseline="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do </a:t>
            </a:r>
            <a:r>
              <a:rPr lang="en-US" sz="2200" i="1" kern="1200" spc="100" baseline="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urządzenia</a:t>
            </a:r>
            <a:br>
              <a:rPr lang="en-US" sz="15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500" i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E4A759-F529-4759-A099-327159E3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529" y="438911"/>
            <a:ext cx="10484822" cy="8546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Płatności mobilne OFFLINE</a:t>
            </a:r>
          </a:p>
        </p:txBody>
      </p:sp>
      <p:pic>
        <p:nvPicPr>
          <p:cNvPr id="5" name="Obraz 4" descr="Obraz zawierający tekst, sprzęt elektroniczny, wyświetlanie, telefon komórkowy&#10;&#10;Opis wygenerowany automatycznie">
            <a:extLst>
              <a:ext uri="{FF2B5EF4-FFF2-40B4-BE49-F238E27FC236}">
                <a16:creationId xmlns:a16="http://schemas.microsoft.com/office/drawing/2014/main" id="{566AADF4-0E7F-4484-878B-F2A5A09B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2" y="2733939"/>
            <a:ext cx="3491811" cy="16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44075-2777-44B1-BD22-23BA6846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90055"/>
            <a:ext cx="11113009" cy="3730752"/>
          </a:xfrm>
        </p:spPr>
        <p:txBody>
          <a:bodyPr/>
          <a:lstStyle/>
          <a:p>
            <a:r>
              <a:rPr lang="pl-PL" dirty="0"/>
              <a:t>Działanie Metody OFFLINE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9D84319-8E71-4BE3-855C-CB319215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0" y="1667347"/>
            <a:ext cx="9635191" cy="1223633"/>
          </a:xfrm>
        </p:spPr>
        <p:txBody>
          <a:bodyPr/>
          <a:lstStyle/>
          <a:p>
            <a:r>
              <a:rPr lang="pl-PL"/>
              <a:t>*Wartość HASHA znajduje się w tokenie</a:t>
            </a:r>
          </a:p>
          <a:p>
            <a:r>
              <a:rPr lang="pl-PL"/>
              <a:t>*Bezpieczeństwo bazuje na zsynchronizowanym tajnym kluczu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64592B8-24A6-401F-B9DF-83986D46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34" y="3302311"/>
            <a:ext cx="7628281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27E367-CF55-47D4-9AC0-EA89F2D2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16" y="73998"/>
            <a:ext cx="7884033" cy="3546179"/>
          </a:xfrm>
        </p:spPr>
        <p:txBody>
          <a:bodyPr>
            <a:normAutofit/>
          </a:bodyPr>
          <a:lstStyle/>
          <a:p>
            <a:r>
              <a:rPr lang="pl-PL" sz="5400" dirty="0"/>
              <a:t>Gwarancja bezpieczeństwa metody OFFLINE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0327EE6E-CDA0-49FB-9B72-F79453BD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215" y="1847086"/>
            <a:ext cx="5920894" cy="4763263"/>
          </a:xfrm>
        </p:spPr>
        <p:txBody>
          <a:bodyPr>
            <a:normAutofit/>
          </a:bodyPr>
          <a:lstStyle/>
          <a:p>
            <a:r>
              <a:rPr lang="pl-PL" dirty="0"/>
              <a:t>Poprzez Hashowanie token jest połączony z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Czasem generowania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ID użytkownika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Nie można go sfałszować bez zsynchronizowanego sekretu</a:t>
            </a:r>
          </a:p>
          <a:p>
            <a:r>
              <a:rPr lang="pl-PL" dirty="0"/>
              <a:t>Token jest trudny do ataku sniff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Jest przeznaczony do łączenia na odległość</a:t>
            </a:r>
          </a:p>
          <a:p>
            <a:r>
              <a:rPr lang="pl-PL" dirty="0"/>
              <a:t>Token otrzymany przez dostawcę płatności jest unieważniany po transakcji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Token jest ważny tylko przez krótki czas</a:t>
            </a:r>
          </a:p>
          <a:p>
            <a:endParaRPr lang="pl-PL" dirty="0"/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Bezpieczeństwo laptopa">
            <a:extLst>
              <a:ext uri="{FF2B5EF4-FFF2-40B4-BE49-F238E27FC236}">
                <a16:creationId xmlns:a16="http://schemas.microsoft.com/office/drawing/2014/main" id="{FBCB62A8-693C-4E3D-A4AF-8BEE9DFE2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073" y="1613916"/>
            <a:ext cx="3630167" cy="3630167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4E3138DA-3A0F-4D29-821F-CECC54BA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09330"/>
            <a:ext cx="11036808" cy="3730752"/>
          </a:xfrm>
        </p:spPr>
        <p:txBody>
          <a:bodyPr>
            <a:normAutofit/>
          </a:bodyPr>
          <a:lstStyle/>
          <a:p>
            <a:r>
              <a:rPr lang="pl-PL" sz="5400" dirty="0"/>
              <a:t>Ataki przeciwko płatnościom OFFLINE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42B7A184-5FD6-4DE4-8337-3443B167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1" y="1431235"/>
            <a:ext cx="9764600" cy="4283765"/>
          </a:xfrm>
        </p:spPr>
        <p:txBody>
          <a:bodyPr/>
          <a:lstStyle/>
          <a:p>
            <a:r>
              <a:rPr lang="pl-PL" dirty="0"/>
              <a:t>*Ataki STLS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Zsynchronizowane wykopanie i wydanie tokena</a:t>
            </a:r>
          </a:p>
          <a:p>
            <a:r>
              <a:rPr lang="pl-PL" dirty="0"/>
              <a:t>*Kroki: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Zdobądź aktywny token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Uniemożliw legalne użycie aktywnego tokena klientowi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Wydaj token w innym miejscu, zanim wygaśnie czas przydatności</a:t>
            </a:r>
          </a:p>
          <a:p>
            <a:r>
              <a:rPr lang="pl-PL" dirty="0"/>
              <a:t>*Cele:</a:t>
            </a:r>
          </a:p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719ECD7-D9C8-4F6F-8838-A7AB4F86F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35" y="4732549"/>
            <a:ext cx="3414165" cy="85887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C7D6340-FE3B-466C-871D-22DF014DF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58" y="4405777"/>
            <a:ext cx="1309223" cy="13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D0711DA5-882F-4299-B3A1-29E1FBDE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39029"/>
            <a:ext cx="10863964" cy="1103971"/>
          </a:xfrm>
        </p:spPr>
        <p:txBody>
          <a:bodyPr>
            <a:normAutofit/>
          </a:bodyPr>
          <a:lstStyle/>
          <a:p>
            <a:r>
              <a:rPr lang="pl-PL" sz="5400" dirty="0"/>
              <a:t>Ataki STLS przeciwko Samsung </a:t>
            </a:r>
            <a:r>
              <a:rPr lang="pl-PL" sz="5400" dirty="0" err="1"/>
              <a:t>Pay</a:t>
            </a:r>
            <a:endParaRPr lang="pl-PL" sz="5400" dirty="0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EAE088F1-87DD-4A30-B333-DE53E6DB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328" y="1321419"/>
            <a:ext cx="6720840" cy="70408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Założenie: Aktywny napastnik</a:t>
            </a:r>
          </a:p>
          <a:p>
            <a:r>
              <a:rPr lang="pl-PL" dirty="0"/>
              <a:t>*Stojąc blisko POS, można zagłuszyć sieć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F972E316-0D99-41F6-A85E-6730B25533C7}"/>
              </a:ext>
            </a:extLst>
          </p:cNvPr>
          <p:cNvGrpSpPr>
            <a:grpSpLocks/>
          </p:cNvGrpSpPr>
          <p:nvPr/>
        </p:nvGrpSpPr>
        <p:grpSpPr bwMode="auto">
          <a:xfrm>
            <a:off x="1329994" y="2923469"/>
            <a:ext cx="2102817" cy="2238358"/>
            <a:chOff x="2534" y="-3683"/>
            <a:chExt cx="4126" cy="433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704BEAA-2EF5-4D0D-BD9B-FCA20E07C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" y="-3684"/>
              <a:ext cx="2710" cy="2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CB9F40A6-C932-4C58-A4EF-1E75B600D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" y="-2950"/>
              <a:ext cx="1416" cy="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3248BFA-CDB3-4BB4-A596-C3E993A07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3" y="-2483"/>
              <a:ext cx="259" cy="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9492C5B1-350E-47DC-9368-D86AAE8A0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-913"/>
              <a:ext cx="1242" cy="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1D9CDF3-F7AE-4563-A7D9-938C2F709E9D}"/>
              </a:ext>
            </a:extLst>
          </p:cNvPr>
          <p:cNvGrpSpPr>
            <a:grpSpLocks/>
          </p:cNvGrpSpPr>
          <p:nvPr/>
        </p:nvGrpSpPr>
        <p:grpSpPr bwMode="auto">
          <a:xfrm>
            <a:off x="4128662" y="2803826"/>
            <a:ext cx="4756150" cy="1839913"/>
            <a:chOff x="7266" y="1257"/>
            <a:chExt cx="7490" cy="2899"/>
          </a:xfrm>
        </p:grpSpPr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30CF5E77-70D9-454A-A97F-7C9AAE616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" y="1524"/>
              <a:ext cx="7490" cy="2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691D1D35-45B5-44D5-8F25-4FC133D2B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" y="1257"/>
              <a:ext cx="3138" cy="2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7E151D1-F4FD-4574-A1F8-F5199666F2F3}"/>
              </a:ext>
            </a:extLst>
          </p:cNvPr>
          <p:cNvGrpSpPr>
            <a:grpSpLocks/>
          </p:cNvGrpSpPr>
          <p:nvPr/>
        </p:nvGrpSpPr>
        <p:grpSpPr bwMode="auto">
          <a:xfrm>
            <a:off x="10123916" y="2954416"/>
            <a:ext cx="1416050" cy="2176463"/>
            <a:chOff x="15395" y="-3244"/>
            <a:chExt cx="2230" cy="342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FB59F30-43C1-428B-8A3A-D19051768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4" y="-3244"/>
              <a:ext cx="1692" cy="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>
              <a:extLst>
                <a:ext uri="{FF2B5EF4-FFF2-40B4-BE49-F238E27FC236}">
                  <a16:creationId xmlns:a16="http://schemas.microsoft.com/office/drawing/2014/main" id="{C03A8432-8FD2-42C3-86FF-6DD0C9BF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2" y="-1908"/>
              <a:ext cx="2092" cy="2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EAA88E0E-A5D2-410B-B05D-E193288B68D1}"/>
              </a:ext>
            </a:extLst>
          </p:cNvPr>
          <p:cNvGrpSpPr>
            <a:grpSpLocks/>
          </p:cNvGrpSpPr>
          <p:nvPr/>
        </p:nvGrpSpPr>
        <p:grpSpPr bwMode="auto">
          <a:xfrm>
            <a:off x="2896254" y="5695073"/>
            <a:ext cx="7220966" cy="879767"/>
            <a:chOff x="6925" y="-287"/>
            <a:chExt cx="8072" cy="1388"/>
          </a:xfrm>
        </p:grpSpPr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B1360891-B3B5-4DE2-BF7E-144AFDABB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" y="-287"/>
              <a:ext cx="7914" cy="569"/>
            </a:xfrm>
            <a:custGeom>
              <a:avLst/>
              <a:gdLst>
                <a:gd name="T0" fmla="+- 0 14997 7083"/>
                <a:gd name="T1" fmla="*/ T0 w 7914"/>
                <a:gd name="T2" fmla="+- 0 -286 -286"/>
                <a:gd name="T3" fmla="*/ -286 h 569"/>
                <a:gd name="T4" fmla="+- 0 14993 7083"/>
                <a:gd name="T5" fmla="*/ T4 w 7914"/>
                <a:gd name="T6" fmla="+- 0 -175 -286"/>
                <a:gd name="T7" fmla="*/ -175 h 569"/>
                <a:gd name="T8" fmla="+- 0 14983 7083"/>
                <a:gd name="T9" fmla="*/ T8 w 7914"/>
                <a:gd name="T10" fmla="+- 0 -85 -286"/>
                <a:gd name="T11" fmla="*/ -85 h 569"/>
                <a:gd name="T12" fmla="+- 0 14968 7083"/>
                <a:gd name="T13" fmla="*/ T12 w 7914"/>
                <a:gd name="T14" fmla="+- 0 -24 -286"/>
                <a:gd name="T15" fmla="*/ -24 h 569"/>
                <a:gd name="T16" fmla="+- 0 14950 7083"/>
                <a:gd name="T17" fmla="*/ T16 w 7914"/>
                <a:gd name="T18" fmla="+- 0 -2 -286"/>
                <a:gd name="T19" fmla="*/ -2 h 569"/>
                <a:gd name="T20" fmla="+- 0 11088 7083"/>
                <a:gd name="T21" fmla="*/ T20 w 7914"/>
                <a:gd name="T22" fmla="+- 0 -2 -286"/>
                <a:gd name="T23" fmla="*/ -2 h 569"/>
                <a:gd name="T24" fmla="+- 0 11069 7083"/>
                <a:gd name="T25" fmla="*/ T24 w 7914"/>
                <a:gd name="T26" fmla="+- 0 21 -286"/>
                <a:gd name="T27" fmla="*/ 21 h 569"/>
                <a:gd name="T28" fmla="+- 0 11054 7083"/>
                <a:gd name="T29" fmla="*/ T28 w 7914"/>
                <a:gd name="T30" fmla="+- 0 82 -286"/>
                <a:gd name="T31" fmla="*/ 82 h 569"/>
                <a:gd name="T32" fmla="+- 0 11044 7083"/>
                <a:gd name="T33" fmla="*/ T32 w 7914"/>
                <a:gd name="T34" fmla="+- 0 172 -286"/>
                <a:gd name="T35" fmla="*/ 172 h 569"/>
                <a:gd name="T36" fmla="+- 0 11040 7083"/>
                <a:gd name="T37" fmla="*/ T36 w 7914"/>
                <a:gd name="T38" fmla="+- 0 283 -286"/>
                <a:gd name="T39" fmla="*/ 283 h 569"/>
                <a:gd name="T40" fmla="+- 0 11036 7083"/>
                <a:gd name="T41" fmla="*/ T40 w 7914"/>
                <a:gd name="T42" fmla="+- 0 172 -286"/>
                <a:gd name="T43" fmla="*/ 172 h 569"/>
                <a:gd name="T44" fmla="+- 0 11026 7083"/>
                <a:gd name="T45" fmla="*/ T44 w 7914"/>
                <a:gd name="T46" fmla="+- 0 82 -286"/>
                <a:gd name="T47" fmla="*/ 82 h 569"/>
                <a:gd name="T48" fmla="+- 0 11011 7083"/>
                <a:gd name="T49" fmla="*/ T48 w 7914"/>
                <a:gd name="T50" fmla="+- 0 21 -286"/>
                <a:gd name="T51" fmla="*/ 21 h 569"/>
                <a:gd name="T52" fmla="+- 0 10993 7083"/>
                <a:gd name="T53" fmla="*/ T52 w 7914"/>
                <a:gd name="T54" fmla="+- 0 -2 -286"/>
                <a:gd name="T55" fmla="*/ -2 h 569"/>
                <a:gd name="T56" fmla="+- 0 7131 7083"/>
                <a:gd name="T57" fmla="*/ T56 w 7914"/>
                <a:gd name="T58" fmla="+- 0 -2 -286"/>
                <a:gd name="T59" fmla="*/ -2 h 569"/>
                <a:gd name="T60" fmla="+- 0 7112 7083"/>
                <a:gd name="T61" fmla="*/ T60 w 7914"/>
                <a:gd name="T62" fmla="+- 0 -24 -286"/>
                <a:gd name="T63" fmla="*/ -24 h 569"/>
                <a:gd name="T64" fmla="+- 0 7097 7083"/>
                <a:gd name="T65" fmla="*/ T64 w 7914"/>
                <a:gd name="T66" fmla="+- 0 -85 -286"/>
                <a:gd name="T67" fmla="*/ -85 h 569"/>
                <a:gd name="T68" fmla="+- 0 7087 7083"/>
                <a:gd name="T69" fmla="*/ T68 w 7914"/>
                <a:gd name="T70" fmla="+- 0 -175 -286"/>
                <a:gd name="T71" fmla="*/ -175 h 569"/>
                <a:gd name="T72" fmla="+- 0 7083 7083"/>
                <a:gd name="T73" fmla="*/ T72 w 7914"/>
                <a:gd name="T74" fmla="+- 0 -286 -286"/>
                <a:gd name="T75" fmla="*/ -286 h 56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7914" h="569">
                  <a:moveTo>
                    <a:pt x="7914" y="0"/>
                  </a:moveTo>
                  <a:lnTo>
                    <a:pt x="7910" y="111"/>
                  </a:lnTo>
                  <a:lnTo>
                    <a:pt x="7900" y="201"/>
                  </a:lnTo>
                  <a:lnTo>
                    <a:pt x="7885" y="262"/>
                  </a:lnTo>
                  <a:lnTo>
                    <a:pt x="7867" y="284"/>
                  </a:lnTo>
                  <a:lnTo>
                    <a:pt x="4005" y="284"/>
                  </a:lnTo>
                  <a:lnTo>
                    <a:pt x="3986" y="307"/>
                  </a:lnTo>
                  <a:lnTo>
                    <a:pt x="3971" y="368"/>
                  </a:lnTo>
                  <a:lnTo>
                    <a:pt x="3961" y="458"/>
                  </a:lnTo>
                  <a:lnTo>
                    <a:pt x="3957" y="569"/>
                  </a:lnTo>
                  <a:lnTo>
                    <a:pt x="3953" y="458"/>
                  </a:lnTo>
                  <a:lnTo>
                    <a:pt x="3943" y="368"/>
                  </a:lnTo>
                  <a:lnTo>
                    <a:pt x="3928" y="307"/>
                  </a:lnTo>
                  <a:lnTo>
                    <a:pt x="3910" y="284"/>
                  </a:lnTo>
                  <a:lnTo>
                    <a:pt x="48" y="284"/>
                  </a:lnTo>
                  <a:lnTo>
                    <a:pt x="29" y="262"/>
                  </a:lnTo>
                  <a:lnTo>
                    <a:pt x="14" y="201"/>
                  </a:lnTo>
                  <a:lnTo>
                    <a:pt x="4" y="11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31D6ADE2-C508-4FC2-BA0B-9A9E02DDC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5" y="282"/>
              <a:ext cx="7924" cy="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5307013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3B6ED891-35A6-459D-A66A-85CCB3AB8557}"/>
              </a:ext>
            </a:extLst>
          </p:cNvPr>
          <p:cNvGrpSpPr>
            <a:grpSpLocks/>
          </p:cNvGrpSpPr>
          <p:nvPr/>
        </p:nvGrpSpPr>
        <p:grpSpPr bwMode="auto">
          <a:xfrm>
            <a:off x="5965902" y="4757882"/>
            <a:ext cx="1081670" cy="520701"/>
            <a:chOff x="7078" y="-531"/>
            <a:chExt cx="7924" cy="819"/>
          </a:xfrm>
        </p:grpSpPr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529533E2-4F46-48E5-B554-042A0065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" y="-287"/>
              <a:ext cx="7914" cy="569"/>
            </a:xfrm>
            <a:custGeom>
              <a:avLst/>
              <a:gdLst>
                <a:gd name="T0" fmla="+- 0 14997 7083"/>
                <a:gd name="T1" fmla="*/ T0 w 7914"/>
                <a:gd name="T2" fmla="+- 0 -286 -286"/>
                <a:gd name="T3" fmla="*/ -286 h 569"/>
                <a:gd name="T4" fmla="+- 0 14993 7083"/>
                <a:gd name="T5" fmla="*/ T4 w 7914"/>
                <a:gd name="T6" fmla="+- 0 -175 -286"/>
                <a:gd name="T7" fmla="*/ -175 h 569"/>
                <a:gd name="T8" fmla="+- 0 14983 7083"/>
                <a:gd name="T9" fmla="*/ T8 w 7914"/>
                <a:gd name="T10" fmla="+- 0 -85 -286"/>
                <a:gd name="T11" fmla="*/ -85 h 569"/>
                <a:gd name="T12" fmla="+- 0 14968 7083"/>
                <a:gd name="T13" fmla="*/ T12 w 7914"/>
                <a:gd name="T14" fmla="+- 0 -24 -286"/>
                <a:gd name="T15" fmla="*/ -24 h 569"/>
                <a:gd name="T16" fmla="+- 0 14950 7083"/>
                <a:gd name="T17" fmla="*/ T16 w 7914"/>
                <a:gd name="T18" fmla="+- 0 -2 -286"/>
                <a:gd name="T19" fmla="*/ -2 h 569"/>
                <a:gd name="T20" fmla="+- 0 11088 7083"/>
                <a:gd name="T21" fmla="*/ T20 w 7914"/>
                <a:gd name="T22" fmla="+- 0 -2 -286"/>
                <a:gd name="T23" fmla="*/ -2 h 569"/>
                <a:gd name="T24" fmla="+- 0 11069 7083"/>
                <a:gd name="T25" fmla="*/ T24 w 7914"/>
                <a:gd name="T26" fmla="+- 0 21 -286"/>
                <a:gd name="T27" fmla="*/ 21 h 569"/>
                <a:gd name="T28" fmla="+- 0 11054 7083"/>
                <a:gd name="T29" fmla="*/ T28 w 7914"/>
                <a:gd name="T30" fmla="+- 0 82 -286"/>
                <a:gd name="T31" fmla="*/ 82 h 569"/>
                <a:gd name="T32" fmla="+- 0 11044 7083"/>
                <a:gd name="T33" fmla="*/ T32 w 7914"/>
                <a:gd name="T34" fmla="+- 0 172 -286"/>
                <a:gd name="T35" fmla="*/ 172 h 569"/>
                <a:gd name="T36" fmla="+- 0 11040 7083"/>
                <a:gd name="T37" fmla="*/ T36 w 7914"/>
                <a:gd name="T38" fmla="+- 0 283 -286"/>
                <a:gd name="T39" fmla="*/ 283 h 569"/>
                <a:gd name="T40" fmla="+- 0 11036 7083"/>
                <a:gd name="T41" fmla="*/ T40 w 7914"/>
                <a:gd name="T42" fmla="+- 0 172 -286"/>
                <a:gd name="T43" fmla="*/ 172 h 569"/>
                <a:gd name="T44" fmla="+- 0 11026 7083"/>
                <a:gd name="T45" fmla="*/ T44 w 7914"/>
                <a:gd name="T46" fmla="+- 0 82 -286"/>
                <a:gd name="T47" fmla="*/ 82 h 569"/>
                <a:gd name="T48" fmla="+- 0 11011 7083"/>
                <a:gd name="T49" fmla="*/ T48 w 7914"/>
                <a:gd name="T50" fmla="+- 0 21 -286"/>
                <a:gd name="T51" fmla="*/ 21 h 569"/>
                <a:gd name="T52" fmla="+- 0 10993 7083"/>
                <a:gd name="T53" fmla="*/ T52 w 7914"/>
                <a:gd name="T54" fmla="+- 0 -2 -286"/>
                <a:gd name="T55" fmla="*/ -2 h 569"/>
                <a:gd name="T56" fmla="+- 0 7131 7083"/>
                <a:gd name="T57" fmla="*/ T56 w 7914"/>
                <a:gd name="T58" fmla="+- 0 -2 -286"/>
                <a:gd name="T59" fmla="*/ -2 h 569"/>
                <a:gd name="T60" fmla="+- 0 7112 7083"/>
                <a:gd name="T61" fmla="*/ T60 w 7914"/>
                <a:gd name="T62" fmla="+- 0 -24 -286"/>
                <a:gd name="T63" fmla="*/ -24 h 569"/>
                <a:gd name="T64" fmla="+- 0 7097 7083"/>
                <a:gd name="T65" fmla="*/ T64 w 7914"/>
                <a:gd name="T66" fmla="+- 0 -85 -286"/>
                <a:gd name="T67" fmla="*/ -85 h 569"/>
                <a:gd name="T68" fmla="+- 0 7087 7083"/>
                <a:gd name="T69" fmla="*/ T68 w 7914"/>
                <a:gd name="T70" fmla="+- 0 -175 -286"/>
                <a:gd name="T71" fmla="*/ -175 h 569"/>
                <a:gd name="T72" fmla="+- 0 7083 7083"/>
                <a:gd name="T73" fmla="*/ T72 w 7914"/>
                <a:gd name="T74" fmla="+- 0 -286 -286"/>
                <a:gd name="T75" fmla="*/ -286 h 56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7914" h="569">
                  <a:moveTo>
                    <a:pt x="7914" y="0"/>
                  </a:moveTo>
                  <a:lnTo>
                    <a:pt x="7910" y="111"/>
                  </a:lnTo>
                  <a:lnTo>
                    <a:pt x="7900" y="201"/>
                  </a:lnTo>
                  <a:lnTo>
                    <a:pt x="7885" y="262"/>
                  </a:lnTo>
                  <a:lnTo>
                    <a:pt x="7867" y="284"/>
                  </a:lnTo>
                  <a:lnTo>
                    <a:pt x="4005" y="284"/>
                  </a:lnTo>
                  <a:lnTo>
                    <a:pt x="3986" y="307"/>
                  </a:lnTo>
                  <a:lnTo>
                    <a:pt x="3971" y="368"/>
                  </a:lnTo>
                  <a:lnTo>
                    <a:pt x="3961" y="458"/>
                  </a:lnTo>
                  <a:lnTo>
                    <a:pt x="3957" y="569"/>
                  </a:lnTo>
                  <a:lnTo>
                    <a:pt x="3953" y="458"/>
                  </a:lnTo>
                  <a:lnTo>
                    <a:pt x="3943" y="368"/>
                  </a:lnTo>
                  <a:lnTo>
                    <a:pt x="3928" y="307"/>
                  </a:lnTo>
                  <a:lnTo>
                    <a:pt x="3910" y="284"/>
                  </a:lnTo>
                  <a:lnTo>
                    <a:pt x="48" y="284"/>
                  </a:lnTo>
                  <a:lnTo>
                    <a:pt x="29" y="262"/>
                  </a:lnTo>
                  <a:lnTo>
                    <a:pt x="14" y="201"/>
                  </a:lnTo>
                  <a:lnTo>
                    <a:pt x="4" y="11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57C3730-C7A6-48EB-8CBC-AFEAB8E96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8" y="-532"/>
              <a:ext cx="7924" cy="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B3E3A3A-EA65-483F-8AE3-760B7A904BE0}"/>
              </a:ext>
            </a:extLst>
          </p:cNvPr>
          <p:cNvSpPr txBox="1"/>
          <p:nvPr/>
        </p:nvSpPr>
        <p:spPr>
          <a:xfrm>
            <a:off x="6096000" y="6026423"/>
            <a:ext cx="294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 metry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7D74D91-2D92-4A86-BDDE-0CDD7B44D788}"/>
              </a:ext>
            </a:extLst>
          </p:cNvPr>
          <p:cNvSpPr txBox="1"/>
          <p:nvPr/>
        </p:nvSpPr>
        <p:spPr>
          <a:xfrm>
            <a:off x="6177775" y="5274768"/>
            <a:ext cx="202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8cm</a:t>
            </a:r>
          </a:p>
        </p:txBody>
      </p:sp>
    </p:spTree>
    <p:extLst>
      <p:ext uri="{BB962C8B-B14F-4D97-AF65-F5344CB8AC3E}">
        <p14:creationId xmlns:p14="http://schemas.microsoft.com/office/powerpoint/2010/main" val="37781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1B719F-2298-4EC2-94C7-E6FC1463C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26" y="178420"/>
            <a:ext cx="10997779" cy="1009185"/>
          </a:xfrm>
        </p:spPr>
        <p:txBody>
          <a:bodyPr>
            <a:normAutofit/>
          </a:bodyPr>
          <a:lstStyle/>
          <a:p>
            <a:r>
              <a:rPr lang="pl-PL" sz="5400" dirty="0"/>
              <a:t>Urządzenia potrzebne do ataku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1C49D9A-4E9E-4033-A484-5DB9DBE8E184}"/>
              </a:ext>
            </a:extLst>
          </p:cNvPr>
          <p:cNvGrpSpPr>
            <a:grpSpLocks/>
          </p:cNvGrpSpPr>
          <p:nvPr/>
        </p:nvGrpSpPr>
        <p:grpSpPr bwMode="auto">
          <a:xfrm>
            <a:off x="1376362" y="1519742"/>
            <a:ext cx="5459335" cy="4000112"/>
            <a:chOff x="2851" y="2719"/>
            <a:chExt cx="9193" cy="7789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44A53D67-11C2-4FB2-98F0-E0D920E98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" y="6842"/>
              <a:ext cx="4887" cy="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B335A38-D251-4A16-B7F6-B702604C3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" y="2718"/>
              <a:ext cx="4306" cy="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4B948AC8-1BF7-4390-99B4-26A8FAAF6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82" y="2318989"/>
            <a:ext cx="2966689" cy="29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6B5AA-D89F-44FD-88CC-ECE68C363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537" y="195704"/>
            <a:ext cx="9737691" cy="942278"/>
          </a:xfrm>
        </p:spPr>
        <p:txBody>
          <a:bodyPr>
            <a:normAutofit/>
          </a:bodyPr>
          <a:lstStyle/>
          <a:p>
            <a:r>
              <a:rPr lang="pl-PL" sz="5400" dirty="0"/>
              <a:t>Płatności AUDIO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40495E5-C8D9-40E8-B42E-24AD61AF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106" y="27882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1CDEF28-0FB0-4C95-9A6C-3A493B9B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17" y="2400303"/>
            <a:ext cx="10478304" cy="29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43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383</Words>
  <Application>Microsoft Office PowerPoint</Application>
  <PresentationFormat>Panoramiczny</PresentationFormat>
  <Paragraphs>59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Sitka Banner</vt:lpstr>
      <vt:lpstr>Wingdings</vt:lpstr>
      <vt:lpstr>HeadlinesVTI</vt:lpstr>
      <vt:lpstr>Zrozumienie i ulepszenie bezpieczeństwa tokena w płatnościach mobilnych</vt:lpstr>
      <vt:lpstr>Płatności mobilne -wygoda </vt:lpstr>
      <vt:lpstr>Metoda płatności mobilnych OFFLINE:  *Telefon nie potrzebuje internetu  *Maszyna POS musi być połączona z internetem  Plusy: *Krótki czas wykonania *Unikamy słabej jakości połączenia internetowego  Proste w użyciu: *Nie potrzebujemy hasła *Przykładamy telefon do urządzenia </vt:lpstr>
      <vt:lpstr>Działanie Metody OFFLINE</vt:lpstr>
      <vt:lpstr>Gwarancja bezpieczeństwa metody OFFLINE</vt:lpstr>
      <vt:lpstr>Ataki przeciwko płatnościom OFFLINE</vt:lpstr>
      <vt:lpstr>Ataki STLS przeciwko Samsung Pay</vt:lpstr>
      <vt:lpstr>Urządzenia potrzebne do ataku</vt:lpstr>
      <vt:lpstr>Płatności AUDIO</vt:lpstr>
      <vt:lpstr>Ataki przeciwko płatnościom dźwiękowym</vt:lpstr>
      <vt:lpstr>Ataki STLS przeciwko płatnościom QR</vt:lpstr>
      <vt:lpstr>Model ataku QR kodu</vt:lpstr>
      <vt:lpstr>Zapobieganie legalnemu użyciu tokena w płatnościach QR</vt:lpstr>
      <vt:lpstr>Metoda POSAUTH</vt:lpstr>
      <vt:lpstr>Metoda POSAUTH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Zrozumienie i ulepszenie bezpieczeństwa tokena w płatnościach mobilnych</dc:title>
  <dc:creator>Piotr Gałwiaczek</dc:creator>
  <cp:lastModifiedBy>Piotr Gałwiaczek</cp:lastModifiedBy>
  <cp:revision>4</cp:revision>
  <dcterms:created xsi:type="dcterms:W3CDTF">2021-11-29T17:34:44Z</dcterms:created>
  <dcterms:modified xsi:type="dcterms:W3CDTF">2021-12-02T00:29:03Z</dcterms:modified>
</cp:coreProperties>
</file>