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 id="2147483760" r:id="rId2"/>
  </p:sldMasterIdLst>
  <p:notesMasterIdLst>
    <p:notesMasterId r:id="rId24"/>
  </p:notesMasterIdLst>
  <p:sldIdLst>
    <p:sldId id="256" r:id="rId3"/>
    <p:sldId id="277" r:id="rId4"/>
    <p:sldId id="257" r:id="rId5"/>
    <p:sldId id="274" r:id="rId6"/>
    <p:sldId id="258" r:id="rId7"/>
    <p:sldId id="261" r:id="rId8"/>
    <p:sldId id="278" r:id="rId9"/>
    <p:sldId id="279" r:id="rId10"/>
    <p:sldId id="267" r:id="rId11"/>
    <p:sldId id="268" r:id="rId12"/>
    <p:sldId id="269" r:id="rId13"/>
    <p:sldId id="270" r:id="rId14"/>
    <p:sldId id="271" r:id="rId15"/>
    <p:sldId id="275" r:id="rId16"/>
    <p:sldId id="280" r:id="rId17"/>
    <p:sldId id="281" r:id="rId18"/>
    <p:sldId id="282" r:id="rId19"/>
    <p:sldId id="283" r:id="rId20"/>
    <p:sldId id="266" r:id="rId21"/>
    <p:sldId id="273" r:id="rId22"/>
    <p:sldId id="26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05/8/layout/chevron1" loCatId="process" qsTypeId="urn:microsoft.com/office/officeart/2005/8/quickstyle/simple1" qsCatId="simple" csTypeId="urn:microsoft.com/office/officeart/2005/8/colors/colorful1" csCatId="colorful" phldr="1"/>
      <dgm:spPr/>
      <dgm:t>
        <a:bodyPr/>
        <a:lstStyle/>
        <a:p>
          <a:endParaRPr lang="en-US"/>
        </a:p>
      </dgm:t>
    </dgm:pt>
    <dgm:pt modelId="{4259F840-24E7-476F-9F30-482E46395856}">
      <dgm:prSet phldrT="[Text]"/>
      <dgm:spPr/>
      <dgm:t>
        <a:bodyPr/>
        <a:lstStyle/>
        <a:p>
          <a:pPr>
            <a:lnSpc>
              <a:spcPct val="100000"/>
            </a:lnSpc>
          </a:pPr>
          <a:r>
            <a:rPr lang="en-US">
              <a:latin typeface="+mn-lt"/>
            </a:rPr>
            <a:t>Loading Data</a:t>
          </a:r>
          <a:endParaRPr lang="en-US" dirty="0">
            <a:latin typeface="+mn-lt"/>
          </a:endParaRP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Here,</a:t>
          </a:r>
          <a:r>
            <a:rPr lang="en-US" sz="1800" baseline="0" dirty="0">
              <a:latin typeface="+mn-lt"/>
            </a:rPr>
            <a:t> we included 2 datasets named ‘movies’ and ‘ratings’, which gives all the information about the movies, users and the ratings.</a:t>
          </a:r>
          <a:endParaRPr lang="en-US" sz="1800" dirty="0">
            <a:latin typeface="+mn-lt"/>
          </a:endParaRP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a:latin typeface="+mn-lt"/>
          </a:endParaRPr>
        </a:p>
      </dgm:t>
    </dgm:pt>
    <dgm:pt modelId="{A4C0B4E4-70AD-4901-9E3F-7EA25DD6DAA1}">
      <dgm:prSet phldrT="[Text]" custT="1"/>
      <dgm:spPr/>
      <dgm:t>
        <a:bodyPr/>
        <a:lstStyle/>
        <a:p>
          <a:pPr>
            <a:buFont typeface="Symbol" panose="05050102010706020507" pitchFamily="18" charset="2"/>
            <a:buChar char=""/>
          </a:pPr>
          <a:r>
            <a:rPr lang="en-US" sz="1500" dirty="0">
              <a:latin typeface="+mn-lt"/>
            </a:rPr>
            <a:t> </a:t>
          </a:r>
          <a:r>
            <a:rPr lang="en-US" sz="1800" dirty="0">
              <a:latin typeface="+mn-lt"/>
            </a:rPr>
            <a:t>Here, we performed Statistical Analysis of data, to find unique movies, </a:t>
          </a:r>
          <a:r>
            <a:rPr lang="en-US" sz="1800" dirty="0" err="1">
              <a:latin typeface="+mn-lt"/>
            </a:rPr>
            <a:t>userid’s</a:t>
          </a:r>
          <a:r>
            <a:rPr lang="en-US" sz="1800" dirty="0">
              <a:latin typeface="+mn-lt"/>
            </a:rPr>
            <a:t>, ratings. These metrics provide important information about the properties of dataset.</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a:latin typeface="+mn-lt"/>
          </a:endParaRPr>
        </a:p>
      </dgm:t>
    </dgm:pt>
    <dgm:pt modelId="{73820394-2159-4075-9E6F-217263B07F8B}">
      <dgm:prSet phldrT="[Text]"/>
      <dgm:spPr/>
      <dgm:t>
        <a:bodyPr/>
        <a:lstStyle/>
        <a:p>
          <a:pPr>
            <a:buFont typeface="Symbol" panose="05050102010706020507" pitchFamily="18" charset="2"/>
            <a:buChar char=""/>
          </a:pPr>
          <a:r>
            <a:rPr lang="en-US" dirty="0">
              <a:latin typeface="+mn-lt"/>
            </a:rPr>
            <a:t>Trained the recommendation model using the selected dataset</a:t>
          </a: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a:p>
      </dgm:t>
    </dgm:pt>
    <dgm:pt modelId="{E4033A39-DCC4-4038-9562-AEDDBBB37A99}">
      <dgm:prSet phldrT="[Text]"/>
      <dgm:spPr/>
      <dgm:t>
        <a:bodyPr/>
        <a:lstStyle/>
        <a:p>
          <a:pPr>
            <a:lnSpc>
              <a:spcPct val="100000"/>
            </a:lnSpc>
          </a:pPr>
          <a:r>
            <a:rPr lang="en-US">
              <a:latin typeface="+mn-lt"/>
            </a:rPr>
            <a:t>Statistical Analysis</a:t>
          </a:r>
          <a:endParaRPr lang="en-US" dirty="0">
            <a:latin typeface="+mn-lt"/>
          </a:endParaRPr>
        </a:p>
      </dgm:t>
    </dgm:pt>
    <dgm:pt modelId="{80AB0E5B-0C58-465D-A545-5B21133D2849}" type="sibTrans" cxnId="{32EF2862-2950-4DF8-BEA8-CD19460CCA31}">
      <dgm:prSet/>
      <dgm:spPr/>
      <dgm:t>
        <a:bodyPr/>
        <a:lstStyle/>
        <a:p>
          <a:endParaRPr lang="en-US">
            <a:latin typeface="+mn-lt"/>
          </a:endParaRPr>
        </a:p>
      </dgm:t>
    </dgm:pt>
    <dgm:pt modelId="{048EEAE6-78BA-4B00-B7BB-9C22DBB1E8F4}" type="parTrans" cxnId="{32EF2862-2950-4DF8-BEA8-CD19460CCA31}">
      <dgm:prSet/>
      <dgm:spPr/>
      <dgm:t>
        <a:bodyPr/>
        <a:lstStyle/>
        <a:p>
          <a:endParaRPr lang="en-US" sz="1800">
            <a:latin typeface="+mn-lt"/>
          </a:endParaRPr>
        </a:p>
      </dgm:t>
    </dgm:pt>
    <dgm:pt modelId="{31A67570-6284-48F0-A76A-FBA730A08ACC}">
      <dgm:prSet phldrT="[Text]"/>
      <dgm:spPr/>
      <dgm:t>
        <a:bodyPr/>
        <a:lstStyle/>
        <a:p>
          <a:pPr>
            <a:buFont typeface="Symbol" panose="05050102010706020507" pitchFamily="18" charset="2"/>
            <a:buChar char=""/>
          </a:pPr>
          <a:r>
            <a:rPr lang="en-US">
              <a:latin typeface="+mn-lt"/>
            </a:rPr>
            <a:t>Model Training and Evaluation</a:t>
          </a:r>
          <a:endParaRPr lang="en-US" dirty="0">
            <a:latin typeface="+mn-lt"/>
          </a:endParaRPr>
        </a:p>
      </dgm:t>
    </dgm:pt>
    <dgm:pt modelId="{50901A5C-AD14-4F38-9CEA-4A753FDFBC31}" type="parTrans" cxnId="{E0DCFA7C-E4D1-4B33-9D98-7B7393C33996}">
      <dgm:prSet/>
      <dgm:spPr/>
      <dgm:t>
        <a:bodyPr/>
        <a:lstStyle/>
        <a:p>
          <a:endParaRPr lang="en-US"/>
        </a:p>
      </dgm:t>
    </dgm:pt>
    <dgm:pt modelId="{A0A6B299-9AAE-4F62-9353-5242010FEC7A}" type="sibTrans" cxnId="{E0DCFA7C-E4D1-4B33-9D98-7B7393C33996}">
      <dgm:prSet/>
      <dgm:spPr/>
      <dgm:t>
        <a:bodyPr/>
        <a:lstStyle/>
        <a:p>
          <a:endParaRPr lang="en-US"/>
        </a:p>
      </dgm:t>
    </dgm:pt>
    <dgm:pt modelId="{AC76BE15-3E8A-498B-91BD-CF772C26B6F1}">
      <dgm:prSet phldrT="[Text]"/>
      <dgm:spPr/>
      <dgm:t>
        <a:bodyPr/>
        <a:lstStyle/>
        <a:p>
          <a:pPr>
            <a:buFont typeface="Symbol" panose="05050102010706020507" pitchFamily="18" charset="2"/>
            <a:buChar char=""/>
          </a:pPr>
          <a:r>
            <a:rPr lang="en-US">
              <a:latin typeface="+mn-lt"/>
            </a:rPr>
            <a:t>User-matrix/ Feature creation</a:t>
          </a:r>
          <a:endParaRPr lang="en-US" dirty="0">
            <a:latin typeface="+mn-lt"/>
          </a:endParaRPr>
        </a:p>
      </dgm:t>
    </dgm:pt>
    <dgm:pt modelId="{662A3D6E-7238-444F-BC0B-C7A4321261DB}" type="sibTrans" cxnId="{140A4778-8248-44DE-B78A-23C578A77D7E}">
      <dgm:prSet/>
      <dgm:spPr/>
      <dgm:t>
        <a:bodyPr/>
        <a:lstStyle/>
        <a:p>
          <a:endParaRPr lang="en-US"/>
        </a:p>
      </dgm:t>
    </dgm:pt>
    <dgm:pt modelId="{00CCB400-064A-4EF5-9806-9534D9AC69AD}" type="parTrans" cxnId="{140A4778-8248-44DE-B78A-23C578A77D7E}">
      <dgm:prSet/>
      <dgm:spPr/>
      <dgm:t>
        <a:bodyPr/>
        <a:lstStyle/>
        <a:p>
          <a:endParaRPr lang="en-US" sz="1800"/>
        </a:p>
      </dgm:t>
    </dgm:pt>
    <dgm:pt modelId="{DF8BA9D4-FA9E-4301-92EA-BC1744DACA7D}">
      <dgm:prSet phldrT="[Text]" custT="1"/>
      <dgm:spPr/>
      <dgm:t>
        <a:bodyPr/>
        <a:lstStyle/>
        <a:p>
          <a:pPr>
            <a:buFont typeface="Symbol" panose="05050102010706020507" pitchFamily="18" charset="2"/>
            <a:buChar char=""/>
          </a:pPr>
          <a:r>
            <a:rPr lang="en-US" sz="1800" dirty="0">
              <a:latin typeface="+mn-lt"/>
            </a:rPr>
            <a:t>This is a basic data-structure used in the recommendation systems, to train the model</a:t>
          </a:r>
        </a:p>
      </dgm:t>
    </dgm:pt>
    <dgm:pt modelId="{FF7B766D-45DA-4063-885A-2B6611E15B6E}" type="parTrans" cxnId="{36EDBC47-CDDC-4343-B4A2-FCFA722F3324}">
      <dgm:prSet/>
      <dgm:spPr/>
      <dgm:t>
        <a:bodyPr/>
        <a:lstStyle/>
        <a:p>
          <a:endParaRPr lang="en-US"/>
        </a:p>
      </dgm:t>
    </dgm:pt>
    <dgm:pt modelId="{1AEADADF-E0E3-4C6A-96E4-2F0176EB74BB}" type="sibTrans" cxnId="{36EDBC47-CDDC-4343-B4A2-FCFA722F3324}">
      <dgm:prSet/>
      <dgm:spPr/>
      <dgm:t>
        <a:bodyPr/>
        <a:lstStyle/>
        <a:p>
          <a:endParaRPr lang="en-US"/>
        </a:p>
      </dgm:t>
    </dgm:pt>
    <dgm:pt modelId="{E23A3602-7948-4BAC-84A5-80D60AFD2283}">
      <dgm:prSet phldrT="[Text]"/>
      <dgm:spPr/>
      <dgm:t>
        <a:bodyPr/>
        <a:lstStyle/>
        <a:p>
          <a:pPr>
            <a:buFont typeface="Symbol" panose="05050102010706020507" pitchFamily="18" charset="2"/>
            <a:buChar char=""/>
          </a:pPr>
          <a:r>
            <a:rPr lang="en-US" dirty="0">
              <a:latin typeface="+mn-lt"/>
            </a:rPr>
            <a:t>Evaluation techniques such as precision, recall is used to evaluate the model.</a:t>
          </a:r>
        </a:p>
      </dgm:t>
    </dgm:pt>
    <dgm:pt modelId="{981A8FE2-888C-4777-8B1D-3E2CF9586BDC}" type="parTrans" cxnId="{3D0F982C-8401-40A3-BC23-2E714F333141}">
      <dgm:prSet/>
      <dgm:spPr/>
      <dgm:t>
        <a:bodyPr/>
        <a:lstStyle/>
        <a:p>
          <a:endParaRPr lang="en-US"/>
        </a:p>
      </dgm:t>
    </dgm:pt>
    <dgm:pt modelId="{811E154F-9B72-47C6-907E-62C3A114A993}" type="sibTrans" cxnId="{3D0F982C-8401-40A3-BC23-2E714F333141}">
      <dgm:prSet/>
      <dgm:spPr/>
      <dgm:t>
        <a:bodyPr/>
        <a:lstStyle/>
        <a:p>
          <a:endParaRPr lang="en-US"/>
        </a:p>
      </dgm:t>
    </dgm:pt>
    <dgm:pt modelId="{F979C83F-77B4-4824-87D7-29124BF96AC7}" type="pres">
      <dgm:prSet presAssocID="{E5B2E815-0D19-41DC-B01B-4D608769620A}" presName="Name0" presStyleCnt="0">
        <dgm:presLayoutVars>
          <dgm:dir/>
          <dgm:animLvl val="lvl"/>
          <dgm:resizeHandles val="exact"/>
        </dgm:presLayoutVars>
      </dgm:prSet>
      <dgm:spPr/>
    </dgm:pt>
    <dgm:pt modelId="{BC34A1B7-1611-493F-8955-F34147753C8C}" type="pres">
      <dgm:prSet presAssocID="{4259F840-24E7-476F-9F30-482E46395856}" presName="composite" presStyleCnt="0"/>
      <dgm:spPr/>
    </dgm:pt>
    <dgm:pt modelId="{4C0C0207-DA22-4B52-84A4-98F64B8B37F1}" type="pres">
      <dgm:prSet presAssocID="{4259F840-24E7-476F-9F30-482E46395856}" presName="parTx" presStyleLbl="node1" presStyleIdx="0" presStyleCnt="4">
        <dgm:presLayoutVars>
          <dgm:chMax val="0"/>
          <dgm:chPref val="0"/>
          <dgm:bulletEnabled val="1"/>
        </dgm:presLayoutVars>
      </dgm:prSet>
      <dgm:spPr/>
    </dgm:pt>
    <dgm:pt modelId="{C71D10A0-3291-46FE-8CD3-49E635D1D149}" type="pres">
      <dgm:prSet presAssocID="{4259F840-24E7-476F-9F30-482E46395856}" presName="desTx" presStyleLbl="revTx" presStyleIdx="0" presStyleCnt="4">
        <dgm:presLayoutVars>
          <dgm:bulletEnabled val="1"/>
        </dgm:presLayoutVars>
      </dgm:prSet>
      <dgm:spPr/>
    </dgm:pt>
    <dgm:pt modelId="{34908E02-EF77-4ADD-A557-5481773E499D}" type="pres">
      <dgm:prSet presAssocID="{DCC444A4-F20A-48F5-A61E-47BFFF185A57}" presName="space" presStyleCnt="0"/>
      <dgm:spPr/>
    </dgm:pt>
    <dgm:pt modelId="{9ACAF8A8-F9A3-480D-9762-E17F31C17364}" type="pres">
      <dgm:prSet presAssocID="{E4033A39-DCC4-4038-9562-AEDDBBB37A99}" presName="composite" presStyleCnt="0"/>
      <dgm:spPr/>
    </dgm:pt>
    <dgm:pt modelId="{A2DD0E40-79C6-452F-87BC-59589885C431}" type="pres">
      <dgm:prSet presAssocID="{E4033A39-DCC4-4038-9562-AEDDBBB37A99}" presName="parTx" presStyleLbl="node1" presStyleIdx="1" presStyleCnt="4">
        <dgm:presLayoutVars>
          <dgm:chMax val="0"/>
          <dgm:chPref val="0"/>
          <dgm:bulletEnabled val="1"/>
        </dgm:presLayoutVars>
      </dgm:prSet>
      <dgm:spPr/>
    </dgm:pt>
    <dgm:pt modelId="{2BAFD22E-15E2-4049-A80E-E8E3D9FDF320}" type="pres">
      <dgm:prSet presAssocID="{E4033A39-DCC4-4038-9562-AEDDBBB37A99}" presName="desTx" presStyleLbl="revTx" presStyleIdx="1" presStyleCnt="4">
        <dgm:presLayoutVars>
          <dgm:bulletEnabled val="1"/>
        </dgm:presLayoutVars>
      </dgm:prSet>
      <dgm:spPr/>
    </dgm:pt>
    <dgm:pt modelId="{938F366E-39E5-4E9A-B8B2-D2BE5FC49E47}" type="pres">
      <dgm:prSet presAssocID="{80AB0E5B-0C58-465D-A545-5B21133D2849}" presName="space" presStyleCnt="0"/>
      <dgm:spPr/>
    </dgm:pt>
    <dgm:pt modelId="{DA1BE4FC-E27B-45F8-B7CD-38E29C88D2C6}" type="pres">
      <dgm:prSet presAssocID="{AC76BE15-3E8A-498B-91BD-CF772C26B6F1}" presName="composite" presStyleCnt="0"/>
      <dgm:spPr/>
    </dgm:pt>
    <dgm:pt modelId="{1B091507-F901-47B4-A72A-615594144AB6}" type="pres">
      <dgm:prSet presAssocID="{AC76BE15-3E8A-498B-91BD-CF772C26B6F1}" presName="parTx" presStyleLbl="node1" presStyleIdx="2" presStyleCnt="4">
        <dgm:presLayoutVars>
          <dgm:chMax val="0"/>
          <dgm:chPref val="0"/>
          <dgm:bulletEnabled val="1"/>
        </dgm:presLayoutVars>
      </dgm:prSet>
      <dgm:spPr/>
    </dgm:pt>
    <dgm:pt modelId="{C613B752-9DD5-42EE-B1A2-03FBC384B89D}" type="pres">
      <dgm:prSet presAssocID="{AC76BE15-3E8A-498B-91BD-CF772C26B6F1}" presName="desTx" presStyleLbl="revTx" presStyleIdx="2" presStyleCnt="4">
        <dgm:presLayoutVars>
          <dgm:bulletEnabled val="1"/>
        </dgm:presLayoutVars>
      </dgm:prSet>
      <dgm:spPr/>
    </dgm:pt>
    <dgm:pt modelId="{4CC34DDC-8F23-4F89-8501-1B24573F179F}" type="pres">
      <dgm:prSet presAssocID="{662A3D6E-7238-444F-BC0B-C7A4321261DB}" presName="space" presStyleCnt="0"/>
      <dgm:spPr/>
    </dgm:pt>
    <dgm:pt modelId="{F991A30E-8725-48CE-9713-AEC658CA0544}" type="pres">
      <dgm:prSet presAssocID="{31A67570-6284-48F0-A76A-FBA730A08ACC}" presName="composite" presStyleCnt="0"/>
      <dgm:spPr/>
    </dgm:pt>
    <dgm:pt modelId="{1B058878-2FE3-4CE9-8B54-A72FD55FCF6F}" type="pres">
      <dgm:prSet presAssocID="{31A67570-6284-48F0-A76A-FBA730A08ACC}" presName="parTx" presStyleLbl="node1" presStyleIdx="3" presStyleCnt="4">
        <dgm:presLayoutVars>
          <dgm:chMax val="0"/>
          <dgm:chPref val="0"/>
          <dgm:bulletEnabled val="1"/>
        </dgm:presLayoutVars>
      </dgm:prSet>
      <dgm:spPr/>
    </dgm:pt>
    <dgm:pt modelId="{356F6FB2-DD3E-4B3E-BFBD-B03F2645293C}" type="pres">
      <dgm:prSet presAssocID="{31A67570-6284-48F0-A76A-FBA730A08ACC}" presName="desTx" presStyleLbl="revTx" presStyleIdx="3" presStyleCnt="4">
        <dgm:presLayoutVars>
          <dgm:bulletEnabled val="1"/>
        </dgm:presLayoutVars>
      </dgm:prSet>
      <dgm:spPr/>
    </dgm:pt>
  </dgm:ptLst>
  <dgm:cxnLst>
    <dgm:cxn modelId="{3D0F982C-8401-40A3-BC23-2E714F333141}" srcId="{31A67570-6284-48F0-A76A-FBA730A08ACC}" destId="{E23A3602-7948-4BAC-84A5-80D60AFD2283}" srcOrd="1" destOrd="0" parTransId="{981A8FE2-888C-4777-8B1D-3E2CF9586BDC}" sibTransId="{811E154F-9B72-47C6-907E-62C3A114A993}"/>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CDAB7965-3E18-418D-9B44-97D13E4C517B}" type="presOf" srcId="{E23A3602-7948-4BAC-84A5-80D60AFD2283}" destId="{356F6FB2-DD3E-4B3E-BFBD-B03F2645293C}" srcOrd="0" destOrd="1" presId="urn:microsoft.com/office/officeart/2005/8/layout/chevron1"/>
    <dgm:cxn modelId="{36EDBC47-CDDC-4343-B4A2-FCFA722F3324}" srcId="{AC76BE15-3E8A-498B-91BD-CF772C26B6F1}" destId="{DF8BA9D4-FA9E-4301-92EA-BC1744DACA7D}" srcOrd="0" destOrd="0" parTransId="{FF7B766D-45DA-4063-885A-2B6611E15B6E}" sibTransId="{1AEADADF-E0E3-4C6A-96E4-2F0176EB74BB}"/>
    <dgm:cxn modelId="{DE41454E-8221-4FAD-8350-E2A05E247E0E}" type="presOf" srcId="{B54C8F6C-BE1E-4EAB-B7A0-48DE01FFAA36}" destId="{C71D10A0-3291-46FE-8CD3-49E635D1D149}" srcOrd="0" destOrd="0" presId="urn:microsoft.com/office/officeart/2005/8/layout/chevron1"/>
    <dgm:cxn modelId="{5C13EB53-7853-43FA-A0E4-9661280E65B4}" type="presOf" srcId="{E4033A39-DCC4-4038-9562-AEDDBBB37A99}" destId="{A2DD0E40-79C6-452F-87BC-59589885C431}" srcOrd="0" destOrd="0" presId="urn:microsoft.com/office/officeart/2005/8/layout/chevron1"/>
    <dgm:cxn modelId="{140A4778-8248-44DE-B78A-23C578A77D7E}" srcId="{E5B2E815-0D19-41DC-B01B-4D608769620A}" destId="{AC76BE15-3E8A-498B-91BD-CF772C26B6F1}" srcOrd="2" destOrd="0" parTransId="{00CCB400-064A-4EF5-9806-9534D9AC69AD}" sibTransId="{662A3D6E-7238-444F-BC0B-C7A4321261DB}"/>
    <dgm:cxn modelId="{E0DCFA7C-E4D1-4B33-9D98-7B7393C33996}" srcId="{E5B2E815-0D19-41DC-B01B-4D608769620A}" destId="{31A67570-6284-48F0-A76A-FBA730A08ACC}" srcOrd="3" destOrd="0" parTransId="{50901A5C-AD14-4F38-9CEA-4A753FDFBC31}" sibTransId="{A0A6B299-9AAE-4F62-9353-5242010FEC7A}"/>
    <dgm:cxn modelId="{19CF03A0-47BE-4ABD-A62C-A27E16D6C5A3}" srcId="{31A67570-6284-48F0-A76A-FBA730A08ACC}" destId="{73820394-2159-4075-9E6F-217263B07F8B}" srcOrd="0" destOrd="0" parTransId="{A861A835-3A0D-4B09-8870-87D7FDC7B27F}" sibTransId="{D383A36B-470D-499F-AE13-85A6B2495524}"/>
    <dgm:cxn modelId="{703AFABB-42A9-4DCF-B344-3BB47C0CEBE2}" type="presOf" srcId="{73820394-2159-4075-9E6F-217263B07F8B}" destId="{356F6FB2-DD3E-4B3E-BFBD-B03F2645293C}" srcOrd="0" destOrd="0" presId="urn:microsoft.com/office/officeart/2005/8/layout/chevron1"/>
    <dgm:cxn modelId="{DC6934C4-452B-4940-96EF-A4764620A618}" type="presOf" srcId="{31A67570-6284-48F0-A76A-FBA730A08ACC}" destId="{1B058878-2FE3-4CE9-8B54-A72FD55FCF6F}" srcOrd="0" destOrd="0" presId="urn:microsoft.com/office/officeart/2005/8/layout/chevron1"/>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E2525DD2-958B-45C8-869E-46AEBC726148}" type="presOf" srcId="{DF8BA9D4-FA9E-4301-92EA-BC1744DACA7D}" destId="{C613B752-9DD5-42EE-B1A2-03FBC384B89D}" srcOrd="0" destOrd="0" presId="urn:microsoft.com/office/officeart/2005/8/layout/chevron1"/>
    <dgm:cxn modelId="{A47612D6-4714-4CF6-8AB8-469D94818FF1}" type="presOf" srcId="{A4C0B4E4-70AD-4901-9E3F-7EA25DD6DAA1}" destId="{2BAFD22E-15E2-4049-A80E-E8E3D9FDF320}" srcOrd="0" destOrd="0" presId="urn:microsoft.com/office/officeart/2005/8/layout/chevron1"/>
    <dgm:cxn modelId="{D27256D7-F15E-44FF-9A59-CA0D18392881}" type="presOf" srcId="{4259F840-24E7-476F-9F30-482E46395856}" destId="{4C0C0207-DA22-4B52-84A4-98F64B8B37F1}" srcOrd="0" destOrd="0" presId="urn:microsoft.com/office/officeart/2005/8/layout/chevron1"/>
    <dgm:cxn modelId="{0E01F5EA-4A53-4656-ACF3-95E5CA77B074}" type="presOf" srcId="{AC76BE15-3E8A-498B-91BD-CF772C26B6F1}" destId="{1B091507-F901-47B4-A72A-615594144AB6}" srcOrd="0" destOrd="0" presId="urn:microsoft.com/office/officeart/2005/8/layout/chevron1"/>
    <dgm:cxn modelId="{414014F7-F303-4EC8-9C86-5F0CB6820EB6}" type="presOf" srcId="{E5B2E815-0D19-41DC-B01B-4D608769620A}" destId="{F979C83F-77B4-4824-87D7-29124BF96AC7}" srcOrd="0" destOrd="0" presId="urn:microsoft.com/office/officeart/2005/8/layout/chevron1"/>
    <dgm:cxn modelId="{0C3DB681-043D-40A6-B21D-6537209641D1}" type="presParOf" srcId="{F979C83F-77B4-4824-87D7-29124BF96AC7}" destId="{BC34A1B7-1611-493F-8955-F34147753C8C}" srcOrd="0" destOrd="0" presId="urn:microsoft.com/office/officeart/2005/8/layout/chevron1"/>
    <dgm:cxn modelId="{8063E101-D9E2-4ECA-B673-A6EB472EC2F2}" type="presParOf" srcId="{BC34A1B7-1611-493F-8955-F34147753C8C}" destId="{4C0C0207-DA22-4B52-84A4-98F64B8B37F1}" srcOrd="0" destOrd="0" presId="urn:microsoft.com/office/officeart/2005/8/layout/chevron1"/>
    <dgm:cxn modelId="{5BF57659-2295-4418-97DF-B7CF5CD623F1}" type="presParOf" srcId="{BC34A1B7-1611-493F-8955-F34147753C8C}" destId="{C71D10A0-3291-46FE-8CD3-49E635D1D149}" srcOrd="1" destOrd="0" presId="urn:microsoft.com/office/officeart/2005/8/layout/chevron1"/>
    <dgm:cxn modelId="{13BED04B-C4F2-46BC-89AD-F1AA2025AFDB}" type="presParOf" srcId="{F979C83F-77B4-4824-87D7-29124BF96AC7}" destId="{34908E02-EF77-4ADD-A557-5481773E499D}" srcOrd="1" destOrd="0" presId="urn:microsoft.com/office/officeart/2005/8/layout/chevron1"/>
    <dgm:cxn modelId="{DE33A516-BF63-4744-8A13-A320483C3491}" type="presParOf" srcId="{F979C83F-77B4-4824-87D7-29124BF96AC7}" destId="{9ACAF8A8-F9A3-480D-9762-E17F31C17364}" srcOrd="2" destOrd="0" presId="urn:microsoft.com/office/officeart/2005/8/layout/chevron1"/>
    <dgm:cxn modelId="{DB313DBD-D2DA-4827-B2E4-69370798D8CE}" type="presParOf" srcId="{9ACAF8A8-F9A3-480D-9762-E17F31C17364}" destId="{A2DD0E40-79C6-452F-87BC-59589885C431}" srcOrd="0" destOrd="0" presId="urn:microsoft.com/office/officeart/2005/8/layout/chevron1"/>
    <dgm:cxn modelId="{6A4B3C7E-DB67-48B7-B21D-1C557538ACEB}" type="presParOf" srcId="{9ACAF8A8-F9A3-480D-9762-E17F31C17364}" destId="{2BAFD22E-15E2-4049-A80E-E8E3D9FDF320}" srcOrd="1" destOrd="0" presId="urn:microsoft.com/office/officeart/2005/8/layout/chevron1"/>
    <dgm:cxn modelId="{E9FF0D32-422B-4A9C-9AC9-FF8714D012C6}" type="presParOf" srcId="{F979C83F-77B4-4824-87D7-29124BF96AC7}" destId="{938F366E-39E5-4E9A-B8B2-D2BE5FC49E47}" srcOrd="3" destOrd="0" presId="urn:microsoft.com/office/officeart/2005/8/layout/chevron1"/>
    <dgm:cxn modelId="{A09D29BD-8518-4022-BF73-B599AE75F5A6}" type="presParOf" srcId="{F979C83F-77B4-4824-87D7-29124BF96AC7}" destId="{DA1BE4FC-E27B-45F8-B7CD-38E29C88D2C6}" srcOrd="4" destOrd="0" presId="urn:microsoft.com/office/officeart/2005/8/layout/chevron1"/>
    <dgm:cxn modelId="{B15E9ED8-0C20-418C-9BA3-D1C8C2E90BB6}" type="presParOf" srcId="{DA1BE4FC-E27B-45F8-B7CD-38E29C88D2C6}" destId="{1B091507-F901-47B4-A72A-615594144AB6}" srcOrd="0" destOrd="0" presId="urn:microsoft.com/office/officeart/2005/8/layout/chevron1"/>
    <dgm:cxn modelId="{F4F94CE7-C3F8-4324-8A08-C4BD96695A85}" type="presParOf" srcId="{DA1BE4FC-E27B-45F8-B7CD-38E29C88D2C6}" destId="{C613B752-9DD5-42EE-B1A2-03FBC384B89D}" srcOrd="1" destOrd="0" presId="urn:microsoft.com/office/officeart/2005/8/layout/chevron1"/>
    <dgm:cxn modelId="{47946D24-E989-4BA9-88D3-1BBBF76A6052}" type="presParOf" srcId="{F979C83F-77B4-4824-87D7-29124BF96AC7}" destId="{4CC34DDC-8F23-4F89-8501-1B24573F179F}" srcOrd="5" destOrd="0" presId="urn:microsoft.com/office/officeart/2005/8/layout/chevron1"/>
    <dgm:cxn modelId="{D8A34EFC-8C2A-424C-B1AA-2F11F3A469DA}" type="presParOf" srcId="{F979C83F-77B4-4824-87D7-29124BF96AC7}" destId="{F991A30E-8725-48CE-9713-AEC658CA0544}" srcOrd="6" destOrd="0" presId="urn:microsoft.com/office/officeart/2005/8/layout/chevron1"/>
    <dgm:cxn modelId="{6409E28C-DC08-44A3-B39D-1F20C9A85ECA}" type="presParOf" srcId="{F991A30E-8725-48CE-9713-AEC658CA0544}" destId="{1B058878-2FE3-4CE9-8B54-A72FD55FCF6F}" srcOrd="0" destOrd="0" presId="urn:microsoft.com/office/officeart/2005/8/layout/chevron1"/>
    <dgm:cxn modelId="{26AA652E-C505-451F-AA4B-27748FB9981F}" type="presParOf" srcId="{F991A30E-8725-48CE-9713-AEC658CA0544}" destId="{356F6FB2-DD3E-4B3E-BFBD-B03F2645293C}"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4CCA1D-9548-48EC-B341-B664B9F6916C}"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3FDF09B-3419-4CB9-8BE4-4152BEE3845B}">
      <dgm:prSet custT="1"/>
      <dgm:spPr/>
      <dgm:t>
        <a:bodyPr/>
        <a:lstStyle/>
        <a:p>
          <a:pPr>
            <a:lnSpc>
              <a:spcPct val="100000"/>
            </a:lnSpc>
          </a:pPr>
          <a:r>
            <a:rPr lang="en-US" sz="1400" dirty="0"/>
            <a:t>Consider</a:t>
          </a:r>
          <a:r>
            <a:rPr lang="en-US" sz="1400" baseline="0" dirty="0"/>
            <a:t> a user x, we need to find another user whose rating are similar to x’s rating, and then we estimate x’s rating based on another user.</a:t>
          </a:r>
          <a:endParaRPr lang="en-US" sz="1400" dirty="0"/>
        </a:p>
      </dgm:t>
    </dgm:pt>
    <dgm:pt modelId="{A38E514A-ED4A-4C3B-BDBB-A94D7B6B6DBE}" type="parTrans" cxnId="{E7753772-0A36-4C4B-AA6E-AF7B9A9BB8C0}">
      <dgm:prSet/>
      <dgm:spPr/>
      <dgm:t>
        <a:bodyPr/>
        <a:lstStyle/>
        <a:p>
          <a:endParaRPr lang="en-US" sz="2400"/>
        </a:p>
      </dgm:t>
    </dgm:pt>
    <dgm:pt modelId="{D046D01D-836F-403E-AED3-2392B8EC59FE}" type="sibTrans" cxnId="{E7753772-0A36-4C4B-AA6E-AF7B9A9BB8C0}">
      <dgm:prSet/>
      <dgm:spPr/>
      <dgm:t>
        <a:bodyPr/>
        <a:lstStyle/>
        <a:p>
          <a:endParaRPr lang="en-US" sz="2400"/>
        </a:p>
      </dgm:t>
    </dgm:pt>
    <dgm:pt modelId="{1584D815-4786-44C8-84D2-27AD93E53281}">
      <dgm:prSet custT="1"/>
      <dgm:spPr/>
      <dgm:t>
        <a:bodyPr/>
        <a:lstStyle/>
        <a:p>
          <a:pPr>
            <a:lnSpc>
              <a:spcPct val="100000"/>
            </a:lnSpc>
          </a:pPr>
          <a:r>
            <a:rPr lang="en-US" sz="1400" dirty="0"/>
            <a:t>Create</a:t>
          </a:r>
          <a:r>
            <a:rPr lang="en-US" sz="1400" baseline="0" dirty="0"/>
            <a:t> a matrix representing different user and movies</a:t>
          </a:r>
          <a:endParaRPr lang="en-US" sz="1400" dirty="0"/>
        </a:p>
      </dgm:t>
    </dgm:pt>
    <dgm:pt modelId="{87392C3F-15F4-48EE-94A9-19CEE3763F95}" type="parTrans" cxnId="{88B8320E-E6A6-4F73-ACD7-275794B42C05}">
      <dgm:prSet/>
      <dgm:spPr/>
      <dgm:t>
        <a:bodyPr/>
        <a:lstStyle/>
        <a:p>
          <a:endParaRPr lang="en-US" sz="2400"/>
        </a:p>
      </dgm:t>
    </dgm:pt>
    <dgm:pt modelId="{E9AA9646-88BB-46B9-8050-134A0A90A291}" type="sibTrans" cxnId="{88B8320E-E6A6-4F73-ACD7-275794B42C05}">
      <dgm:prSet/>
      <dgm:spPr/>
      <dgm:t>
        <a:bodyPr/>
        <a:lstStyle/>
        <a:p>
          <a:endParaRPr lang="en-US" sz="2400"/>
        </a:p>
      </dgm:t>
    </dgm:pt>
    <dgm:pt modelId="{4438CB82-EF5E-4FCC-B6CE-8996DCFD0A70}">
      <dgm:prSet custT="1"/>
      <dgm:spPr/>
      <dgm:t>
        <a:bodyPr/>
        <a:lstStyle/>
        <a:p>
          <a:pPr>
            <a:lnSpc>
              <a:spcPct val="100000"/>
            </a:lnSpc>
          </a:pPr>
          <a:r>
            <a:rPr lang="en-US" sz="1400" dirty="0"/>
            <a:t>Consider two users x, y </a:t>
          </a:r>
          <a:r>
            <a:rPr lang="en-US" sz="1400" b="0" i="0" dirty="0"/>
            <a:t> rating vectors </a:t>
          </a:r>
          <a:r>
            <a:rPr lang="en-US" sz="1400" b="0" i="0" dirty="0" err="1"/>
            <a:t>r</a:t>
          </a:r>
          <a:r>
            <a:rPr lang="en-US" sz="1400" b="0" i="0" baseline="-25000" dirty="0" err="1"/>
            <a:t>x</a:t>
          </a:r>
          <a:r>
            <a:rPr lang="en-US" sz="1400" b="0" i="0" dirty="0"/>
            <a:t> and r</a:t>
          </a:r>
          <a:r>
            <a:rPr lang="en-US" sz="1400" b="0" i="0" baseline="-25000" dirty="0"/>
            <a:t>y</a:t>
          </a:r>
          <a:r>
            <a:rPr lang="en-US" sz="1400" b="0" i="0" dirty="0"/>
            <a:t>.  We need to decide on a similarity matrix to calculate similarity b/w sim(</a:t>
          </a:r>
          <a:r>
            <a:rPr lang="en-US" sz="1400" b="0" i="0" dirty="0" err="1"/>
            <a:t>x,y</a:t>
          </a:r>
          <a:r>
            <a:rPr lang="en-US" sz="1400" b="0" i="0" dirty="0"/>
            <a:t>) using Cosine similarity.</a:t>
          </a:r>
          <a:endParaRPr lang="en-US" sz="1400" dirty="0"/>
        </a:p>
      </dgm:t>
    </dgm:pt>
    <dgm:pt modelId="{FFAB653B-9882-454D-8EAB-504908251456}" type="parTrans" cxnId="{F771DA08-39B2-4126-841D-66FD2570BA7D}">
      <dgm:prSet/>
      <dgm:spPr/>
      <dgm:t>
        <a:bodyPr/>
        <a:lstStyle/>
        <a:p>
          <a:endParaRPr lang="en-US" sz="2400"/>
        </a:p>
      </dgm:t>
    </dgm:pt>
    <dgm:pt modelId="{51CA0A67-14FB-431D-9DED-8691181F884C}" type="sibTrans" cxnId="{F771DA08-39B2-4126-841D-66FD2570BA7D}">
      <dgm:prSet/>
      <dgm:spPr/>
      <dgm:t>
        <a:bodyPr/>
        <a:lstStyle/>
        <a:p>
          <a:endParaRPr lang="en-US" sz="2400"/>
        </a:p>
      </dgm:t>
    </dgm:pt>
    <dgm:pt modelId="{F8018929-43FB-4CA5-BC78-29F3ECB9E2E9}" type="pres">
      <dgm:prSet presAssocID="{804CCA1D-9548-48EC-B341-B664B9F6916C}" presName="root" presStyleCnt="0">
        <dgm:presLayoutVars>
          <dgm:dir/>
          <dgm:resizeHandles val="exact"/>
        </dgm:presLayoutVars>
      </dgm:prSet>
      <dgm:spPr/>
    </dgm:pt>
    <dgm:pt modelId="{D1BF8E0A-EFB2-4905-B72F-39378A658415}" type="pres">
      <dgm:prSet presAssocID="{E3FDF09B-3419-4CB9-8BE4-4152BEE3845B}" presName="compNode" presStyleCnt="0"/>
      <dgm:spPr/>
    </dgm:pt>
    <dgm:pt modelId="{C18B2CD5-3766-41D2-A849-DE0E3C3B2AF8}" type="pres">
      <dgm:prSet presAssocID="{E3FDF09B-3419-4CB9-8BE4-4152BEE3845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93A84004-9B8F-46AF-AA96-508CB8FF9880}" type="pres">
      <dgm:prSet presAssocID="{E3FDF09B-3419-4CB9-8BE4-4152BEE3845B}" presName="spaceRect" presStyleCnt="0"/>
      <dgm:spPr/>
    </dgm:pt>
    <dgm:pt modelId="{BD2781A7-FB6B-44F6-824B-A2BC4F51F167}" type="pres">
      <dgm:prSet presAssocID="{E3FDF09B-3419-4CB9-8BE4-4152BEE3845B}" presName="textRect" presStyleLbl="revTx" presStyleIdx="0" presStyleCnt="3">
        <dgm:presLayoutVars>
          <dgm:chMax val="1"/>
          <dgm:chPref val="1"/>
        </dgm:presLayoutVars>
      </dgm:prSet>
      <dgm:spPr/>
    </dgm:pt>
    <dgm:pt modelId="{21325E90-5DC2-46F0-8439-6C0C4C98159B}" type="pres">
      <dgm:prSet presAssocID="{D046D01D-836F-403E-AED3-2392B8EC59FE}" presName="sibTrans" presStyleCnt="0"/>
      <dgm:spPr/>
    </dgm:pt>
    <dgm:pt modelId="{A4B9850D-9559-4FCA-8CBC-7159D2E4DED8}" type="pres">
      <dgm:prSet presAssocID="{1584D815-4786-44C8-84D2-27AD93E53281}" presName="compNode" presStyleCnt="0"/>
      <dgm:spPr/>
    </dgm:pt>
    <dgm:pt modelId="{888F8DC1-8ED4-40E9-B159-D590B7F4F7BE}" type="pres">
      <dgm:prSet presAssocID="{1584D815-4786-44C8-84D2-27AD93E5328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ot"/>
        </a:ext>
      </dgm:extLst>
    </dgm:pt>
    <dgm:pt modelId="{BC605F25-19CE-4531-B56A-CA8828532744}" type="pres">
      <dgm:prSet presAssocID="{1584D815-4786-44C8-84D2-27AD93E53281}" presName="spaceRect" presStyleCnt="0"/>
      <dgm:spPr/>
    </dgm:pt>
    <dgm:pt modelId="{66923D90-5CE1-495B-B2D3-49F24743A1B6}" type="pres">
      <dgm:prSet presAssocID="{1584D815-4786-44C8-84D2-27AD93E53281}" presName="textRect" presStyleLbl="revTx" presStyleIdx="1" presStyleCnt="3">
        <dgm:presLayoutVars>
          <dgm:chMax val="1"/>
          <dgm:chPref val="1"/>
        </dgm:presLayoutVars>
      </dgm:prSet>
      <dgm:spPr/>
    </dgm:pt>
    <dgm:pt modelId="{6B364402-1296-4AAA-AD36-59BB36DA180C}" type="pres">
      <dgm:prSet presAssocID="{E9AA9646-88BB-46B9-8050-134A0A90A291}" presName="sibTrans" presStyleCnt="0"/>
      <dgm:spPr/>
    </dgm:pt>
    <dgm:pt modelId="{C9F735CC-E61D-4CD6-937E-B9ACFD7AC431}" type="pres">
      <dgm:prSet presAssocID="{4438CB82-EF5E-4FCC-B6CE-8996DCFD0A70}" presName="compNode" presStyleCnt="0"/>
      <dgm:spPr/>
    </dgm:pt>
    <dgm:pt modelId="{3F5EB2BF-9ECD-4F51-87C2-5BFEB22753D1}" type="pres">
      <dgm:prSet presAssocID="{4438CB82-EF5E-4FCC-B6CE-8996DCFD0A7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6AF62553-1778-423F-93D2-D3E52EF39900}" type="pres">
      <dgm:prSet presAssocID="{4438CB82-EF5E-4FCC-B6CE-8996DCFD0A70}" presName="spaceRect" presStyleCnt="0"/>
      <dgm:spPr/>
    </dgm:pt>
    <dgm:pt modelId="{D4CEA9D3-70CD-49C5-9F0A-960498BF200F}" type="pres">
      <dgm:prSet presAssocID="{4438CB82-EF5E-4FCC-B6CE-8996DCFD0A70}" presName="textRect" presStyleLbl="revTx" presStyleIdx="2" presStyleCnt="3">
        <dgm:presLayoutVars>
          <dgm:chMax val="1"/>
          <dgm:chPref val="1"/>
        </dgm:presLayoutVars>
      </dgm:prSet>
      <dgm:spPr/>
    </dgm:pt>
  </dgm:ptLst>
  <dgm:cxnLst>
    <dgm:cxn modelId="{F771DA08-39B2-4126-841D-66FD2570BA7D}" srcId="{804CCA1D-9548-48EC-B341-B664B9F6916C}" destId="{4438CB82-EF5E-4FCC-B6CE-8996DCFD0A70}" srcOrd="2" destOrd="0" parTransId="{FFAB653B-9882-454D-8EAB-504908251456}" sibTransId="{51CA0A67-14FB-431D-9DED-8691181F884C}"/>
    <dgm:cxn modelId="{88B8320E-E6A6-4F73-ACD7-275794B42C05}" srcId="{804CCA1D-9548-48EC-B341-B664B9F6916C}" destId="{1584D815-4786-44C8-84D2-27AD93E53281}" srcOrd="1" destOrd="0" parTransId="{87392C3F-15F4-48EE-94A9-19CEE3763F95}" sibTransId="{E9AA9646-88BB-46B9-8050-134A0A90A291}"/>
    <dgm:cxn modelId="{5000395B-1E62-443B-BE48-0875C0F35AE8}" type="presOf" srcId="{1584D815-4786-44C8-84D2-27AD93E53281}" destId="{66923D90-5CE1-495B-B2D3-49F24743A1B6}" srcOrd="0" destOrd="0" presId="urn:microsoft.com/office/officeart/2018/2/layout/IconLabelList"/>
    <dgm:cxn modelId="{537DC74F-47B6-4CAA-8F33-1D478B1AA95F}" type="presOf" srcId="{804CCA1D-9548-48EC-B341-B664B9F6916C}" destId="{F8018929-43FB-4CA5-BC78-29F3ECB9E2E9}" srcOrd="0" destOrd="0" presId="urn:microsoft.com/office/officeart/2018/2/layout/IconLabelList"/>
    <dgm:cxn modelId="{E7753772-0A36-4C4B-AA6E-AF7B9A9BB8C0}" srcId="{804CCA1D-9548-48EC-B341-B664B9F6916C}" destId="{E3FDF09B-3419-4CB9-8BE4-4152BEE3845B}" srcOrd="0" destOrd="0" parTransId="{A38E514A-ED4A-4C3B-BDBB-A94D7B6B6DBE}" sibTransId="{D046D01D-836F-403E-AED3-2392B8EC59FE}"/>
    <dgm:cxn modelId="{5FE352B4-A1DE-456F-BE7C-D88BB89D9EA1}" type="presOf" srcId="{E3FDF09B-3419-4CB9-8BE4-4152BEE3845B}" destId="{BD2781A7-FB6B-44F6-824B-A2BC4F51F167}" srcOrd="0" destOrd="0" presId="urn:microsoft.com/office/officeart/2018/2/layout/IconLabelList"/>
    <dgm:cxn modelId="{FC52FCFD-53F5-4235-AEB0-5647A983721C}" type="presOf" srcId="{4438CB82-EF5E-4FCC-B6CE-8996DCFD0A70}" destId="{D4CEA9D3-70CD-49C5-9F0A-960498BF200F}" srcOrd="0" destOrd="0" presId="urn:microsoft.com/office/officeart/2018/2/layout/IconLabelList"/>
    <dgm:cxn modelId="{17548D2A-10FD-4EA5-A1B6-DE94168CC2D7}" type="presParOf" srcId="{F8018929-43FB-4CA5-BC78-29F3ECB9E2E9}" destId="{D1BF8E0A-EFB2-4905-B72F-39378A658415}" srcOrd="0" destOrd="0" presId="urn:microsoft.com/office/officeart/2018/2/layout/IconLabelList"/>
    <dgm:cxn modelId="{60347ADF-062A-4223-AF59-4B6C6E7CC9E2}" type="presParOf" srcId="{D1BF8E0A-EFB2-4905-B72F-39378A658415}" destId="{C18B2CD5-3766-41D2-A849-DE0E3C3B2AF8}" srcOrd="0" destOrd="0" presId="urn:microsoft.com/office/officeart/2018/2/layout/IconLabelList"/>
    <dgm:cxn modelId="{E3A3A69A-6451-4C56-85DC-0D3593B04F93}" type="presParOf" srcId="{D1BF8E0A-EFB2-4905-B72F-39378A658415}" destId="{93A84004-9B8F-46AF-AA96-508CB8FF9880}" srcOrd="1" destOrd="0" presId="urn:microsoft.com/office/officeart/2018/2/layout/IconLabelList"/>
    <dgm:cxn modelId="{A64F7F21-ECF1-4E07-BD75-BD58EE868D8F}" type="presParOf" srcId="{D1BF8E0A-EFB2-4905-B72F-39378A658415}" destId="{BD2781A7-FB6B-44F6-824B-A2BC4F51F167}" srcOrd="2" destOrd="0" presId="urn:microsoft.com/office/officeart/2018/2/layout/IconLabelList"/>
    <dgm:cxn modelId="{F589EDC0-F9E4-406D-B2CB-32C075BE5FFE}" type="presParOf" srcId="{F8018929-43FB-4CA5-BC78-29F3ECB9E2E9}" destId="{21325E90-5DC2-46F0-8439-6C0C4C98159B}" srcOrd="1" destOrd="0" presId="urn:microsoft.com/office/officeart/2018/2/layout/IconLabelList"/>
    <dgm:cxn modelId="{C0B3E94B-DAC0-40DF-ABAA-513217DC88F9}" type="presParOf" srcId="{F8018929-43FB-4CA5-BC78-29F3ECB9E2E9}" destId="{A4B9850D-9559-4FCA-8CBC-7159D2E4DED8}" srcOrd="2" destOrd="0" presId="urn:microsoft.com/office/officeart/2018/2/layout/IconLabelList"/>
    <dgm:cxn modelId="{BD140F67-024E-4ADB-AE3A-0A17B850B522}" type="presParOf" srcId="{A4B9850D-9559-4FCA-8CBC-7159D2E4DED8}" destId="{888F8DC1-8ED4-40E9-B159-D590B7F4F7BE}" srcOrd="0" destOrd="0" presId="urn:microsoft.com/office/officeart/2018/2/layout/IconLabelList"/>
    <dgm:cxn modelId="{2665D642-2DEA-4AE7-AE97-F309ABC59E7C}" type="presParOf" srcId="{A4B9850D-9559-4FCA-8CBC-7159D2E4DED8}" destId="{BC605F25-19CE-4531-B56A-CA8828532744}" srcOrd="1" destOrd="0" presId="urn:microsoft.com/office/officeart/2018/2/layout/IconLabelList"/>
    <dgm:cxn modelId="{B645B8A8-96CC-4D6A-B586-C02D5CC750E3}" type="presParOf" srcId="{A4B9850D-9559-4FCA-8CBC-7159D2E4DED8}" destId="{66923D90-5CE1-495B-B2D3-49F24743A1B6}" srcOrd="2" destOrd="0" presId="urn:microsoft.com/office/officeart/2018/2/layout/IconLabelList"/>
    <dgm:cxn modelId="{1360E1FA-A26D-48CE-9586-BD5962A349AC}" type="presParOf" srcId="{F8018929-43FB-4CA5-BC78-29F3ECB9E2E9}" destId="{6B364402-1296-4AAA-AD36-59BB36DA180C}" srcOrd="3" destOrd="0" presId="urn:microsoft.com/office/officeart/2018/2/layout/IconLabelList"/>
    <dgm:cxn modelId="{55F2F6A5-8C4B-43EA-9B98-B8EB8687EE06}" type="presParOf" srcId="{F8018929-43FB-4CA5-BC78-29F3ECB9E2E9}" destId="{C9F735CC-E61D-4CD6-937E-B9ACFD7AC431}" srcOrd="4" destOrd="0" presId="urn:microsoft.com/office/officeart/2018/2/layout/IconLabelList"/>
    <dgm:cxn modelId="{7F0DB8FD-A449-48FD-831F-2A5BC87B341B}" type="presParOf" srcId="{C9F735CC-E61D-4CD6-937E-B9ACFD7AC431}" destId="{3F5EB2BF-9ECD-4F51-87C2-5BFEB22753D1}" srcOrd="0" destOrd="0" presId="urn:microsoft.com/office/officeart/2018/2/layout/IconLabelList"/>
    <dgm:cxn modelId="{C4079585-E774-4570-B202-FAFA5DFCD73F}" type="presParOf" srcId="{C9F735CC-E61D-4CD6-937E-B9ACFD7AC431}" destId="{6AF62553-1778-423F-93D2-D3E52EF39900}" srcOrd="1" destOrd="0" presId="urn:microsoft.com/office/officeart/2018/2/layout/IconLabelList"/>
    <dgm:cxn modelId="{50DC9BF8-30B5-4EE2-A4EA-FEF5FDD696D7}" type="presParOf" srcId="{C9F735CC-E61D-4CD6-937E-B9ACFD7AC431}" destId="{D4CEA9D3-70CD-49C5-9F0A-960498BF200F}"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216BD94-4B14-48B9-8448-798A2328A167}" type="doc">
      <dgm:prSet loTypeId="urn:microsoft.com/office/officeart/2005/8/layout/default" loCatId="list" qsTypeId="urn:microsoft.com/office/officeart/2005/8/quickstyle/simple1" qsCatId="simple" csTypeId="urn:microsoft.com/office/officeart/2005/8/colors/colorful3" csCatId="colorful"/>
      <dgm:spPr/>
      <dgm:t>
        <a:bodyPr/>
        <a:lstStyle/>
        <a:p>
          <a:endParaRPr lang="en-US"/>
        </a:p>
      </dgm:t>
    </dgm:pt>
    <dgm:pt modelId="{D186697F-3E24-4992-836C-29246E319B8B}" type="pres">
      <dgm:prSet presAssocID="{B216BD94-4B14-48B9-8448-798A2328A167}" presName="diagram" presStyleCnt="0">
        <dgm:presLayoutVars>
          <dgm:dir/>
          <dgm:resizeHandles val="exact"/>
        </dgm:presLayoutVars>
      </dgm:prSet>
      <dgm:spPr/>
    </dgm:pt>
  </dgm:ptLst>
  <dgm:cxnLst>
    <dgm:cxn modelId="{2EF48A39-E601-4B70-852D-59016B3A1958}" type="presOf" srcId="{B216BD94-4B14-48B9-8448-798A2328A167}" destId="{D186697F-3E24-4992-836C-29246E319B8B}" srcOrd="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216BD94-4B14-48B9-8448-798A2328A167}" type="doc">
      <dgm:prSet loTypeId="urn:microsoft.com/office/officeart/2005/8/layout/default" loCatId="list" qsTypeId="urn:microsoft.com/office/officeart/2005/8/quickstyle/simple1" qsCatId="simple" csTypeId="urn:microsoft.com/office/officeart/2005/8/colors/colorful3" csCatId="colorful"/>
      <dgm:spPr/>
      <dgm:t>
        <a:bodyPr/>
        <a:lstStyle/>
        <a:p>
          <a:endParaRPr lang="en-US"/>
        </a:p>
      </dgm:t>
    </dgm:pt>
    <dgm:pt modelId="{BE87AB48-9C05-4090-A94F-73AACC2088A5}" type="pres">
      <dgm:prSet presAssocID="{B216BD94-4B14-48B9-8448-798A2328A167}" presName="diagram" presStyleCnt="0">
        <dgm:presLayoutVars>
          <dgm:dir/>
          <dgm:resizeHandles val="exact"/>
        </dgm:presLayoutVars>
      </dgm:prSet>
      <dgm:spPr/>
    </dgm:pt>
  </dgm:ptLst>
  <dgm:cxnLst>
    <dgm:cxn modelId="{A4AF66C6-D845-4703-B653-638D8CB5507E}" type="presOf" srcId="{B216BD94-4B14-48B9-8448-798A2328A167}" destId="{BE87AB48-9C05-4090-A94F-73AACC2088A5}" srcOrd="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0C0207-DA22-4B52-84A4-98F64B8B37F1}">
      <dsp:nvSpPr>
        <dsp:cNvPr id="0" name=""/>
        <dsp:cNvSpPr/>
      </dsp:nvSpPr>
      <dsp:spPr>
        <a:xfrm>
          <a:off x="6936" y="730780"/>
          <a:ext cx="2187741" cy="875096"/>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100000"/>
            </a:lnSpc>
            <a:spcBef>
              <a:spcPct val="0"/>
            </a:spcBef>
            <a:spcAft>
              <a:spcPct val="35000"/>
            </a:spcAft>
            <a:buNone/>
          </a:pPr>
          <a:r>
            <a:rPr lang="en-US" sz="1700" kern="1200">
              <a:latin typeface="+mn-lt"/>
            </a:rPr>
            <a:t>Loading Data</a:t>
          </a:r>
          <a:endParaRPr lang="en-US" sz="1700" kern="1200" dirty="0">
            <a:latin typeface="+mn-lt"/>
          </a:endParaRPr>
        </a:p>
      </dsp:txBody>
      <dsp:txXfrm>
        <a:off x="444484" y="730780"/>
        <a:ext cx="1312645" cy="875096"/>
      </dsp:txXfrm>
    </dsp:sp>
    <dsp:sp modelId="{C71D10A0-3291-46FE-8CD3-49E635D1D149}">
      <dsp:nvSpPr>
        <dsp:cNvPr id="0" name=""/>
        <dsp:cNvSpPr/>
      </dsp:nvSpPr>
      <dsp:spPr>
        <a:xfrm>
          <a:off x="6936" y="1715263"/>
          <a:ext cx="1750192" cy="3313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00100">
            <a:lnSpc>
              <a:spcPct val="90000"/>
            </a:lnSpc>
            <a:spcBef>
              <a:spcPct val="0"/>
            </a:spcBef>
            <a:spcAft>
              <a:spcPct val="15000"/>
            </a:spcAft>
            <a:buFont typeface="Symbol" panose="05050102010706020507" pitchFamily="18" charset="2"/>
            <a:buChar char=""/>
          </a:pPr>
          <a:r>
            <a:rPr lang="en-US" sz="1800" kern="1200" dirty="0">
              <a:latin typeface="+mn-lt"/>
            </a:rPr>
            <a:t>Here,</a:t>
          </a:r>
          <a:r>
            <a:rPr lang="en-US" sz="1800" kern="1200" baseline="0" dirty="0">
              <a:latin typeface="+mn-lt"/>
            </a:rPr>
            <a:t> we included 2 datasets named ‘movies’ and ‘ratings’, which gives all the information about the movies, users and the ratings.</a:t>
          </a:r>
          <a:endParaRPr lang="en-US" sz="1800" kern="1200" dirty="0">
            <a:latin typeface="+mn-lt"/>
          </a:endParaRPr>
        </a:p>
      </dsp:txBody>
      <dsp:txXfrm>
        <a:off x="6936" y="1715263"/>
        <a:ext cx="1750192" cy="3313406"/>
      </dsp:txXfrm>
    </dsp:sp>
    <dsp:sp modelId="{A2DD0E40-79C6-452F-87BC-59589885C431}">
      <dsp:nvSpPr>
        <dsp:cNvPr id="0" name=""/>
        <dsp:cNvSpPr/>
      </dsp:nvSpPr>
      <dsp:spPr>
        <a:xfrm>
          <a:off x="1978677" y="730780"/>
          <a:ext cx="2187741" cy="875096"/>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100000"/>
            </a:lnSpc>
            <a:spcBef>
              <a:spcPct val="0"/>
            </a:spcBef>
            <a:spcAft>
              <a:spcPct val="35000"/>
            </a:spcAft>
            <a:buNone/>
          </a:pPr>
          <a:r>
            <a:rPr lang="en-US" sz="1700" kern="1200">
              <a:latin typeface="+mn-lt"/>
            </a:rPr>
            <a:t>Statistical Analysis</a:t>
          </a:r>
          <a:endParaRPr lang="en-US" sz="1700" kern="1200" dirty="0">
            <a:latin typeface="+mn-lt"/>
          </a:endParaRPr>
        </a:p>
      </dsp:txBody>
      <dsp:txXfrm>
        <a:off x="2416225" y="730780"/>
        <a:ext cx="1312645" cy="875096"/>
      </dsp:txXfrm>
    </dsp:sp>
    <dsp:sp modelId="{2BAFD22E-15E2-4049-A80E-E8E3D9FDF320}">
      <dsp:nvSpPr>
        <dsp:cNvPr id="0" name=""/>
        <dsp:cNvSpPr/>
      </dsp:nvSpPr>
      <dsp:spPr>
        <a:xfrm>
          <a:off x="1978677" y="1715263"/>
          <a:ext cx="1750192" cy="3313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66750">
            <a:lnSpc>
              <a:spcPct val="90000"/>
            </a:lnSpc>
            <a:spcBef>
              <a:spcPct val="0"/>
            </a:spcBef>
            <a:spcAft>
              <a:spcPct val="15000"/>
            </a:spcAft>
            <a:buFont typeface="Symbol" panose="05050102010706020507" pitchFamily="18" charset="2"/>
            <a:buChar char=""/>
          </a:pPr>
          <a:r>
            <a:rPr lang="en-US" sz="1500" kern="1200" dirty="0">
              <a:latin typeface="+mn-lt"/>
            </a:rPr>
            <a:t> </a:t>
          </a:r>
          <a:r>
            <a:rPr lang="en-US" sz="1800" kern="1200" dirty="0">
              <a:latin typeface="+mn-lt"/>
            </a:rPr>
            <a:t>Here, we performed Statistical Analysis of data, to find unique movies, </a:t>
          </a:r>
          <a:r>
            <a:rPr lang="en-US" sz="1800" kern="1200" dirty="0" err="1">
              <a:latin typeface="+mn-lt"/>
            </a:rPr>
            <a:t>userid’s</a:t>
          </a:r>
          <a:r>
            <a:rPr lang="en-US" sz="1800" kern="1200" dirty="0">
              <a:latin typeface="+mn-lt"/>
            </a:rPr>
            <a:t>, ratings. These metrics provide important information about the properties of dataset.</a:t>
          </a:r>
        </a:p>
      </dsp:txBody>
      <dsp:txXfrm>
        <a:off x="1978677" y="1715263"/>
        <a:ext cx="1750192" cy="3313406"/>
      </dsp:txXfrm>
    </dsp:sp>
    <dsp:sp modelId="{1B091507-F901-47B4-A72A-615594144AB6}">
      <dsp:nvSpPr>
        <dsp:cNvPr id="0" name=""/>
        <dsp:cNvSpPr/>
      </dsp:nvSpPr>
      <dsp:spPr>
        <a:xfrm>
          <a:off x="3950418" y="730780"/>
          <a:ext cx="2187741" cy="875096"/>
        </a:xfrm>
        <a:prstGeom prst="chevr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Font typeface="Symbol" panose="05050102010706020507" pitchFamily="18" charset="2"/>
            <a:buNone/>
          </a:pPr>
          <a:r>
            <a:rPr lang="en-US" sz="1700" kern="1200">
              <a:latin typeface="+mn-lt"/>
            </a:rPr>
            <a:t>User-matrix/ Feature creation</a:t>
          </a:r>
          <a:endParaRPr lang="en-US" sz="1700" kern="1200" dirty="0">
            <a:latin typeface="+mn-lt"/>
          </a:endParaRPr>
        </a:p>
      </dsp:txBody>
      <dsp:txXfrm>
        <a:off x="4387966" y="730780"/>
        <a:ext cx="1312645" cy="875096"/>
      </dsp:txXfrm>
    </dsp:sp>
    <dsp:sp modelId="{C613B752-9DD5-42EE-B1A2-03FBC384B89D}">
      <dsp:nvSpPr>
        <dsp:cNvPr id="0" name=""/>
        <dsp:cNvSpPr/>
      </dsp:nvSpPr>
      <dsp:spPr>
        <a:xfrm>
          <a:off x="3950418" y="1715263"/>
          <a:ext cx="1750192" cy="3313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00100">
            <a:lnSpc>
              <a:spcPct val="90000"/>
            </a:lnSpc>
            <a:spcBef>
              <a:spcPct val="0"/>
            </a:spcBef>
            <a:spcAft>
              <a:spcPct val="15000"/>
            </a:spcAft>
            <a:buFont typeface="Symbol" panose="05050102010706020507" pitchFamily="18" charset="2"/>
            <a:buChar char=""/>
          </a:pPr>
          <a:r>
            <a:rPr lang="en-US" sz="1800" kern="1200" dirty="0">
              <a:latin typeface="+mn-lt"/>
            </a:rPr>
            <a:t>This is a basic data-structure used in the recommendation systems, to train the model</a:t>
          </a:r>
        </a:p>
      </dsp:txBody>
      <dsp:txXfrm>
        <a:off x="3950418" y="1715263"/>
        <a:ext cx="1750192" cy="3313406"/>
      </dsp:txXfrm>
    </dsp:sp>
    <dsp:sp modelId="{1B058878-2FE3-4CE9-8B54-A72FD55FCF6F}">
      <dsp:nvSpPr>
        <dsp:cNvPr id="0" name=""/>
        <dsp:cNvSpPr/>
      </dsp:nvSpPr>
      <dsp:spPr>
        <a:xfrm>
          <a:off x="5922159" y="730780"/>
          <a:ext cx="2187741" cy="875096"/>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Font typeface="Symbol" panose="05050102010706020507" pitchFamily="18" charset="2"/>
            <a:buNone/>
          </a:pPr>
          <a:r>
            <a:rPr lang="en-US" sz="1700" kern="1200">
              <a:latin typeface="+mn-lt"/>
            </a:rPr>
            <a:t>Model Training and Evaluation</a:t>
          </a:r>
          <a:endParaRPr lang="en-US" sz="1700" kern="1200" dirty="0">
            <a:latin typeface="+mn-lt"/>
          </a:endParaRPr>
        </a:p>
      </dsp:txBody>
      <dsp:txXfrm>
        <a:off x="6359707" y="730780"/>
        <a:ext cx="1312645" cy="875096"/>
      </dsp:txXfrm>
    </dsp:sp>
    <dsp:sp modelId="{356F6FB2-DD3E-4B3E-BFBD-B03F2645293C}">
      <dsp:nvSpPr>
        <dsp:cNvPr id="0" name=""/>
        <dsp:cNvSpPr/>
      </dsp:nvSpPr>
      <dsp:spPr>
        <a:xfrm>
          <a:off x="5922159" y="1715263"/>
          <a:ext cx="1750192" cy="3313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755650">
            <a:lnSpc>
              <a:spcPct val="90000"/>
            </a:lnSpc>
            <a:spcBef>
              <a:spcPct val="0"/>
            </a:spcBef>
            <a:spcAft>
              <a:spcPct val="15000"/>
            </a:spcAft>
            <a:buFont typeface="Symbol" panose="05050102010706020507" pitchFamily="18" charset="2"/>
            <a:buChar char=""/>
          </a:pPr>
          <a:r>
            <a:rPr lang="en-US" sz="1700" kern="1200" dirty="0">
              <a:latin typeface="+mn-lt"/>
            </a:rPr>
            <a:t>Trained the recommendation model using the selected dataset</a:t>
          </a:r>
        </a:p>
        <a:p>
          <a:pPr marL="171450" lvl="1" indent="-171450" algn="l" defTabSz="755650">
            <a:lnSpc>
              <a:spcPct val="90000"/>
            </a:lnSpc>
            <a:spcBef>
              <a:spcPct val="0"/>
            </a:spcBef>
            <a:spcAft>
              <a:spcPct val="15000"/>
            </a:spcAft>
            <a:buFont typeface="Symbol" panose="05050102010706020507" pitchFamily="18" charset="2"/>
            <a:buChar char=""/>
          </a:pPr>
          <a:r>
            <a:rPr lang="en-US" sz="1700" kern="1200" dirty="0">
              <a:latin typeface="+mn-lt"/>
            </a:rPr>
            <a:t>Evaluation techniques such as precision, recall is used to evaluate the model.</a:t>
          </a:r>
        </a:p>
      </dsp:txBody>
      <dsp:txXfrm>
        <a:off x="5922159" y="1715263"/>
        <a:ext cx="1750192" cy="33134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8B2CD5-3766-41D2-A849-DE0E3C3B2AF8}">
      <dsp:nvSpPr>
        <dsp:cNvPr id="0" name=""/>
        <dsp:cNvSpPr/>
      </dsp:nvSpPr>
      <dsp:spPr>
        <a:xfrm>
          <a:off x="1302749" y="701876"/>
          <a:ext cx="1540687" cy="15406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2781A7-FB6B-44F6-824B-A2BC4F51F167}">
      <dsp:nvSpPr>
        <dsp:cNvPr id="0" name=""/>
        <dsp:cNvSpPr/>
      </dsp:nvSpPr>
      <dsp:spPr>
        <a:xfrm>
          <a:off x="361218" y="2669525"/>
          <a:ext cx="3423749"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Consider</a:t>
          </a:r>
          <a:r>
            <a:rPr lang="en-US" sz="1400" kern="1200" baseline="0" dirty="0"/>
            <a:t> a user x, we need to find another user whose rating are similar to x’s rating, and then we estimate x’s rating based on another user.</a:t>
          </a:r>
          <a:endParaRPr lang="en-US" sz="1400" kern="1200" dirty="0"/>
        </a:p>
      </dsp:txBody>
      <dsp:txXfrm>
        <a:off x="361218" y="2669525"/>
        <a:ext cx="3423749" cy="877500"/>
      </dsp:txXfrm>
    </dsp:sp>
    <dsp:sp modelId="{888F8DC1-8ED4-40E9-B159-D590B7F4F7BE}">
      <dsp:nvSpPr>
        <dsp:cNvPr id="0" name=""/>
        <dsp:cNvSpPr/>
      </dsp:nvSpPr>
      <dsp:spPr>
        <a:xfrm>
          <a:off x="5325655" y="701876"/>
          <a:ext cx="1540687" cy="15406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923D90-5CE1-495B-B2D3-49F24743A1B6}">
      <dsp:nvSpPr>
        <dsp:cNvPr id="0" name=""/>
        <dsp:cNvSpPr/>
      </dsp:nvSpPr>
      <dsp:spPr>
        <a:xfrm>
          <a:off x="4384124" y="2669525"/>
          <a:ext cx="3423749"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Create</a:t>
          </a:r>
          <a:r>
            <a:rPr lang="en-US" sz="1400" kern="1200" baseline="0" dirty="0"/>
            <a:t> a matrix representing different user and movies</a:t>
          </a:r>
          <a:endParaRPr lang="en-US" sz="1400" kern="1200" dirty="0"/>
        </a:p>
      </dsp:txBody>
      <dsp:txXfrm>
        <a:off x="4384124" y="2669525"/>
        <a:ext cx="3423749" cy="877500"/>
      </dsp:txXfrm>
    </dsp:sp>
    <dsp:sp modelId="{3F5EB2BF-9ECD-4F51-87C2-5BFEB22753D1}">
      <dsp:nvSpPr>
        <dsp:cNvPr id="0" name=""/>
        <dsp:cNvSpPr/>
      </dsp:nvSpPr>
      <dsp:spPr>
        <a:xfrm>
          <a:off x="9348561" y="701876"/>
          <a:ext cx="1540687" cy="15406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CEA9D3-70CD-49C5-9F0A-960498BF200F}">
      <dsp:nvSpPr>
        <dsp:cNvPr id="0" name=""/>
        <dsp:cNvSpPr/>
      </dsp:nvSpPr>
      <dsp:spPr>
        <a:xfrm>
          <a:off x="8407030" y="2669525"/>
          <a:ext cx="3423749"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Consider two users x, y </a:t>
          </a:r>
          <a:r>
            <a:rPr lang="en-US" sz="1400" b="0" i="0" kern="1200" dirty="0"/>
            <a:t> rating vectors </a:t>
          </a:r>
          <a:r>
            <a:rPr lang="en-US" sz="1400" b="0" i="0" kern="1200" dirty="0" err="1"/>
            <a:t>r</a:t>
          </a:r>
          <a:r>
            <a:rPr lang="en-US" sz="1400" b="0" i="0" kern="1200" baseline="-25000" dirty="0" err="1"/>
            <a:t>x</a:t>
          </a:r>
          <a:r>
            <a:rPr lang="en-US" sz="1400" b="0" i="0" kern="1200" dirty="0"/>
            <a:t> and r</a:t>
          </a:r>
          <a:r>
            <a:rPr lang="en-US" sz="1400" b="0" i="0" kern="1200" baseline="-25000" dirty="0"/>
            <a:t>y</a:t>
          </a:r>
          <a:r>
            <a:rPr lang="en-US" sz="1400" b="0" i="0" kern="1200" dirty="0"/>
            <a:t>.  We need to decide on a similarity matrix to calculate similarity b/w sim(</a:t>
          </a:r>
          <a:r>
            <a:rPr lang="en-US" sz="1400" b="0" i="0" kern="1200" dirty="0" err="1"/>
            <a:t>x,y</a:t>
          </a:r>
          <a:r>
            <a:rPr lang="en-US" sz="1400" b="0" i="0" kern="1200" dirty="0"/>
            <a:t>) using Cosine similarity.</a:t>
          </a:r>
          <a:endParaRPr lang="en-US" sz="1400" kern="1200" dirty="0"/>
        </a:p>
      </dsp:txBody>
      <dsp:txXfrm>
        <a:off x="8407030" y="2669525"/>
        <a:ext cx="3423749" cy="877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0AEF0E-A925-4B4C-8ECC-B6CDCC2E8D83}" type="datetimeFigureOut">
              <a:rPr lang="en-US" smtClean="0"/>
              <a:t>12/8/2023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670428-628D-4ADF-BF80-D99393E95FDB}" type="slidenum">
              <a:rPr lang="en-US" smtClean="0"/>
              <a:t>‹#›</a:t>
            </a:fld>
            <a:endParaRPr lang="en-US"/>
          </a:p>
        </p:txBody>
      </p:sp>
    </p:spTree>
    <p:extLst>
      <p:ext uri="{BB962C8B-B14F-4D97-AF65-F5344CB8AC3E}">
        <p14:creationId xmlns:p14="http://schemas.microsoft.com/office/powerpoint/2010/main" val="2057239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7</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2569185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1095815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26569823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58610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47355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36609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93538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89359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AC24A9-CCB6-4F8D-B8DB-C2F3692CFA5A}" type="datetimeFigureOut">
              <a:rPr lang="en-US" smtClean="0"/>
              <a:t>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03859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AC24A9-CCB6-4F8D-B8DB-C2F3692CFA5A}" type="datetimeFigureOut">
              <a:rPr lang="en-US" smtClean="0"/>
              <a:t>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22323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400509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659939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980997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250B9-E446-B885-3815-43025A4AC6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EE41D4-AED1-564C-2C3D-1EEF6EF3AF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88C916-F3FF-B4CE-CE7A-B5D7DDB702A0}"/>
              </a:ext>
            </a:extLst>
          </p:cNvPr>
          <p:cNvSpPr>
            <a:spLocks noGrp="1"/>
          </p:cNvSpPr>
          <p:nvPr>
            <p:ph type="dt" sz="half" idx="10"/>
          </p:nvPr>
        </p:nvSpPr>
        <p:spPr/>
        <p:txBody>
          <a:bodyPr/>
          <a:lstStyle/>
          <a:p>
            <a:fld id="{824EEAA6-9677-4143-93C5-C0297D45706C}" type="datetime2">
              <a:rPr lang="en-US" smtClean="0"/>
              <a:t>Friday, December 8, 2023</a:t>
            </a:fld>
            <a:endParaRPr lang="en-US" dirty="0"/>
          </a:p>
        </p:txBody>
      </p:sp>
      <p:sp>
        <p:nvSpPr>
          <p:cNvPr id="5" name="Footer Placeholder 4">
            <a:extLst>
              <a:ext uri="{FF2B5EF4-FFF2-40B4-BE49-F238E27FC236}">
                <a16:creationId xmlns:a16="http://schemas.microsoft.com/office/drawing/2014/main" id="{974E6CFA-6E6B-70D1-161D-DB300176C047}"/>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14AA19B-7942-D837-D17C-02B80FB419C9}"/>
              </a:ext>
            </a:extLst>
          </p:cNvPr>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3208370216"/>
      </p:ext>
    </p:extLst>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4502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2561E-4EAF-2B53-C6F2-6F69C23EE0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06EAB3-4174-4846-D019-6D99E73784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7EB304-7EE3-5EAD-E506-79DB877554F4}"/>
              </a:ext>
            </a:extLst>
          </p:cNvPr>
          <p:cNvSpPr>
            <a:spLocks noGrp="1"/>
          </p:cNvSpPr>
          <p:nvPr>
            <p:ph type="dt" sz="half" idx="10"/>
          </p:nvPr>
        </p:nvSpPr>
        <p:spPr/>
        <p:txBody>
          <a:bodyPr/>
          <a:lstStyle/>
          <a:p>
            <a:fld id="{824EEAA6-9677-4143-93C5-C0297D45706C}" type="datetime2">
              <a:rPr lang="en-US" smtClean="0"/>
              <a:t>Friday, December 8, 2023</a:t>
            </a:fld>
            <a:endParaRPr lang="en-US" dirty="0"/>
          </a:p>
        </p:txBody>
      </p:sp>
      <p:sp>
        <p:nvSpPr>
          <p:cNvPr id="5" name="Footer Placeholder 4">
            <a:extLst>
              <a:ext uri="{FF2B5EF4-FFF2-40B4-BE49-F238E27FC236}">
                <a16:creationId xmlns:a16="http://schemas.microsoft.com/office/drawing/2014/main" id="{FFB13B7D-F5C0-32BF-4EB9-2F4182D5ACCC}"/>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C8F5A195-0715-20E4-1DC9-4649F3A6C4A7}"/>
              </a:ext>
            </a:extLst>
          </p:cNvPr>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257962655"/>
      </p:ext>
    </p:extLst>
  </p:cSld>
  <p:clrMapOvr>
    <a:masterClrMapping/>
  </p:clrMapOvr>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52B00-0142-7181-1F58-1B1DC158A0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F9468F-46C2-FF2D-9B0A-0FCC31A4A3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B0167F-5AB7-FD27-66AF-A9CBA22711E4}"/>
              </a:ext>
            </a:extLst>
          </p:cNvPr>
          <p:cNvSpPr>
            <a:spLocks noGrp="1"/>
          </p:cNvSpPr>
          <p:nvPr>
            <p:ph type="dt" sz="half" idx="10"/>
          </p:nvPr>
        </p:nvSpPr>
        <p:spPr/>
        <p:txBody>
          <a:bodyPr/>
          <a:lstStyle/>
          <a:p>
            <a:fld id="{824EEAA6-9677-4143-93C5-C0297D45706C}" type="datetime2">
              <a:rPr lang="en-US" smtClean="0"/>
              <a:t>Friday, December 8, 2023</a:t>
            </a:fld>
            <a:endParaRPr lang="en-US" dirty="0"/>
          </a:p>
        </p:txBody>
      </p:sp>
      <p:sp>
        <p:nvSpPr>
          <p:cNvPr id="5" name="Footer Placeholder 4">
            <a:extLst>
              <a:ext uri="{FF2B5EF4-FFF2-40B4-BE49-F238E27FC236}">
                <a16:creationId xmlns:a16="http://schemas.microsoft.com/office/drawing/2014/main" id="{5D8E3EC6-167A-37BB-19EF-7CCFC0C00141}"/>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304E219B-5028-CD57-B71A-A80E03358740}"/>
              </a:ext>
            </a:extLst>
          </p:cNvPr>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3917172543"/>
      </p:ext>
    </p:extLst>
  </p:cSld>
  <p:clrMapOvr>
    <a:masterClrMapping/>
  </p:clrMapOvr>
  <p:hf hdr="0" ftr="0"/>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FF5ED-EFCA-665C-4667-9C036E5AEB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691920-1997-190C-505B-CBC0503243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0AA176-FC68-C3C9-D831-F79E633F5C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883C4C-18A4-3C00-D247-680FDCF63F91}"/>
              </a:ext>
            </a:extLst>
          </p:cNvPr>
          <p:cNvSpPr>
            <a:spLocks noGrp="1"/>
          </p:cNvSpPr>
          <p:nvPr>
            <p:ph type="dt" sz="half" idx="10"/>
          </p:nvPr>
        </p:nvSpPr>
        <p:spPr/>
        <p:txBody>
          <a:bodyPr/>
          <a:lstStyle/>
          <a:p>
            <a:fld id="{824EEAA6-9677-4143-93C5-C0297D45706C}" type="datetime2">
              <a:rPr lang="en-US" smtClean="0"/>
              <a:t>Friday, December 8, 2023</a:t>
            </a:fld>
            <a:endParaRPr lang="en-US" dirty="0"/>
          </a:p>
        </p:txBody>
      </p:sp>
      <p:sp>
        <p:nvSpPr>
          <p:cNvPr id="6" name="Footer Placeholder 5">
            <a:extLst>
              <a:ext uri="{FF2B5EF4-FFF2-40B4-BE49-F238E27FC236}">
                <a16:creationId xmlns:a16="http://schemas.microsoft.com/office/drawing/2014/main" id="{8F06B67C-8245-EB80-9712-15E482A37118}"/>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B9C825A0-ED95-B82B-019F-0CE9D9BA4B71}"/>
              </a:ext>
            </a:extLst>
          </p:cNvPr>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65120316"/>
      </p:ext>
    </p:extLst>
  </p:cSld>
  <p:clrMapOvr>
    <a:masterClrMapping/>
  </p:clrMapOvr>
  <p:hf hdr="0" ftr="0"/>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3C751-4343-9D09-F071-E8A4D70607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120317-88B1-243C-075C-1083E234A5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5F40BF-6EE3-9BFA-F46E-3F121908B6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E8834B-77F1-7E8F-EEEE-AA67EC1C0E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93020C-DFFA-8433-4287-D8AC12E423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27BE99A-A1D1-AA63-1065-9C14CFAFF0A3}"/>
              </a:ext>
            </a:extLst>
          </p:cNvPr>
          <p:cNvSpPr>
            <a:spLocks noGrp="1"/>
          </p:cNvSpPr>
          <p:nvPr>
            <p:ph type="dt" sz="half" idx="10"/>
          </p:nvPr>
        </p:nvSpPr>
        <p:spPr/>
        <p:txBody>
          <a:bodyPr/>
          <a:lstStyle/>
          <a:p>
            <a:fld id="{824EEAA6-9677-4143-93C5-C0297D45706C}" type="datetime2">
              <a:rPr lang="en-US" smtClean="0"/>
              <a:t>Friday, December 8, 2023</a:t>
            </a:fld>
            <a:endParaRPr lang="en-US" dirty="0"/>
          </a:p>
        </p:txBody>
      </p:sp>
      <p:sp>
        <p:nvSpPr>
          <p:cNvPr id="8" name="Footer Placeholder 7">
            <a:extLst>
              <a:ext uri="{FF2B5EF4-FFF2-40B4-BE49-F238E27FC236}">
                <a16:creationId xmlns:a16="http://schemas.microsoft.com/office/drawing/2014/main" id="{46B225C3-AAE1-0612-FAC8-1E4D25678917}"/>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3B085F99-D6C5-EC07-D35A-F15109D0BECC}"/>
              </a:ext>
            </a:extLst>
          </p:cNvPr>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1887532945"/>
      </p:ext>
    </p:extLst>
  </p:cSld>
  <p:clrMapOvr>
    <a:masterClrMapping/>
  </p:clrMapOvr>
  <p:hf hdr="0" ftr="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B64C2-AD0E-F859-AE41-9517B904B1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F7DBFC-C4A9-833E-D7DF-59BAD7C803F0}"/>
              </a:ext>
            </a:extLst>
          </p:cNvPr>
          <p:cNvSpPr>
            <a:spLocks noGrp="1"/>
          </p:cNvSpPr>
          <p:nvPr>
            <p:ph type="dt" sz="half" idx="10"/>
          </p:nvPr>
        </p:nvSpPr>
        <p:spPr/>
        <p:txBody>
          <a:bodyPr/>
          <a:lstStyle/>
          <a:p>
            <a:fld id="{824EEAA6-9677-4143-93C5-C0297D45706C}" type="datetime2">
              <a:rPr lang="en-US" smtClean="0"/>
              <a:t>Friday, December 8, 2023</a:t>
            </a:fld>
            <a:endParaRPr lang="en-US" dirty="0"/>
          </a:p>
        </p:txBody>
      </p:sp>
      <p:sp>
        <p:nvSpPr>
          <p:cNvPr id="4" name="Footer Placeholder 3">
            <a:extLst>
              <a:ext uri="{FF2B5EF4-FFF2-40B4-BE49-F238E27FC236}">
                <a16:creationId xmlns:a16="http://schemas.microsoft.com/office/drawing/2014/main" id="{29CB266C-1A67-AE9C-CB4D-CC584CA4396B}"/>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96A44000-4E67-A40D-0EEB-3C02F75CF910}"/>
              </a:ext>
            </a:extLst>
          </p:cNvPr>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3180915893"/>
      </p:ext>
    </p:extLst>
  </p:cSld>
  <p:clrMapOvr>
    <a:masterClrMapping/>
  </p:clrMapOvr>
  <p:hf hdr="0" ftr="0"/>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7D32D6-E4B8-D7AD-801A-8A092AA19B9D}"/>
              </a:ext>
            </a:extLst>
          </p:cNvPr>
          <p:cNvSpPr>
            <a:spLocks noGrp="1"/>
          </p:cNvSpPr>
          <p:nvPr>
            <p:ph type="dt" sz="half" idx="10"/>
          </p:nvPr>
        </p:nvSpPr>
        <p:spPr/>
        <p:txBody>
          <a:bodyPr/>
          <a:lstStyle/>
          <a:p>
            <a:fld id="{824EEAA6-9677-4143-93C5-C0297D45706C}" type="datetime2">
              <a:rPr lang="en-US" smtClean="0"/>
              <a:t>Friday, December 8, 2023</a:t>
            </a:fld>
            <a:endParaRPr lang="en-US" dirty="0"/>
          </a:p>
        </p:txBody>
      </p:sp>
      <p:sp>
        <p:nvSpPr>
          <p:cNvPr id="3" name="Footer Placeholder 2">
            <a:extLst>
              <a:ext uri="{FF2B5EF4-FFF2-40B4-BE49-F238E27FC236}">
                <a16:creationId xmlns:a16="http://schemas.microsoft.com/office/drawing/2014/main" id="{F640C65F-0FAC-EEAF-4C3D-6870571779A7}"/>
              </a:ext>
            </a:extLst>
          </p:cNvPr>
          <p:cNvSpPr>
            <a:spLocks noGrp="1"/>
          </p:cNvSpPr>
          <p:nvPr>
            <p:ph type="ftr" sz="quarter" idx="11"/>
          </p:nvPr>
        </p:nvSpPr>
        <p:spPr/>
        <p:txBody>
          <a:bodyPr/>
          <a:lstStyle/>
          <a:p>
            <a:r>
              <a:rPr lang="en-US"/>
              <a:t>Sample Footer Text</a:t>
            </a:r>
            <a:endParaRPr lang="en-US" dirty="0"/>
          </a:p>
        </p:txBody>
      </p:sp>
      <p:sp>
        <p:nvSpPr>
          <p:cNvPr id="4" name="Slide Number Placeholder 3">
            <a:extLst>
              <a:ext uri="{FF2B5EF4-FFF2-40B4-BE49-F238E27FC236}">
                <a16:creationId xmlns:a16="http://schemas.microsoft.com/office/drawing/2014/main" id="{6D873336-DB5E-7FFB-3BA1-D337490829D5}"/>
              </a:ext>
            </a:extLst>
          </p:cNvPr>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3415977544"/>
      </p:ext>
    </p:extLst>
  </p:cSld>
  <p:clrMapOvr>
    <a:masterClrMapping/>
  </p:clrMapOvr>
  <p:hf hdr="0" ftr="0"/>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97156-E44E-0463-34D9-AB1B97502A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78153A-936A-91A7-B94D-DD58AE11B4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E55EDC-8F82-14FF-1E19-9FAC95A836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72911B-CA57-24B9-DB75-027FEBB11BC5}"/>
              </a:ext>
            </a:extLst>
          </p:cNvPr>
          <p:cNvSpPr>
            <a:spLocks noGrp="1"/>
          </p:cNvSpPr>
          <p:nvPr>
            <p:ph type="dt" sz="half" idx="10"/>
          </p:nvPr>
        </p:nvSpPr>
        <p:spPr/>
        <p:txBody>
          <a:bodyPr/>
          <a:lstStyle/>
          <a:p>
            <a:fld id="{824EEAA6-9677-4143-93C5-C0297D45706C}" type="datetime2">
              <a:rPr lang="en-US" smtClean="0"/>
              <a:t>Friday, December 8, 2023</a:t>
            </a:fld>
            <a:endParaRPr lang="en-US" dirty="0"/>
          </a:p>
        </p:txBody>
      </p:sp>
      <p:sp>
        <p:nvSpPr>
          <p:cNvPr id="6" name="Footer Placeholder 5">
            <a:extLst>
              <a:ext uri="{FF2B5EF4-FFF2-40B4-BE49-F238E27FC236}">
                <a16:creationId xmlns:a16="http://schemas.microsoft.com/office/drawing/2014/main" id="{51C1AB79-0605-F883-F26A-B9731113EB78}"/>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B655AE7E-86F1-1073-E2A4-2A25D57CEF09}"/>
              </a:ext>
            </a:extLst>
          </p:cNvPr>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23952307"/>
      </p:ext>
    </p:extLst>
  </p:cSld>
  <p:clrMapOvr>
    <a:masterClrMapping/>
  </p:clrMapOvr>
  <p:hf hdr="0" ftr="0"/>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66243-B210-E4B3-01B9-1BF274A386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2D620B-BA07-F202-374C-3AC68E736D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0D5E97-24DE-EB1F-5394-E620EC94DB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CDC3C7-965D-E4BF-A39D-F7369400BDE0}"/>
              </a:ext>
            </a:extLst>
          </p:cNvPr>
          <p:cNvSpPr>
            <a:spLocks noGrp="1"/>
          </p:cNvSpPr>
          <p:nvPr>
            <p:ph type="dt" sz="half" idx="10"/>
          </p:nvPr>
        </p:nvSpPr>
        <p:spPr/>
        <p:txBody>
          <a:bodyPr/>
          <a:lstStyle/>
          <a:p>
            <a:fld id="{824EEAA6-9677-4143-93C5-C0297D45706C}" type="datetime2">
              <a:rPr lang="en-US" smtClean="0"/>
              <a:t>Friday, December 8, 2023</a:t>
            </a:fld>
            <a:endParaRPr lang="en-US" dirty="0"/>
          </a:p>
        </p:txBody>
      </p:sp>
      <p:sp>
        <p:nvSpPr>
          <p:cNvPr id="6" name="Footer Placeholder 5">
            <a:extLst>
              <a:ext uri="{FF2B5EF4-FFF2-40B4-BE49-F238E27FC236}">
                <a16:creationId xmlns:a16="http://schemas.microsoft.com/office/drawing/2014/main" id="{3528066E-0777-CB84-7506-E210D2D02252}"/>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8CA94A95-E5A3-E81E-0C29-319CE6FB4E1B}"/>
              </a:ext>
            </a:extLst>
          </p:cNvPr>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4092178987"/>
      </p:ext>
    </p:extLst>
  </p:cSld>
  <p:clrMapOvr>
    <a:masterClrMapping/>
  </p:clrMapOvr>
  <p:hf hdr="0" ftr="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B4898-0FED-3340-11AD-6AA4C0E58E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83174F-6D87-650A-FDE3-1C56BC6DCB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2F9652-715E-9528-E4D7-F933E0762F3C}"/>
              </a:ext>
            </a:extLst>
          </p:cNvPr>
          <p:cNvSpPr>
            <a:spLocks noGrp="1"/>
          </p:cNvSpPr>
          <p:nvPr>
            <p:ph type="dt" sz="half" idx="10"/>
          </p:nvPr>
        </p:nvSpPr>
        <p:spPr/>
        <p:txBody>
          <a:bodyPr/>
          <a:lstStyle/>
          <a:p>
            <a:fld id="{824EEAA6-9677-4143-93C5-C0297D45706C}" type="datetime2">
              <a:rPr lang="en-US" smtClean="0"/>
              <a:t>Friday, December 8, 2023</a:t>
            </a:fld>
            <a:endParaRPr lang="en-US" dirty="0"/>
          </a:p>
        </p:txBody>
      </p:sp>
      <p:sp>
        <p:nvSpPr>
          <p:cNvPr id="5" name="Footer Placeholder 4">
            <a:extLst>
              <a:ext uri="{FF2B5EF4-FFF2-40B4-BE49-F238E27FC236}">
                <a16:creationId xmlns:a16="http://schemas.microsoft.com/office/drawing/2014/main" id="{20F2BCCC-6165-383F-3257-28EBC012FFC7}"/>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651CEC6F-8FA5-573C-4964-85ABCD83C084}"/>
              </a:ext>
            </a:extLst>
          </p:cNvPr>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3180392966"/>
      </p:ext>
    </p:extLst>
  </p:cSld>
  <p:clrMapOvr>
    <a:masterClrMapping/>
  </p:clrMapOvr>
  <p:hf hdr="0" ftr="0"/>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0B4AD5-6143-08E0-C30B-4CF0E34F8B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6212CD-FBDE-9AEF-2CE7-2E4B685BF7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BD95F3-EDD6-054F-C95C-5CF8A299138A}"/>
              </a:ext>
            </a:extLst>
          </p:cNvPr>
          <p:cNvSpPr>
            <a:spLocks noGrp="1"/>
          </p:cNvSpPr>
          <p:nvPr>
            <p:ph type="dt" sz="half" idx="10"/>
          </p:nvPr>
        </p:nvSpPr>
        <p:spPr/>
        <p:txBody>
          <a:bodyPr/>
          <a:lstStyle/>
          <a:p>
            <a:fld id="{824EEAA6-9677-4143-93C5-C0297D45706C}" type="datetime2">
              <a:rPr lang="en-US" smtClean="0"/>
              <a:t>Friday, December 8, 2023</a:t>
            </a:fld>
            <a:endParaRPr lang="en-US" dirty="0"/>
          </a:p>
        </p:txBody>
      </p:sp>
      <p:sp>
        <p:nvSpPr>
          <p:cNvPr id="5" name="Footer Placeholder 4">
            <a:extLst>
              <a:ext uri="{FF2B5EF4-FFF2-40B4-BE49-F238E27FC236}">
                <a16:creationId xmlns:a16="http://schemas.microsoft.com/office/drawing/2014/main" id="{EC3DA988-AA55-DED8-A1B6-7370A5836B0E}"/>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B23E8651-207A-9BC2-208B-B6ED7A27ACC6}"/>
              </a:ext>
            </a:extLst>
          </p:cNvPr>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3956913815"/>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452841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fld id="{C1625C01-400C-40FA-B7CE-04FD82B59BCB}" type="datetime2">
              <a:rPr lang="en-US" smtClean="0"/>
              <a:t>Friday, December 8, 2023</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274861486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fld id="{3CDFD030-2A37-4C3C-8249-31FE6D65FD27}" type="datetime2">
              <a:rPr lang="en-US" smtClean="0"/>
              <a:t>Friday, December 8, 2023</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579607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4914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8257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7253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02AC24A9-CCB6-4F8D-B8DB-C2F3692CFA5A}" type="datetimeFigureOut">
              <a:rPr lang="en-US" smtClean="0"/>
              <a:t>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40872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61515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63193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02AC24A9-CCB6-4F8D-B8DB-C2F3692CFA5A}" type="datetimeFigureOut">
              <a:rPr lang="en-US" smtClean="0"/>
              <a:t>12/8/2023</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489043319"/>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 id="2147483759"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51FC19-8CC0-A643-3DCC-A7B091FFA8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E90B8B-2684-61A1-B765-BDDCBD47FB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60090B-7F93-E0AD-FB09-373015FE5C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12/8/2023</a:t>
            </a:fld>
            <a:endParaRPr lang="en-US"/>
          </a:p>
        </p:txBody>
      </p:sp>
      <p:sp>
        <p:nvSpPr>
          <p:cNvPr id="5" name="Footer Placeholder 4">
            <a:extLst>
              <a:ext uri="{FF2B5EF4-FFF2-40B4-BE49-F238E27FC236}">
                <a16:creationId xmlns:a16="http://schemas.microsoft.com/office/drawing/2014/main" id="{23861E65-9870-0F04-6ACE-D450A7A928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DEEB3B0-0594-31B9-0562-968855F76E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4067034020"/>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9.xml"/><Relationship Id="rId6" Type="http://schemas.openxmlformats.org/officeDocument/2006/relationships/hyperlink" Target="https://www.geeksforgeeks.org/ml-implementation-of-knn-classifier-using-sklearn/" TargetMode="External"/><Relationship Id="rId5" Type="http://schemas.openxmlformats.org/officeDocument/2006/relationships/hyperlink" Target="https://www.geeksforgeeks.org/k-nearest-neighbours/" TargetMode="Externa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31.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31.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0.png"/><Relationship Id="rId7" Type="http://schemas.openxmlformats.org/officeDocument/2006/relationships/diagramColors" Target="../diagrams/colors3.xml"/><Relationship Id="rId2" Type="http://schemas.openxmlformats.org/officeDocument/2006/relationships/notesSlide" Target="../notesSlides/notesSlide5.xml"/><Relationship Id="rId1" Type="http://schemas.openxmlformats.org/officeDocument/2006/relationships/slideLayout" Target="../slideLayouts/slideLayout23.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image" Target="../media/image31.png"/></Relationships>
</file>

<file path=ppt/slides/_rels/slide18.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32.png"/><Relationship Id="rId7" Type="http://schemas.openxmlformats.org/officeDocument/2006/relationships/diagramColors" Target="../diagrams/colors4.xml"/><Relationship Id="rId2" Type="http://schemas.openxmlformats.org/officeDocument/2006/relationships/notesSlide" Target="../notesSlides/notesSlide6.xml"/><Relationship Id="rId1" Type="http://schemas.openxmlformats.org/officeDocument/2006/relationships/slideLayout" Target="../slideLayouts/slideLayout23.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image" Target="../media/image33.jpg"/></Relationships>
</file>

<file path=ppt/slides/_rels/slide1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0.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e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3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3" name="Picture 2">
            <a:extLst>
              <a:ext uri="{FF2B5EF4-FFF2-40B4-BE49-F238E27FC236}">
                <a16:creationId xmlns:a16="http://schemas.microsoft.com/office/drawing/2014/main" id="{22790EC5-ACA7-4536-8066-B60199F3C6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5F86BEAF-FD24-4827-AD37-6785EBC9C2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32" name="Rectangle 31">
            <a:extLst>
              <a:ext uri="{FF2B5EF4-FFF2-40B4-BE49-F238E27FC236}">
                <a16:creationId xmlns:a16="http://schemas.microsoft.com/office/drawing/2014/main" id="{DC3B8C6B-63CA-4384-8059-2036BE520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White spheres in a blurry effect">
            <a:extLst>
              <a:ext uri="{FF2B5EF4-FFF2-40B4-BE49-F238E27FC236}">
                <a16:creationId xmlns:a16="http://schemas.microsoft.com/office/drawing/2014/main" id="{9F5C0757-1F7C-DFAD-E5BD-FE54A852BA62}"/>
              </a:ext>
            </a:extLst>
          </p:cNvPr>
          <p:cNvPicPr>
            <a:picLocks noChangeAspect="1"/>
          </p:cNvPicPr>
          <p:nvPr/>
        </p:nvPicPr>
        <p:blipFill rotWithShape="1">
          <a:blip r:embed="rId4"/>
          <a:srcRect l="53322" r="2076" b="-1"/>
          <a:stretch/>
        </p:blipFill>
        <p:spPr>
          <a:xfrm>
            <a:off x="20" y="10"/>
            <a:ext cx="4024741" cy="6857990"/>
          </a:xfrm>
          <a:prstGeom prst="rect">
            <a:avLst/>
          </a:prstGeom>
        </p:spPr>
      </p:pic>
      <p:sp>
        <p:nvSpPr>
          <p:cNvPr id="33" name="Rectangle 32">
            <a:extLst>
              <a:ext uri="{FF2B5EF4-FFF2-40B4-BE49-F238E27FC236}">
                <a16:creationId xmlns:a16="http://schemas.microsoft.com/office/drawing/2014/main" id="{C71B03AA-C0EB-4104-84F8-E1AB8BFBE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47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09C2B723-6C2F-49DE-A429-50BDFD1ADB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307F6FF-C956-952C-DB90-28B10053A0A4}"/>
              </a:ext>
            </a:extLst>
          </p:cNvPr>
          <p:cNvSpPr>
            <a:spLocks noGrp="1"/>
          </p:cNvSpPr>
          <p:nvPr>
            <p:ph type="ctrTitle"/>
          </p:nvPr>
        </p:nvSpPr>
        <p:spPr>
          <a:xfrm>
            <a:off x="4465050" y="618517"/>
            <a:ext cx="6672886" cy="1596177"/>
          </a:xfrm>
        </p:spPr>
        <p:txBody>
          <a:bodyPr vert="horz" lIns="91440" tIns="45720" rIns="91440" bIns="45720" rtlCol="0" anchor="ctr">
            <a:normAutofit/>
          </a:bodyPr>
          <a:lstStyle/>
          <a:p>
            <a:r>
              <a:rPr lang="en-US" sz="3600" dirty="0">
                <a:solidFill>
                  <a:schemeClr val="tx1">
                    <a:lumMod val="95000"/>
                    <a:lumOff val="5000"/>
                  </a:schemeClr>
                </a:solidFill>
              </a:rPr>
              <a:t>Movie Recommendation System</a:t>
            </a:r>
          </a:p>
        </p:txBody>
      </p:sp>
      <p:sp>
        <p:nvSpPr>
          <p:cNvPr id="3" name="Subtitle 2">
            <a:extLst>
              <a:ext uri="{FF2B5EF4-FFF2-40B4-BE49-F238E27FC236}">
                <a16:creationId xmlns:a16="http://schemas.microsoft.com/office/drawing/2014/main" id="{62802F13-A758-D9A3-C774-CB6C7380693F}"/>
              </a:ext>
            </a:extLst>
          </p:cNvPr>
          <p:cNvSpPr>
            <a:spLocks noGrp="1"/>
          </p:cNvSpPr>
          <p:nvPr>
            <p:ph type="subTitle" idx="1"/>
          </p:nvPr>
        </p:nvSpPr>
        <p:spPr>
          <a:xfrm>
            <a:off x="4465048" y="2367092"/>
            <a:ext cx="6672887" cy="3424107"/>
          </a:xfrm>
        </p:spPr>
        <p:txBody>
          <a:bodyPr vert="horz" lIns="91440" tIns="45720" rIns="91440" bIns="45720" rtlCol="0">
            <a:normAutofit/>
          </a:bodyPr>
          <a:lstStyle/>
          <a:p>
            <a:pPr indent="-228600" algn="l">
              <a:buFont typeface="Arial" panose="020B0604020202020204" pitchFamily="34" charset="0"/>
              <a:buChar char="•"/>
            </a:pPr>
            <a:r>
              <a:rPr lang="en-US" sz="2000" dirty="0">
                <a:solidFill>
                  <a:schemeClr val="tx1">
                    <a:lumMod val="95000"/>
                    <a:lumOff val="5000"/>
                  </a:schemeClr>
                </a:solidFill>
              </a:rPr>
              <a:t>Group 2 :</a:t>
            </a:r>
          </a:p>
          <a:p>
            <a:pPr indent="-228600" algn="l">
              <a:buFont typeface="Arial" panose="020B0604020202020204" pitchFamily="34" charset="0"/>
              <a:buChar char="•"/>
            </a:pPr>
            <a:endParaRPr lang="en-US" sz="2000" dirty="0">
              <a:solidFill>
                <a:schemeClr val="tx1">
                  <a:lumMod val="95000"/>
                  <a:lumOff val="5000"/>
                </a:schemeClr>
              </a:solidFill>
            </a:endParaRPr>
          </a:p>
          <a:p>
            <a:pPr indent="-228600" algn="l">
              <a:buFont typeface="Arial" panose="020B0604020202020204" pitchFamily="34" charset="0"/>
              <a:buChar char="•"/>
            </a:pPr>
            <a:r>
              <a:rPr lang="en-US" sz="2000" dirty="0">
                <a:solidFill>
                  <a:schemeClr val="tx1">
                    <a:lumMod val="95000"/>
                    <a:lumOff val="5000"/>
                  </a:schemeClr>
                </a:solidFill>
              </a:rPr>
              <a:t>Eswar </a:t>
            </a:r>
            <a:r>
              <a:rPr lang="en-US" sz="2000" dirty="0" err="1">
                <a:solidFill>
                  <a:schemeClr val="tx1">
                    <a:lumMod val="95000"/>
                    <a:lumOff val="5000"/>
                  </a:schemeClr>
                </a:solidFill>
              </a:rPr>
              <a:t>Revanth</a:t>
            </a:r>
            <a:r>
              <a:rPr lang="en-US" sz="2000" dirty="0">
                <a:solidFill>
                  <a:schemeClr val="tx1">
                    <a:lumMod val="95000"/>
                    <a:lumOff val="5000"/>
                  </a:schemeClr>
                </a:solidFill>
              </a:rPr>
              <a:t> </a:t>
            </a:r>
            <a:r>
              <a:rPr lang="en-US" sz="2000" dirty="0" err="1">
                <a:solidFill>
                  <a:schemeClr val="tx1">
                    <a:lumMod val="95000"/>
                    <a:lumOff val="5000"/>
                  </a:schemeClr>
                </a:solidFill>
              </a:rPr>
              <a:t>Chigurupati</a:t>
            </a:r>
            <a:endParaRPr lang="en-US" sz="2000" dirty="0">
              <a:solidFill>
                <a:schemeClr val="tx1">
                  <a:lumMod val="95000"/>
                  <a:lumOff val="5000"/>
                </a:schemeClr>
              </a:solidFill>
            </a:endParaRPr>
          </a:p>
          <a:p>
            <a:pPr indent="-228600" algn="l">
              <a:buFont typeface="Arial" panose="020B0604020202020204" pitchFamily="34" charset="0"/>
              <a:buChar char="•"/>
            </a:pPr>
            <a:r>
              <a:rPr lang="en-US" sz="2000" dirty="0">
                <a:solidFill>
                  <a:schemeClr val="tx1">
                    <a:lumMod val="95000"/>
                    <a:lumOff val="5000"/>
                  </a:schemeClr>
                </a:solidFill>
              </a:rPr>
              <a:t>Parul </a:t>
            </a:r>
            <a:r>
              <a:rPr lang="en-US" sz="2000" dirty="0" err="1">
                <a:solidFill>
                  <a:schemeClr val="tx1">
                    <a:lumMod val="95000"/>
                    <a:lumOff val="5000"/>
                  </a:schemeClr>
                </a:solidFill>
              </a:rPr>
              <a:t>Ghai</a:t>
            </a:r>
            <a:endParaRPr lang="en-US" sz="2000" dirty="0">
              <a:solidFill>
                <a:schemeClr val="tx1">
                  <a:lumMod val="95000"/>
                  <a:lumOff val="5000"/>
                </a:schemeClr>
              </a:solidFill>
            </a:endParaRPr>
          </a:p>
          <a:p>
            <a:pPr indent="-228600" algn="l">
              <a:buFont typeface="Arial" panose="020B0604020202020204" pitchFamily="34" charset="0"/>
              <a:buChar char="•"/>
            </a:pPr>
            <a:r>
              <a:rPr lang="en-US" sz="2000" dirty="0">
                <a:solidFill>
                  <a:schemeClr val="tx1">
                    <a:lumMod val="95000"/>
                    <a:lumOff val="5000"/>
                  </a:schemeClr>
                </a:solidFill>
              </a:rPr>
              <a:t>Prateek Gupta</a:t>
            </a:r>
          </a:p>
          <a:p>
            <a:pPr indent="-228600" algn="l">
              <a:buFont typeface="Arial" panose="020B0604020202020204" pitchFamily="34" charset="0"/>
              <a:buChar char="•"/>
            </a:pPr>
            <a:r>
              <a:rPr lang="en-US" sz="2000" dirty="0">
                <a:solidFill>
                  <a:schemeClr val="tx1">
                    <a:lumMod val="95000"/>
                    <a:lumOff val="5000"/>
                  </a:schemeClr>
                </a:solidFill>
              </a:rPr>
              <a:t>Rohan Nitin </a:t>
            </a:r>
            <a:r>
              <a:rPr lang="en-US" sz="2000" dirty="0" err="1">
                <a:solidFill>
                  <a:schemeClr val="tx1">
                    <a:lumMod val="95000"/>
                    <a:lumOff val="5000"/>
                  </a:schemeClr>
                </a:solidFill>
              </a:rPr>
              <a:t>Khandke</a:t>
            </a:r>
            <a:endParaRPr lang="en-US" sz="2000" dirty="0">
              <a:solidFill>
                <a:schemeClr val="tx1">
                  <a:lumMod val="95000"/>
                  <a:lumOff val="5000"/>
                </a:schemeClr>
              </a:solidFill>
            </a:endParaRPr>
          </a:p>
          <a:p>
            <a:pPr indent="-228600" algn="l">
              <a:buFont typeface="Arial" panose="020B0604020202020204" pitchFamily="34" charset="0"/>
              <a:buChar char="•"/>
            </a:pPr>
            <a:r>
              <a:rPr lang="en-US" sz="2000" dirty="0" err="1">
                <a:solidFill>
                  <a:schemeClr val="tx1">
                    <a:lumMod val="95000"/>
                    <a:lumOff val="5000"/>
                  </a:schemeClr>
                </a:solidFill>
              </a:rPr>
              <a:t>Yasasvi</a:t>
            </a:r>
            <a:r>
              <a:rPr lang="en-US" sz="2000" dirty="0">
                <a:solidFill>
                  <a:schemeClr val="tx1">
                    <a:lumMod val="95000"/>
                    <a:lumOff val="5000"/>
                  </a:schemeClr>
                </a:solidFill>
              </a:rPr>
              <a:t> Keerthi</a:t>
            </a:r>
          </a:p>
          <a:p>
            <a:pPr indent="-228600" algn="l">
              <a:buFont typeface="Arial" panose="020B0604020202020204" pitchFamily="34" charset="0"/>
              <a:buChar char="•"/>
            </a:pPr>
            <a:endParaRPr lang="en-US" sz="2000" dirty="0">
              <a:solidFill>
                <a:schemeClr val="tx1">
                  <a:lumMod val="95000"/>
                  <a:lumOff val="5000"/>
                </a:schemeClr>
              </a:solidFill>
            </a:endParaRPr>
          </a:p>
        </p:txBody>
      </p:sp>
    </p:spTree>
    <p:extLst>
      <p:ext uri="{BB962C8B-B14F-4D97-AF65-F5344CB8AC3E}">
        <p14:creationId xmlns:p14="http://schemas.microsoft.com/office/powerpoint/2010/main" val="3442185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0ED56-4EA3-A4D4-9D13-FF7F4B66E268}"/>
              </a:ext>
            </a:extLst>
          </p:cNvPr>
          <p:cNvSpPr>
            <a:spLocks noGrp="1"/>
          </p:cNvSpPr>
          <p:nvPr>
            <p:ph type="title"/>
          </p:nvPr>
        </p:nvSpPr>
        <p:spPr>
          <a:xfrm>
            <a:off x="913775" y="618518"/>
            <a:ext cx="10364451" cy="1149898"/>
          </a:xfrm>
        </p:spPr>
        <p:txBody>
          <a:bodyPr/>
          <a:lstStyle/>
          <a:p>
            <a:r>
              <a:rPr lang="en-US" dirty="0"/>
              <a:t>LOADING THE DATASETS</a:t>
            </a:r>
          </a:p>
        </p:txBody>
      </p:sp>
      <p:sp>
        <p:nvSpPr>
          <p:cNvPr id="3" name="Text Placeholder 2">
            <a:extLst>
              <a:ext uri="{FF2B5EF4-FFF2-40B4-BE49-F238E27FC236}">
                <a16:creationId xmlns:a16="http://schemas.microsoft.com/office/drawing/2014/main" id="{9D0CA9A8-E8AF-6C17-A426-205ADE237134}"/>
              </a:ext>
            </a:extLst>
          </p:cNvPr>
          <p:cNvSpPr>
            <a:spLocks noGrp="1"/>
          </p:cNvSpPr>
          <p:nvPr>
            <p:ph type="body" idx="1"/>
          </p:nvPr>
        </p:nvSpPr>
        <p:spPr>
          <a:xfrm>
            <a:off x="203200" y="1768416"/>
            <a:ext cx="5816602" cy="679994"/>
          </a:xfrm>
        </p:spPr>
        <p:txBody>
          <a:bodyPr anchor="t"/>
          <a:lstStyle/>
          <a:p>
            <a:r>
              <a:rPr lang="en-US" sz="1600" dirty="0">
                <a:latin typeface="Calibri" panose="020F0502020204030204" pitchFamily="34" charset="0"/>
                <a:ea typeface="Calibri" panose="020F0502020204030204" pitchFamily="34" charset="0"/>
                <a:cs typeface="Calibri" panose="020F0502020204030204" pitchFamily="34" charset="0"/>
              </a:rPr>
              <a:t>Two types of dataset: Movie &amp; Rating</a:t>
            </a:r>
          </a:p>
          <a:p>
            <a:r>
              <a:rPr lang="en-US" sz="1600" dirty="0">
                <a:latin typeface="Calibri" panose="020F0502020204030204" pitchFamily="34" charset="0"/>
                <a:ea typeface="Calibri" panose="020F0502020204030204" pitchFamily="34" charset="0"/>
                <a:cs typeface="Calibri" panose="020F0502020204030204" pitchFamily="34" charset="0"/>
              </a:rPr>
              <a:t>Dataset Source- KAGGLE</a:t>
            </a:r>
          </a:p>
          <a:p>
            <a:endParaRPr lang="en-US" sz="1600" dirty="0">
              <a:latin typeface="Calibri" panose="020F0502020204030204" pitchFamily="34" charset="0"/>
              <a:ea typeface="Calibri" panose="020F0502020204030204" pitchFamily="34" charset="0"/>
              <a:cs typeface="Calibri" panose="020F0502020204030204" pitchFamily="34" charset="0"/>
            </a:endParaRPr>
          </a:p>
          <a:p>
            <a:endParaRPr lang="en-US" sz="1600" dirty="0">
              <a:latin typeface="Calibri" panose="020F0502020204030204" pitchFamily="34" charset="0"/>
              <a:ea typeface="Calibri" panose="020F0502020204030204" pitchFamily="34" charset="0"/>
              <a:cs typeface="Calibri" panose="020F0502020204030204" pitchFamily="34" charset="0"/>
            </a:endParaRPr>
          </a:p>
        </p:txBody>
      </p:sp>
      <p:sp>
        <p:nvSpPr>
          <p:cNvPr id="5" name="Text Placeholder 4">
            <a:extLst>
              <a:ext uri="{FF2B5EF4-FFF2-40B4-BE49-F238E27FC236}">
                <a16:creationId xmlns:a16="http://schemas.microsoft.com/office/drawing/2014/main" id="{F3832117-EDB7-84D4-E526-6093D03AA22F}"/>
              </a:ext>
            </a:extLst>
          </p:cNvPr>
          <p:cNvSpPr>
            <a:spLocks noGrp="1"/>
          </p:cNvSpPr>
          <p:nvPr>
            <p:ph type="body" idx="3"/>
          </p:nvPr>
        </p:nvSpPr>
        <p:spPr/>
        <p:txBody>
          <a:bodyPr/>
          <a:lstStyle/>
          <a:p>
            <a:pPr algn="ctr"/>
            <a:r>
              <a:rPr lang="en-US" dirty="0"/>
              <a:t>RATING</a:t>
            </a:r>
          </a:p>
        </p:txBody>
      </p:sp>
      <p:sp>
        <p:nvSpPr>
          <p:cNvPr id="7" name="Text Placeholder 4">
            <a:extLst>
              <a:ext uri="{FF2B5EF4-FFF2-40B4-BE49-F238E27FC236}">
                <a16:creationId xmlns:a16="http://schemas.microsoft.com/office/drawing/2014/main" id="{01DE25FA-1459-39AA-EFF0-70B84674A0E2}"/>
              </a:ext>
            </a:extLst>
          </p:cNvPr>
          <p:cNvSpPr txBox="1">
            <a:spLocks/>
          </p:cNvSpPr>
          <p:nvPr/>
        </p:nvSpPr>
        <p:spPr>
          <a:xfrm>
            <a:off x="696896" y="2371018"/>
            <a:ext cx="4881804" cy="679994"/>
          </a:xfrm>
          <a:prstGeom prst="rect">
            <a:avLst/>
          </a:prstGeom>
        </p:spPr>
        <p:txBody>
          <a:bodyPr vert="horz" lIns="91440" tIns="45720" rIns="91440" bIns="45720" rtlCol="0" anchor="b">
            <a:noAutofit/>
          </a:bodyPr>
          <a:lstStyle>
            <a:lvl1pPr marL="0" indent="0" algn="l" defTabSz="914400" rtl="0" eaLnBrk="1" latinLnBrk="0" hangingPunct="1">
              <a:lnSpc>
                <a:spcPct val="85000"/>
              </a:lnSpc>
              <a:spcBef>
                <a:spcPts val="1000"/>
              </a:spcBef>
              <a:buClr>
                <a:schemeClr val="tx1"/>
              </a:buClr>
              <a:buFont typeface="Arial" panose="020B0604020202020204" pitchFamily="34" charset="0"/>
              <a:buNone/>
              <a:defRPr sz="2600" b="0" kern="1200" cap="all" baseline="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tx1"/>
              </a:buClr>
              <a:buFont typeface="Arial" panose="020B0604020202020204" pitchFamily="34" charset="0"/>
              <a:buNone/>
              <a:defRPr sz="2000" b="1" kern="1200" cap="all"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tx1"/>
              </a:buClr>
              <a:buFont typeface="Arial" panose="020B0604020202020204" pitchFamily="34" charset="0"/>
              <a:buNone/>
              <a:defRPr sz="1800" b="1" kern="1200" cap="all" baseline="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9pPr>
          </a:lstStyle>
          <a:p>
            <a:pPr algn="ctr"/>
            <a:r>
              <a:rPr lang="en-US" dirty="0"/>
              <a:t>Movies</a:t>
            </a:r>
          </a:p>
        </p:txBody>
      </p:sp>
      <p:pic>
        <p:nvPicPr>
          <p:cNvPr id="17" name="Content Placeholder 16">
            <a:extLst>
              <a:ext uri="{FF2B5EF4-FFF2-40B4-BE49-F238E27FC236}">
                <a16:creationId xmlns:a16="http://schemas.microsoft.com/office/drawing/2014/main" id="{FBF06EF7-426F-E9FC-E0C5-9828C6E8FA89}"/>
              </a:ext>
            </a:extLst>
          </p:cNvPr>
          <p:cNvPicPr>
            <a:picLocks noGrp="1" noChangeAspect="1"/>
          </p:cNvPicPr>
          <p:nvPr>
            <p:ph sz="quarter" idx="13"/>
          </p:nvPr>
        </p:nvPicPr>
        <p:blipFill>
          <a:blip r:embed="rId2"/>
          <a:stretch>
            <a:fillRect/>
          </a:stretch>
        </p:blipFill>
        <p:spPr>
          <a:xfrm>
            <a:off x="491706" y="3051175"/>
            <a:ext cx="5246683" cy="3371171"/>
          </a:xfrm>
        </p:spPr>
      </p:pic>
      <p:pic>
        <p:nvPicPr>
          <p:cNvPr id="15" name="Content Placeholder 14">
            <a:extLst>
              <a:ext uri="{FF2B5EF4-FFF2-40B4-BE49-F238E27FC236}">
                <a16:creationId xmlns:a16="http://schemas.microsoft.com/office/drawing/2014/main" id="{786F385C-3E7F-411C-968A-4E1B06CA40F1}"/>
              </a:ext>
            </a:extLst>
          </p:cNvPr>
          <p:cNvPicPr>
            <a:picLocks noGrp="1" noChangeAspect="1"/>
          </p:cNvPicPr>
          <p:nvPr>
            <p:ph sz="quarter" idx="14"/>
          </p:nvPr>
        </p:nvPicPr>
        <p:blipFill>
          <a:blip r:embed="rId3"/>
          <a:stretch>
            <a:fillRect/>
          </a:stretch>
        </p:blipFill>
        <p:spPr>
          <a:xfrm>
            <a:off x="6754483" y="3029628"/>
            <a:ext cx="4523743" cy="3371171"/>
          </a:xfrm>
        </p:spPr>
      </p:pic>
    </p:spTree>
    <p:extLst>
      <p:ext uri="{BB962C8B-B14F-4D97-AF65-F5344CB8AC3E}">
        <p14:creationId xmlns:p14="http://schemas.microsoft.com/office/powerpoint/2010/main" val="1434230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F3F9620-B492-499F-B279-C43A5FC223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C19C663E-9BA6-4496-BC9B-93FF2283E8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b="46757"/>
          <a:stretch/>
        </p:blipFill>
        <p:spPr>
          <a:xfrm>
            <a:off x="0" y="0"/>
            <a:ext cx="12192000" cy="3651393"/>
          </a:xfrm>
          <a:prstGeom prst="rect">
            <a:avLst/>
          </a:prstGeom>
        </p:spPr>
      </p:pic>
      <p:pic>
        <p:nvPicPr>
          <p:cNvPr id="5" name="Content Placeholder 4" descr="A screenshot of a computer&#10;&#10;Description automatically generated">
            <a:extLst>
              <a:ext uri="{FF2B5EF4-FFF2-40B4-BE49-F238E27FC236}">
                <a16:creationId xmlns:a16="http://schemas.microsoft.com/office/drawing/2014/main" id="{32ECB289-3FC2-4635-E548-3C2BA5321FDF}"/>
              </a:ext>
            </a:extLst>
          </p:cNvPr>
          <p:cNvPicPr>
            <a:picLocks noChangeAspect="1"/>
          </p:cNvPicPr>
          <p:nvPr/>
        </p:nvPicPr>
        <p:blipFill>
          <a:blip r:embed="rId3"/>
          <a:stretch>
            <a:fillRect/>
          </a:stretch>
        </p:blipFill>
        <p:spPr>
          <a:xfrm>
            <a:off x="4992474" y="3980330"/>
            <a:ext cx="6594836" cy="2258732"/>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6" name="Picture 15">
            <a:extLst>
              <a:ext uri="{FF2B5EF4-FFF2-40B4-BE49-F238E27FC236}">
                <a16:creationId xmlns:a16="http://schemas.microsoft.com/office/drawing/2014/main" id="{B0F28EC2-7576-4063-8685-C3F01C33ECA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61810" r="21258"/>
          <a:stretch/>
        </p:blipFill>
        <p:spPr>
          <a:xfrm>
            <a:off x="0" y="4238951"/>
            <a:ext cx="9600237" cy="2619049"/>
          </a:xfrm>
          <a:prstGeom prst="rect">
            <a:avLst/>
          </a:prstGeom>
        </p:spPr>
      </p:pic>
      <p:sp>
        <p:nvSpPr>
          <p:cNvPr id="2" name="Title 1">
            <a:extLst>
              <a:ext uri="{FF2B5EF4-FFF2-40B4-BE49-F238E27FC236}">
                <a16:creationId xmlns:a16="http://schemas.microsoft.com/office/drawing/2014/main" id="{25260F62-D6B9-5345-CFFD-81C38A7EF5B6}"/>
              </a:ext>
            </a:extLst>
          </p:cNvPr>
          <p:cNvSpPr>
            <a:spLocks noGrp="1"/>
          </p:cNvSpPr>
          <p:nvPr>
            <p:ph type="title"/>
          </p:nvPr>
        </p:nvSpPr>
        <p:spPr>
          <a:xfrm>
            <a:off x="654649" y="618517"/>
            <a:ext cx="3748035" cy="5641606"/>
          </a:xfrm>
        </p:spPr>
        <p:txBody>
          <a:bodyPr>
            <a:normAutofit/>
          </a:bodyPr>
          <a:lstStyle/>
          <a:p>
            <a:r>
              <a:rPr lang="en-US" b="1" i="0" dirty="0">
                <a:effectLst/>
                <a:latin typeface="Nunito" pitchFamily="2" charset="0"/>
              </a:rPr>
              <a:t>Statistical Analysis of Ratings</a:t>
            </a:r>
            <a:br>
              <a:rPr lang="en-US" b="1" i="0" dirty="0">
                <a:effectLst/>
                <a:latin typeface="Nunito" pitchFamily="2" charset="0"/>
              </a:rPr>
            </a:br>
            <a:endParaRPr lang="en-US" dirty="0"/>
          </a:p>
        </p:txBody>
      </p:sp>
      <p:sp>
        <p:nvSpPr>
          <p:cNvPr id="9" name="Content Placeholder 8">
            <a:extLst>
              <a:ext uri="{FF2B5EF4-FFF2-40B4-BE49-F238E27FC236}">
                <a16:creationId xmlns:a16="http://schemas.microsoft.com/office/drawing/2014/main" id="{615E3BAA-8C08-8E24-F991-744A38C0F668}"/>
              </a:ext>
            </a:extLst>
          </p:cNvPr>
          <p:cNvSpPr>
            <a:spLocks noGrp="1"/>
          </p:cNvSpPr>
          <p:nvPr>
            <p:ph sz="quarter" idx="13"/>
          </p:nvPr>
        </p:nvSpPr>
        <p:spPr>
          <a:xfrm>
            <a:off x="4737799" y="1845079"/>
            <a:ext cx="7104186" cy="1400062"/>
          </a:xfrm>
        </p:spPr>
        <p:txBody>
          <a:bodyPr>
            <a:noAutofit/>
          </a:bodyPr>
          <a:lstStyle/>
          <a:p>
            <a:r>
              <a:rPr lang="en-US" sz="1600" b="0" i="0" dirty="0">
                <a:solidFill>
                  <a:srgbClr val="273239"/>
                </a:solidFill>
                <a:effectLst/>
                <a:latin typeface="Nunito" pitchFamily="2" charset="0"/>
              </a:rPr>
              <a:t>It counts the number of unique movie IDs (</a:t>
            </a:r>
            <a:r>
              <a:rPr lang="en-US" sz="1600" b="0" i="0" dirty="0" err="1">
                <a:solidFill>
                  <a:srgbClr val="273239"/>
                </a:solidFill>
                <a:effectLst/>
                <a:latin typeface="Nunito" pitchFamily="2" charset="0"/>
              </a:rPr>
              <a:t>n_movies</a:t>
            </a:r>
            <a:r>
              <a:rPr lang="en-US" sz="1600" b="0" i="0" dirty="0">
                <a:solidFill>
                  <a:srgbClr val="273239"/>
                </a:solidFill>
                <a:effectLst/>
                <a:latin typeface="Nunito" pitchFamily="2" charset="0"/>
              </a:rPr>
              <a:t>) and user IDs (</a:t>
            </a:r>
            <a:r>
              <a:rPr lang="en-US" sz="1600" b="0" i="0" dirty="0" err="1">
                <a:solidFill>
                  <a:srgbClr val="273239"/>
                </a:solidFill>
                <a:effectLst/>
                <a:latin typeface="Nunito" pitchFamily="2" charset="0"/>
              </a:rPr>
              <a:t>n_users</a:t>
            </a:r>
            <a:r>
              <a:rPr lang="en-US" sz="1600" b="0" i="0" dirty="0">
                <a:solidFill>
                  <a:srgbClr val="273239"/>
                </a:solidFill>
                <a:effectLst/>
                <a:latin typeface="Nunito" pitchFamily="2" charset="0"/>
              </a:rPr>
              <a:t>) as well as the total number of ratings (</a:t>
            </a:r>
            <a:r>
              <a:rPr lang="en-US" sz="1600" b="0" i="0" dirty="0" err="1">
                <a:solidFill>
                  <a:srgbClr val="273239"/>
                </a:solidFill>
                <a:effectLst/>
                <a:latin typeface="Nunito" pitchFamily="2" charset="0"/>
              </a:rPr>
              <a:t>n_ratings</a:t>
            </a:r>
            <a:r>
              <a:rPr lang="en-US" sz="1600" b="0" i="0" dirty="0">
                <a:solidFill>
                  <a:srgbClr val="273239"/>
                </a:solidFill>
                <a:effectLst/>
                <a:latin typeface="Nunito" pitchFamily="2" charset="0"/>
              </a:rPr>
              <a:t>). These metrics provide important information about the properties of the dataset, including its size and the variety of people and movies inside it. </a:t>
            </a:r>
            <a:endParaRPr lang="en-US" sz="1600" dirty="0"/>
          </a:p>
        </p:txBody>
      </p:sp>
    </p:spTree>
    <p:extLst>
      <p:ext uri="{BB962C8B-B14F-4D97-AF65-F5344CB8AC3E}">
        <p14:creationId xmlns:p14="http://schemas.microsoft.com/office/powerpoint/2010/main" val="911746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83609-1933-857B-4B26-41EC139B27A8}"/>
              </a:ext>
            </a:extLst>
          </p:cNvPr>
          <p:cNvSpPr>
            <a:spLocks noGrp="1"/>
          </p:cNvSpPr>
          <p:nvPr>
            <p:ph type="title"/>
          </p:nvPr>
        </p:nvSpPr>
        <p:spPr/>
        <p:txBody>
          <a:bodyPr/>
          <a:lstStyle/>
          <a:p>
            <a:r>
              <a:rPr lang="en-US" b="1" i="0" dirty="0">
                <a:solidFill>
                  <a:srgbClr val="273239"/>
                </a:solidFill>
                <a:effectLst/>
                <a:latin typeface="Nunito" pitchFamily="2" charset="0"/>
              </a:rPr>
              <a:t>User-Item Matrix Creation</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7A0B7C19-A004-0164-1C40-ACCB0EE6BD98}"/>
              </a:ext>
            </a:extLst>
          </p:cNvPr>
          <p:cNvSpPr>
            <a:spLocks noGrp="1"/>
          </p:cNvSpPr>
          <p:nvPr>
            <p:ph sz="quarter" idx="13"/>
          </p:nvPr>
        </p:nvSpPr>
        <p:spPr/>
        <p:txBody>
          <a:bodyPr>
            <a:normAutofit/>
          </a:bodyPr>
          <a:lstStyle/>
          <a:p>
            <a:pPr marL="0" indent="0">
              <a:buNone/>
            </a:pPr>
            <a:r>
              <a:rPr lang="en-US" dirty="0"/>
              <a:t>Introduction</a:t>
            </a:r>
          </a:p>
          <a:p>
            <a:pPr marL="0" indent="0">
              <a:buNone/>
            </a:pPr>
            <a:r>
              <a:rPr lang="en-US" dirty="0"/>
              <a:t>In a movie recommendation system, the user-item matrix is a fundamental concept that organizes user preferences and item features in a structured format.</a:t>
            </a:r>
          </a:p>
          <a:p>
            <a:pPr marL="0" indent="0">
              <a:buNone/>
            </a:pPr>
            <a:r>
              <a:rPr lang="en-US" dirty="0"/>
              <a:t>User Item Matrix: </a:t>
            </a:r>
          </a:p>
          <a:p>
            <a:pPr marL="0" indent="0">
              <a:buNone/>
            </a:pPr>
            <a:r>
              <a:rPr lang="en-US" dirty="0"/>
              <a:t>The user-item matrix is a table where rows represent users, columns represent items (movies), The values in the matrix represent user preferences or interactions with the movies (e.g., ratings, views, likes).</a:t>
            </a:r>
          </a:p>
        </p:txBody>
      </p:sp>
    </p:spTree>
    <p:extLst>
      <p:ext uri="{BB962C8B-B14F-4D97-AF65-F5344CB8AC3E}">
        <p14:creationId xmlns:p14="http://schemas.microsoft.com/office/powerpoint/2010/main" val="1878694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765E2D7E-B7BD-404F-9F71-D6620D37B9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5" name="Rectangle 14">
            <a:extLst>
              <a:ext uri="{FF2B5EF4-FFF2-40B4-BE49-F238E27FC236}">
                <a16:creationId xmlns:a16="http://schemas.microsoft.com/office/drawing/2014/main" id="{446F2B05-D14A-46C1-B94D-81BAFA34CA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1B102C9-B0EC-23C6-55A7-5A94A56680E3}"/>
              </a:ext>
            </a:extLst>
          </p:cNvPr>
          <p:cNvPicPr>
            <a:picLocks noChangeAspect="1"/>
          </p:cNvPicPr>
          <p:nvPr/>
        </p:nvPicPr>
        <p:blipFill>
          <a:blip r:embed="rId4"/>
          <a:stretch>
            <a:fillRect/>
          </a:stretch>
        </p:blipFill>
        <p:spPr>
          <a:xfrm>
            <a:off x="7537704" y="2379077"/>
            <a:ext cx="3840815" cy="2131651"/>
          </a:xfrm>
          <a:prstGeom prst="rect">
            <a:avLst/>
          </a:prstGeom>
        </p:spPr>
      </p:pic>
      <p:pic>
        <p:nvPicPr>
          <p:cNvPr id="17" name="Picture 16">
            <a:extLst>
              <a:ext uri="{FF2B5EF4-FFF2-40B4-BE49-F238E27FC236}">
                <a16:creationId xmlns:a16="http://schemas.microsoft.com/office/drawing/2014/main" id="{DC21F734-A85A-4FEA-8CB8-6C72B8195C3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 Placeholder 3">
            <a:extLst>
              <a:ext uri="{FF2B5EF4-FFF2-40B4-BE49-F238E27FC236}">
                <a16:creationId xmlns:a16="http://schemas.microsoft.com/office/drawing/2014/main" id="{15C7696E-BABF-A114-B17D-F97117972FC3}"/>
              </a:ext>
            </a:extLst>
          </p:cNvPr>
          <p:cNvSpPr>
            <a:spLocks noGrp="1"/>
          </p:cNvSpPr>
          <p:nvPr>
            <p:ph type="body" sz="half" idx="2"/>
          </p:nvPr>
        </p:nvSpPr>
        <p:spPr>
          <a:xfrm>
            <a:off x="1054065" y="2367092"/>
            <a:ext cx="5855415" cy="3847444"/>
          </a:xfrm>
        </p:spPr>
        <p:txBody>
          <a:bodyPr vert="horz" lIns="91440" tIns="45720" rIns="91440" bIns="45720" rtlCol="0">
            <a:normAutofit/>
          </a:bodyPr>
          <a:lstStyle/>
          <a:p>
            <a:pPr marL="171450" indent="-228600" algn="l">
              <a:lnSpc>
                <a:spcPct val="110000"/>
              </a:lnSpc>
              <a:buFont typeface="Arial" panose="020B0604020202020204" pitchFamily="34" charset="0"/>
              <a:buChar char="•"/>
            </a:pPr>
            <a:r>
              <a:rPr lang="en-US" sz="1200" b="0" i="0"/>
              <a:t>the</a:t>
            </a:r>
            <a:r>
              <a:rPr lang="en-US" sz="1200" b="0" i="0" u="sng">
                <a:hlinkClick r:id="rId5"/>
              </a:rPr>
              <a:t> k-Nearest Neighbors (KNN)</a:t>
            </a:r>
            <a:r>
              <a:rPr lang="en-US" sz="1200" b="0" i="0"/>
              <a:t> algorithm IS USED to identify movies that are similar to a given movie. </a:t>
            </a:r>
          </a:p>
          <a:p>
            <a:pPr marL="171450" indent="-228600" algn="l">
              <a:lnSpc>
                <a:spcPct val="110000"/>
              </a:lnSpc>
              <a:buFont typeface="Arial" panose="020B0604020202020204" pitchFamily="34" charset="0"/>
              <a:buChar char="•"/>
            </a:pPr>
            <a:r>
              <a:rPr lang="en-US" sz="1200" b="0" i="0"/>
              <a:t>The function takes inputs such as the target movie ID, a user-item matrix (X), the number of neighbors to consider (k), a similarity metric (default is cosine similarity), and an option to show distances between movies. </a:t>
            </a:r>
          </a:p>
          <a:p>
            <a:pPr marL="171450" indent="-228600" algn="l">
              <a:lnSpc>
                <a:spcPct val="110000"/>
              </a:lnSpc>
              <a:buFont typeface="Arial" panose="020B0604020202020204" pitchFamily="34" charset="0"/>
              <a:buChar char="•"/>
            </a:pPr>
            <a:r>
              <a:rPr lang="en-US" sz="1200" b="0" i="0"/>
              <a:t>The function begins by initializing a blank list to hold the IDs of films that are comparable. It takes the target movie’s index out of the movie_mapper dictionary and uses the user-item matrix to acquire the feature vector that goes with it.</a:t>
            </a:r>
          </a:p>
          <a:p>
            <a:pPr marL="171450" indent="-228600" algn="l">
              <a:lnSpc>
                <a:spcPct val="110000"/>
              </a:lnSpc>
              <a:buFont typeface="Arial" panose="020B0604020202020204" pitchFamily="34" charset="0"/>
              <a:buChar char="•"/>
            </a:pPr>
            <a:r>
              <a:rPr lang="en-US" sz="1200" b="0" i="0"/>
              <a:t> Next, the KNN model is configured using the given parameters.</a:t>
            </a:r>
          </a:p>
          <a:p>
            <a:pPr marL="171450" indent="-228600" algn="l">
              <a:lnSpc>
                <a:spcPct val="110000"/>
              </a:lnSpc>
              <a:buFont typeface="Arial" panose="020B0604020202020204" pitchFamily="34" charset="0"/>
              <a:buChar char="•"/>
            </a:pPr>
            <a:r>
              <a:rPr lang="en-US" sz="1200" b="0" i="0"/>
              <a:t>The distances and indices of the k-nearest neighbors to the target movie are calculated once the </a:t>
            </a:r>
            <a:r>
              <a:rPr lang="en-US" sz="1200" b="0" i="0" u="sng">
                <a:hlinkClick r:id="rId6"/>
              </a:rPr>
              <a:t>KNN</a:t>
            </a:r>
            <a:r>
              <a:rPr lang="en-US" sz="1200" b="0" i="0"/>
              <a:t> model has been fitted. </a:t>
            </a:r>
            <a:endParaRPr lang="en-US" sz="1200"/>
          </a:p>
        </p:txBody>
      </p:sp>
      <p:sp>
        <p:nvSpPr>
          <p:cNvPr id="2" name="Title 1">
            <a:extLst>
              <a:ext uri="{FF2B5EF4-FFF2-40B4-BE49-F238E27FC236}">
                <a16:creationId xmlns:a16="http://schemas.microsoft.com/office/drawing/2014/main" id="{C07DE28D-5080-B7DC-8E67-67FACF6F398C}"/>
              </a:ext>
            </a:extLst>
          </p:cNvPr>
          <p:cNvSpPr>
            <a:spLocks noGrp="1"/>
          </p:cNvSpPr>
          <p:nvPr>
            <p:ph type="title"/>
          </p:nvPr>
        </p:nvSpPr>
        <p:spPr>
          <a:xfrm>
            <a:off x="1054064" y="618517"/>
            <a:ext cx="5855416" cy="1596177"/>
          </a:xfrm>
        </p:spPr>
        <p:txBody>
          <a:bodyPr vert="horz" lIns="91440" tIns="45720" rIns="91440" bIns="45720" rtlCol="0" anchor="ctr">
            <a:normAutofit/>
          </a:bodyPr>
          <a:lstStyle/>
          <a:p>
            <a:r>
              <a:rPr lang="en-US" sz="3600" b="1" i="0"/>
              <a:t>Movie Similarity Analysis</a:t>
            </a:r>
            <a:br>
              <a:rPr lang="en-US" sz="3600" b="1" i="0"/>
            </a:br>
            <a:endParaRPr lang="en-US" sz="3600"/>
          </a:p>
        </p:txBody>
      </p:sp>
    </p:spTree>
    <p:extLst>
      <p:ext uri="{BB962C8B-B14F-4D97-AF65-F5344CB8AC3E}">
        <p14:creationId xmlns:p14="http://schemas.microsoft.com/office/powerpoint/2010/main" val="4196786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C3B8C6B-63CA-4384-8059-2036BE520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mera lens">
            <a:extLst>
              <a:ext uri="{FF2B5EF4-FFF2-40B4-BE49-F238E27FC236}">
                <a16:creationId xmlns:a16="http://schemas.microsoft.com/office/drawing/2014/main" id="{FCA3B641-F2F5-BB87-A7D2-004AE56EEBD8}"/>
              </a:ext>
            </a:extLst>
          </p:cNvPr>
          <p:cNvPicPr>
            <a:picLocks noChangeAspect="1"/>
          </p:cNvPicPr>
          <p:nvPr/>
        </p:nvPicPr>
        <p:blipFill rotWithShape="1">
          <a:blip r:embed="rId2"/>
          <a:srcRect l="17858" r="42968" b="-1"/>
          <a:stretch/>
        </p:blipFill>
        <p:spPr>
          <a:xfrm>
            <a:off x="20" y="10"/>
            <a:ext cx="4024741" cy="6857990"/>
          </a:xfrm>
          <a:prstGeom prst="rect">
            <a:avLst/>
          </a:prstGeom>
        </p:spPr>
      </p:pic>
      <p:sp>
        <p:nvSpPr>
          <p:cNvPr id="11" name="Rectangle 10">
            <a:extLst>
              <a:ext uri="{FF2B5EF4-FFF2-40B4-BE49-F238E27FC236}">
                <a16:creationId xmlns:a16="http://schemas.microsoft.com/office/drawing/2014/main" id="{C71B03AA-C0EB-4104-84F8-E1AB8BFBE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47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09C2B723-6C2F-49DE-A429-50BDFD1ADB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43243D1-6D42-F929-BFFA-3C2488664A4B}"/>
              </a:ext>
            </a:extLst>
          </p:cNvPr>
          <p:cNvSpPr>
            <a:spLocks noGrp="1"/>
          </p:cNvSpPr>
          <p:nvPr>
            <p:ph type="title"/>
          </p:nvPr>
        </p:nvSpPr>
        <p:spPr>
          <a:xfrm>
            <a:off x="4465050" y="618517"/>
            <a:ext cx="6672886" cy="1596177"/>
          </a:xfrm>
        </p:spPr>
        <p:txBody>
          <a:bodyPr>
            <a:normAutofit/>
          </a:bodyPr>
          <a:lstStyle/>
          <a:p>
            <a:r>
              <a:rPr lang="en-US"/>
              <a:t>Cosine Similarity</a:t>
            </a:r>
            <a:endParaRPr lang="en-US" dirty="0"/>
          </a:p>
        </p:txBody>
      </p:sp>
      <p:sp>
        <p:nvSpPr>
          <p:cNvPr id="3" name="Content Placeholder 2">
            <a:extLst>
              <a:ext uri="{FF2B5EF4-FFF2-40B4-BE49-F238E27FC236}">
                <a16:creationId xmlns:a16="http://schemas.microsoft.com/office/drawing/2014/main" id="{4AE72BBA-48B3-DEB7-538B-228A11BBF596}"/>
              </a:ext>
            </a:extLst>
          </p:cNvPr>
          <p:cNvSpPr>
            <a:spLocks noGrp="1"/>
          </p:cNvSpPr>
          <p:nvPr>
            <p:ph sz="quarter" idx="13"/>
          </p:nvPr>
        </p:nvSpPr>
        <p:spPr>
          <a:xfrm>
            <a:off x="4465048" y="1757680"/>
            <a:ext cx="7411992" cy="4033519"/>
          </a:xfrm>
        </p:spPr>
        <p:txBody>
          <a:bodyPr>
            <a:normAutofit/>
          </a:bodyPr>
          <a:lstStyle/>
          <a:p>
            <a:pPr marL="0" indent="0">
              <a:lnSpc>
                <a:spcPct val="110000"/>
              </a:lnSpc>
              <a:buNone/>
            </a:pPr>
            <a:r>
              <a:rPr lang="en-US" sz="1700" b="1" i="0" dirty="0">
                <a:effectLst/>
                <a:latin typeface="Söhne"/>
              </a:rPr>
              <a:t>Cosine Similarity for Recommendations:</a:t>
            </a:r>
            <a:endParaRPr lang="en-US" sz="1700" b="0" i="0" dirty="0">
              <a:effectLst/>
              <a:latin typeface="Söhne"/>
            </a:endParaRPr>
          </a:p>
          <a:p>
            <a:pPr marL="0" indent="0">
              <a:lnSpc>
                <a:spcPct val="110000"/>
              </a:lnSpc>
              <a:buNone/>
            </a:pPr>
            <a:r>
              <a:rPr lang="en-US" sz="1700" b="0" i="0" dirty="0">
                <a:effectLst/>
                <a:latin typeface="Söhne"/>
              </a:rPr>
              <a:t>In a movie recommendation system, cosine similarity is used to find movies that are most similar to a target movie based on user preferences. The higher the cosine similarity between two movies, the more alike they are in terms of user preferences.</a:t>
            </a:r>
          </a:p>
          <a:p>
            <a:pPr marL="0" indent="0">
              <a:lnSpc>
                <a:spcPct val="110000"/>
              </a:lnSpc>
              <a:buNone/>
            </a:pPr>
            <a:r>
              <a:rPr lang="en-US" sz="1700" b="1" dirty="0">
                <a:latin typeface="Söhne"/>
              </a:rPr>
              <a:t>Advantage</a:t>
            </a:r>
            <a:r>
              <a:rPr lang="en-US" sz="1700" dirty="0">
                <a:latin typeface="Söhne"/>
              </a:rPr>
              <a:t>: </a:t>
            </a:r>
            <a:r>
              <a:rPr lang="en-US" sz="1700" b="0" i="0" dirty="0">
                <a:effectLst/>
                <a:latin typeface="Söhne"/>
              </a:rPr>
              <a:t>Cosine similarity is advantageous in handling sparse data (missing ratings) and is effective in capturing similarities between movies even when user ratings are on different scales.</a:t>
            </a:r>
          </a:p>
          <a:p>
            <a:pPr marL="0" indent="0">
              <a:lnSpc>
                <a:spcPct val="110000"/>
              </a:lnSpc>
              <a:buNone/>
            </a:pPr>
            <a:endParaRPr lang="en-US" sz="1700" dirty="0"/>
          </a:p>
        </p:txBody>
      </p:sp>
    </p:spTree>
    <p:extLst>
      <p:ext uri="{BB962C8B-B14F-4D97-AF65-F5344CB8AC3E}">
        <p14:creationId xmlns:p14="http://schemas.microsoft.com/office/powerpoint/2010/main" val="3514905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37977"/>
            <a:ext cx="3565525" cy="3236165"/>
          </a:xfrm>
        </p:spPr>
        <p:txBody>
          <a:bodyPr vert="horz" wrap="square" lIns="0" tIns="0" rIns="0" bIns="0" rtlCol="0" anchor="ctr" anchorCtr="0">
            <a:normAutofit/>
          </a:bodyPr>
          <a:lstStyle/>
          <a:p>
            <a:pPr>
              <a:lnSpc>
                <a:spcPct val="100000"/>
              </a:lnSpc>
            </a:pPr>
            <a:r>
              <a:rPr lang="en-US" sz="4000" dirty="0"/>
              <a:t>Movies Recommended by the algorithm</a:t>
            </a:r>
          </a:p>
        </p:txBody>
      </p:sp>
      <p:pic>
        <p:nvPicPr>
          <p:cNvPr id="8" name="Content Placeholder 7" descr="A screenshot of a computer program&#10;&#10;Description automatically generated">
            <a:extLst>
              <a:ext uri="{FF2B5EF4-FFF2-40B4-BE49-F238E27FC236}">
                <a16:creationId xmlns:a16="http://schemas.microsoft.com/office/drawing/2014/main" id="{C4DC6373-5164-BBBB-73B4-454F04DE4575}"/>
              </a:ext>
            </a:extLst>
          </p:cNvPr>
          <p:cNvPicPr>
            <a:picLocks noGrp="1" noChangeAspect="1"/>
          </p:cNvPicPr>
          <p:nvPr>
            <p:ph sz="quarter" idx="15"/>
          </p:nvPr>
        </p:nvPicPr>
        <p:blipFill>
          <a:blip r:embed="rId3"/>
          <a:stretch>
            <a:fillRect/>
          </a:stretch>
        </p:blipFill>
        <p:spPr>
          <a:xfrm>
            <a:off x="4804894" y="549275"/>
            <a:ext cx="7188985" cy="5522913"/>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p:txBody>
          <a:bodyPr vert="horz" wrap="square" lIns="0" tIns="0" rIns="0" bIns="0" rtlCol="0" anchor="ctr">
            <a:normAutofit/>
          </a:bodyPr>
          <a:lstStyle/>
          <a:p>
            <a:pPr>
              <a:spcAft>
                <a:spcPts val="600"/>
              </a:spcAft>
            </a:pPr>
            <a:fld id="{68FC49F0-E577-4FBC-B356-0E88CD546F39}" type="datetime2">
              <a:rPr lang="en-US" smtClean="0">
                <a:solidFill>
                  <a:schemeClr val="tx1">
                    <a:alpha val="80000"/>
                  </a:schemeClr>
                </a:solidFill>
              </a:rPr>
              <a:pPr>
                <a:spcAft>
                  <a:spcPts val="600"/>
                </a:spcAft>
              </a:pPr>
              <a:t>Friday, December 8, 2023</a:t>
            </a:fld>
            <a:endParaRPr lang="en-US">
              <a:solidFill>
                <a:schemeClr val="tx1">
                  <a:alpha val="80000"/>
                </a:schemeClr>
              </a:solidFill>
            </a:endParaRP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15</a:t>
            </a:fld>
            <a:endParaRPr lang="en-US">
              <a:solidFill>
                <a:schemeClr val="tx1">
                  <a:alpha val="80000"/>
                </a:schemeClr>
              </a:solidFill>
            </a:endParaRPr>
          </a:p>
        </p:txBody>
      </p:sp>
      <p:pic>
        <p:nvPicPr>
          <p:cNvPr id="5" name="Picture 4">
            <a:extLst>
              <a:ext uri="{FF2B5EF4-FFF2-40B4-BE49-F238E27FC236}">
                <a16:creationId xmlns:a16="http://schemas.microsoft.com/office/drawing/2014/main" id="{6819E784-6133-E273-508F-82B423FAD0B2}"/>
              </a:ext>
            </a:extLst>
          </p:cNvPr>
          <p:cNvPicPr>
            <a:picLocks noChangeAspect="1"/>
          </p:cNvPicPr>
          <p:nvPr/>
        </p:nvPicPr>
        <p:blipFill>
          <a:blip r:embed="rId4"/>
          <a:stretch>
            <a:fillRect/>
          </a:stretch>
        </p:blipFill>
        <p:spPr>
          <a:xfrm>
            <a:off x="492828" y="3554356"/>
            <a:ext cx="3840815" cy="1938681"/>
          </a:xfrm>
          <a:prstGeom prst="rect">
            <a:avLst/>
          </a:prstGeom>
        </p:spPr>
      </p:pic>
    </p:spTree>
    <p:extLst>
      <p:ext uri="{BB962C8B-B14F-4D97-AF65-F5344CB8AC3E}">
        <p14:creationId xmlns:p14="http://schemas.microsoft.com/office/powerpoint/2010/main" val="3521561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549275"/>
            <a:ext cx="11317049" cy="984885"/>
          </a:xfrm>
        </p:spPr>
        <p:txBody>
          <a:bodyPr vert="horz" wrap="square" lIns="0" tIns="0" rIns="0" bIns="0" rtlCol="0" anchor="ctr" anchorCtr="0">
            <a:normAutofit/>
          </a:bodyPr>
          <a:lstStyle/>
          <a:p>
            <a:pPr algn="ctr">
              <a:lnSpc>
                <a:spcPct val="100000"/>
              </a:lnSpc>
            </a:pPr>
            <a:r>
              <a:rPr lang="en-US" dirty="0"/>
              <a:t>Recommendation w.r.t </a:t>
            </a:r>
            <a:r>
              <a:rPr lang="en-US" dirty="0" err="1"/>
              <a:t>movie_id</a:t>
            </a:r>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p:txBody>
          <a:bodyPr vert="horz" wrap="square" lIns="0" tIns="0" rIns="0" bIns="0" rtlCol="0" anchor="ctr">
            <a:normAutofit/>
          </a:bodyPr>
          <a:lstStyle/>
          <a:p>
            <a:pPr>
              <a:spcAft>
                <a:spcPts val="600"/>
              </a:spcAft>
            </a:pPr>
            <a:fld id="{68FC49F0-E577-4FBC-B356-0E88CD546F39}" type="datetime2">
              <a:rPr lang="en-US" smtClean="0">
                <a:solidFill>
                  <a:schemeClr val="tx1">
                    <a:alpha val="80000"/>
                  </a:schemeClr>
                </a:solidFill>
              </a:rPr>
              <a:pPr>
                <a:spcAft>
                  <a:spcPts val="600"/>
                </a:spcAft>
              </a:pPr>
              <a:t>Friday, December 8, 2023</a:t>
            </a:fld>
            <a:endParaRPr lang="en-US">
              <a:solidFill>
                <a:schemeClr val="tx1">
                  <a:alpha val="80000"/>
                </a:schemeClr>
              </a:solidFill>
            </a:endParaRP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16</a:t>
            </a:fld>
            <a:endParaRPr lang="en-US">
              <a:solidFill>
                <a:schemeClr val="tx1">
                  <a:alpha val="80000"/>
                </a:schemeClr>
              </a:solidFill>
            </a:endParaRPr>
          </a:p>
        </p:txBody>
      </p:sp>
      <p:pic>
        <p:nvPicPr>
          <p:cNvPr id="12" name="Picture 11" descr="A screen shot of a computer program&#10;&#10;Description automatically generated">
            <a:extLst>
              <a:ext uri="{FF2B5EF4-FFF2-40B4-BE49-F238E27FC236}">
                <a16:creationId xmlns:a16="http://schemas.microsoft.com/office/drawing/2014/main" id="{7BBF154F-E5A3-9172-53BB-48E3C7F751E8}"/>
              </a:ext>
            </a:extLst>
          </p:cNvPr>
          <p:cNvPicPr>
            <a:picLocks noChangeAspect="1"/>
          </p:cNvPicPr>
          <p:nvPr/>
        </p:nvPicPr>
        <p:blipFill>
          <a:blip r:embed="rId3"/>
          <a:stretch>
            <a:fillRect/>
          </a:stretch>
        </p:blipFill>
        <p:spPr>
          <a:xfrm>
            <a:off x="65573" y="2083435"/>
            <a:ext cx="6030427" cy="4528436"/>
          </a:xfrm>
          <a:prstGeom prst="rect">
            <a:avLst/>
          </a:prstGeom>
        </p:spPr>
      </p:pic>
      <p:pic>
        <p:nvPicPr>
          <p:cNvPr id="19" name="Picture 18">
            <a:extLst>
              <a:ext uri="{FF2B5EF4-FFF2-40B4-BE49-F238E27FC236}">
                <a16:creationId xmlns:a16="http://schemas.microsoft.com/office/drawing/2014/main" id="{0E59D0A3-9F30-E9F0-8CAF-603C343064AA}"/>
              </a:ext>
            </a:extLst>
          </p:cNvPr>
          <p:cNvPicPr>
            <a:picLocks noChangeAspect="1"/>
          </p:cNvPicPr>
          <p:nvPr/>
        </p:nvPicPr>
        <p:blipFill>
          <a:blip r:embed="rId4"/>
          <a:stretch>
            <a:fillRect/>
          </a:stretch>
        </p:blipFill>
        <p:spPr>
          <a:xfrm>
            <a:off x="6491168" y="2708223"/>
            <a:ext cx="4981575" cy="3333750"/>
          </a:xfrm>
          <a:prstGeom prst="rect">
            <a:avLst/>
          </a:prstGeom>
        </p:spPr>
      </p:pic>
    </p:spTree>
    <p:extLst>
      <p:ext uri="{BB962C8B-B14F-4D97-AF65-F5344CB8AC3E}">
        <p14:creationId xmlns:p14="http://schemas.microsoft.com/office/powerpoint/2010/main" val="1376200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2" y="549275"/>
            <a:ext cx="11090275" cy="662837"/>
          </a:xfrm>
        </p:spPr>
        <p:txBody>
          <a:bodyPr vert="horz" wrap="square" lIns="0" tIns="0" rIns="0" bIns="0" rtlCol="0" anchor="ctr" anchorCtr="0">
            <a:normAutofit fontScale="90000"/>
          </a:bodyPr>
          <a:lstStyle/>
          <a:p>
            <a:pPr algn="ctr">
              <a:lnSpc>
                <a:spcPct val="100000"/>
              </a:lnSpc>
            </a:pPr>
            <a:r>
              <a:rPr lang="en-US" dirty="0"/>
              <a:t>Recommendation w.r.t </a:t>
            </a:r>
            <a:r>
              <a:rPr lang="en-US" dirty="0" err="1"/>
              <a:t>user_id</a:t>
            </a:r>
            <a:endParaRPr lang="en-US" dirty="0"/>
          </a:p>
        </p:txBody>
      </p:sp>
      <p:pic>
        <p:nvPicPr>
          <p:cNvPr id="12" name="Content Placeholder 11" descr="A screen shot of a computer&#10;&#10;Description automatically generated">
            <a:extLst>
              <a:ext uri="{FF2B5EF4-FFF2-40B4-BE49-F238E27FC236}">
                <a16:creationId xmlns:a16="http://schemas.microsoft.com/office/drawing/2014/main" id="{CCDF3C3E-D656-53B4-04AF-72156917BFF5}"/>
              </a:ext>
            </a:extLst>
          </p:cNvPr>
          <p:cNvPicPr>
            <a:picLocks noGrp="1" noChangeAspect="1"/>
          </p:cNvPicPr>
          <p:nvPr>
            <p:ph sz="half" idx="2"/>
          </p:nvPr>
        </p:nvPicPr>
        <p:blipFill>
          <a:blip r:embed="rId3"/>
          <a:stretch>
            <a:fillRect/>
          </a:stretch>
        </p:blipFill>
        <p:spPr>
          <a:xfrm>
            <a:off x="916622" y="1233056"/>
            <a:ext cx="10185518" cy="1905853"/>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p:txBody>
          <a:bodyPr vert="horz" wrap="square" lIns="0" tIns="0" rIns="0" bIns="0" rtlCol="0" anchor="ctr">
            <a:normAutofit/>
          </a:bodyPr>
          <a:lstStyle/>
          <a:p>
            <a:pPr>
              <a:spcAft>
                <a:spcPts val="600"/>
              </a:spcAft>
            </a:pPr>
            <a:fld id="{68FC49F0-E577-4FBC-B356-0E88CD546F39}" type="datetime2">
              <a:rPr lang="en-US" smtClean="0">
                <a:solidFill>
                  <a:schemeClr val="tx1">
                    <a:alpha val="80000"/>
                  </a:schemeClr>
                </a:solidFill>
              </a:rPr>
              <a:pPr>
                <a:spcAft>
                  <a:spcPts val="600"/>
                </a:spcAft>
              </a:pPr>
              <a:t>Friday, December 8, 2023</a:t>
            </a:fld>
            <a:endParaRPr lang="en-US">
              <a:solidFill>
                <a:schemeClr val="tx1">
                  <a:alpha val="80000"/>
                </a:schemeClr>
              </a:solidFill>
            </a:endParaRP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17</a:t>
            </a:fld>
            <a:endParaRPr lang="en-US">
              <a:solidFill>
                <a:schemeClr val="tx1">
                  <a:alpha val="80000"/>
                </a:schemeClr>
              </a:solidFill>
            </a:endParaRPr>
          </a:p>
        </p:txBody>
      </p:sp>
      <p:graphicFrame>
        <p:nvGraphicFramePr>
          <p:cNvPr id="16" name="Content Placeholder 12">
            <a:extLst>
              <a:ext uri="{FF2B5EF4-FFF2-40B4-BE49-F238E27FC236}">
                <a16:creationId xmlns:a16="http://schemas.microsoft.com/office/drawing/2014/main" id="{378B10E4-44B7-0DDD-41D5-FC72D610A940}"/>
              </a:ext>
            </a:extLst>
          </p:cNvPr>
          <p:cNvGraphicFramePr>
            <a:graphicFrameLocks/>
          </p:cNvGraphicFramePr>
          <p:nvPr/>
        </p:nvGraphicFramePr>
        <p:xfrm>
          <a:off x="550862" y="1616484"/>
          <a:ext cx="4768622" cy="448635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4" name="Picture 13">
            <a:extLst>
              <a:ext uri="{FF2B5EF4-FFF2-40B4-BE49-F238E27FC236}">
                <a16:creationId xmlns:a16="http://schemas.microsoft.com/office/drawing/2014/main" id="{4F9A2FA5-6E40-AD9F-93F1-C3B9074DA609}"/>
              </a:ext>
            </a:extLst>
          </p:cNvPr>
          <p:cNvPicPr>
            <a:picLocks noChangeAspect="1"/>
          </p:cNvPicPr>
          <p:nvPr/>
        </p:nvPicPr>
        <p:blipFill>
          <a:blip r:embed="rId9"/>
          <a:stretch>
            <a:fillRect/>
          </a:stretch>
        </p:blipFill>
        <p:spPr>
          <a:xfrm>
            <a:off x="2483028" y="3030587"/>
            <a:ext cx="6838950" cy="3476625"/>
          </a:xfrm>
          <a:prstGeom prst="rect">
            <a:avLst/>
          </a:prstGeom>
        </p:spPr>
      </p:pic>
    </p:spTree>
    <p:extLst>
      <p:ext uri="{BB962C8B-B14F-4D97-AF65-F5344CB8AC3E}">
        <p14:creationId xmlns:p14="http://schemas.microsoft.com/office/powerpoint/2010/main" val="3315321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2017383" y="335013"/>
            <a:ext cx="9965456" cy="642808"/>
          </a:xfrm>
        </p:spPr>
        <p:txBody>
          <a:bodyPr vert="horz" wrap="square" lIns="0" tIns="0" rIns="0" bIns="0" rtlCol="0" anchor="b" anchorCtr="0">
            <a:normAutofit fontScale="90000"/>
          </a:bodyPr>
          <a:lstStyle/>
          <a:p>
            <a:pPr>
              <a:lnSpc>
                <a:spcPct val="100000"/>
              </a:lnSpc>
            </a:pPr>
            <a:r>
              <a:rPr lang="en-US" b="1" dirty="0"/>
              <a:t>If the </a:t>
            </a:r>
            <a:r>
              <a:rPr lang="en-US" b="1" dirty="0" err="1"/>
              <a:t>user_id</a:t>
            </a:r>
            <a:r>
              <a:rPr lang="en-US" b="1" dirty="0"/>
              <a:t> or </a:t>
            </a:r>
            <a:r>
              <a:rPr lang="en-US" b="1" dirty="0" err="1"/>
              <a:t>movie_id</a:t>
            </a:r>
            <a:r>
              <a:rPr lang="en-US" b="1" dirty="0"/>
              <a:t> doesn’t exist</a:t>
            </a:r>
          </a:p>
        </p:txBody>
      </p:sp>
      <p:pic>
        <p:nvPicPr>
          <p:cNvPr id="9" name="Content Placeholder 8">
            <a:extLst>
              <a:ext uri="{FF2B5EF4-FFF2-40B4-BE49-F238E27FC236}">
                <a16:creationId xmlns:a16="http://schemas.microsoft.com/office/drawing/2014/main" id="{A8A18A13-E5F9-632B-B475-59E9669F9AB2}"/>
              </a:ext>
            </a:extLst>
          </p:cNvPr>
          <p:cNvPicPr>
            <a:picLocks noGrp="1" noChangeAspect="1"/>
          </p:cNvPicPr>
          <p:nvPr>
            <p:ph sz="half" idx="2"/>
          </p:nvPr>
        </p:nvPicPr>
        <p:blipFill>
          <a:blip r:embed="rId3"/>
          <a:stretch>
            <a:fillRect/>
          </a:stretch>
        </p:blipFill>
        <p:spPr>
          <a:xfrm>
            <a:off x="1163943" y="4320672"/>
            <a:ext cx="9444198" cy="2112517"/>
          </a:xfrm>
        </p:spPr>
      </p:pic>
      <p:graphicFrame>
        <p:nvGraphicFramePr>
          <p:cNvPr id="40" name="Content Placeholder 12">
            <a:extLst>
              <a:ext uri="{FF2B5EF4-FFF2-40B4-BE49-F238E27FC236}">
                <a16:creationId xmlns:a16="http://schemas.microsoft.com/office/drawing/2014/main" id="{96DCFC0E-75B4-FDB9-EE21-56F9FDDAA662}"/>
              </a:ext>
            </a:extLst>
          </p:cNvPr>
          <p:cNvGraphicFramePr>
            <a:graphicFrameLocks noGrp="1"/>
          </p:cNvGraphicFramePr>
          <p:nvPr>
            <p:ph sz="quarter" idx="4"/>
          </p:nvPr>
        </p:nvGraphicFramePr>
        <p:xfrm>
          <a:off x="550863" y="1606470"/>
          <a:ext cx="4768622" cy="448635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p:txBody>
          <a:bodyPr vert="horz" wrap="square" lIns="0" tIns="0" rIns="0" bIns="0" rtlCol="0" anchor="ctr">
            <a:normAutofit/>
          </a:bodyPr>
          <a:lstStyle/>
          <a:p>
            <a:pPr>
              <a:spcAft>
                <a:spcPts val="600"/>
              </a:spcAft>
            </a:pPr>
            <a:fld id="{68FC49F0-E577-4FBC-B356-0E88CD546F39}" type="datetime2">
              <a:rPr lang="en-US" smtClean="0">
                <a:solidFill>
                  <a:schemeClr val="tx1">
                    <a:alpha val="80000"/>
                  </a:schemeClr>
                </a:solidFill>
              </a:rPr>
              <a:pPr>
                <a:spcAft>
                  <a:spcPts val="600"/>
                </a:spcAft>
              </a:pPr>
              <a:t>Friday, December 8, 2023</a:t>
            </a:fld>
            <a:endParaRPr lang="en-US">
              <a:solidFill>
                <a:schemeClr val="tx1">
                  <a:alpha val="80000"/>
                </a:schemeClr>
              </a:solidFill>
            </a:endParaRP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18</a:t>
            </a:fld>
            <a:endParaRPr lang="en-US">
              <a:solidFill>
                <a:schemeClr val="tx1">
                  <a:alpha val="80000"/>
                </a:schemeClr>
              </a:solidFill>
            </a:endParaRPr>
          </a:p>
        </p:txBody>
      </p:sp>
      <p:pic>
        <p:nvPicPr>
          <p:cNvPr id="3" name="Picture 2" descr="A screen shot of a computer program&#10;&#10;Description automatically generated">
            <a:extLst>
              <a:ext uri="{FF2B5EF4-FFF2-40B4-BE49-F238E27FC236}">
                <a16:creationId xmlns:a16="http://schemas.microsoft.com/office/drawing/2014/main" id="{AB9932AA-0302-62D6-29E9-ED5BFC3B620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35174" y="1266107"/>
            <a:ext cx="5887720" cy="2871300"/>
          </a:xfrm>
          <a:prstGeom prst="rect">
            <a:avLst/>
          </a:prstGeom>
        </p:spPr>
      </p:pic>
    </p:spTree>
    <p:extLst>
      <p:ext uri="{BB962C8B-B14F-4D97-AF65-F5344CB8AC3E}">
        <p14:creationId xmlns:p14="http://schemas.microsoft.com/office/powerpoint/2010/main" val="1376639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80F836E-8BC0-8CDA-2945-4A38A2032F93}"/>
              </a:ext>
            </a:extLst>
          </p:cNvPr>
          <p:cNvPicPr>
            <a:picLocks noChangeAspect="1"/>
          </p:cNvPicPr>
          <p:nvPr/>
        </p:nvPicPr>
        <p:blipFill rotWithShape="1">
          <a:blip r:embed="rId2">
            <a:duotone>
              <a:schemeClr val="bg2">
                <a:shade val="45000"/>
                <a:satMod val="135000"/>
              </a:schemeClr>
              <a:prstClr val="white"/>
            </a:duotone>
            <a:alphaModFix amt="25000"/>
          </a:blip>
          <a:srcRect t="5415" b="10315"/>
          <a:stretch/>
        </p:blipFill>
        <p:spPr>
          <a:xfrm>
            <a:off x="1" y="10"/>
            <a:ext cx="12191999" cy="6857990"/>
          </a:xfrm>
          <a:prstGeom prst="rect">
            <a:avLst/>
          </a:prstGeom>
        </p:spPr>
      </p:pic>
      <p:sp>
        <p:nvSpPr>
          <p:cNvPr id="2" name="Title 1">
            <a:extLst>
              <a:ext uri="{FF2B5EF4-FFF2-40B4-BE49-F238E27FC236}">
                <a16:creationId xmlns:a16="http://schemas.microsoft.com/office/drawing/2014/main" id="{49D1BE7D-2F44-FC3D-BBAE-B3BCBD036155}"/>
              </a:ext>
            </a:extLst>
          </p:cNvPr>
          <p:cNvSpPr>
            <a:spLocks noGrp="1"/>
          </p:cNvSpPr>
          <p:nvPr>
            <p:ph type="title"/>
          </p:nvPr>
        </p:nvSpPr>
        <p:spPr/>
        <p:txBody>
          <a:bodyPr>
            <a:normAutofit/>
          </a:bodyPr>
          <a:lstStyle/>
          <a:p>
            <a:r>
              <a:rPr lang="en-US" dirty="0"/>
              <a:t>Evaluation Metrics</a:t>
            </a:r>
          </a:p>
        </p:txBody>
      </p:sp>
      <p:sp>
        <p:nvSpPr>
          <p:cNvPr id="3" name="Content Placeholder 2">
            <a:extLst>
              <a:ext uri="{FF2B5EF4-FFF2-40B4-BE49-F238E27FC236}">
                <a16:creationId xmlns:a16="http://schemas.microsoft.com/office/drawing/2014/main" id="{BEB256E0-68D4-CB8B-3B02-3F7E97565C9B}"/>
              </a:ext>
            </a:extLst>
          </p:cNvPr>
          <p:cNvSpPr>
            <a:spLocks noGrp="1"/>
          </p:cNvSpPr>
          <p:nvPr>
            <p:ph idx="1"/>
          </p:nvPr>
        </p:nvSpPr>
        <p:spPr>
          <a:xfrm>
            <a:off x="1797666" y="2074754"/>
            <a:ext cx="8596668" cy="4405602"/>
          </a:xfrm>
        </p:spPr>
        <p:txBody>
          <a:bodyPr>
            <a:normAutofit/>
          </a:bodyPr>
          <a:lstStyle/>
          <a:p>
            <a:pPr>
              <a:lnSpc>
                <a:spcPct val="90000"/>
              </a:lnSpc>
            </a:pPr>
            <a:r>
              <a:rPr lang="en-US" sz="1400" b="0" i="0" dirty="0">
                <a:effectLst/>
                <a:latin typeface="Söhne"/>
              </a:rPr>
              <a:t>1. </a:t>
            </a:r>
            <a:r>
              <a:rPr lang="en-US" sz="1400" b="1" i="0" dirty="0">
                <a:effectLst/>
                <a:latin typeface="Söhne"/>
              </a:rPr>
              <a:t>Precision:</a:t>
            </a:r>
            <a:endParaRPr lang="en-US" sz="1400" b="0" i="0" dirty="0">
              <a:effectLst/>
              <a:latin typeface="Söhne"/>
            </a:endParaRPr>
          </a:p>
          <a:p>
            <a:pPr>
              <a:lnSpc>
                <a:spcPct val="90000"/>
              </a:lnSpc>
              <a:buFont typeface="Arial" panose="020B0604020202020204" pitchFamily="34" charset="0"/>
              <a:buChar char="•"/>
            </a:pPr>
            <a:r>
              <a:rPr lang="en-US" sz="1400" b="0" i="1" dirty="0">
                <a:effectLst/>
                <a:latin typeface="Söhne"/>
              </a:rPr>
              <a:t>Definition:</a:t>
            </a:r>
            <a:r>
              <a:rPr lang="en-US" sz="1400" b="0" i="0" dirty="0">
                <a:effectLst/>
                <a:latin typeface="Söhne"/>
              </a:rPr>
              <a:t> Precision is a measure of accuracy that evaluates the relevance of the recommended items. It answers the question: Of all the recommended movies, how many are truly relevant to the user?</a:t>
            </a:r>
          </a:p>
          <a:p>
            <a:pPr>
              <a:lnSpc>
                <a:spcPct val="90000"/>
              </a:lnSpc>
              <a:buFont typeface="Arial" panose="020B0604020202020204" pitchFamily="34" charset="0"/>
              <a:buChar char="•"/>
            </a:pPr>
            <a:r>
              <a:rPr lang="en-US" sz="1400" b="0" i="1" dirty="0">
                <a:effectLst/>
                <a:latin typeface="Söhne"/>
              </a:rPr>
              <a:t>Formula:</a:t>
            </a:r>
            <a:r>
              <a:rPr lang="en-US" sz="1400" b="0" i="0" dirty="0">
                <a:effectLst/>
                <a:latin typeface="Söhne"/>
              </a:rPr>
              <a:t> Precision = (Number of Relevant Items Recommended) / (Total Number of Recommended Items)</a:t>
            </a:r>
          </a:p>
          <a:p>
            <a:pPr>
              <a:lnSpc>
                <a:spcPct val="90000"/>
              </a:lnSpc>
              <a:buFont typeface="Arial" panose="020B0604020202020204" pitchFamily="34" charset="0"/>
              <a:buChar char="•"/>
            </a:pPr>
            <a:r>
              <a:rPr lang="en-US" sz="1400" b="0" i="1" dirty="0">
                <a:effectLst/>
                <a:latin typeface="Söhne"/>
              </a:rPr>
              <a:t>Interpretation:</a:t>
            </a:r>
            <a:r>
              <a:rPr lang="en-US" sz="1400" b="0" i="0" dirty="0">
                <a:effectLst/>
                <a:latin typeface="Söhne"/>
              </a:rPr>
              <a:t> A high precision score indicates that a significant portion of the recommended movies align with the user's preferences.</a:t>
            </a:r>
          </a:p>
          <a:p>
            <a:pPr>
              <a:lnSpc>
                <a:spcPct val="90000"/>
              </a:lnSpc>
            </a:pPr>
            <a:r>
              <a:rPr lang="en-US" sz="1400" b="1" i="0" dirty="0">
                <a:effectLst/>
                <a:latin typeface="Söhne"/>
              </a:rPr>
              <a:t>2. Recall:</a:t>
            </a:r>
            <a:endParaRPr lang="en-US" sz="1400" b="0" i="0" dirty="0">
              <a:effectLst/>
              <a:latin typeface="Söhne"/>
            </a:endParaRPr>
          </a:p>
          <a:p>
            <a:pPr>
              <a:lnSpc>
                <a:spcPct val="90000"/>
              </a:lnSpc>
              <a:buFont typeface="Arial" panose="020B0604020202020204" pitchFamily="34" charset="0"/>
              <a:buChar char="•"/>
            </a:pPr>
            <a:r>
              <a:rPr lang="en-US" sz="1400" b="0" i="1" dirty="0">
                <a:effectLst/>
                <a:latin typeface="Söhne"/>
              </a:rPr>
              <a:t>Definition:</a:t>
            </a:r>
            <a:r>
              <a:rPr lang="en-US" sz="1400" b="0" i="0" dirty="0">
                <a:effectLst/>
                <a:latin typeface="Söhne"/>
              </a:rPr>
              <a:t> Recall measures the system's ability to capture all the relevant items for a user. It answers the question: Of all the relevant movies, how many were successfully recommended?</a:t>
            </a:r>
          </a:p>
          <a:p>
            <a:pPr>
              <a:lnSpc>
                <a:spcPct val="90000"/>
              </a:lnSpc>
              <a:buFont typeface="Arial" panose="020B0604020202020204" pitchFamily="34" charset="0"/>
              <a:buChar char="•"/>
            </a:pPr>
            <a:r>
              <a:rPr lang="en-US" sz="1400" b="0" i="1" dirty="0">
                <a:effectLst/>
                <a:latin typeface="Söhne"/>
              </a:rPr>
              <a:t>Formula:</a:t>
            </a:r>
            <a:r>
              <a:rPr lang="en-US" sz="1400" b="0" i="0" dirty="0">
                <a:effectLst/>
                <a:latin typeface="Söhne"/>
              </a:rPr>
              <a:t> Recall = (Number of Relevant Items Recommended) / (Total Number of Relevant Items)</a:t>
            </a:r>
          </a:p>
          <a:p>
            <a:pPr>
              <a:lnSpc>
                <a:spcPct val="90000"/>
              </a:lnSpc>
              <a:buFont typeface="Arial" panose="020B0604020202020204" pitchFamily="34" charset="0"/>
              <a:buChar char="•"/>
            </a:pPr>
            <a:r>
              <a:rPr lang="en-US" sz="1400" b="0" i="1" dirty="0">
                <a:effectLst/>
                <a:latin typeface="Söhne"/>
              </a:rPr>
              <a:t>Interpretation:</a:t>
            </a:r>
            <a:r>
              <a:rPr lang="en-US" sz="1400" b="0" i="0" dirty="0">
                <a:effectLst/>
                <a:latin typeface="Söhne"/>
              </a:rPr>
              <a:t> A high recall score signifies that the recommendation system effectively identifies and suggests a substantial portion of movies that a user would find relevant.</a:t>
            </a:r>
          </a:p>
          <a:p>
            <a:pPr marL="0" indent="0">
              <a:lnSpc>
                <a:spcPct val="90000"/>
              </a:lnSpc>
              <a:buNone/>
            </a:pPr>
            <a:endParaRPr lang="en-US" sz="1400" dirty="0"/>
          </a:p>
        </p:txBody>
      </p:sp>
    </p:spTree>
    <p:extLst>
      <p:ext uri="{BB962C8B-B14F-4D97-AF65-F5344CB8AC3E}">
        <p14:creationId xmlns:p14="http://schemas.microsoft.com/office/powerpoint/2010/main" val="3576814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p:txBody>
          <a:bodyPr vert="horz" wrap="square" lIns="0" tIns="0" rIns="0" bIns="0" rtlCol="0" anchor="b" anchorCtr="0">
            <a:normAutofit/>
          </a:bodyPr>
          <a:lstStyle/>
          <a:p>
            <a:pPr>
              <a:lnSpc>
                <a:spcPct val="100000"/>
              </a:lnSpc>
            </a:pPr>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p:txBody>
          <a:bodyPr vert="horz" wrap="square" lIns="0" tIns="0" rIns="0" bIns="0" rtlCol="0" anchor="t">
            <a:normAutofit/>
          </a:bodyPr>
          <a:lstStyle/>
          <a:p>
            <a:pPr>
              <a:buFont typeface="Arial" panose="020B0604020202020204" pitchFamily="34" charset="0"/>
              <a:buChar char="•"/>
            </a:pPr>
            <a:r>
              <a:rPr lang="en-US" sz="1600" dirty="0"/>
              <a:t>Introduction</a:t>
            </a:r>
          </a:p>
          <a:p>
            <a:pPr>
              <a:buFont typeface="Arial" panose="020B0604020202020204" pitchFamily="34" charset="0"/>
              <a:buChar char="•"/>
            </a:pPr>
            <a:r>
              <a:rPr lang="en-US" sz="1600" dirty="0"/>
              <a:t>Objective</a:t>
            </a:r>
          </a:p>
          <a:p>
            <a:pPr>
              <a:buFont typeface="Arial" panose="020B0604020202020204" pitchFamily="34" charset="0"/>
              <a:buChar char="•"/>
            </a:pPr>
            <a:r>
              <a:rPr lang="en-US" sz="1600" dirty="0"/>
              <a:t>Types Of Recommendation System</a:t>
            </a:r>
          </a:p>
          <a:p>
            <a:pPr>
              <a:buFont typeface="Arial" panose="020B0604020202020204" pitchFamily="34" charset="0"/>
              <a:buChar char="•"/>
            </a:pPr>
            <a:r>
              <a:rPr lang="en-US" sz="1600" dirty="0"/>
              <a:t>Data Used</a:t>
            </a:r>
          </a:p>
          <a:p>
            <a:pPr>
              <a:buFont typeface="Arial" panose="020B0604020202020204" pitchFamily="34" charset="0"/>
              <a:buChar char="•"/>
            </a:pPr>
            <a:r>
              <a:rPr lang="en-US" sz="1600" dirty="0"/>
              <a:t>Model and its overview</a:t>
            </a:r>
          </a:p>
          <a:p>
            <a:pPr>
              <a:buFont typeface="Arial" panose="020B0604020202020204" pitchFamily="34" charset="0"/>
              <a:buChar char="•"/>
            </a:pPr>
            <a:r>
              <a:rPr lang="en-US" sz="1600" dirty="0"/>
              <a:t>Model Training and Features</a:t>
            </a:r>
          </a:p>
          <a:p>
            <a:pPr>
              <a:buFont typeface="Arial" panose="020B0604020202020204" pitchFamily="34" charset="0"/>
              <a:buChar char="•"/>
            </a:pPr>
            <a:r>
              <a:rPr lang="en-US" sz="1600" dirty="0"/>
              <a:t>Results</a:t>
            </a:r>
          </a:p>
          <a:p>
            <a:pPr>
              <a:buFont typeface="Arial" panose="020B0604020202020204" pitchFamily="34" charset="0"/>
              <a:buChar char="•"/>
            </a:pPr>
            <a:r>
              <a:rPr lang="en-US" sz="1600" dirty="0"/>
              <a:t>Evaluation Metrics</a:t>
            </a:r>
          </a:p>
          <a:p>
            <a:pPr>
              <a:buFont typeface="Arial" panose="020B0604020202020204" pitchFamily="34" charset="0"/>
              <a:buChar char="•"/>
            </a:pPr>
            <a:endParaRPr lang="en-US" sz="1600" dirty="0"/>
          </a:p>
        </p:txBody>
      </p:sp>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p:txBody>
          <a:bodyPr vert="horz" wrap="square" lIns="0" tIns="0" rIns="0" bIns="0" rtlCol="0" anchor="ctr">
            <a:normAutofit/>
          </a:bodyPr>
          <a:lstStyle/>
          <a:p>
            <a:pPr>
              <a:spcAft>
                <a:spcPts val="600"/>
              </a:spcAft>
            </a:pPr>
            <a:fld id="{8DFC0658-A5FB-411A-B689-62A668D75EF2}" type="datetime2">
              <a:rPr lang="en-US" smtClean="0">
                <a:solidFill>
                  <a:schemeClr val="tx1">
                    <a:alpha val="80000"/>
                  </a:schemeClr>
                </a:solidFill>
              </a:rPr>
              <a:t>Friday, December 8, 2023</a:t>
            </a:fld>
            <a:endParaRPr lang="en-US">
              <a:solidFill>
                <a:schemeClr val="tx1">
                  <a:alpha val="80000"/>
                </a:schemeClr>
              </a:solidFill>
            </a:endParaRP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a:t>
            </a:fld>
            <a:endParaRPr lang="en-US">
              <a:solidFill>
                <a:schemeClr val="tx1">
                  <a:alpha val="80000"/>
                </a:schemeClr>
              </a:solidFill>
            </a:endParaRPr>
          </a:p>
        </p:txBody>
      </p:sp>
      <p:pic>
        <p:nvPicPr>
          <p:cNvPr id="7" name="Picture 6" descr="A group of colorful circles with icons&#10;&#10;Description automatically generated">
            <a:extLst>
              <a:ext uri="{FF2B5EF4-FFF2-40B4-BE49-F238E27FC236}">
                <a16:creationId xmlns:a16="http://schemas.microsoft.com/office/drawing/2014/main" id="{2CACBAAC-B9B5-022F-5099-E82B3A9F56EC}"/>
              </a:ext>
            </a:extLst>
          </p:cNvPr>
          <p:cNvPicPr>
            <a:picLocks noChangeAspect="1"/>
          </p:cNvPicPr>
          <p:nvPr/>
        </p:nvPicPr>
        <p:blipFill>
          <a:blip r:embed="rId2"/>
          <a:stretch>
            <a:fillRect/>
          </a:stretch>
        </p:blipFill>
        <p:spPr>
          <a:xfrm>
            <a:off x="8931233" y="3862985"/>
            <a:ext cx="2896878" cy="2489879"/>
          </a:xfrm>
          <a:prstGeom prst="rect">
            <a:avLst/>
          </a:prstGeom>
        </p:spPr>
      </p:pic>
      <p:pic>
        <p:nvPicPr>
          <p:cNvPr id="9" name="Picture 8" descr="A blue and purple brain with circuit lines and dots&#10;&#10;Description automatically generated">
            <a:extLst>
              <a:ext uri="{FF2B5EF4-FFF2-40B4-BE49-F238E27FC236}">
                <a16:creationId xmlns:a16="http://schemas.microsoft.com/office/drawing/2014/main" id="{02F771A9-34C2-E284-0CB6-500930709416}"/>
              </a:ext>
            </a:extLst>
          </p:cNvPr>
          <p:cNvPicPr>
            <a:picLocks noChangeAspect="1"/>
          </p:cNvPicPr>
          <p:nvPr/>
        </p:nvPicPr>
        <p:blipFill>
          <a:blip r:embed="rId3"/>
          <a:stretch>
            <a:fillRect/>
          </a:stretch>
        </p:blipFill>
        <p:spPr>
          <a:xfrm>
            <a:off x="9090659" y="167271"/>
            <a:ext cx="2432232" cy="2670909"/>
          </a:xfrm>
          <a:prstGeom prst="rect">
            <a:avLst/>
          </a:prstGeom>
        </p:spPr>
      </p:pic>
      <p:pic>
        <p:nvPicPr>
          <p:cNvPr id="11" name="Picture 10" descr="A diagram of a user connection&#10;&#10;Description automatically generated with medium confidence">
            <a:extLst>
              <a:ext uri="{FF2B5EF4-FFF2-40B4-BE49-F238E27FC236}">
                <a16:creationId xmlns:a16="http://schemas.microsoft.com/office/drawing/2014/main" id="{BF222042-2182-ED10-DDAF-25EFE0FB0897}"/>
              </a:ext>
            </a:extLst>
          </p:cNvPr>
          <p:cNvPicPr>
            <a:picLocks noChangeAspect="1"/>
          </p:cNvPicPr>
          <p:nvPr/>
        </p:nvPicPr>
        <p:blipFill>
          <a:blip r:embed="rId4"/>
          <a:stretch>
            <a:fillRect/>
          </a:stretch>
        </p:blipFill>
        <p:spPr>
          <a:xfrm>
            <a:off x="4787849" y="1857336"/>
            <a:ext cx="4054720" cy="2303094"/>
          </a:xfrm>
          <a:prstGeom prst="rect">
            <a:avLst/>
          </a:prstGeom>
        </p:spPr>
      </p:pic>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0017B-B9DC-0A9F-66D2-1518FC47F75B}"/>
              </a:ext>
            </a:extLst>
          </p:cNvPr>
          <p:cNvSpPr>
            <a:spLocks noGrp="1"/>
          </p:cNvSpPr>
          <p:nvPr>
            <p:ph type="title"/>
          </p:nvPr>
        </p:nvSpPr>
        <p:spPr/>
        <p:txBody>
          <a:bodyPr/>
          <a:lstStyle/>
          <a:p>
            <a:endParaRPr lang="en-US" dirty="0"/>
          </a:p>
        </p:txBody>
      </p:sp>
      <p:pic>
        <p:nvPicPr>
          <p:cNvPr id="5" name="Content Placeholder 4" descr="A computer screen shot of a black screen&#10;&#10;Description automatically generated">
            <a:extLst>
              <a:ext uri="{FF2B5EF4-FFF2-40B4-BE49-F238E27FC236}">
                <a16:creationId xmlns:a16="http://schemas.microsoft.com/office/drawing/2014/main" id="{DD752200-5357-659F-09B5-5EFE687136D9}"/>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913774" y="0"/>
            <a:ext cx="10364451" cy="4389120"/>
          </a:xfrm>
        </p:spPr>
      </p:pic>
      <p:pic>
        <p:nvPicPr>
          <p:cNvPr id="7" name="Picture 6" descr="A screenshot of a computer&#10;&#10;Description automatically generated">
            <a:extLst>
              <a:ext uri="{FF2B5EF4-FFF2-40B4-BE49-F238E27FC236}">
                <a16:creationId xmlns:a16="http://schemas.microsoft.com/office/drawing/2014/main" id="{470953FC-FD1F-ECA7-6712-3452A77EBD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2376" y="4513580"/>
            <a:ext cx="9134475" cy="2057400"/>
          </a:xfrm>
          <a:prstGeom prst="rect">
            <a:avLst/>
          </a:prstGeom>
        </p:spPr>
      </p:pic>
    </p:spTree>
    <p:extLst>
      <p:ext uri="{BB962C8B-B14F-4D97-AF65-F5344CB8AC3E}">
        <p14:creationId xmlns:p14="http://schemas.microsoft.com/office/powerpoint/2010/main" val="1235470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40A50-44D6-D83C-973D-A849E119D028}"/>
              </a:ext>
            </a:extLst>
          </p:cNvPr>
          <p:cNvSpPr>
            <a:spLocks noGrp="1"/>
          </p:cNvSpPr>
          <p:nvPr>
            <p:ph type="title"/>
          </p:nvPr>
        </p:nvSpPr>
        <p:spPr>
          <a:xfrm>
            <a:off x="591070" y="2780175"/>
            <a:ext cx="8596668" cy="1320800"/>
          </a:xfrm>
        </p:spPr>
        <p:txBody>
          <a:bodyPr>
            <a:normAutofit/>
          </a:bodyPr>
          <a:lstStyle/>
          <a:p>
            <a:pPr algn="ctr"/>
            <a:r>
              <a:rPr lang="en-US" sz="6000" dirty="0"/>
              <a:t>Thank You!</a:t>
            </a:r>
          </a:p>
        </p:txBody>
      </p:sp>
    </p:spTree>
    <p:extLst>
      <p:ext uri="{BB962C8B-B14F-4D97-AF65-F5344CB8AC3E}">
        <p14:creationId xmlns:p14="http://schemas.microsoft.com/office/powerpoint/2010/main" val="571622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qua and green fractal background like floral petal">
            <a:extLst>
              <a:ext uri="{FF2B5EF4-FFF2-40B4-BE49-F238E27FC236}">
                <a16:creationId xmlns:a16="http://schemas.microsoft.com/office/drawing/2014/main" id="{419C2957-E45E-D5E3-4D0D-D297E1A07D2D}"/>
              </a:ext>
            </a:extLst>
          </p:cNvPr>
          <p:cNvPicPr>
            <a:picLocks noChangeAspect="1"/>
          </p:cNvPicPr>
          <p:nvPr/>
        </p:nvPicPr>
        <p:blipFill rotWithShape="1">
          <a:blip r:embed="rId2">
            <a:duotone>
              <a:schemeClr val="bg2">
                <a:shade val="45000"/>
                <a:satMod val="135000"/>
              </a:schemeClr>
              <a:prstClr val="white"/>
            </a:duotone>
            <a:alphaModFix amt="25000"/>
          </a:blip>
          <a:srcRect t="8747" b="16253"/>
          <a:stretch/>
        </p:blipFill>
        <p:spPr>
          <a:xfrm>
            <a:off x="1" y="10"/>
            <a:ext cx="12191999" cy="6857990"/>
          </a:xfrm>
          <a:prstGeom prst="rect">
            <a:avLst/>
          </a:prstGeom>
        </p:spPr>
      </p:pic>
      <p:sp>
        <p:nvSpPr>
          <p:cNvPr id="2" name="Title 1">
            <a:extLst>
              <a:ext uri="{FF2B5EF4-FFF2-40B4-BE49-F238E27FC236}">
                <a16:creationId xmlns:a16="http://schemas.microsoft.com/office/drawing/2014/main" id="{032F3CCA-B64B-AB7B-90B9-0B0575A0AECA}"/>
              </a:ext>
            </a:extLst>
          </p:cNvPr>
          <p:cNvSpPr>
            <a:spLocks noGrp="1"/>
          </p:cNvSpPr>
          <p:nvPr>
            <p:ph type="ctrTitle"/>
          </p:nvPr>
        </p:nvSpPr>
        <p:spPr>
          <a:xfrm>
            <a:off x="677334" y="609600"/>
            <a:ext cx="8596668" cy="1320800"/>
          </a:xfrm>
        </p:spPr>
        <p:txBody>
          <a:bodyPr vert="horz" lIns="91440" tIns="45720" rIns="91440" bIns="45720" rtlCol="0" anchor="t">
            <a:normAutofit/>
          </a:bodyPr>
          <a:lstStyle/>
          <a:p>
            <a:pPr algn="l"/>
            <a:r>
              <a:rPr lang="en-US" sz="3600" dirty="0">
                <a:solidFill>
                  <a:schemeClr val="tx1">
                    <a:lumMod val="95000"/>
                    <a:lumOff val="5000"/>
                  </a:schemeClr>
                </a:solidFill>
              </a:rPr>
              <a:t>Introduction</a:t>
            </a:r>
          </a:p>
        </p:txBody>
      </p:sp>
      <p:sp>
        <p:nvSpPr>
          <p:cNvPr id="3" name="Subtitle 2">
            <a:extLst>
              <a:ext uri="{FF2B5EF4-FFF2-40B4-BE49-F238E27FC236}">
                <a16:creationId xmlns:a16="http://schemas.microsoft.com/office/drawing/2014/main" id="{76F28FAE-74F5-BB3C-77D1-075AAFBCD2C7}"/>
              </a:ext>
            </a:extLst>
          </p:cNvPr>
          <p:cNvSpPr>
            <a:spLocks noGrp="1"/>
          </p:cNvSpPr>
          <p:nvPr>
            <p:ph type="subTitle" idx="1"/>
          </p:nvPr>
        </p:nvSpPr>
        <p:spPr>
          <a:xfrm>
            <a:off x="677334" y="2160589"/>
            <a:ext cx="8596668" cy="3880773"/>
          </a:xfrm>
        </p:spPr>
        <p:txBody>
          <a:bodyPr vert="horz" lIns="91440" tIns="45720" rIns="91440" bIns="45720" rtlCol="0">
            <a:normAutofit/>
          </a:bodyPr>
          <a:lstStyle/>
          <a:p>
            <a:pPr algn="l">
              <a:buFont typeface="Wingdings 3" charset="2"/>
              <a:buChar char=""/>
            </a:pPr>
            <a:r>
              <a:rPr lang="en-US" dirty="0">
                <a:solidFill>
                  <a:schemeClr val="tx1">
                    <a:lumMod val="95000"/>
                    <a:lumOff val="5000"/>
                  </a:schemeClr>
                </a:solidFill>
              </a:rPr>
              <a:t>Recommendation System: Recommendation System produce a ranked list of items on which a user might be interested, in the context of current/past choice of an items.</a:t>
            </a:r>
          </a:p>
          <a:p>
            <a:pPr marL="285750" indent="-285750" algn="l">
              <a:buFont typeface="Wingdings 3" charset="2"/>
              <a:buChar char=""/>
            </a:pPr>
            <a:r>
              <a:rPr lang="en-US" dirty="0">
                <a:solidFill>
                  <a:schemeClr val="tx1">
                    <a:lumMod val="95000"/>
                    <a:lumOff val="5000"/>
                  </a:schemeClr>
                </a:solidFill>
              </a:rPr>
              <a:t>Subclass of Information filtering system that seek to predict the ‘rating’ or ‘preference’ that a user would give to them.</a:t>
            </a:r>
          </a:p>
          <a:p>
            <a:pPr marL="285750" indent="-285750" algn="l">
              <a:buFont typeface="Wingdings 3" charset="2"/>
              <a:buChar char=""/>
            </a:pPr>
            <a:r>
              <a:rPr lang="en-US" dirty="0">
                <a:solidFill>
                  <a:schemeClr val="tx1">
                    <a:lumMod val="95000"/>
                    <a:lumOff val="5000"/>
                  </a:schemeClr>
                </a:solidFill>
              </a:rPr>
              <a:t>Helps deciding in what to watch.</a:t>
            </a:r>
          </a:p>
          <a:p>
            <a:pPr marL="285750" indent="-285750" algn="l">
              <a:buFont typeface="Wingdings 3" charset="2"/>
              <a:buChar char=""/>
            </a:pPr>
            <a:r>
              <a:rPr lang="en-US" dirty="0">
                <a:solidFill>
                  <a:schemeClr val="tx1">
                    <a:lumMod val="95000"/>
                    <a:lumOff val="5000"/>
                  </a:schemeClr>
                </a:solidFill>
              </a:rPr>
              <a:t>Applied in variety of applications like Movies, Books etc.</a:t>
            </a:r>
          </a:p>
        </p:txBody>
      </p:sp>
    </p:spTree>
    <p:extLst>
      <p:ext uri="{BB962C8B-B14F-4D97-AF65-F5344CB8AC3E}">
        <p14:creationId xmlns:p14="http://schemas.microsoft.com/office/powerpoint/2010/main" val="78606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928B170-B7BC-4BDA-AF69-28A89C4F89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Theatre">
            <a:extLst>
              <a:ext uri="{FF2B5EF4-FFF2-40B4-BE49-F238E27FC236}">
                <a16:creationId xmlns:a16="http://schemas.microsoft.com/office/drawing/2014/main" id="{6FADF8DC-4D03-05AA-93F5-38E6FFEE6C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445" y="1719913"/>
            <a:ext cx="3427091" cy="3427091"/>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6" name="Picture 15">
            <a:extLst>
              <a:ext uri="{FF2B5EF4-FFF2-40B4-BE49-F238E27FC236}">
                <a16:creationId xmlns:a16="http://schemas.microsoft.com/office/drawing/2014/main" id="{2E1E8C82-833C-4573-807A-A01BED3757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2585455-84FC-CD97-CDFE-DCA38D626285}"/>
              </a:ext>
            </a:extLst>
          </p:cNvPr>
          <p:cNvSpPr>
            <a:spLocks noGrp="1"/>
          </p:cNvSpPr>
          <p:nvPr>
            <p:ph type="title"/>
          </p:nvPr>
        </p:nvSpPr>
        <p:spPr>
          <a:xfrm>
            <a:off x="913776" y="640831"/>
            <a:ext cx="6564205" cy="1573863"/>
          </a:xfrm>
        </p:spPr>
        <p:txBody>
          <a:bodyPr>
            <a:normAutofit/>
          </a:bodyPr>
          <a:lstStyle/>
          <a:p>
            <a:r>
              <a:rPr lang="en-US" dirty="0"/>
              <a:t>Objective</a:t>
            </a:r>
          </a:p>
        </p:txBody>
      </p:sp>
      <p:sp>
        <p:nvSpPr>
          <p:cNvPr id="3" name="Content Placeholder 2">
            <a:extLst>
              <a:ext uri="{FF2B5EF4-FFF2-40B4-BE49-F238E27FC236}">
                <a16:creationId xmlns:a16="http://schemas.microsoft.com/office/drawing/2014/main" id="{663422AA-F5DA-A846-392C-5C142063B947}"/>
              </a:ext>
            </a:extLst>
          </p:cNvPr>
          <p:cNvSpPr>
            <a:spLocks noGrp="1"/>
          </p:cNvSpPr>
          <p:nvPr>
            <p:ph sz="quarter" idx="13"/>
          </p:nvPr>
        </p:nvSpPr>
        <p:spPr>
          <a:xfrm>
            <a:off x="913774" y="2367092"/>
            <a:ext cx="6564207" cy="3881309"/>
          </a:xfrm>
        </p:spPr>
        <p:txBody>
          <a:bodyPr>
            <a:normAutofit/>
          </a:bodyPr>
          <a:lstStyle/>
          <a:p>
            <a:pPr marL="0" indent="0">
              <a:buNone/>
            </a:pPr>
            <a:r>
              <a:rPr lang="en-US" b="0" i="0" dirty="0">
                <a:effectLst/>
                <a:latin typeface="Söhne"/>
              </a:rPr>
              <a:t>The objective of implementing a movie recommendation system is to enhance user experience by providing personalized and relevant movie suggestions. the system aims to:</a:t>
            </a:r>
          </a:p>
          <a:p>
            <a:r>
              <a:rPr lang="en-US" b="1" i="0" dirty="0">
                <a:effectLst/>
                <a:latin typeface="Söhne"/>
              </a:rPr>
              <a:t>Tailor Recommendations to User Preferences</a:t>
            </a:r>
          </a:p>
          <a:p>
            <a:r>
              <a:rPr lang="en-US" b="1" i="0" dirty="0">
                <a:effectLst/>
                <a:latin typeface="Söhne"/>
              </a:rPr>
              <a:t>Identify Similar INTEREST</a:t>
            </a:r>
            <a:endParaRPr lang="en-US" b="1" dirty="0">
              <a:latin typeface="Söhne"/>
            </a:endParaRPr>
          </a:p>
          <a:p>
            <a:r>
              <a:rPr lang="en-US" b="1" i="0" dirty="0">
                <a:effectLst/>
                <a:latin typeface="Söhne"/>
              </a:rPr>
              <a:t>Improve Recommendation Quality</a:t>
            </a:r>
            <a:endParaRPr lang="en-US" dirty="0"/>
          </a:p>
        </p:txBody>
      </p:sp>
    </p:spTree>
    <p:extLst>
      <p:ext uri="{BB962C8B-B14F-4D97-AF65-F5344CB8AC3E}">
        <p14:creationId xmlns:p14="http://schemas.microsoft.com/office/powerpoint/2010/main" val="1086127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A9FAA-0802-33BF-3C00-A7D2C85100B4}"/>
              </a:ext>
            </a:extLst>
          </p:cNvPr>
          <p:cNvSpPr>
            <a:spLocks noGrp="1"/>
          </p:cNvSpPr>
          <p:nvPr>
            <p:ph type="ctrTitle"/>
          </p:nvPr>
        </p:nvSpPr>
        <p:spPr/>
        <p:txBody>
          <a:bodyPr anchor="ctr">
            <a:normAutofit/>
          </a:bodyPr>
          <a:lstStyle/>
          <a:p>
            <a:r>
              <a:rPr lang="en-US" dirty="0"/>
              <a:t>Types Of Recommender System</a:t>
            </a:r>
          </a:p>
        </p:txBody>
      </p:sp>
      <p:sp>
        <p:nvSpPr>
          <p:cNvPr id="3" name="Subtitle 2">
            <a:extLst>
              <a:ext uri="{FF2B5EF4-FFF2-40B4-BE49-F238E27FC236}">
                <a16:creationId xmlns:a16="http://schemas.microsoft.com/office/drawing/2014/main" id="{9D267DFE-079B-ABED-946D-C39FC61960A5}"/>
              </a:ext>
            </a:extLst>
          </p:cNvPr>
          <p:cNvSpPr>
            <a:spLocks noGrp="1"/>
          </p:cNvSpPr>
          <p:nvPr>
            <p:ph type="subTitle" idx="1"/>
          </p:nvPr>
        </p:nvSpPr>
        <p:spPr>
          <a:xfrm>
            <a:off x="1578484" y="3692106"/>
            <a:ext cx="8689976" cy="1997014"/>
          </a:xfrm>
        </p:spPr>
        <p:txBody>
          <a:bodyPr anchor="ctr">
            <a:normAutofit fontScale="77500" lnSpcReduction="20000"/>
          </a:bodyPr>
          <a:lstStyle/>
          <a:p>
            <a:r>
              <a:rPr lang="en-US" dirty="0">
                <a:solidFill>
                  <a:schemeClr val="tx1">
                    <a:lumMod val="75000"/>
                    <a:lumOff val="25000"/>
                  </a:schemeClr>
                </a:solidFill>
              </a:rPr>
              <a:t>Content-Based Recommendation</a:t>
            </a:r>
            <a:r>
              <a:rPr lang="en-US" dirty="0"/>
              <a:t>: It is supervised machine learning used to induce a classifier to discriminate between interesting and uninteresting items for the user.</a:t>
            </a:r>
          </a:p>
          <a:p>
            <a:r>
              <a:rPr lang="en-US" dirty="0">
                <a:solidFill>
                  <a:schemeClr val="tx1">
                    <a:lumMod val="75000"/>
                    <a:lumOff val="25000"/>
                  </a:schemeClr>
                </a:solidFill>
              </a:rPr>
              <a:t>Collaborative Filtering: </a:t>
            </a:r>
            <a:r>
              <a:rPr lang="en-US" dirty="0"/>
              <a:t>Collaborative recommends items based on similarity measures between users and/or items. The basic assumption behind the algorithm is that users with similar interests have common preferences.</a:t>
            </a:r>
          </a:p>
          <a:p>
            <a:endParaRPr lang="en-US" dirty="0"/>
          </a:p>
        </p:txBody>
      </p:sp>
    </p:spTree>
    <p:extLst>
      <p:ext uri="{BB962C8B-B14F-4D97-AF65-F5344CB8AC3E}">
        <p14:creationId xmlns:p14="http://schemas.microsoft.com/office/powerpoint/2010/main" val="3688243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Top view of cubes connected with black lines">
            <a:extLst>
              <a:ext uri="{FF2B5EF4-FFF2-40B4-BE49-F238E27FC236}">
                <a16:creationId xmlns:a16="http://schemas.microsoft.com/office/drawing/2014/main" id="{F3D10D53-9697-08AA-693D-D76BFA694CA2}"/>
              </a:ext>
            </a:extLst>
          </p:cNvPr>
          <p:cNvPicPr>
            <a:picLocks noChangeAspect="1"/>
          </p:cNvPicPr>
          <p:nvPr/>
        </p:nvPicPr>
        <p:blipFill rotWithShape="1">
          <a:blip r:embed="rId2"/>
          <a:srcRect t="12500" b="12500"/>
          <a:stretch/>
        </p:blipFill>
        <p:spPr>
          <a:xfrm>
            <a:off x="20" y="10"/>
            <a:ext cx="12191980" cy="6857990"/>
          </a:xfrm>
          <a:prstGeom prst="rect">
            <a:avLst/>
          </a:prstGeom>
        </p:spPr>
      </p:pic>
      <p:pic>
        <p:nvPicPr>
          <p:cNvPr id="10" name="Picture 9">
            <a:extLst>
              <a:ext uri="{FF2B5EF4-FFF2-40B4-BE49-F238E27FC236}">
                <a16:creationId xmlns:a16="http://schemas.microsoft.com/office/drawing/2014/main" id="{21CB8282-44AF-40D0-A7E2-03734788DC4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ounded Rectangle 8">
            <a:extLst>
              <a:ext uri="{FF2B5EF4-FFF2-40B4-BE49-F238E27FC236}">
                <a16:creationId xmlns:a16="http://schemas.microsoft.com/office/drawing/2014/main" id="{D77CF7D5-36A3-4ED3-AE46-77E42D2AA7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038226" y="819150"/>
            <a:ext cx="10037605" cy="4972049"/>
          </a:xfrm>
          <a:prstGeom prst="roundRect">
            <a:avLst>
              <a:gd name="adj" fmla="val 4333"/>
            </a:avLst>
          </a:prstGeom>
          <a:solidFill>
            <a:schemeClr val="bg1">
              <a:alpha val="75000"/>
            </a:schemeClr>
          </a:solidFill>
          <a:ln w="82550">
            <a:solidFill>
              <a:srgbClr val="EAEAEA"/>
            </a:solidFill>
          </a:ln>
          <a:scene3d>
            <a:camera prst="orthographicFront"/>
            <a:lightRig rig="threePt" dir="t"/>
          </a:scene3d>
          <a:sp3d contourW="6350">
            <a:bevelT h="38100"/>
            <a:contourClr>
              <a:srgbClr val="C0C0C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A6B952-3BAE-AF23-2803-72BC0C9C508C}"/>
              </a:ext>
            </a:extLst>
          </p:cNvPr>
          <p:cNvSpPr>
            <a:spLocks noGrp="1"/>
          </p:cNvSpPr>
          <p:nvPr>
            <p:ph type="title"/>
          </p:nvPr>
        </p:nvSpPr>
        <p:spPr>
          <a:xfrm>
            <a:off x="1307482" y="950976"/>
            <a:ext cx="9499092" cy="1263718"/>
          </a:xfrm>
        </p:spPr>
        <p:txBody>
          <a:bodyPr>
            <a:normAutofit/>
          </a:bodyPr>
          <a:lstStyle/>
          <a:p>
            <a:r>
              <a:rPr lang="en-US" dirty="0"/>
              <a:t>Collaborative Filtering</a:t>
            </a:r>
          </a:p>
        </p:txBody>
      </p:sp>
      <p:sp>
        <p:nvSpPr>
          <p:cNvPr id="3" name="Content Placeholder 2">
            <a:extLst>
              <a:ext uri="{FF2B5EF4-FFF2-40B4-BE49-F238E27FC236}">
                <a16:creationId xmlns:a16="http://schemas.microsoft.com/office/drawing/2014/main" id="{589D6AA9-0970-A315-0D86-F8AE5DBB2899}"/>
              </a:ext>
            </a:extLst>
          </p:cNvPr>
          <p:cNvSpPr>
            <a:spLocks noGrp="1"/>
          </p:cNvSpPr>
          <p:nvPr>
            <p:ph idx="1"/>
          </p:nvPr>
        </p:nvSpPr>
        <p:spPr>
          <a:xfrm>
            <a:off x="1383682" y="2367093"/>
            <a:ext cx="9346692" cy="3090732"/>
          </a:xfrm>
        </p:spPr>
        <p:txBody>
          <a:bodyPr>
            <a:normAutofit/>
          </a:bodyPr>
          <a:lstStyle/>
          <a:p>
            <a:pPr rtl="0" fontAlgn="base">
              <a:lnSpc>
                <a:spcPct val="110000"/>
              </a:lnSpc>
            </a:pPr>
            <a:r>
              <a:rPr lang="en-US" sz="1400" dirty="0">
                <a:latin typeface="Nunito" pitchFamily="2" charset="0"/>
              </a:rPr>
              <a:t>Collaborative Filtering </a:t>
            </a:r>
            <a:r>
              <a:rPr lang="en-US" sz="1400" b="0" i="0" dirty="0">
                <a:effectLst/>
                <a:latin typeface="Nunito" pitchFamily="2" charset="0"/>
              </a:rPr>
              <a:t>uses a user-item matrix to generate recommendations. This matrix contains the values that indicate a user’s preference towards a given item. These values can represent either explicit feedback (direct user ratings) or implicit feedback (indirect user behavior such as listening, purchasing, watching).</a:t>
            </a:r>
          </a:p>
          <a:p>
            <a:pPr fontAlgn="base">
              <a:lnSpc>
                <a:spcPct val="110000"/>
              </a:lnSpc>
              <a:buFont typeface="Arial" panose="020B0604020202020204" pitchFamily="34" charset="0"/>
              <a:buChar char="•"/>
            </a:pPr>
            <a:r>
              <a:rPr lang="en-US" sz="1400" b="1" i="0" dirty="0">
                <a:effectLst/>
                <a:latin typeface="Nunito" pitchFamily="2" charset="0"/>
              </a:rPr>
              <a:t>Explicit Feedback: </a:t>
            </a:r>
            <a:r>
              <a:rPr lang="en-US" sz="1400" b="0" i="0" dirty="0">
                <a:effectLst/>
                <a:latin typeface="Nunito" pitchFamily="2" charset="0"/>
              </a:rPr>
              <a:t>The amount of data that is collected from the users when they choose to do so. Many of the times, users choose not to provide data for the user. So, this data is scarce and sometimes costs money.  For example, ratings from the user.</a:t>
            </a:r>
          </a:p>
          <a:p>
            <a:pPr fontAlgn="base">
              <a:lnSpc>
                <a:spcPct val="110000"/>
              </a:lnSpc>
              <a:buFont typeface="Arial" panose="020B0604020202020204" pitchFamily="34" charset="0"/>
              <a:buChar char="•"/>
            </a:pPr>
            <a:r>
              <a:rPr lang="en-US" sz="1400" b="1" i="0" dirty="0">
                <a:effectLst/>
                <a:latin typeface="Nunito" pitchFamily="2" charset="0"/>
              </a:rPr>
              <a:t>Implicit Feedback: </a:t>
            </a:r>
            <a:r>
              <a:rPr lang="en-US" sz="1400" b="0" i="0" dirty="0">
                <a:effectLst/>
                <a:latin typeface="Nunito" pitchFamily="2" charset="0"/>
              </a:rPr>
              <a:t>In implicit feedback, we track user behavior to predict their preference.</a:t>
            </a:r>
          </a:p>
          <a:p>
            <a:pPr marL="0" indent="0">
              <a:lnSpc>
                <a:spcPct val="110000"/>
              </a:lnSpc>
              <a:buNone/>
            </a:pPr>
            <a:endParaRPr lang="en-US" sz="1400" dirty="0"/>
          </a:p>
        </p:txBody>
      </p:sp>
    </p:spTree>
    <p:extLst>
      <p:ext uri="{BB962C8B-B14F-4D97-AF65-F5344CB8AC3E}">
        <p14:creationId xmlns:p14="http://schemas.microsoft.com/office/powerpoint/2010/main" val="110825303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365919" y="1539081"/>
            <a:ext cx="4535487" cy="3779838"/>
          </a:xfrm>
        </p:spPr>
        <p:txBody>
          <a:bodyPr anchor="ctr">
            <a:normAutofit/>
          </a:bodyPr>
          <a:lstStyle/>
          <a:p>
            <a:r>
              <a:rPr lang="en-US" sz="6400"/>
              <a:t>Steps Involved</a:t>
            </a:r>
            <a:endParaRPr lang="en-US" sz="6400" dirty="0"/>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1892401096"/>
              </p:ext>
            </p:extLst>
          </p:nvPr>
        </p:nvGraphicFramePr>
        <p:xfrm>
          <a:off x="3917847" y="550862"/>
          <a:ext cx="8116837" cy="5759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p:txBody>
          <a:bodyPr>
            <a:normAutofit/>
          </a:bodyPr>
          <a:lstStyle/>
          <a:p>
            <a:pPr>
              <a:spcAft>
                <a:spcPts val="600"/>
              </a:spcAft>
            </a:pPr>
            <a:fld id="{A03CCA11-B26F-456B-A556-DA84D2C47CED}" type="datetime2">
              <a:rPr lang="en-US" smtClean="0"/>
              <a:pPr>
                <a:spcAft>
                  <a:spcPts val="600"/>
                </a:spcAft>
              </a:pPr>
              <a:t>Friday, December 8, 2023</a:t>
            </a:fld>
            <a:endParaRPr lang="en-US"/>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p:txBody>
          <a:bodyPr>
            <a:normAutofit/>
          </a:bodyPr>
          <a:lstStyle/>
          <a:p>
            <a:pPr>
              <a:spcAft>
                <a:spcPts val="600"/>
              </a:spcAft>
            </a:pPr>
            <a:fld id="{DBA1B0FB-D917-4C8C-928F-313BD683BF39}" type="slidenum">
              <a:rPr lang="en-US" smtClean="0"/>
              <a:pPr>
                <a:spcAft>
                  <a:spcPts val="600"/>
                </a:spcAft>
              </a:pPr>
              <a:t>7</a:t>
            </a:fld>
            <a:endParaRPr lang="en-US"/>
          </a:p>
        </p:txBody>
      </p:sp>
    </p:spTree>
    <p:extLst>
      <p:ext uri="{BB962C8B-B14F-4D97-AF65-F5344CB8AC3E}">
        <p14:creationId xmlns:p14="http://schemas.microsoft.com/office/powerpoint/2010/main" val="2624630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34" name="Text Placeholder 8">
            <a:extLst>
              <a:ext uri="{FF2B5EF4-FFF2-40B4-BE49-F238E27FC236}">
                <a16:creationId xmlns:a16="http://schemas.microsoft.com/office/drawing/2014/main" id="{7114D471-A5C4-F6A5-DA95-0156951F3BE8}"/>
              </a:ext>
            </a:extLst>
          </p:cNvPr>
          <p:cNvGraphicFramePr>
            <a:graphicFrameLocks noGrp="1"/>
          </p:cNvGraphicFramePr>
          <p:nvPr>
            <p:ph sz="quarter" idx="15"/>
          </p:nvPr>
        </p:nvGraphicFramePr>
        <p:xfrm>
          <a:off x="0" y="2581835"/>
          <a:ext cx="12191999" cy="42489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vert="horz" wrap="square" lIns="0" tIns="0" rIns="0" bIns="0" rtlCol="0" anchor="ctr">
            <a:normAutofit/>
          </a:bodyPr>
          <a:lstStyle/>
          <a:p>
            <a:pPr>
              <a:spcAft>
                <a:spcPts val="600"/>
              </a:spcAft>
            </a:pPr>
            <a:fld id="{EE0B2E33-2616-494E-A610-FCF32A29B701}" type="datetime2">
              <a:rPr lang="en-US" smtClean="0">
                <a:solidFill>
                  <a:schemeClr val="tx1">
                    <a:alpha val="80000"/>
                  </a:schemeClr>
                </a:solidFill>
              </a:rPr>
              <a:pPr>
                <a:spcAft>
                  <a:spcPts val="600"/>
                </a:spcAft>
              </a:pPr>
              <a:t>Friday, December 8, 2023</a:t>
            </a:fld>
            <a:endParaRPr lang="en-US">
              <a:solidFill>
                <a:schemeClr val="tx1">
                  <a:alpha val="80000"/>
                </a:schemeClr>
              </a:solidFill>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8</a:t>
            </a:fld>
            <a:endParaRPr lang="en-US">
              <a:solidFill>
                <a:schemeClr val="tx1">
                  <a:alpha val="80000"/>
                </a:schemeClr>
              </a:solidFill>
            </a:endParaRPr>
          </a:p>
        </p:txBody>
      </p:sp>
      <p:pic>
        <p:nvPicPr>
          <p:cNvPr id="3" name="Picture 2" descr="A grid of numbers and letters&#10;&#10;Description automatically generated">
            <a:extLst>
              <a:ext uri="{FF2B5EF4-FFF2-40B4-BE49-F238E27FC236}">
                <a16:creationId xmlns:a16="http://schemas.microsoft.com/office/drawing/2014/main" id="{FA1166C7-267D-071D-8A1D-A0B6D3717426}"/>
              </a:ext>
            </a:extLst>
          </p:cNvPr>
          <p:cNvPicPr>
            <a:picLocks noChangeAspect="1"/>
          </p:cNvPicPr>
          <p:nvPr/>
        </p:nvPicPr>
        <p:blipFill>
          <a:blip r:embed="rId8"/>
          <a:stretch>
            <a:fillRect/>
          </a:stretch>
        </p:blipFill>
        <p:spPr>
          <a:xfrm>
            <a:off x="1201523" y="445964"/>
            <a:ext cx="4042287" cy="2709195"/>
          </a:xfrm>
          <a:prstGeom prst="rect">
            <a:avLst/>
          </a:prstGeom>
        </p:spPr>
      </p:pic>
      <p:pic>
        <p:nvPicPr>
          <p:cNvPr id="5" name="Picture 4" descr="A grid of numbers and letters&#10;&#10;Description automatically generated">
            <a:extLst>
              <a:ext uri="{FF2B5EF4-FFF2-40B4-BE49-F238E27FC236}">
                <a16:creationId xmlns:a16="http://schemas.microsoft.com/office/drawing/2014/main" id="{9F0B1041-CB83-0BED-6C4E-C2AB6B5B612B}"/>
              </a:ext>
            </a:extLst>
          </p:cNvPr>
          <p:cNvPicPr>
            <a:picLocks noChangeAspect="1"/>
          </p:cNvPicPr>
          <p:nvPr/>
        </p:nvPicPr>
        <p:blipFill>
          <a:blip r:embed="rId9"/>
          <a:stretch>
            <a:fillRect/>
          </a:stretch>
        </p:blipFill>
        <p:spPr>
          <a:xfrm>
            <a:off x="6445332" y="452602"/>
            <a:ext cx="4222093" cy="2754915"/>
          </a:xfrm>
          <a:prstGeom prst="rect">
            <a:avLst/>
          </a:prstGeom>
        </p:spPr>
      </p:pic>
    </p:spTree>
    <p:extLst>
      <p:ext uri="{BB962C8B-B14F-4D97-AF65-F5344CB8AC3E}">
        <p14:creationId xmlns:p14="http://schemas.microsoft.com/office/powerpoint/2010/main" val="560021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3" name="Rectangle 12">
            <a:extLst>
              <a:ext uri="{FF2B5EF4-FFF2-40B4-BE49-F238E27FC236}">
                <a16:creationId xmlns:a16="http://schemas.microsoft.com/office/drawing/2014/main" id="{31CA2540-FD07-4286-91E4-8D0DE4E50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CFC8D79-ED93-BBC9-FF71-8842BA586FD8}"/>
              </a:ext>
            </a:extLst>
          </p:cNvPr>
          <p:cNvSpPr>
            <a:spLocks noGrp="1"/>
          </p:cNvSpPr>
          <p:nvPr>
            <p:ph type="title"/>
          </p:nvPr>
        </p:nvSpPr>
        <p:spPr>
          <a:xfrm>
            <a:off x="1126762" y="1227279"/>
            <a:ext cx="4328819" cy="2509213"/>
          </a:xfrm>
        </p:spPr>
        <p:txBody>
          <a:bodyPr vert="horz" lIns="91440" tIns="45720" rIns="91440" bIns="45720" rtlCol="0" anchor="b">
            <a:normAutofit/>
          </a:bodyPr>
          <a:lstStyle/>
          <a:p>
            <a:r>
              <a:rPr lang="en-US" sz="4400" dirty="0"/>
              <a:t>Implementation</a:t>
            </a:r>
          </a:p>
        </p:txBody>
      </p:sp>
      <p:pic>
        <p:nvPicPr>
          <p:cNvPr id="15" name="Picture 14">
            <a:extLst>
              <a:ext uri="{FF2B5EF4-FFF2-40B4-BE49-F238E27FC236}">
                <a16:creationId xmlns:a16="http://schemas.microsoft.com/office/drawing/2014/main" id="{214924F5-CDC2-4DFA-82F3-4843ADD678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55295" t="89389" r="26987" b="24"/>
          <a:stretch/>
        </p:blipFill>
        <p:spPr>
          <a:xfrm flipH="1">
            <a:off x="0" y="-1"/>
            <a:ext cx="2596444" cy="872709"/>
          </a:xfrm>
          <a:prstGeom prst="rect">
            <a:avLst/>
          </a:prstGeom>
        </p:spPr>
      </p:pic>
      <p:pic>
        <p:nvPicPr>
          <p:cNvPr id="17" name="Picture 16">
            <a:extLst>
              <a:ext uri="{FF2B5EF4-FFF2-40B4-BE49-F238E27FC236}">
                <a16:creationId xmlns:a16="http://schemas.microsoft.com/office/drawing/2014/main" id="{AED59812-6820-446C-B994-0D059C97DC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91927" t="72411" b="13751"/>
          <a:stretch/>
        </p:blipFill>
        <p:spPr>
          <a:xfrm>
            <a:off x="10473994" y="5564567"/>
            <a:ext cx="1341545" cy="1293433"/>
          </a:xfrm>
          <a:custGeom>
            <a:avLst/>
            <a:gdLst>
              <a:gd name="connsiteX0" fmla="*/ 0 w 1341545"/>
              <a:gd name="connsiteY0" fmla="*/ 0 h 1293433"/>
              <a:gd name="connsiteX1" fmla="*/ 1341545 w 1341545"/>
              <a:gd name="connsiteY1" fmla="*/ 0 h 1293433"/>
              <a:gd name="connsiteX2" fmla="*/ 1341545 w 1341545"/>
              <a:gd name="connsiteY2" fmla="*/ 1293433 h 1293433"/>
              <a:gd name="connsiteX3" fmla="*/ 150847 w 1341545"/>
              <a:gd name="connsiteY3" fmla="*/ 1293433 h 1293433"/>
              <a:gd name="connsiteX4" fmla="*/ 66240 w 1341545"/>
              <a:gd name="connsiteY4" fmla="*/ 1183451 h 1293433"/>
              <a:gd name="connsiteX5" fmla="*/ 0 w 1341545"/>
              <a:gd name="connsiteY5" fmla="*/ 1061841 h 1293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545" h="1293433">
                <a:moveTo>
                  <a:pt x="0" y="0"/>
                </a:moveTo>
                <a:lnTo>
                  <a:pt x="1341545" y="0"/>
                </a:lnTo>
                <a:lnTo>
                  <a:pt x="1341545" y="1293433"/>
                </a:lnTo>
                <a:lnTo>
                  <a:pt x="150847" y="1293433"/>
                </a:lnTo>
                <a:lnTo>
                  <a:pt x="66240" y="1183451"/>
                </a:lnTo>
                <a:lnTo>
                  <a:pt x="0" y="1061841"/>
                </a:lnTo>
                <a:close/>
              </a:path>
            </a:pathLst>
          </a:custGeom>
        </p:spPr>
      </p:pic>
      <p:pic>
        <p:nvPicPr>
          <p:cNvPr id="6" name="Graphic 5" descr="Arrow Circle">
            <a:extLst>
              <a:ext uri="{FF2B5EF4-FFF2-40B4-BE49-F238E27FC236}">
                <a16:creationId xmlns:a16="http://schemas.microsoft.com/office/drawing/2014/main" id="{F4747C9D-BF68-50DC-1C81-F34886FC7E4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290459" y="948266"/>
            <a:ext cx="4743406" cy="4743406"/>
          </a:xfrm>
          <a:prstGeom prst="rect">
            <a:avLst/>
          </a:prstGeom>
        </p:spPr>
      </p:pic>
      <p:pic>
        <p:nvPicPr>
          <p:cNvPr id="19" name="Picture 18">
            <a:extLst>
              <a:ext uri="{FF2B5EF4-FFF2-40B4-BE49-F238E27FC236}">
                <a16:creationId xmlns:a16="http://schemas.microsoft.com/office/drawing/2014/main" id="{E844ED7C-1917-40D8-8B42-1B1C27BC5A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8252"/>
          <a:stretch/>
        </p:blipFill>
        <p:spPr>
          <a:xfrm flipH="1">
            <a:off x="0" y="3142319"/>
            <a:ext cx="4605339" cy="3715682"/>
          </a:xfrm>
          <a:prstGeom prst="rect">
            <a:avLst/>
          </a:prstGeom>
        </p:spPr>
      </p:pic>
    </p:spTree>
    <p:extLst>
      <p:ext uri="{BB962C8B-B14F-4D97-AF65-F5344CB8AC3E}">
        <p14:creationId xmlns:p14="http://schemas.microsoft.com/office/powerpoint/2010/main" val="290367062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598</TotalTime>
  <Words>1132</Words>
  <Application>Microsoft Office PowerPoint</Application>
  <PresentationFormat>Widescreen</PresentationFormat>
  <Paragraphs>104</Paragraphs>
  <Slides>21</Slides>
  <Notes>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21</vt:i4>
      </vt:variant>
    </vt:vector>
  </HeadingPairs>
  <TitlesOfParts>
    <vt:vector size="31" baseType="lpstr">
      <vt:lpstr>Arial</vt:lpstr>
      <vt:lpstr>Calibri</vt:lpstr>
      <vt:lpstr>Calibri Light</vt:lpstr>
      <vt:lpstr>Nunito</vt:lpstr>
      <vt:lpstr>Söhne</vt:lpstr>
      <vt:lpstr>Symbol</vt:lpstr>
      <vt:lpstr>Tw Cen MT</vt:lpstr>
      <vt:lpstr>Wingdings 3</vt:lpstr>
      <vt:lpstr>Droplet</vt:lpstr>
      <vt:lpstr>Office Theme</vt:lpstr>
      <vt:lpstr>Movie Recommendation System</vt:lpstr>
      <vt:lpstr>Agenda</vt:lpstr>
      <vt:lpstr>Introduction</vt:lpstr>
      <vt:lpstr>Objective</vt:lpstr>
      <vt:lpstr>Types Of Recommender System</vt:lpstr>
      <vt:lpstr>Collaborative Filtering</vt:lpstr>
      <vt:lpstr>Steps Involved</vt:lpstr>
      <vt:lpstr>PowerPoint Presentation</vt:lpstr>
      <vt:lpstr>Implementation</vt:lpstr>
      <vt:lpstr>LOADING THE DATASETS</vt:lpstr>
      <vt:lpstr>Statistical Analysis of Ratings </vt:lpstr>
      <vt:lpstr>User-Item Matrix Creation </vt:lpstr>
      <vt:lpstr>Movie Similarity Analysis </vt:lpstr>
      <vt:lpstr>Cosine Similarity</vt:lpstr>
      <vt:lpstr>Movies Recommended by the algorithm</vt:lpstr>
      <vt:lpstr>Recommendation w.r.t movie_id</vt:lpstr>
      <vt:lpstr>Recommendation w.r.t user_id</vt:lpstr>
      <vt:lpstr>If the user_id or movie_id doesn’t exist</vt:lpstr>
      <vt:lpstr>Evaluation Metrics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dc:title>
  <dc:creator>Prateek Gupta</dc:creator>
  <cp:lastModifiedBy>Prateek Gupta</cp:lastModifiedBy>
  <cp:revision>9</cp:revision>
  <dcterms:created xsi:type="dcterms:W3CDTF">2023-11-13T21:04:55Z</dcterms:created>
  <dcterms:modified xsi:type="dcterms:W3CDTF">2023-12-08T15:37:27Z</dcterms:modified>
</cp:coreProperties>
</file>