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  <p:embeddedFont>
      <p:font typeface="Maven Pr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6D143F-2091-4958-BD29-4201B0BFDDF8}">
  <a:tblStyle styleId="{B66D143F-2091-4958-BD29-4201B0BFDD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3" Type="http://schemas.openxmlformats.org/officeDocument/2006/relationships/font" Target="fonts/MavenPro-regular.fntdata"/><Relationship Id="rId12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Nunito-regular.fntdata"/><Relationship Id="rId14" Type="http://schemas.openxmlformats.org/officeDocument/2006/relationships/font" Target="fonts/Maven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e7a01329a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e7a01329a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" name="Google Shape;277;p13"/>
          <p:cNvGraphicFramePr/>
          <p:nvPr/>
        </p:nvGraphicFramePr>
        <p:xfrm>
          <a:off x="2271300" y="2261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{B66D143F-2091-4958-BD29-4201B0BFDDF8}</a:tableStyleId>
              </a:tblPr>
              <a:tblGrid>
                <a:gridCol w="2169150"/>
                <a:gridCol w="2169150"/>
                <a:gridCol w="2169150"/>
              </a:tblGrid>
              <a:tr h="50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Input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Process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Output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1st 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exam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 score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2nd exam score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1st exam * 60%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2nd exam * 40%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Total = add each 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Show total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8" name="Google Shape;278;p13"/>
          <p:cNvGraphicFramePr/>
          <p:nvPr/>
        </p:nvGraphicFramePr>
        <p:xfrm>
          <a:off x="1600100" y="18310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{B66D143F-2091-4958-BD29-4201B0BFDDF8}</a:tableStyleId>
              </a:tblPr>
              <a:tblGrid>
                <a:gridCol w="2418275"/>
                <a:gridCol w="2418275"/>
                <a:gridCol w="2418275"/>
              </a:tblGrid>
              <a:tr h="50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Input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Process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Output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Purchase price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Current price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Quantity of shares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(Current - Purchase) * quantity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Percent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If negative = decreasing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Prince chance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Percent change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If decrease/increase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9" name="Google Shape;279;p13"/>
          <p:cNvGraphicFramePr/>
          <p:nvPr/>
        </p:nvGraphicFramePr>
        <p:xfrm>
          <a:off x="2440050" y="348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{B66D143F-2091-4958-BD29-4201B0BFDDF8}</a:tableStyleId>
              </a:tblPr>
              <a:tblGrid>
                <a:gridCol w="2138300"/>
                <a:gridCol w="2138300"/>
                <a:gridCol w="2138300"/>
              </a:tblGrid>
              <a:tr h="46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Input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Process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Output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Total of the meal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Total * 15%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Total * 18%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Total * 20%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Total of the meal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Tip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Total with tip (each one)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0" name="Google Shape;280;p13"/>
          <p:cNvSpPr txBox="1"/>
          <p:nvPr/>
        </p:nvSpPr>
        <p:spPr>
          <a:xfrm>
            <a:off x="758275" y="671075"/>
            <a:ext cx="16818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PS3P1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3"/>
          <p:cNvSpPr txBox="1"/>
          <p:nvPr/>
        </p:nvSpPr>
        <p:spPr>
          <a:xfrm>
            <a:off x="-62825" y="2220350"/>
            <a:ext cx="16818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PS3P2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3"/>
          <p:cNvSpPr txBox="1"/>
          <p:nvPr/>
        </p:nvSpPr>
        <p:spPr>
          <a:xfrm>
            <a:off x="922950" y="3785150"/>
            <a:ext cx="16818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PS3P3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Google Shape;287;p14"/>
          <p:cNvGraphicFramePr/>
          <p:nvPr/>
        </p:nvGraphicFramePr>
        <p:xfrm>
          <a:off x="3207675" y="3785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{B66D143F-2091-4958-BD29-4201B0BFDDF8}</a:tableStyleId>
              </a:tblPr>
              <a:tblGrid>
                <a:gridCol w="1869525"/>
                <a:gridCol w="1869525"/>
                <a:gridCol w="1869525"/>
              </a:tblGrid>
              <a:tr h="78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Input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Process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Output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86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First name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Number of steps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Steps * .25 calories burned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FIrst 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Calories 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burned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8" name="Google Shape;288;p14"/>
          <p:cNvGraphicFramePr/>
          <p:nvPr/>
        </p:nvGraphicFramePr>
        <p:xfrm>
          <a:off x="3207675" y="295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{B66D143F-2091-4958-BD29-4201B0BFDDF8}</a:tableStyleId>
              </a:tblPr>
              <a:tblGrid>
                <a:gridCol w="1891950"/>
                <a:gridCol w="1891950"/>
                <a:gridCol w="1891950"/>
              </a:tblGrid>
              <a:tr h="70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Input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Process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Output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35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Fixed cost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Price per unit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Cost per unit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Fixed cost /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price per unit</a:t>
                      </a:r>
                      <a:r>
                        <a:rPr i="1" lang="en">
                          <a:solidFill>
                            <a:schemeClr val="lt1"/>
                          </a:solidFill>
                        </a:rPr>
                        <a:t> (sell)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 - cost per unit </a:t>
                      </a:r>
                      <a:r>
                        <a:rPr i="1" lang="en">
                          <a:solidFill>
                            <a:schemeClr val="lt1"/>
                          </a:solidFill>
                        </a:rPr>
                        <a:t>(obtain)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Break even point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9" name="Google Shape;289;p14"/>
          <p:cNvSpPr txBox="1"/>
          <p:nvPr/>
        </p:nvSpPr>
        <p:spPr>
          <a:xfrm>
            <a:off x="1825075" y="747275"/>
            <a:ext cx="16818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PS3P4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4"/>
          <p:cNvSpPr txBox="1"/>
          <p:nvPr/>
        </p:nvSpPr>
        <p:spPr>
          <a:xfrm>
            <a:off x="1684950" y="3632750"/>
            <a:ext cx="16818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PS3P5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