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738280-DA40-4343-8F8A-D6BA99FA4BC3}">
  <a:tblStyle styleId="{FE738280-DA40-4343-8F8A-D6BA99FA4B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21c65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621c65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21c65cb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21c65cb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13"/>
          <p:cNvGraphicFramePr/>
          <p:nvPr/>
        </p:nvGraphicFramePr>
        <p:xfrm>
          <a:off x="1943550" y="229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{FE738280-DA40-4343-8F8A-D6BA99FA4BC3}</a:tableStyleId>
              </a:tblPr>
              <a:tblGrid>
                <a:gridCol w="2298550"/>
                <a:gridCol w="2298550"/>
                <a:gridCol w="2298550"/>
              </a:tblGrid>
              <a:tr h="35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&gt;10,000 = 10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 to 10,000 = 20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Bellow 5,000 = 30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price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(quantity x price)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 amount (7%)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3"/>
          <p:cNvSpPr txBox="1"/>
          <p:nvPr/>
        </p:nvSpPr>
        <p:spPr>
          <a:xfrm>
            <a:off x="224875" y="5948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PS5P1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41975" y="22203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PS5P2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-296250" y="37851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PS5P3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1954650" y="1699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{FE738280-DA40-4343-8F8A-D6BA99FA4BC3}</a:tableStyleId>
              </a:tblPr>
              <a:tblGrid>
                <a:gridCol w="2298550"/>
                <a:gridCol w="2288075"/>
                <a:gridCol w="2309050"/>
              </a:tblGrid>
              <a:tr h="39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number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or 55 = 1.00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 = 2.00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 or 70 = 3.00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others = 5.00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number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unit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r>
                        <a:rPr lang="en"/>
                        <a:t> cost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/>
        </p:nvGraphicFramePr>
        <p:xfrm>
          <a:off x="909550" y="3388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{FE738280-DA40-4343-8F8A-D6BA99FA4BC3}</a:tableStyleId>
              </a:tblPr>
              <a:tblGrid>
                <a:gridCol w="1346100"/>
                <a:gridCol w="1532550"/>
                <a:gridCol w="1537875"/>
              </a:tblGrid>
              <a:tr h="4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Principle amount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to maturity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year </a:t>
                      </a:r>
                      <a:r>
                        <a:rPr lang="en"/>
                        <a:t>interest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(principle x interest rate)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Interest rate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Interest amount first year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50" y="3658225"/>
            <a:ext cx="3495475" cy="1038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-67650" y="112900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PS5P4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-72275" y="3400638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PS5P5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460575" y="70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{FE738280-DA40-4343-8F8A-D6BA99FA4BC3}</a:tableStyleId>
              </a:tblPr>
              <a:tblGrid>
                <a:gridCol w="2437850"/>
                <a:gridCol w="2437850"/>
                <a:gridCol w="2437850"/>
              </a:tblGrid>
              <a:tr h="37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tickets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&gt;=25 = 50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to 24 = 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to 9 = 70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 5 = 75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</a:t>
                      </a:r>
                      <a:r>
                        <a:rPr lang="en"/>
                        <a:t>tickets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per </a:t>
                      </a:r>
                      <a:r>
                        <a:rPr lang="en"/>
                        <a:t>ticket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 (number x price)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14"/>
          <p:cNvGraphicFramePr/>
          <p:nvPr/>
        </p:nvGraphicFramePr>
        <p:xfrm>
          <a:off x="1460538" y="306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{FE738280-DA40-4343-8F8A-D6BA99FA4BC3}</a:tableStyleId>
              </a:tblPr>
              <a:tblGrid>
                <a:gridCol w="2453925"/>
                <a:gridCol w="2453925"/>
                <a:gridCol w="2453925"/>
              </a:tblGrid>
              <a:tr h="4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 level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Bonus rate: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and above = 25%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to 9 = 20%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others = 10%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Bonus (bonus rate x salary)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