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61" r:id="rId3"/>
    <p:sldId id="259" r:id="rId4"/>
    <p:sldId id="283" r:id="rId5"/>
    <p:sldId id="284" r:id="rId6"/>
    <p:sldId id="285" r:id="rId7"/>
    <p:sldId id="265" r:id="rId8"/>
    <p:sldId id="287" r:id="rId9"/>
    <p:sldId id="288" r:id="rId10"/>
    <p:sldId id="289" r:id="rId11"/>
    <p:sldId id="300" r:id="rId12"/>
    <p:sldId id="291" r:id="rId13"/>
    <p:sldId id="293" r:id="rId14"/>
    <p:sldId id="301" r:id="rId15"/>
    <p:sldId id="295" r:id="rId16"/>
    <p:sldId id="302" r:id="rId17"/>
    <p:sldId id="296" r:id="rId18"/>
    <p:sldId id="297" r:id="rId19"/>
    <p:sldId id="298" r:id="rId20"/>
    <p:sldId id="262" r:id="rId21"/>
    <p:sldId id="299" r:id="rId22"/>
    <p:sldId id="279" r:id="rId23"/>
    <p:sldId id="278" r:id="rId24"/>
  </p:sldIdLst>
  <p:sldSz cx="9144000" cy="5143500" type="screen16x9"/>
  <p:notesSz cx="6858000" cy="9144000"/>
  <p:embeddedFontLst>
    <p:embeddedFont>
      <p:font typeface="Abel" panose="020B0604020202020204" charset="0"/>
      <p:regular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20217-1E11-4A84-BE51-7CC2913E7D8A}">
  <a:tblStyle styleId="{72F20217-1E11-4A84-BE51-7CC2913E7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#nodepor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ubernetes.io/docs/concepts/services-networking/service/#externalname" TargetMode="External"/><Relationship Id="rId4" Type="http://schemas.openxmlformats.org/officeDocument/2006/relationships/hyperlink" Target="https://kubernetes.io/docs/concepts/services-networking/service/#loadbalancer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admin/kube-controller-manage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community/blob/master/contributors/devel/sig-node/container-runtime-interface.md" TargetMode="External"/><Relationship Id="rId3" Type="http://schemas.openxmlformats.org/officeDocument/2006/relationships/hyperlink" Target="https://kubernetes.io/docs/admin/kube-proxy/" TargetMode="External"/><Relationship Id="rId7" Type="http://schemas.openxmlformats.org/officeDocument/2006/relationships/hyperlink" Target="https://github.com/kubernetes-incubator/rktle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i-o.io/" TargetMode="External"/><Relationship Id="rId5" Type="http://schemas.openxmlformats.org/officeDocument/2006/relationships/hyperlink" Target="https://containerd.io/" TargetMode="External"/><Relationship Id="rId4" Type="http://schemas.openxmlformats.org/officeDocument/2006/relationships/hyperlink" Target="http://www.docker.com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8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09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1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1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Exposes the service on a cluster-internal IP. Choosing this value makes the service only reachable from within the cluster. This is the default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ServiceType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Exposes the service on each Node’s IP at a static port (the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A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service, to which the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service will route, is automatically created. You’ll be able to contact the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service, from outside the cluster, by requesting 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NodeIP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&gt;:&lt;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LoadBalancer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Exposes the service externally using a cloud provider’s load balancer.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services, to which the external load balancer will route, are automatically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ExternalName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Maps the service to the contents of the </a:t>
            </a:r>
            <a:r>
              <a:rPr lang="en-US" dirty="0" err="1"/>
              <a:t>externalName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field (e.g. </a:t>
            </a:r>
            <a:r>
              <a:rPr lang="en-US" dirty="0"/>
              <a:t>foo.bar.example.com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by returning a </a:t>
            </a:r>
            <a:r>
              <a:rPr lang="en-US" dirty="0"/>
              <a:t>CNAME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record with its value. No proxying of any kind is set up. This requires version 1.7 or higher of </a:t>
            </a:r>
            <a:r>
              <a:rPr lang="en-US" dirty="0" err="1"/>
              <a:t>kube-dns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03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1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319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03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06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80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Kubernetes is a portable, extensible open-source platform for managing containerized workloads and services, that facilitates both declarative configuration and automation. It has a large, rapidly growing ecosystem. Kubernetes services, support, and tools are widely available.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Kubernetes provides a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container-centric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management environment. It orchestrates computing, networking, and storage infrastructure on behalf of user workloads. This provides much of the simplicity of Platform as a Service (PaaS) with the flexibility of Infrastructure as a Service (IaaS), and enables portability across infrastructure providers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8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7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kube-apiserver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------------------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Component on the master that exposes the Kubernetes API. It is the front-end for the Kubernetes control plane.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designed to scale horizontally – that is, it scales by deploying more instances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----------------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Consistent and highly-available key value store used as Kubernetes’ backing store for all cluster data.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Always have a backup plan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etcd’s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for your Kubernetes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-scheduler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---------------------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Component on the master that watches newly created pods that have no node assigned, and selects a node for them to run on.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Factors taken into account for scheduling decisions include individual and collective resource requirements, hardware/software/policy constraints, affinity and anti-affinity specifications, data locality, inter-workload interference and deadlines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-controller-manager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-------------------------------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Component on the master that runs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controllers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Logically, each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controller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separate process, but to reduce complexity, they are all compiled into a single binary and run in a single process.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controllers include: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 Controller: Responsible for noticing and responding when nodes go down.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Replication Controller: Responsible for maintaining the correct number of pods for every replication controller object in the system.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Endpoints Controller: Populates the Endpoints object (that is, joins Services &amp; Pods).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Service Account &amp; Token Controllers: Create default accounts and API access tokens for new namespaces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Kubelet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agent that runs on each node in the cluster. It makes sure that containers are running in a pod.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kubelet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takes a set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PodSpecs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that are provided through various mechanisms and ensures that the containers described in those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PodSpecs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are running and healthy.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kubelet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doesn’t manage containers which were not created by Kubernetes.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KubeProxy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kube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-proxy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enables the Kubernetes service abstraction by maintaining network rules on the host and performing connection forwarding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Container Runtime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container runtime is the software that is responsible for running containers. Kubernetes supports several runtimes: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Docker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containerd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cri-o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rktlet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any implementation of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Kubernetes CRI (Container Runtime Interface)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4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99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1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7" Type="http://schemas.openxmlformats.org/officeDocument/2006/relationships/hyperlink" Target="https://www.oreilly.com/library/view/managing-kubernetes/9781492033905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reilly.com/library/view/kubernetes-up-and/9781491935668/" TargetMode="External"/><Relationship Id="rId5" Type="http://schemas.openxmlformats.org/officeDocument/2006/relationships/hyperlink" Target="https://github.com/Microsoft/MCW-Containers-and-DevOps" TargetMode="External"/><Relationship Id="rId4" Type="http://schemas.openxmlformats.org/officeDocument/2006/relationships/hyperlink" Target="https://instruqt.com/public/topics/getting-started-with-Kubernet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992/k8s-presentation-demo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Kubernetes Container Orchestration with AKS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Pods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75" y="1272863"/>
            <a:ext cx="5093902" cy="3426884"/>
          </a:xfrm>
        </p:spPr>
        <p:txBody>
          <a:bodyPr/>
          <a:lstStyle/>
          <a:p>
            <a:r>
              <a:rPr lang="en-US" dirty="0"/>
              <a:t>Group of one or more containers that share storage/network</a:t>
            </a:r>
          </a:p>
          <a:p>
            <a:r>
              <a:rPr lang="en-US" dirty="0"/>
              <a:t>Atomic unit of scheduling</a:t>
            </a:r>
          </a:p>
          <a:p>
            <a:r>
              <a:rPr lang="en-US" dirty="0"/>
              <a:t>Pod lifecycle:</a:t>
            </a:r>
          </a:p>
          <a:p>
            <a:pPr lvl="1"/>
            <a:r>
              <a:rPr lang="en-US" dirty="0"/>
              <a:t>Pending (born)</a:t>
            </a:r>
          </a:p>
          <a:p>
            <a:pPr lvl="1"/>
            <a:r>
              <a:rPr lang="en-US" dirty="0"/>
              <a:t>In Progress (live)</a:t>
            </a:r>
          </a:p>
          <a:p>
            <a:pPr lvl="1"/>
            <a:r>
              <a:rPr lang="en-US" dirty="0"/>
              <a:t>Succeed/fail (die)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B863B-3E44-4041-AE49-9FEF10DA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77" y="1582750"/>
            <a:ext cx="2903967" cy="26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7"/>
          <p:cNvGrpSpPr/>
          <p:nvPr/>
        </p:nvGrpSpPr>
        <p:grpSpPr>
          <a:xfrm rot="1936651">
            <a:off x="4006505" y="671259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DEMO!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162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 err="1"/>
              <a:t>ReplicaSets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74" y="1272863"/>
            <a:ext cx="7695908" cy="3426884"/>
          </a:xfrm>
        </p:spPr>
        <p:txBody>
          <a:bodyPr/>
          <a:lstStyle/>
          <a:p>
            <a:r>
              <a:rPr lang="en-US" dirty="0"/>
              <a:t>Maintains stable set of replica Pods running at any time</a:t>
            </a:r>
          </a:p>
          <a:p>
            <a:r>
              <a:rPr lang="en-US" dirty="0"/>
              <a:t>Defining number of replicas running (desired state)</a:t>
            </a:r>
          </a:p>
          <a:p>
            <a:r>
              <a:rPr lang="en-US" dirty="0"/>
              <a:t>Identifies pods using selectors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58E0-2CAA-4EB2-AF06-23E88900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79" y="3146612"/>
            <a:ext cx="6123622" cy="1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Deployments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75" y="1272863"/>
            <a:ext cx="6088984" cy="3426884"/>
          </a:xfrm>
        </p:spPr>
        <p:txBody>
          <a:bodyPr/>
          <a:lstStyle/>
          <a:p>
            <a:r>
              <a:rPr lang="en-US" dirty="0"/>
              <a:t>Declarative updates for Pods and </a:t>
            </a:r>
            <a:r>
              <a:rPr lang="en-US" dirty="0" err="1"/>
              <a:t>ReplicaSets</a:t>
            </a:r>
            <a:endParaRPr lang="en-US" dirty="0"/>
          </a:p>
          <a:p>
            <a:r>
              <a:rPr lang="en-US" dirty="0"/>
              <a:t>Creates updates and rollbacks</a:t>
            </a:r>
          </a:p>
          <a:p>
            <a:r>
              <a:rPr lang="en-US" dirty="0"/>
              <a:t>Ability to scale and pause</a:t>
            </a:r>
          </a:p>
          <a:p>
            <a:r>
              <a:rPr lang="en-US" dirty="0"/>
              <a:t>Rollback to any revision</a:t>
            </a:r>
          </a:p>
          <a:p>
            <a:r>
              <a:rPr lang="en-US" dirty="0"/>
              <a:t>Most commonly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28B9-4A6E-4926-B5AC-0AE24EFD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77" y="1995586"/>
            <a:ext cx="4033258" cy="25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7"/>
          <p:cNvGrpSpPr/>
          <p:nvPr/>
        </p:nvGrpSpPr>
        <p:grpSpPr>
          <a:xfrm rot="1936651">
            <a:off x="4006505" y="671259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DEMO!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Services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75" y="1272863"/>
            <a:ext cx="3392849" cy="3426884"/>
          </a:xfrm>
        </p:spPr>
        <p:txBody>
          <a:bodyPr/>
          <a:lstStyle/>
          <a:p>
            <a:r>
              <a:rPr lang="en-US" sz="1600" dirty="0"/>
              <a:t>Abstraction that defines logical set of pods </a:t>
            </a:r>
          </a:p>
          <a:p>
            <a:r>
              <a:rPr lang="en-US" sz="1600" dirty="0"/>
              <a:t>Pod is targeted by label selector</a:t>
            </a:r>
          </a:p>
          <a:p>
            <a:r>
              <a:rPr lang="en-US" sz="1600" dirty="0"/>
              <a:t>Use load balancing </a:t>
            </a:r>
            <a:r>
              <a:rPr lang="en-US" sz="1600" dirty="0" err="1"/>
              <a:t>alghorithms</a:t>
            </a:r>
            <a:r>
              <a:rPr lang="en-US" sz="1600" dirty="0"/>
              <a:t>: round-robin (</a:t>
            </a:r>
            <a:r>
              <a:rPr lang="en-US" sz="1600" dirty="0" err="1"/>
              <a:t>rr</a:t>
            </a:r>
            <a:r>
              <a:rPr lang="en-US" sz="1600" dirty="0"/>
              <a:t>), least connection (</a:t>
            </a:r>
            <a:r>
              <a:rPr lang="en-US" sz="1600" dirty="0" err="1"/>
              <a:t>lc</a:t>
            </a:r>
            <a:r>
              <a:rPr lang="en-US" sz="1600" dirty="0"/>
              <a:t>), destination hashing (dh), source </a:t>
            </a:r>
            <a:r>
              <a:rPr lang="en-US" sz="1600" dirty="0" err="1"/>
              <a:t>harshing</a:t>
            </a:r>
            <a:r>
              <a:rPr lang="en-US" sz="1600" dirty="0"/>
              <a:t> (</a:t>
            </a:r>
            <a:r>
              <a:rPr lang="en-US" sz="1600" dirty="0" err="1"/>
              <a:t>sh</a:t>
            </a:r>
            <a:r>
              <a:rPr lang="en-US" sz="1600" dirty="0"/>
              <a:t>), shortest expected delay (sed), never queue (nq)</a:t>
            </a:r>
          </a:p>
          <a:p>
            <a:r>
              <a:rPr lang="en-US" sz="1600" dirty="0"/>
              <a:t>Types: </a:t>
            </a:r>
            <a:r>
              <a:rPr lang="en-US" sz="1600" dirty="0" err="1"/>
              <a:t>ClusterIp</a:t>
            </a:r>
            <a:r>
              <a:rPr lang="en-US" sz="1600" dirty="0"/>
              <a:t>, </a:t>
            </a:r>
            <a:r>
              <a:rPr lang="en-US" sz="1600" dirty="0" err="1"/>
              <a:t>NodePort</a:t>
            </a:r>
            <a:r>
              <a:rPr lang="en-US" sz="1600" dirty="0"/>
              <a:t>, </a:t>
            </a:r>
            <a:r>
              <a:rPr lang="en-US" sz="1600" dirty="0" err="1"/>
              <a:t>LoadBalancer</a:t>
            </a:r>
            <a:r>
              <a:rPr lang="en-US" sz="1600" dirty="0"/>
              <a:t>, External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6E28B-88D3-4B04-AADB-654A460A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13" y="1632840"/>
            <a:ext cx="5049370" cy="24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0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7"/>
          <p:cNvGrpSpPr/>
          <p:nvPr/>
        </p:nvGrpSpPr>
        <p:grpSpPr>
          <a:xfrm rot="1936651">
            <a:off x="4006505" y="671259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DEMO!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97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Azure Kubernetes Service (AKS)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593" y="1104774"/>
            <a:ext cx="4905230" cy="3783749"/>
          </a:xfrm>
        </p:spPr>
        <p:txBody>
          <a:bodyPr/>
          <a:lstStyle/>
          <a:p>
            <a:r>
              <a:rPr lang="en-US" sz="1600" dirty="0"/>
              <a:t>Fully managed container orchestration service</a:t>
            </a:r>
          </a:p>
          <a:p>
            <a:r>
              <a:rPr lang="en-US" sz="1600" dirty="0"/>
              <a:t>Deployment and management with ease</a:t>
            </a:r>
          </a:p>
          <a:p>
            <a:r>
              <a:rPr lang="en-US" sz="1600" dirty="0"/>
              <a:t>Scale and run application easy</a:t>
            </a:r>
          </a:p>
          <a:p>
            <a:r>
              <a:rPr lang="en-US" sz="1600" dirty="0"/>
              <a:t>Works with open source tools such as Helm and Draft</a:t>
            </a:r>
          </a:p>
          <a:p>
            <a:pPr lvl="1"/>
            <a:r>
              <a:rPr lang="en-US" sz="1600" dirty="0"/>
              <a:t>Helm is package manager for Kubernetes (easily define, install, and upgrade complex applications)</a:t>
            </a:r>
          </a:p>
          <a:p>
            <a:pPr lvl="1"/>
            <a:r>
              <a:rPr lang="en-US" sz="1600" dirty="0"/>
              <a:t>Draft – Simplifies development and deployment by executing few commands (draft create, draft up)</a:t>
            </a:r>
          </a:p>
          <a:p>
            <a:r>
              <a:rPr lang="en-US" sz="1600" dirty="0"/>
              <a:t>Set up CI/CD pipelines in few clicks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A5D7F-AF2D-4ED3-88DF-1DF8BFD1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30" y="3141491"/>
            <a:ext cx="1208942" cy="120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FC485-384D-44A2-A28F-9AB73DD3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936" y="3141491"/>
            <a:ext cx="1208942" cy="1208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05E23-E743-4090-AEA0-F6E3C3C66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222" y="1373244"/>
            <a:ext cx="2095443" cy="1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When to choose AKS?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DF54D-5C9F-4476-8386-0D6983EB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06" y="1048504"/>
            <a:ext cx="4752905" cy="38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773422" y="2366186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orchestration is needed?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0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Content</a:t>
            </a:r>
            <a:endParaRPr sz="28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dirty="0"/>
              <a:t>Why orchestration is needed?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What is kubernetes?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Kubernetes architecture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Kubernetes objects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Azure Kubernetes Service (AKS)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Demo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/>
              <a:t>Useful resources to learn</a:t>
            </a:r>
            <a:endParaRPr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7"/>
          <p:cNvGrpSpPr/>
          <p:nvPr/>
        </p:nvGrpSpPr>
        <p:grpSpPr>
          <a:xfrm rot="1936651">
            <a:off x="4006505" y="671259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DEMO!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281A6-7C90-4C27-BF12-C66C9D1E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30" y="527368"/>
            <a:ext cx="2616460" cy="2673032"/>
          </a:xfrm>
          <a:prstGeom prst="rect">
            <a:avLst/>
          </a:prstGeom>
        </p:spPr>
      </p:pic>
      <p:sp>
        <p:nvSpPr>
          <p:cNvPr id="9" name="Google Shape;387;p33">
            <a:extLst>
              <a:ext uri="{FF2B5EF4-FFF2-40B4-BE49-F238E27FC236}">
                <a16:creationId xmlns:a16="http://schemas.microsoft.com/office/drawing/2014/main" id="{BB4278C5-0141-41E5-A440-61A6AC4EC67F}"/>
              </a:ext>
            </a:extLst>
          </p:cNvPr>
          <p:cNvSpPr txBox="1">
            <a:spLocks/>
          </p:cNvSpPr>
          <p:nvPr/>
        </p:nvSpPr>
        <p:spPr>
          <a:xfrm>
            <a:off x="1183710" y="3594588"/>
            <a:ext cx="6593700" cy="7032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6805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Useful Resources to Learn </a:t>
            </a:r>
            <a:endParaRPr sz="28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404;p35">
            <a:extLst>
              <a:ext uri="{FF2B5EF4-FFF2-40B4-BE49-F238E27FC236}">
                <a16:creationId xmlns:a16="http://schemas.microsoft.com/office/drawing/2014/main" id="{CB19903B-F4CA-4BCB-A6C6-0C8AACEA6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60400" y="1200149"/>
            <a:ext cx="7022418" cy="3779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15000"/>
              </a:lnSpc>
              <a:buSzPts val="1800"/>
            </a:pPr>
            <a:r>
              <a:rPr lang="en-US" sz="1600" dirty="0"/>
              <a:t>Kubernetes.io (</a:t>
            </a:r>
            <a:r>
              <a:rPr lang="en-US" sz="1600" dirty="0">
                <a:hlinkClick r:id="rId3"/>
              </a:rPr>
              <a:t>https://kubernetes.io</a:t>
            </a:r>
            <a:r>
              <a:rPr lang="en-US" sz="1600" dirty="0"/>
              <a:t>)</a:t>
            </a:r>
            <a:endParaRPr sz="16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600" dirty="0"/>
              <a:t>Hands on learning (</a:t>
            </a:r>
            <a:r>
              <a:rPr lang="en-US" sz="1600" dirty="0">
                <a:hlinkClick r:id="rId4"/>
              </a:rPr>
              <a:t>https://instruqt.com/public/topics/getting-started-with-Kubernetes</a:t>
            </a:r>
            <a:r>
              <a:rPr lang="en-US" sz="1600" dirty="0"/>
              <a:t>)</a:t>
            </a:r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600" dirty="0"/>
              <a:t>Hands on lab (</a:t>
            </a:r>
            <a:r>
              <a:rPr lang="en-US" sz="1600" dirty="0">
                <a:hlinkClick r:id="rId5"/>
              </a:rPr>
              <a:t>https://github.com/Microsoft/MCW-Containers-and-DevOps</a:t>
            </a:r>
            <a:r>
              <a:rPr lang="en-US" sz="1600" dirty="0"/>
              <a:t>)</a:t>
            </a:r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600" dirty="0"/>
              <a:t>Books:</a:t>
            </a:r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 sz="1600" dirty="0"/>
              <a:t>Kubernetes: Up and Running (</a:t>
            </a:r>
            <a:r>
              <a:rPr lang="en-US" sz="1600" dirty="0">
                <a:hlinkClick r:id="rId6"/>
              </a:rPr>
              <a:t>https://www.oreilly.com/library/view/kubernetes-up-and/9781491935668/</a:t>
            </a:r>
            <a:r>
              <a:rPr lang="en-US" sz="1600" dirty="0"/>
              <a:t>)</a:t>
            </a:r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 sz="1600" dirty="0"/>
              <a:t>Managing Kubernetes (</a:t>
            </a:r>
            <a:r>
              <a:rPr lang="en-US" sz="1600" dirty="0">
                <a:hlinkClick r:id="rId7"/>
              </a:rPr>
              <a:t>https://www.oreilly.com/library/view/managing-kubernetes/9781492033905/</a:t>
            </a:r>
            <a:r>
              <a:rPr lang="en-US" sz="1600" dirty="0"/>
              <a:t>)</a:t>
            </a:r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endParaRPr lang="en"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184DE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183709" y="2877136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3960697" y="1586089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87;p33">
            <a:extLst>
              <a:ext uri="{FF2B5EF4-FFF2-40B4-BE49-F238E27FC236}">
                <a16:creationId xmlns:a16="http://schemas.microsoft.com/office/drawing/2014/main" id="{C1D07855-6C4A-45E5-B5C6-BE4BDFAB434B}"/>
              </a:ext>
            </a:extLst>
          </p:cNvPr>
          <p:cNvSpPr txBox="1">
            <a:spLocks/>
          </p:cNvSpPr>
          <p:nvPr/>
        </p:nvSpPr>
        <p:spPr>
          <a:xfrm>
            <a:off x="1647301" y="4046651"/>
            <a:ext cx="6593700" cy="7032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200" dirty="0"/>
              <a:t>Presentation materials link: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https://github.com/pg992/k8s-presentation-demos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773422" y="2366186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orchestration is needed?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5F7D3-5DBE-4D98-A9AC-C8633CB6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025" y="500088"/>
            <a:ext cx="3522900" cy="31338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dirty="0"/>
              <a:t>Apps running (old way)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31F886-0817-49F7-A8D4-E27700146A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8075" y="500088"/>
            <a:ext cx="3522900" cy="31338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dirty="0"/>
              <a:t>Apps running (nowadays)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0EC3D-2755-4C7A-ADC9-C26A8C30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19" y="1050285"/>
            <a:ext cx="2187892" cy="3017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C8272-4162-4B59-B5EF-B679ED5B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88" y="1050285"/>
            <a:ext cx="2196274" cy="3042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554BB1-8478-488E-AEDB-6AB6F4FE6C5C}"/>
              </a:ext>
            </a:extLst>
          </p:cNvPr>
          <p:cNvSpPr txBox="1"/>
          <p:nvPr/>
        </p:nvSpPr>
        <p:spPr>
          <a:xfrm>
            <a:off x="1666439" y="4260112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Heavyweight, non-portable</a:t>
            </a:r>
          </a:p>
          <a:p>
            <a:pPr marL="101600" indent="0" algn="ctr">
              <a:buNone/>
            </a:pP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Relies on 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7308C-BCAC-41C0-99CD-5609054A54C9}"/>
              </a:ext>
            </a:extLst>
          </p:cNvPr>
          <p:cNvSpPr txBox="1"/>
          <p:nvPr/>
        </p:nvSpPr>
        <p:spPr>
          <a:xfrm>
            <a:off x="5480689" y="4260112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Small and fast, portable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Uses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6888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What is Kubernetes?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749" y="1316095"/>
            <a:ext cx="5674180" cy="3303600"/>
          </a:xfrm>
        </p:spPr>
        <p:txBody>
          <a:bodyPr/>
          <a:lstStyle/>
          <a:p>
            <a:r>
              <a:rPr lang="en-US" dirty="0"/>
              <a:t>Portable, extensible open source container platform</a:t>
            </a:r>
          </a:p>
          <a:p>
            <a:r>
              <a:rPr lang="en-US" dirty="0"/>
              <a:t>Open source (Apache 2.0)</a:t>
            </a:r>
          </a:p>
          <a:p>
            <a:r>
              <a:rPr lang="en-US" dirty="0"/>
              <a:t>Born in Google in 2014</a:t>
            </a:r>
          </a:p>
          <a:p>
            <a:r>
              <a:rPr lang="en-US" dirty="0"/>
              <a:t>Written in Go/Golang</a:t>
            </a:r>
          </a:p>
          <a:p>
            <a:r>
              <a:rPr lang="en-US" dirty="0"/>
              <a:t>Can be found with shorten name K8s</a:t>
            </a:r>
          </a:p>
          <a:p>
            <a:r>
              <a:rPr lang="en-US" dirty="0"/>
              <a:t>Kubernetes means “Helmsman” – person who steers a 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0E17C-1310-453A-8324-895ECF9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6" y="1896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4997-81F8-4AFA-8775-7CB30CA3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Kubernetes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28BA4-B8C7-4744-9D77-F3A1424A1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9A151-EDE0-4B5F-8A42-D3D7F801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21" y="1297692"/>
            <a:ext cx="502201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Master component</a:t>
            </a:r>
            <a:endParaRPr sz="2800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8A7B0-EB59-4E0D-8A91-8C75300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422" y="1956361"/>
            <a:ext cx="3040643" cy="146316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0D82E90-891D-4001-AA6A-B6FC880D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999" y="1643051"/>
            <a:ext cx="4627613" cy="3142074"/>
          </a:xfrm>
        </p:spPr>
        <p:txBody>
          <a:bodyPr/>
          <a:lstStyle/>
          <a:p>
            <a:r>
              <a:rPr lang="en-US" dirty="0" err="1"/>
              <a:t>kube-apiserver</a:t>
            </a:r>
            <a:endParaRPr lang="en-US" dirty="0"/>
          </a:p>
          <a:p>
            <a:r>
              <a:rPr lang="en-US" dirty="0" err="1"/>
              <a:t>etcd</a:t>
            </a:r>
            <a:endParaRPr lang="en-US" dirty="0"/>
          </a:p>
          <a:p>
            <a:r>
              <a:rPr lang="en-US" dirty="0" err="1"/>
              <a:t>kube</a:t>
            </a:r>
            <a:r>
              <a:rPr lang="en-US" dirty="0"/>
              <a:t>-scheduler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Node component</a:t>
            </a:r>
            <a:endParaRPr sz="2800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0D82E90-891D-4001-AA6A-B6FC880D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999" y="1643051"/>
            <a:ext cx="4627613" cy="3142074"/>
          </a:xfrm>
        </p:spPr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  <a:p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r>
              <a:rPr lang="en-US" dirty="0"/>
              <a:t>Container runtime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87F34-8944-4100-88B3-F38BB06F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25" y="1922545"/>
            <a:ext cx="2505983" cy="17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Kubernetes objects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79F5F-A8BE-47C7-BA27-33570BFB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592" y="1104775"/>
            <a:ext cx="7345973" cy="3621970"/>
          </a:xfrm>
        </p:spPr>
        <p:txBody>
          <a:bodyPr/>
          <a:lstStyle/>
          <a:p>
            <a:r>
              <a:rPr lang="en-US" dirty="0"/>
              <a:t>Persistent entities in the Kubernetes system</a:t>
            </a:r>
          </a:p>
          <a:p>
            <a:r>
              <a:rPr lang="en-US" dirty="0"/>
              <a:t>Described using an object spec in </a:t>
            </a:r>
            <a:r>
              <a:rPr lang="en-US" dirty="0" err="1"/>
              <a:t>yaml</a:t>
            </a:r>
            <a:r>
              <a:rPr lang="en-US" dirty="0"/>
              <a:t>/json format</a:t>
            </a:r>
          </a:p>
          <a:p>
            <a:r>
              <a:rPr lang="en-US" dirty="0"/>
              <a:t>Main objects:</a:t>
            </a:r>
          </a:p>
          <a:p>
            <a:pPr lvl="1"/>
            <a:r>
              <a:rPr lang="en-US" dirty="0"/>
              <a:t>Pods</a:t>
            </a:r>
          </a:p>
          <a:p>
            <a:pPr lvl="1"/>
            <a:r>
              <a:rPr lang="en-US" dirty="0" err="1"/>
              <a:t>ReplicaSets</a:t>
            </a:r>
            <a:endParaRPr lang="en-US" dirty="0"/>
          </a:p>
          <a:p>
            <a:pPr lvl="1"/>
            <a:r>
              <a:rPr lang="en-US" dirty="0"/>
              <a:t>Deployments</a:t>
            </a:r>
          </a:p>
          <a:p>
            <a:pPr lvl="1"/>
            <a:r>
              <a:rPr lang="en-US" dirty="0"/>
              <a:t>Services</a:t>
            </a:r>
          </a:p>
          <a:p>
            <a:r>
              <a:rPr lang="en-US" dirty="0"/>
              <a:t>Other objects: </a:t>
            </a:r>
            <a:r>
              <a:rPr lang="en-US" dirty="0" err="1"/>
              <a:t>DaemonSets</a:t>
            </a:r>
            <a:r>
              <a:rPr lang="en-US" dirty="0"/>
              <a:t>, Jobs, Ingress, Networks, volumes, secrets etc.</a:t>
            </a:r>
          </a:p>
        </p:txBody>
      </p:sp>
    </p:spTree>
    <p:extLst>
      <p:ext uri="{BB962C8B-B14F-4D97-AF65-F5344CB8AC3E}">
        <p14:creationId xmlns:p14="http://schemas.microsoft.com/office/powerpoint/2010/main" val="1673243905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767</Words>
  <Application>Microsoft Office PowerPoint</Application>
  <PresentationFormat>On-screen Show (16:9)</PresentationFormat>
  <Paragraphs>147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Abel</vt:lpstr>
      <vt:lpstr>Roboto Slab</vt:lpstr>
      <vt:lpstr>York template</vt:lpstr>
      <vt:lpstr>Kubernetes Container Orchestration with AKS</vt:lpstr>
      <vt:lpstr>Content</vt:lpstr>
      <vt:lpstr>     Why orchestration is needed? </vt:lpstr>
      <vt:lpstr>PowerPoint Presentation</vt:lpstr>
      <vt:lpstr>     What is Kubernetes?</vt:lpstr>
      <vt:lpstr>Kubernetes architecture</vt:lpstr>
      <vt:lpstr>Master component</vt:lpstr>
      <vt:lpstr>Node component</vt:lpstr>
      <vt:lpstr>     Kubernetes objects</vt:lpstr>
      <vt:lpstr>Pods</vt:lpstr>
      <vt:lpstr>DEMO!</vt:lpstr>
      <vt:lpstr>ReplicaSets</vt:lpstr>
      <vt:lpstr>Deployments</vt:lpstr>
      <vt:lpstr>DEMO!</vt:lpstr>
      <vt:lpstr>Services</vt:lpstr>
      <vt:lpstr>DEMO!</vt:lpstr>
      <vt:lpstr>     Azure Kubernetes Service (AKS)</vt:lpstr>
      <vt:lpstr>     When to choose AKS?</vt:lpstr>
      <vt:lpstr>     Why orchestration is needed? </vt:lpstr>
      <vt:lpstr>DEMO!</vt:lpstr>
      <vt:lpstr>PowerPoint Presentation</vt:lpstr>
      <vt:lpstr>Useful Resources to Learn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Production-Grade Container Orchestration on Azure</dc:title>
  <dc:creator>Petar Gjeorgiev</dc:creator>
  <cp:lastModifiedBy>Petar Gjeorgiev</cp:lastModifiedBy>
  <cp:revision>40</cp:revision>
  <dcterms:modified xsi:type="dcterms:W3CDTF">2019-04-18T11:36:14Z</dcterms:modified>
</cp:coreProperties>
</file>