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1.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heme/themeOverride1.xml" ContentType="application/vnd.openxmlformats-officedocument.themeOverr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heme/themeOverride2.xml" ContentType="application/vnd.openxmlformats-officedocument.themeOverr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2.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128"/>
  </p:notesMasterIdLst>
  <p:sldIdLst>
    <p:sldId id="256" r:id="rId5"/>
    <p:sldId id="259" r:id="rId6"/>
    <p:sldId id="260" r:id="rId7"/>
    <p:sldId id="261" r:id="rId8"/>
    <p:sldId id="262"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88" r:id="rId116"/>
    <p:sldId id="389" r:id="rId117"/>
    <p:sldId id="390" r:id="rId118"/>
    <p:sldId id="391" r:id="rId119"/>
    <p:sldId id="392" r:id="rId120"/>
    <p:sldId id="393" r:id="rId121"/>
    <p:sldId id="394" r:id="rId122"/>
    <p:sldId id="395" r:id="rId123"/>
    <p:sldId id="396" r:id="rId124"/>
    <p:sldId id="397" r:id="rId125"/>
    <p:sldId id="398" r:id="rId126"/>
    <p:sldId id="399"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888" autoAdjust="0"/>
  </p:normalViewPr>
  <p:slideViewPr>
    <p:cSldViewPr>
      <p:cViewPr varScale="1">
        <p:scale>
          <a:sx n="65" d="100"/>
          <a:sy n="65" d="100"/>
        </p:scale>
        <p:origin x="293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CF279D-9F93-458D-87E9-448A3A519144}" type="doc">
      <dgm:prSet loTypeId="urn:microsoft.com/office/officeart/2005/8/layout/radial6" loCatId="relationship" qsTypeId="urn:microsoft.com/office/officeart/2005/8/quickstyle/simple3" qsCatId="simple" csTypeId="urn:microsoft.com/office/officeart/2005/8/colors/accent1_2#1" csCatId="accent1" phldr="1"/>
      <dgm:spPr/>
      <dgm:t>
        <a:bodyPr/>
        <a:lstStyle/>
        <a:p>
          <a:endParaRPr lang="en-US"/>
        </a:p>
      </dgm:t>
    </dgm:pt>
    <dgm:pt modelId="{7EAAF1A9-98D6-4A8E-B14D-2875ED6CA467}">
      <dgm:prSet phldrT="[Text]"/>
      <dgm:spPr/>
      <dgm:t>
        <a:bodyPr/>
        <a:lstStyle/>
        <a:p>
          <a:r>
            <a:rPr lang="en-US" dirty="0" smtClean="0"/>
            <a:t>Social Media</a:t>
          </a:r>
          <a:endParaRPr lang="en-US" dirty="0"/>
        </a:p>
      </dgm:t>
    </dgm:pt>
    <dgm:pt modelId="{B43E2886-5057-4379-9BC5-B82C9A166B1C}" type="parTrans" cxnId="{8749A48C-7104-490E-98E1-C5AD87DCB1C0}">
      <dgm:prSet/>
      <dgm:spPr/>
      <dgm:t>
        <a:bodyPr/>
        <a:lstStyle/>
        <a:p>
          <a:endParaRPr lang="en-US"/>
        </a:p>
      </dgm:t>
    </dgm:pt>
    <dgm:pt modelId="{5ED9254A-93FD-4786-92EC-78E68BFFA3AC}" type="sibTrans" cxnId="{8749A48C-7104-490E-98E1-C5AD87DCB1C0}">
      <dgm:prSet/>
      <dgm:spPr/>
      <dgm:t>
        <a:bodyPr/>
        <a:lstStyle/>
        <a:p>
          <a:endParaRPr lang="en-US"/>
        </a:p>
      </dgm:t>
    </dgm:pt>
    <dgm:pt modelId="{BE1E7DD3-A408-4840-8DE1-E0C1E5320E37}">
      <dgm:prSet phldrT="[Text]"/>
      <dgm:spPr/>
      <dgm:t>
        <a:bodyPr/>
        <a:lstStyle/>
        <a:p>
          <a:r>
            <a:rPr lang="en-US" b="1" dirty="0" smtClean="0"/>
            <a:t>Social Networking</a:t>
          </a:r>
          <a:endParaRPr lang="en-US" b="1" dirty="0"/>
        </a:p>
      </dgm:t>
    </dgm:pt>
    <dgm:pt modelId="{103E0FE9-D738-498F-975A-E60717DCD94B}" type="parTrans" cxnId="{6CCDFCC1-BC6D-4813-A556-FC9C30D69091}">
      <dgm:prSet/>
      <dgm:spPr/>
      <dgm:t>
        <a:bodyPr/>
        <a:lstStyle/>
        <a:p>
          <a:endParaRPr lang="en-US"/>
        </a:p>
      </dgm:t>
    </dgm:pt>
    <dgm:pt modelId="{E6801B18-2756-4995-9993-2878DA8409B7}" type="sibTrans" cxnId="{6CCDFCC1-BC6D-4813-A556-FC9C30D69091}">
      <dgm:prSet/>
      <dgm:spPr/>
      <dgm:t>
        <a:bodyPr/>
        <a:lstStyle/>
        <a:p>
          <a:endParaRPr lang="en-US"/>
        </a:p>
      </dgm:t>
    </dgm:pt>
    <dgm:pt modelId="{764D10E3-885E-4367-BA82-8F400898A59F}">
      <dgm:prSet phldrT="[Text]" custT="1"/>
      <dgm:spPr/>
      <dgm:t>
        <a:bodyPr/>
        <a:lstStyle/>
        <a:p>
          <a:r>
            <a:rPr lang="en-US" sz="1050" b="1" dirty="0" smtClean="0"/>
            <a:t>Blogs</a:t>
          </a:r>
        </a:p>
        <a:p>
          <a:r>
            <a:rPr lang="en-US" sz="1000" b="1" dirty="0" err="1" smtClean="0"/>
            <a:t>Microblogging</a:t>
          </a:r>
          <a:endParaRPr lang="en-US" sz="1050" b="1" dirty="0"/>
        </a:p>
      </dgm:t>
    </dgm:pt>
    <dgm:pt modelId="{5A5555AB-1E16-40CA-852F-B3BEA9B7FE03}" type="parTrans" cxnId="{9411F1A1-FF31-44C1-A71B-19ED3FE6BBF4}">
      <dgm:prSet/>
      <dgm:spPr/>
      <dgm:t>
        <a:bodyPr/>
        <a:lstStyle/>
        <a:p>
          <a:endParaRPr lang="en-US"/>
        </a:p>
      </dgm:t>
    </dgm:pt>
    <dgm:pt modelId="{81D15382-DD54-4EF4-8104-179236D4DEBE}" type="sibTrans" cxnId="{9411F1A1-FF31-44C1-A71B-19ED3FE6BBF4}">
      <dgm:prSet/>
      <dgm:spPr/>
      <dgm:t>
        <a:bodyPr/>
        <a:lstStyle/>
        <a:p>
          <a:endParaRPr lang="en-US"/>
        </a:p>
      </dgm:t>
    </dgm:pt>
    <dgm:pt modelId="{A07AFE16-1394-4073-94AE-2B0EEB8EFA29}">
      <dgm:prSet phldrT="[Text]"/>
      <dgm:spPr/>
      <dgm:t>
        <a:bodyPr/>
        <a:lstStyle/>
        <a:p>
          <a:r>
            <a:rPr lang="en-US" b="1" dirty="0" smtClean="0"/>
            <a:t>Wiki</a:t>
          </a:r>
        </a:p>
        <a:p>
          <a:r>
            <a:rPr lang="en-US" b="1" dirty="0" smtClean="0"/>
            <a:t>Forum</a:t>
          </a:r>
          <a:endParaRPr lang="en-US" b="1" dirty="0"/>
        </a:p>
      </dgm:t>
    </dgm:pt>
    <dgm:pt modelId="{00E41EB0-E5BF-45DB-9CE9-514D91FB2F48}" type="parTrans" cxnId="{E072BA30-7993-40C8-B467-ABC6FCD9284E}">
      <dgm:prSet/>
      <dgm:spPr/>
      <dgm:t>
        <a:bodyPr/>
        <a:lstStyle/>
        <a:p>
          <a:endParaRPr lang="en-US"/>
        </a:p>
      </dgm:t>
    </dgm:pt>
    <dgm:pt modelId="{CFAB2891-395D-425F-AD43-1CF872C9DC96}" type="sibTrans" cxnId="{E072BA30-7993-40C8-B467-ABC6FCD9284E}">
      <dgm:prSet/>
      <dgm:spPr/>
      <dgm:t>
        <a:bodyPr/>
        <a:lstStyle/>
        <a:p>
          <a:endParaRPr lang="en-US"/>
        </a:p>
      </dgm:t>
    </dgm:pt>
    <dgm:pt modelId="{F9581513-CFBB-4159-B1A7-693B9CC19E57}">
      <dgm:prSet phldrT="[Text]"/>
      <dgm:spPr/>
      <dgm:t>
        <a:bodyPr/>
        <a:lstStyle/>
        <a:p>
          <a:r>
            <a:rPr lang="en-US" b="1" dirty="0" smtClean="0"/>
            <a:t>Content</a:t>
          </a:r>
        </a:p>
        <a:p>
          <a:r>
            <a:rPr lang="en-US" b="1" dirty="0" smtClean="0"/>
            <a:t>Sharing</a:t>
          </a:r>
          <a:endParaRPr lang="en-US" b="1" dirty="0"/>
        </a:p>
      </dgm:t>
    </dgm:pt>
    <dgm:pt modelId="{1C3CDF8E-7669-492A-9BE0-46E3F5608BA4}" type="parTrans" cxnId="{797641C9-E52D-4AC7-A151-54AA6F6A676E}">
      <dgm:prSet/>
      <dgm:spPr/>
      <dgm:t>
        <a:bodyPr/>
        <a:lstStyle/>
        <a:p>
          <a:endParaRPr lang="en-US"/>
        </a:p>
      </dgm:t>
    </dgm:pt>
    <dgm:pt modelId="{7DE8DE25-EC1F-4472-A3E0-0D240E4DA5F1}" type="sibTrans" cxnId="{797641C9-E52D-4AC7-A151-54AA6F6A676E}">
      <dgm:prSet/>
      <dgm:spPr/>
      <dgm:t>
        <a:bodyPr/>
        <a:lstStyle/>
        <a:p>
          <a:endParaRPr lang="en-US"/>
        </a:p>
      </dgm:t>
    </dgm:pt>
    <dgm:pt modelId="{FF441AD0-BD45-4C9B-9986-4FC77E9B4FE5}" type="pres">
      <dgm:prSet presAssocID="{93CF279D-9F93-458D-87E9-448A3A519144}" presName="Name0" presStyleCnt="0">
        <dgm:presLayoutVars>
          <dgm:chMax val="1"/>
          <dgm:dir/>
          <dgm:animLvl val="ctr"/>
          <dgm:resizeHandles val="exact"/>
        </dgm:presLayoutVars>
      </dgm:prSet>
      <dgm:spPr/>
      <dgm:t>
        <a:bodyPr/>
        <a:lstStyle/>
        <a:p>
          <a:endParaRPr lang="en-US"/>
        </a:p>
      </dgm:t>
    </dgm:pt>
    <dgm:pt modelId="{8C38EF22-46BA-4A3E-B004-6B49CE9C9ED3}" type="pres">
      <dgm:prSet presAssocID="{7EAAF1A9-98D6-4A8E-B14D-2875ED6CA467}" presName="centerShape" presStyleLbl="node0" presStyleIdx="0" presStyleCnt="1"/>
      <dgm:spPr/>
      <dgm:t>
        <a:bodyPr/>
        <a:lstStyle/>
        <a:p>
          <a:endParaRPr lang="en-US"/>
        </a:p>
      </dgm:t>
    </dgm:pt>
    <dgm:pt modelId="{D0A5E328-96F8-4B9A-A853-C31B22D4B92E}" type="pres">
      <dgm:prSet presAssocID="{BE1E7DD3-A408-4840-8DE1-E0C1E5320E37}" presName="node" presStyleLbl="node1" presStyleIdx="0" presStyleCnt="4">
        <dgm:presLayoutVars>
          <dgm:bulletEnabled val="1"/>
        </dgm:presLayoutVars>
      </dgm:prSet>
      <dgm:spPr/>
      <dgm:t>
        <a:bodyPr/>
        <a:lstStyle/>
        <a:p>
          <a:endParaRPr lang="en-US"/>
        </a:p>
      </dgm:t>
    </dgm:pt>
    <dgm:pt modelId="{C404000D-D2ED-49AE-8CE8-CFD85CE3B2DC}" type="pres">
      <dgm:prSet presAssocID="{BE1E7DD3-A408-4840-8DE1-E0C1E5320E37}" presName="dummy" presStyleCnt="0"/>
      <dgm:spPr/>
    </dgm:pt>
    <dgm:pt modelId="{C1C75665-94B0-48C3-A69F-B5514D17B03D}" type="pres">
      <dgm:prSet presAssocID="{E6801B18-2756-4995-9993-2878DA8409B7}" presName="sibTrans" presStyleLbl="sibTrans2D1" presStyleIdx="0" presStyleCnt="4"/>
      <dgm:spPr/>
      <dgm:t>
        <a:bodyPr/>
        <a:lstStyle/>
        <a:p>
          <a:endParaRPr lang="en-US"/>
        </a:p>
      </dgm:t>
    </dgm:pt>
    <dgm:pt modelId="{647BECFE-F890-4BD8-A433-6263A5450CEB}" type="pres">
      <dgm:prSet presAssocID="{764D10E3-885E-4367-BA82-8F400898A59F}" presName="node" presStyleLbl="node1" presStyleIdx="1" presStyleCnt="4">
        <dgm:presLayoutVars>
          <dgm:bulletEnabled val="1"/>
        </dgm:presLayoutVars>
      </dgm:prSet>
      <dgm:spPr/>
      <dgm:t>
        <a:bodyPr/>
        <a:lstStyle/>
        <a:p>
          <a:endParaRPr lang="en-US"/>
        </a:p>
      </dgm:t>
    </dgm:pt>
    <dgm:pt modelId="{5F04262B-5008-42B7-873E-6AA4A858BF5F}" type="pres">
      <dgm:prSet presAssocID="{764D10E3-885E-4367-BA82-8F400898A59F}" presName="dummy" presStyleCnt="0"/>
      <dgm:spPr/>
    </dgm:pt>
    <dgm:pt modelId="{A0FD3186-0682-47E7-ABB4-58994251BE92}" type="pres">
      <dgm:prSet presAssocID="{81D15382-DD54-4EF4-8104-179236D4DEBE}" presName="sibTrans" presStyleLbl="sibTrans2D1" presStyleIdx="1" presStyleCnt="4"/>
      <dgm:spPr/>
      <dgm:t>
        <a:bodyPr/>
        <a:lstStyle/>
        <a:p>
          <a:endParaRPr lang="en-US"/>
        </a:p>
      </dgm:t>
    </dgm:pt>
    <dgm:pt modelId="{7F09F6AE-E2D5-45D9-BA65-C9B82ADAAB05}" type="pres">
      <dgm:prSet presAssocID="{A07AFE16-1394-4073-94AE-2B0EEB8EFA29}" presName="node" presStyleLbl="node1" presStyleIdx="2" presStyleCnt="4">
        <dgm:presLayoutVars>
          <dgm:bulletEnabled val="1"/>
        </dgm:presLayoutVars>
      </dgm:prSet>
      <dgm:spPr/>
      <dgm:t>
        <a:bodyPr/>
        <a:lstStyle/>
        <a:p>
          <a:endParaRPr lang="en-US"/>
        </a:p>
      </dgm:t>
    </dgm:pt>
    <dgm:pt modelId="{34F623AF-11BA-467F-8462-F7668B04D069}" type="pres">
      <dgm:prSet presAssocID="{A07AFE16-1394-4073-94AE-2B0EEB8EFA29}" presName="dummy" presStyleCnt="0"/>
      <dgm:spPr/>
    </dgm:pt>
    <dgm:pt modelId="{114F2E2D-C2B5-404E-B974-221706444F57}" type="pres">
      <dgm:prSet presAssocID="{CFAB2891-395D-425F-AD43-1CF872C9DC96}" presName="sibTrans" presStyleLbl="sibTrans2D1" presStyleIdx="2" presStyleCnt="4"/>
      <dgm:spPr/>
      <dgm:t>
        <a:bodyPr/>
        <a:lstStyle/>
        <a:p>
          <a:endParaRPr lang="en-US"/>
        </a:p>
      </dgm:t>
    </dgm:pt>
    <dgm:pt modelId="{E894E2FC-50FE-42BA-B166-A5B209250227}" type="pres">
      <dgm:prSet presAssocID="{F9581513-CFBB-4159-B1A7-693B9CC19E57}" presName="node" presStyleLbl="node1" presStyleIdx="3" presStyleCnt="4">
        <dgm:presLayoutVars>
          <dgm:bulletEnabled val="1"/>
        </dgm:presLayoutVars>
      </dgm:prSet>
      <dgm:spPr/>
      <dgm:t>
        <a:bodyPr/>
        <a:lstStyle/>
        <a:p>
          <a:endParaRPr lang="en-US"/>
        </a:p>
      </dgm:t>
    </dgm:pt>
    <dgm:pt modelId="{8B20ECAA-1991-43A9-BD1E-4C94FA530684}" type="pres">
      <dgm:prSet presAssocID="{F9581513-CFBB-4159-B1A7-693B9CC19E57}" presName="dummy" presStyleCnt="0"/>
      <dgm:spPr/>
    </dgm:pt>
    <dgm:pt modelId="{BB14C41B-C145-4294-8B1E-EAC7E40A518F}" type="pres">
      <dgm:prSet presAssocID="{7DE8DE25-EC1F-4472-A3E0-0D240E4DA5F1}" presName="sibTrans" presStyleLbl="sibTrans2D1" presStyleIdx="3" presStyleCnt="4"/>
      <dgm:spPr/>
      <dgm:t>
        <a:bodyPr/>
        <a:lstStyle/>
        <a:p>
          <a:endParaRPr lang="en-US"/>
        </a:p>
      </dgm:t>
    </dgm:pt>
  </dgm:ptLst>
  <dgm:cxnLst>
    <dgm:cxn modelId="{797641C9-E52D-4AC7-A151-54AA6F6A676E}" srcId="{7EAAF1A9-98D6-4A8E-B14D-2875ED6CA467}" destId="{F9581513-CFBB-4159-B1A7-693B9CC19E57}" srcOrd="3" destOrd="0" parTransId="{1C3CDF8E-7669-492A-9BE0-46E3F5608BA4}" sibTransId="{7DE8DE25-EC1F-4472-A3E0-0D240E4DA5F1}"/>
    <dgm:cxn modelId="{D6E6E8BC-0BBC-49D0-9F20-0AB32702A5BF}" type="presOf" srcId="{E6801B18-2756-4995-9993-2878DA8409B7}" destId="{C1C75665-94B0-48C3-A69F-B5514D17B03D}" srcOrd="0" destOrd="0" presId="urn:microsoft.com/office/officeart/2005/8/layout/radial6"/>
    <dgm:cxn modelId="{C40D3A5B-BD5A-4053-BD89-BDFF6FBAF684}" type="presOf" srcId="{F9581513-CFBB-4159-B1A7-693B9CC19E57}" destId="{E894E2FC-50FE-42BA-B166-A5B209250227}" srcOrd="0" destOrd="0" presId="urn:microsoft.com/office/officeart/2005/8/layout/radial6"/>
    <dgm:cxn modelId="{673D5CD8-98E1-4BBD-8244-9E566E30B27F}" type="presOf" srcId="{CFAB2891-395D-425F-AD43-1CF872C9DC96}" destId="{114F2E2D-C2B5-404E-B974-221706444F57}" srcOrd="0" destOrd="0" presId="urn:microsoft.com/office/officeart/2005/8/layout/radial6"/>
    <dgm:cxn modelId="{B707139A-D7BC-4770-95C0-BA7275DBAC68}" type="presOf" srcId="{93CF279D-9F93-458D-87E9-448A3A519144}" destId="{FF441AD0-BD45-4C9B-9986-4FC77E9B4FE5}" srcOrd="0" destOrd="0" presId="urn:microsoft.com/office/officeart/2005/8/layout/radial6"/>
    <dgm:cxn modelId="{1F065ED2-500A-45A6-ABEA-B93B691443A9}" type="presOf" srcId="{764D10E3-885E-4367-BA82-8F400898A59F}" destId="{647BECFE-F890-4BD8-A433-6263A5450CEB}" srcOrd="0" destOrd="0" presId="urn:microsoft.com/office/officeart/2005/8/layout/radial6"/>
    <dgm:cxn modelId="{8749A48C-7104-490E-98E1-C5AD87DCB1C0}" srcId="{93CF279D-9F93-458D-87E9-448A3A519144}" destId="{7EAAF1A9-98D6-4A8E-B14D-2875ED6CA467}" srcOrd="0" destOrd="0" parTransId="{B43E2886-5057-4379-9BC5-B82C9A166B1C}" sibTransId="{5ED9254A-93FD-4786-92EC-78E68BFFA3AC}"/>
    <dgm:cxn modelId="{E072BA30-7993-40C8-B467-ABC6FCD9284E}" srcId="{7EAAF1A9-98D6-4A8E-B14D-2875ED6CA467}" destId="{A07AFE16-1394-4073-94AE-2B0EEB8EFA29}" srcOrd="2" destOrd="0" parTransId="{00E41EB0-E5BF-45DB-9CE9-514D91FB2F48}" sibTransId="{CFAB2891-395D-425F-AD43-1CF872C9DC96}"/>
    <dgm:cxn modelId="{550594C9-366B-4E7C-97CC-2BB92376BE55}" type="presOf" srcId="{BE1E7DD3-A408-4840-8DE1-E0C1E5320E37}" destId="{D0A5E328-96F8-4B9A-A853-C31B22D4B92E}" srcOrd="0" destOrd="0" presId="urn:microsoft.com/office/officeart/2005/8/layout/radial6"/>
    <dgm:cxn modelId="{C78E8844-22AB-4D71-9655-41C89005A196}" type="presOf" srcId="{7EAAF1A9-98D6-4A8E-B14D-2875ED6CA467}" destId="{8C38EF22-46BA-4A3E-B004-6B49CE9C9ED3}" srcOrd="0" destOrd="0" presId="urn:microsoft.com/office/officeart/2005/8/layout/radial6"/>
    <dgm:cxn modelId="{91F42D7E-8A33-4A00-B64C-1D276DC6B568}" type="presOf" srcId="{81D15382-DD54-4EF4-8104-179236D4DEBE}" destId="{A0FD3186-0682-47E7-ABB4-58994251BE92}" srcOrd="0" destOrd="0" presId="urn:microsoft.com/office/officeart/2005/8/layout/radial6"/>
    <dgm:cxn modelId="{9411F1A1-FF31-44C1-A71B-19ED3FE6BBF4}" srcId="{7EAAF1A9-98D6-4A8E-B14D-2875ED6CA467}" destId="{764D10E3-885E-4367-BA82-8F400898A59F}" srcOrd="1" destOrd="0" parTransId="{5A5555AB-1E16-40CA-852F-B3BEA9B7FE03}" sibTransId="{81D15382-DD54-4EF4-8104-179236D4DEBE}"/>
    <dgm:cxn modelId="{6CCDFCC1-BC6D-4813-A556-FC9C30D69091}" srcId="{7EAAF1A9-98D6-4A8E-B14D-2875ED6CA467}" destId="{BE1E7DD3-A408-4840-8DE1-E0C1E5320E37}" srcOrd="0" destOrd="0" parTransId="{103E0FE9-D738-498F-975A-E60717DCD94B}" sibTransId="{E6801B18-2756-4995-9993-2878DA8409B7}"/>
    <dgm:cxn modelId="{639B9BAD-AFDF-43F9-B93F-3570D1817045}" type="presOf" srcId="{A07AFE16-1394-4073-94AE-2B0EEB8EFA29}" destId="{7F09F6AE-E2D5-45D9-BA65-C9B82ADAAB05}" srcOrd="0" destOrd="0" presId="urn:microsoft.com/office/officeart/2005/8/layout/radial6"/>
    <dgm:cxn modelId="{3238C7B3-7F8C-4FA6-91C3-90166BA9C95E}" type="presOf" srcId="{7DE8DE25-EC1F-4472-A3E0-0D240E4DA5F1}" destId="{BB14C41B-C145-4294-8B1E-EAC7E40A518F}" srcOrd="0" destOrd="0" presId="urn:microsoft.com/office/officeart/2005/8/layout/radial6"/>
    <dgm:cxn modelId="{2AABEA9C-4B2B-4121-A7D6-F75D4CAB9E20}" type="presParOf" srcId="{FF441AD0-BD45-4C9B-9986-4FC77E9B4FE5}" destId="{8C38EF22-46BA-4A3E-B004-6B49CE9C9ED3}" srcOrd="0" destOrd="0" presId="urn:microsoft.com/office/officeart/2005/8/layout/radial6"/>
    <dgm:cxn modelId="{8FD6D21C-ECD6-4AE9-8CC0-C18C87B19B1D}" type="presParOf" srcId="{FF441AD0-BD45-4C9B-9986-4FC77E9B4FE5}" destId="{D0A5E328-96F8-4B9A-A853-C31B22D4B92E}" srcOrd="1" destOrd="0" presId="urn:microsoft.com/office/officeart/2005/8/layout/radial6"/>
    <dgm:cxn modelId="{75F49BA2-CED1-47BF-A3DE-7E98FCDE63CD}" type="presParOf" srcId="{FF441AD0-BD45-4C9B-9986-4FC77E9B4FE5}" destId="{C404000D-D2ED-49AE-8CE8-CFD85CE3B2DC}" srcOrd="2" destOrd="0" presId="urn:microsoft.com/office/officeart/2005/8/layout/radial6"/>
    <dgm:cxn modelId="{0FDB0D91-8BF0-4EF1-B092-5B6D64ED42CD}" type="presParOf" srcId="{FF441AD0-BD45-4C9B-9986-4FC77E9B4FE5}" destId="{C1C75665-94B0-48C3-A69F-B5514D17B03D}" srcOrd="3" destOrd="0" presId="urn:microsoft.com/office/officeart/2005/8/layout/radial6"/>
    <dgm:cxn modelId="{3A5F323C-7F89-448F-A5FE-62D0D5C0AE8F}" type="presParOf" srcId="{FF441AD0-BD45-4C9B-9986-4FC77E9B4FE5}" destId="{647BECFE-F890-4BD8-A433-6263A5450CEB}" srcOrd="4" destOrd="0" presId="urn:microsoft.com/office/officeart/2005/8/layout/radial6"/>
    <dgm:cxn modelId="{B9F88211-AA00-437E-A360-E7E8AF605D61}" type="presParOf" srcId="{FF441AD0-BD45-4C9B-9986-4FC77E9B4FE5}" destId="{5F04262B-5008-42B7-873E-6AA4A858BF5F}" srcOrd="5" destOrd="0" presId="urn:microsoft.com/office/officeart/2005/8/layout/radial6"/>
    <dgm:cxn modelId="{FBBF46B3-F244-4DFE-872F-A4B5069653FD}" type="presParOf" srcId="{FF441AD0-BD45-4C9B-9986-4FC77E9B4FE5}" destId="{A0FD3186-0682-47E7-ABB4-58994251BE92}" srcOrd="6" destOrd="0" presId="urn:microsoft.com/office/officeart/2005/8/layout/radial6"/>
    <dgm:cxn modelId="{10E59276-8186-4100-A987-344EED42D1BF}" type="presParOf" srcId="{FF441AD0-BD45-4C9B-9986-4FC77E9B4FE5}" destId="{7F09F6AE-E2D5-45D9-BA65-C9B82ADAAB05}" srcOrd="7" destOrd="0" presId="urn:microsoft.com/office/officeart/2005/8/layout/radial6"/>
    <dgm:cxn modelId="{EF26CFC8-0601-4C84-B0AB-09F58FAA6989}" type="presParOf" srcId="{FF441AD0-BD45-4C9B-9986-4FC77E9B4FE5}" destId="{34F623AF-11BA-467F-8462-F7668B04D069}" srcOrd="8" destOrd="0" presId="urn:microsoft.com/office/officeart/2005/8/layout/radial6"/>
    <dgm:cxn modelId="{67F05640-C737-4656-AF21-F70D63D8D166}" type="presParOf" srcId="{FF441AD0-BD45-4C9B-9986-4FC77E9B4FE5}" destId="{114F2E2D-C2B5-404E-B974-221706444F57}" srcOrd="9" destOrd="0" presId="urn:microsoft.com/office/officeart/2005/8/layout/radial6"/>
    <dgm:cxn modelId="{5AC30FB4-0DAA-4645-B6BE-1C223CD8AA93}" type="presParOf" srcId="{FF441AD0-BD45-4C9B-9986-4FC77E9B4FE5}" destId="{E894E2FC-50FE-42BA-B166-A5B209250227}" srcOrd="10" destOrd="0" presId="urn:microsoft.com/office/officeart/2005/8/layout/radial6"/>
    <dgm:cxn modelId="{0F82993A-F89F-48CB-AD3F-52475BAA6B64}" type="presParOf" srcId="{FF441AD0-BD45-4C9B-9986-4FC77E9B4FE5}" destId="{8B20ECAA-1991-43A9-BD1E-4C94FA530684}" srcOrd="11" destOrd="0" presId="urn:microsoft.com/office/officeart/2005/8/layout/radial6"/>
    <dgm:cxn modelId="{BB813E78-7F63-4989-8EF0-F6F58ED5DCD9}" type="presParOf" srcId="{FF441AD0-BD45-4C9B-9986-4FC77E9B4FE5}" destId="{BB14C41B-C145-4294-8B1E-EAC7E40A518F}"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4C41B-C145-4294-8B1E-EAC7E40A518F}">
      <dsp:nvSpPr>
        <dsp:cNvPr id="0" name=""/>
        <dsp:cNvSpPr/>
      </dsp:nvSpPr>
      <dsp:spPr>
        <a:xfrm>
          <a:off x="2371868" y="522431"/>
          <a:ext cx="3485862" cy="3485862"/>
        </a:xfrm>
        <a:prstGeom prst="blockArc">
          <a:avLst>
            <a:gd name="adj1" fmla="val 10800000"/>
            <a:gd name="adj2" fmla="val 16200000"/>
            <a:gd name="adj3" fmla="val 4636"/>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114F2E2D-C2B5-404E-B974-221706444F57}">
      <dsp:nvSpPr>
        <dsp:cNvPr id="0" name=""/>
        <dsp:cNvSpPr/>
      </dsp:nvSpPr>
      <dsp:spPr>
        <a:xfrm>
          <a:off x="2371868" y="522431"/>
          <a:ext cx="3485862" cy="3485862"/>
        </a:xfrm>
        <a:prstGeom prst="blockArc">
          <a:avLst>
            <a:gd name="adj1" fmla="val 5400000"/>
            <a:gd name="adj2" fmla="val 10800000"/>
            <a:gd name="adj3" fmla="val 4636"/>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0FD3186-0682-47E7-ABB4-58994251BE92}">
      <dsp:nvSpPr>
        <dsp:cNvPr id="0" name=""/>
        <dsp:cNvSpPr/>
      </dsp:nvSpPr>
      <dsp:spPr>
        <a:xfrm>
          <a:off x="2371868" y="522431"/>
          <a:ext cx="3485862" cy="3485862"/>
        </a:xfrm>
        <a:prstGeom prst="blockArc">
          <a:avLst>
            <a:gd name="adj1" fmla="val 0"/>
            <a:gd name="adj2" fmla="val 5400000"/>
            <a:gd name="adj3" fmla="val 4636"/>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1C75665-94B0-48C3-A69F-B5514D17B03D}">
      <dsp:nvSpPr>
        <dsp:cNvPr id="0" name=""/>
        <dsp:cNvSpPr/>
      </dsp:nvSpPr>
      <dsp:spPr>
        <a:xfrm>
          <a:off x="2371868" y="522431"/>
          <a:ext cx="3485862" cy="3485862"/>
        </a:xfrm>
        <a:prstGeom prst="blockArc">
          <a:avLst>
            <a:gd name="adj1" fmla="val 16200000"/>
            <a:gd name="adj2" fmla="val 0"/>
            <a:gd name="adj3" fmla="val 4636"/>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C38EF22-46BA-4A3E-B004-6B49CE9C9ED3}">
      <dsp:nvSpPr>
        <dsp:cNvPr id="0" name=""/>
        <dsp:cNvSpPr/>
      </dsp:nvSpPr>
      <dsp:spPr>
        <a:xfrm>
          <a:off x="3313137" y="1463699"/>
          <a:ext cx="1603325" cy="1603325"/>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Social Media</a:t>
          </a:r>
          <a:endParaRPr lang="en-US" sz="3200" kern="1200" dirty="0"/>
        </a:p>
      </dsp:txBody>
      <dsp:txXfrm>
        <a:off x="3547939" y="1698501"/>
        <a:ext cx="1133721" cy="1133721"/>
      </dsp:txXfrm>
    </dsp:sp>
    <dsp:sp modelId="{D0A5E328-96F8-4B9A-A853-C31B22D4B92E}">
      <dsp:nvSpPr>
        <dsp:cNvPr id="0" name=""/>
        <dsp:cNvSpPr/>
      </dsp:nvSpPr>
      <dsp:spPr>
        <a:xfrm>
          <a:off x="3553636" y="1671"/>
          <a:ext cx="1122327" cy="112232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Social Networking</a:t>
          </a:r>
          <a:endParaRPr lang="en-US" sz="1200" b="1" kern="1200" dirty="0"/>
        </a:p>
      </dsp:txBody>
      <dsp:txXfrm>
        <a:off x="3717997" y="166032"/>
        <a:ext cx="793605" cy="793605"/>
      </dsp:txXfrm>
    </dsp:sp>
    <dsp:sp modelId="{647BECFE-F890-4BD8-A433-6263A5450CEB}">
      <dsp:nvSpPr>
        <dsp:cNvPr id="0" name=""/>
        <dsp:cNvSpPr/>
      </dsp:nvSpPr>
      <dsp:spPr>
        <a:xfrm>
          <a:off x="5256163" y="1704198"/>
          <a:ext cx="1122327" cy="112232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b="1" kern="1200" dirty="0" smtClean="0"/>
            <a:t>Blogs</a:t>
          </a:r>
        </a:p>
        <a:p>
          <a:pPr lvl="0" algn="ctr" defTabSz="466725">
            <a:lnSpc>
              <a:spcPct val="90000"/>
            </a:lnSpc>
            <a:spcBef>
              <a:spcPct val="0"/>
            </a:spcBef>
            <a:spcAft>
              <a:spcPct val="35000"/>
            </a:spcAft>
          </a:pPr>
          <a:r>
            <a:rPr lang="en-US" sz="1000" b="1" kern="1200" dirty="0" err="1" smtClean="0"/>
            <a:t>Microblogging</a:t>
          </a:r>
          <a:endParaRPr lang="en-US" sz="1050" b="1" kern="1200" dirty="0"/>
        </a:p>
      </dsp:txBody>
      <dsp:txXfrm>
        <a:off x="5420524" y="1868559"/>
        <a:ext cx="793605" cy="793605"/>
      </dsp:txXfrm>
    </dsp:sp>
    <dsp:sp modelId="{7F09F6AE-E2D5-45D9-BA65-C9B82ADAAB05}">
      <dsp:nvSpPr>
        <dsp:cNvPr id="0" name=""/>
        <dsp:cNvSpPr/>
      </dsp:nvSpPr>
      <dsp:spPr>
        <a:xfrm>
          <a:off x="3553636" y="3406725"/>
          <a:ext cx="1122327" cy="112232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Wiki</a:t>
          </a:r>
        </a:p>
        <a:p>
          <a:pPr lvl="0" algn="ctr" defTabSz="533400">
            <a:lnSpc>
              <a:spcPct val="90000"/>
            </a:lnSpc>
            <a:spcBef>
              <a:spcPct val="0"/>
            </a:spcBef>
            <a:spcAft>
              <a:spcPct val="35000"/>
            </a:spcAft>
          </a:pPr>
          <a:r>
            <a:rPr lang="en-US" sz="1200" b="1" kern="1200" dirty="0" smtClean="0"/>
            <a:t>Forum</a:t>
          </a:r>
          <a:endParaRPr lang="en-US" sz="1200" b="1" kern="1200" dirty="0"/>
        </a:p>
      </dsp:txBody>
      <dsp:txXfrm>
        <a:off x="3717997" y="3571086"/>
        <a:ext cx="793605" cy="793605"/>
      </dsp:txXfrm>
    </dsp:sp>
    <dsp:sp modelId="{E894E2FC-50FE-42BA-B166-A5B209250227}">
      <dsp:nvSpPr>
        <dsp:cNvPr id="0" name=""/>
        <dsp:cNvSpPr/>
      </dsp:nvSpPr>
      <dsp:spPr>
        <a:xfrm>
          <a:off x="1851108" y="1704198"/>
          <a:ext cx="1122327" cy="112232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Content</a:t>
          </a:r>
        </a:p>
        <a:p>
          <a:pPr lvl="0" algn="ctr" defTabSz="533400">
            <a:lnSpc>
              <a:spcPct val="90000"/>
            </a:lnSpc>
            <a:spcBef>
              <a:spcPct val="0"/>
            </a:spcBef>
            <a:spcAft>
              <a:spcPct val="35000"/>
            </a:spcAft>
          </a:pPr>
          <a:r>
            <a:rPr lang="en-US" sz="1200" b="1" kern="1200" dirty="0" smtClean="0"/>
            <a:t>Sharing</a:t>
          </a:r>
          <a:endParaRPr lang="en-US" sz="1200" b="1" kern="1200" dirty="0"/>
        </a:p>
      </dsp:txBody>
      <dsp:txXfrm>
        <a:off x="2015469" y="1868559"/>
        <a:ext cx="793605" cy="79360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864B2-DD95-45CD-A359-38E6A2957D84}" type="datetimeFigureOut">
              <a:rPr lang="zh-CN" altLang="en-US" smtClean="0"/>
              <a:t>2018/4/16</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A431A1-DB96-4F57-8FEA-92836E4A273F}" type="slidenum">
              <a:rPr lang="zh-CN" altLang="en-US" smtClean="0"/>
              <a:t>‹#›</a:t>
            </a:fld>
            <a:endParaRPr lang="zh-CN" altLang="en-US"/>
          </a:p>
        </p:txBody>
      </p:sp>
    </p:spTree>
    <p:extLst>
      <p:ext uri="{BB962C8B-B14F-4D97-AF65-F5344CB8AC3E}">
        <p14:creationId xmlns:p14="http://schemas.microsoft.com/office/powerpoint/2010/main" val="2302515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1</a:t>
            </a:fld>
            <a:endParaRPr lang="zh-CN" altLang="en-US"/>
          </a:p>
        </p:txBody>
      </p:sp>
    </p:spTree>
    <p:extLst>
      <p:ext uri="{BB962C8B-B14F-4D97-AF65-F5344CB8AC3E}">
        <p14:creationId xmlns:p14="http://schemas.microsoft.com/office/powerpoint/2010/main" val="1552547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Before we</a:t>
            </a:r>
            <a:r>
              <a:rPr lang="en-US" altLang="zh-CN" baseline="0" dirty="0" smtClean="0"/>
              <a:t> go </a:t>
            </a:r>
            <a:r>
              <a:rPr lang="en-US" altLang="zh-CN" baseline="0" smtClean="0"/>
              <a:t>into details</a:t>
            </a:r>
            <a:r>
              <a:rPr lang="en-US" altLang="zh-CN" smtClean="0"/>
              <a:t>, </a:t>
            </a:r>
            <a:r>
              <a:rPr lang="en-US" altLang="zh-CN" dirty="0" smtClean="0"/>
              <a:t>let us</a:t>
            </a:r>
            <a:r>
              <a:rPr lang="en-US" altLang="zh-CN" baseline="0" dirty="0" smtClean="0"/>
              <a:t> briefly review the basic concept of a social network.</a:t>
            </a:r>
          </a:p>
          <a:p>
            <a:endParaRPr lang="en-US" altLang="zh-CN" baseline="0" dirty="0" smtClean="0"/>
          </a:p>
          <a:p>
            <a:pPr defTabSz="914310">
              <a:defRPr/>
            </a:pPr>
            <a:r>
              <a:rPr lang="en-US" altLang="zh-CN" baseline="0" dirty="0" smtClean="0"/>
              <a:t>A social network is “</a:t>
            </a:r>
            <a:r>
              <a:rPr lang="en-US" altLang="zh-CN" dirty="0">
                <a:latin typeface="Calibri" pitchFamily="34" charset="0"/>
              </a:rPr>
              <a:t>A social structure made of nodes (individuals or organizations) and edges that connect nodes in various  relationships like friendship, kinship etc.</a:t>
            </a:r>
            <a:r>
              <a:rPr lang="en-US" altLang="zh-CN" baseline="0" dirty="0" smtClean="0"/>
              <a:t>”</a:t>
            </a:r>
          </a:p>
          <a:p>
            <a:pPr defTabSz="914310">
              <a:defRPr/>
            </a:pPr>
            <a:endParaRPr lang="en-US" altLang="zh-CN" baseline="0" dirty="0" smtClean="0"/>
          </a:p>
          <a:p>
            <a:pPr defTabSz="914310">
              <a:defRPr/>
            </a:pPr>
            <a:r>
              <a:rPr lang="en-US" altLang="zh-CN" baseline="0" dirty="0" smtClean="0"/>
              <a:t>If you have take the computer science core course “data structure” before, you may remember there are two basic representation method for a graph. The first is graph representation like this. We can use the adjacency list or a matrix to represent it. </a:t>
            </a:r>
            <a:endParaRPr lang="zh-CN" altLang="en-US" dirty="0"/>
          </a:p>
        </p:txBody>
      </p:sp>
      <p:sp>
        <p:nvSpPr>
          <p:cNvPr id="4" name="Slide Number Placeholder 3"/>
          <p:cNvSpPr>
            <a:spLocks noGrp="1"/>
          </p:cNvSpPr>
          <p:nvPr>
            <p:ph type="sldNum" sz="quarter" idx="10"/>
          </p:nvPr>
        </p:nvSpPr>
        <p:spPr/>
        <p:txBody>
          <a:bodyPr/>
          <a:lstStyle/>
          <a:p>
            <a:fld id="{03A431A1-DB96-4F57-8FEA-92836E4A273F}" type="slidenum">
              <a:rPr lang="zh-CN" altLang="en-US" smtClean="0"/>
              <a:t>10</a:t>
            </a:fld>
            <a:endParaRPr lang="zh-CN" altLang="en-US"/>
          </a:p>
        </p:txBody>
      </p:sp>
    </p:spTree>
    <p:extLst>
      <p:ext uri="{BB962C8B-B14F-4D97-AF65-F5344CB8AC3E}">
        <p14:creationId xmlns:p14="http://schemas.microsoft.com/office/powerpoint/2010/main" val="3612394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The basic concepts</a:t>
            </a:r>
            <a:r>
              <a:rPr lang="en-US" altLang="zh-CN" baseline="0" dirty="0" smtClean="0"/>
              <a:t> related with a graph includes:</a:t>
            </a:r>
          </a:p>
          <a:p>
            <a:r>
              <a:rPr lang="en-US" altLang="zh-CN" baseline="0" smtClean="0"/>
              <a:t>*****</a:t>
            </a:r>
            <a:endParaRPr lang="zh-CN" altLang="en-US" dirty="0"/>
          </a:p>
        </p:txBody>
      </p:sp>
      <p:sp>
        <p:nvSpPr>
          <p:cNvPr id="4" name="Slide Number Placeholder 3"/>
          <p:cNvSpPr>
            <a:spLocks noGrp="1"/>
          </p:cNvSpPr>
          <p:nvPr>
            <p:ph type="sldNum" sz="quarter" idx="10"/>
          </p:nvPr>
        </p:nvSpPr>
        <p:spPr/>
        <p:txBody>
          <a:bodyPr/>
          <a:lstStyle/>
          <a:p>
            <a:fld id="{03A431A1-DB96-4F57-8FEA-92836E4A273F}" type="slidenum">
              <a:rPr lang="zh-CN" altLang="en-US" smtClean="0"/>
              <a:t>11</a:t>
            </a:fld>
            <a:endParaRPr lang="zh-CN" altLang="en-US"/>
          </a:p>
        </p:txBody>
      </p:sp>
    </p:spTree>
    <p:extLst>
      <p:ext uri="{BB962C8B-B14F-4D97-AF65-F5344CB8AC3E}">
        <p14:creationId xmlns:p14="http://schemas.microsoft.com/office/powerpoint/2010/main" val="398506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sz="2200" dirty="0"/>
              <a:t>The statistical properties includes two parts, the static analysis and dynamic analysis.</a:t>
            </a:r>
          </a:p>
          <a:p>
            <a:endParaRPr lang="en-US" altLang="zh-CN" sz="2200" dirty="0"/>
          </a:p>
          <a:p>
            <a:r>
              <a:rPr lang="en-US" altLang="zh-CN" sz="2200" dirty="0"/>
              <a:t>The static analysis is to study the static snapshots of graphs</a:t>
            </a:r>
          </a:p>
          <a:p>
            <a:endParaRPr lang="en-US" altLang="zh-CN" sz="2200" dirty="0"/>
          </a:p>
          <a:p>
            <a:r>
              <a:rPr lang="en-US" altLang="zh-CN" sz="2200" dirty="0"/>
              <a:t>While the dynamic analysis is to study a series of snapshots of graphs</a:t>
            </a:r>
            <a:endParaRPr lang="zh-CN" altLang="en-US" sz="22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12</a:t>
            </a:fld>
            <a:endParaRPr lang="en-US" altLang="zh-CN"/>
          </a:p>
        </p:txBody>
      </p:sp>
    </p:spTree>
    <p:extLst>
      <p:ext uri="{BB962C8B-B14F-4D97-AF65-F5344CB8AC3E}">
        <p14:creationId xmlns:p14="http://schemas.microsoft.com/office/powerpoint/2010/main" val="2649697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defTabSz="844083" eaLnBrk="0" fontAlgn="base" hangingPunct="0">
              <a:spcBef>
                <a:spcPct val="30000"/>
              </a:spcBef>
              <a:spcAft>
                <a:spcPct val="0"/>
              </a:spcAft>
              <a:defRPr/>
            </a:pPr>
            <a:r>
              <a:rPr lang="en-US" altLang="zh-CN" dirty="0" smtClean="0"/>
              <a:t>The first property</a:t>
            </a:r>
            <a:r>
              <a:rPr lang="en-US" altLang="zh-CN" baseline="0" dirty="0" smtClean="0"/>
              <a:t> has been observed is the famous “small-world” phenomenon. This phenomenon has been mentioned in numerous papers. Maybe any people who do research on social network related topics in the first three days reading. The experiment is conducted by </a:t>
            </a:r>
            <a:r>
              <a:rPr lang="en-US" altLang="zh-CN" baseline="0" dirty="0" err="1" smtClean="0"/>
              <a:t>Milgram</a:t>
            </a:r>
            <a:r>
              <a:rPr lang="en-US" altLang="zh-CN" baseline="0" dirty="0" smtClean="0"/>
              <a:t> at 1967</a:t>
            </a:r>
          </a:p>
          <a:p>
            <a:pPr defTabSz="844083" eaLnBrk="0" fontAlgn="base" hangingPunct="0">
              <a:spcBef>
                <a:spcPct val="30000"/>
              </a:spcBef>
              <a:spcAft>
                <a:spcPct val="0"/>
              </a:spcAft>
              <a:defRPr/>
            </a:pPr>
            <a:endParaRPr lang="en-US" altLang="zh-CN" baseline="0" dirty="0" smtClean="0"/>
          </a:p>
          <a:p>
            <a:pPr defTabSz="844083" eaLnBrk="0" fontAlgn="base" hangingPunct="0">
              <a:spcBef>
                <a:spcPct val="30000"/>
              </a:spcBef>
              <a:spcAft>
                <a:spcPct val="0"/>
              </a:spcAft>
              <a:defRPr/>
            </a:pPr>
            <a:r>
              <a:rPr lang="en-US" altLang="zh-CN" baseline="0" dirty="0" smtClean="0"/>
              <a:t>The basis procedure of this experiment is: in a network, </a:t>
            </a:r>
          </a:p>
          <a:p>
            <a:pPr marL="0" lvl="2" defTabSz="844083" eaLnBrk="0" fontAlgn="base" hangingPunct="0">
              <a:spcBef>
                <a:spcPct val="30000"/>
              </a:spcBef>
              <a:spcAft>
                <a:spcPct val="0"/>
              </a:spcAft>
              <a:defRPr/>
            </a:pPr>
            <a:r>
              <a:rPr lang="en-US" altLang="zh-CN" baseline="0" dirty="0" smtClean="0"/>
              <a:t>They </a:t>
            </a:r>
            <a:r>
              <a:rPr lang="en-US" altLang="zh-CN" sz="1900" dirty="0">
                <a:ea typeface="宋体" charset="-122"/>
              </a:rPr>
              <a:t>asked randomly chosen “starters” to forward a letter to the target</a:t>
            </a:r>
          </a:p>
          <a:p>
            <a:pPr defTabSz="844083" eaLnBrk="0" fontAlgn="base" hangingPunct="0">
              <a:spcBef>
                <a:spcPct val="30000"/>
              </a:spcBef>
              <a:spcAft>
                <a:spcPct val="0"/>
              </a:spcAft>
              <a:defRPr/>
            </a:pPr>
            <a:endParaRPr lang="en-US" altLang="zh-CN" baseline="0" dirty="0" smtClean="0"/>
          </a:p>
          <a:p>
            <a:pPr marL="0" lvl="2" defTabSz="844083" eaLnBrk="0" fontAlgn="base" hangingPunct="0">
              <a:spcBef>
                <a:spcPct val="30000"/>
              </a:spcBef>
              <a:spcAft>
                <a:spcPct val="0"/>
              </a:spcAft>
              <a:defRPr/>
            </a:pPr>
            <a:r>
              <a:rPr lang="en-US" altLang="zh-CN" sz="1900" dirty="0">
                <a:ea typeface="宋体" charset="-122"/>
              </a:rPr>
              <a:t>Name, address, and some personal information were provided for the target person</a:t>
            </a:r>
          </a:p>
          <a:p>
            <a:pPr defTabSz="844083" eaLnBrk="0" fontAlgn="base" hangingPunct="0">
              <a:spcBef>
                <a:spcPct val="30000"/>
              </a:spcBef>
              <a:spcAft>
                <a:spcPct val="0"/>
              </a:spcAft>
              <a:defRPr/>
            </a:pPr>
            <a:endParaRPr lang="en-US" altLang="zh-CN" baseline="0" dirty="0" smtClean="0"/>
          </a:p>
          <a:p>
            <a:pPr marL="0" lvl="2" defTabSz="844083" eaLnBrk="0" fontAlgn="base" hangingPunct="0">
              <a:spcBef>
                <a:spcPct val="30000"/>
              </a:spcBef>
              <a:spcAft>
                <a:spcPct val="0"/>
              </a:spcAft>
              <a:defRPr/>
            </a:pPr>
            <a:r>
              <a:rPr lang="en-US" altLang="zh-CN" sz="1900" dirty="0">
                <a:ea typeface="宋体" charset="-122"/>
              </a:rPr>
              <a:t>The participants could only forward a letter to a single person that he/she knew on a first name basis</a:t>
            </a:r>
          </a:p>
          <a:p>
            <a:endParaRPr lang="en-US" altLang="zh-CN" dirty="0" smtClean="0"/>
          </a:p>
          <a:p>
            <a:pPr marL="0" lvl="2" defTabSz="844083" eaLnBrk="0" fontAlgn="base" hangingPunct="0">
              <a:spcBef>
                <a:spcPct val="30000"/>
              </a:spcBef>
              <a:spcAft>
                <a:spcPct val="0"/>
              </a:spcAft>
              <a:defRPr/>
            </a:pPr>
            <a:r>
              <a:rPr lang="en-US" altLang="zh-CN" sz="1900" dirty="0">
                <a:ea typeface="宋体" charset="-122"/>
              </a:rPr>
              <a:t>The goal is to advance the letter to the target as quickly as possible</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13</a:t>
            </a:fld>
            <a:endParaRPr lang="en-US" altLang="zh-CN"/>
          </a:p>
        </p:txBody>
      </p:sp>
    </p:spTree>
    <p:extLst>
      <p:ext uri="{BB962C8B-B14F-4D97-AF65-F5344CB8AC3E}">
        <p14:creationId xmlns:p14="http://schemas.microsoft.com/office/powerpoint/2010/main" val="1049606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Let</a:t>
            </a:r>
            <a:r>
              <a:rPr lang="en-US" altLang="zh-CN" baseline="0" dirty="0" smtClean="0"/>
              <a:t> see the details of the experiment</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14</a:t>
            </a:fld>
            <a:endParaRPr lang="en-US" altLang="zh-CN"/>
          </a:p>
        </p:txBody>
      </p:sp>
    </p:spTree>
    <p:extLst>
      <p:ext uri="{BB962C8B-B14F-4D97-AF65-F5344CB8AC3E}">
        <p14:creationId xmlns:p14="http://schemas.microsoft.com/office/powerpoint/2010/main" val="2992209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baseline="0" dirty="0" smtClean="0"/>
              <a:t>The conclusion is the “small-</a:t>
            </a:r>
            <a:r>
              <a:rPr lang="en-US" altLang="zh-CN" baseline="0" dirty="0" err="1" smtClean="0"/>
              <a:t>world”phenomenon</a:t>
            </a:r>
            <a:endParaRPr lang="en-US" altLang="zh-CN" baseline="0" dirty="0" smtClean="0"/>
          </a:p>
          <a:p>
            <a:endParaRPr lang="en-US" altLang="zh-CN" baseline="0" dirty="0" smtClean="0"/>
          </a:p>
          <a:p>
            <a:r>
              <a:rPr lang="en-US" altLang="zh-CN" baseline="0" dirty="0" err="1" smtClean="0"/>
              <a:t>The“small-world”property</a:t>
            </a:r>
            <a:r>
              <a:rPr lang="en-US" altLang="zh-CN" baseline="0" dirty="0" smtClean="0"/>
              <a:t> shows that the world is much smaller than we imagine before. In a social network, can two people can be connected within 6 hops. That means, you can reach any people in the world, of course, the people in the social network, in 6 steps. So some papers also call this phenomenon the “six degrees of separation” property.</a:t>
            </a:r>
          </a:p>
          <a:p>
            <a:endParaRPr lang="en-US" altLang="zh-CN" baseline="0" dirty="0" smtClean="0"/>
          </a:p>
          <a:p>
            <a:r>
              <a:rPr lang="en-US" altLang="zh-CN" baseline="0" dirty="0" smtClean="0"/>
              <a:t>This property is </a:t>
            </a:r>
            <a:r>
              <a:rPr lang="en-US" altLang="zh-CN" sz="2200" dirty="0"/>
              <a:t>Verified on a planetary-scale IM network of 180 million users (</a:t>
            </a:r>
            <a:r>
              <a:rPr lang="en-US" altLang="zh-CN" sz="2200" dirty="0" err="1"/>
              <a:t>Leskovec</a:t>
            </a:r>
            <a:r>
              <a:rPr lang="en-US" altLang="zh-CN" sz="2200" dirty="0"/>
              <a:t> and Horvitz 2008) </a:t>
            </a:r>
          </a:p>
          <a:p>
            <a:r>
              <a:rPr lang="en-US" altLang="zh-CN" sz="1900" dirty="0"/>
              <a:t>The average path length is </a:t>
            </a:r>
            <a:r>
              <a:rPr lang="en-US" altLang="zh-CN" sz="1900" dirty="0">
                <a:solidFill>
                  <a:srgbClr val="0000FF"/>
                </a:solidFill>
              </a:rPr>
              <a:t>6.6</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18</a:t>
            </a:fld>
            <a:endParaRPr lang="en-US" altLang="zh-CN"/>
          </a:p>
        </p:txBody>
      </p:sp>
    </p:spTree>
    <p:extLst>
      <p:ext uri="{BB962C8B-B14F-4D97-AF65-F5344CB8AC3E}">
        <p14:creationId xmlns:p14="http://schemas.microsoft.com/office/powerpoint/2010/main" val="2463616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The second famous</a:t>
            </a:r>
            <a:r>
              <a:rPr lang="en-US" altLang="zh-CN" baseline="0" dirty="0" smtClean="0"/>
              <a:t> one is called the “Power-law” degree distribution in social networks.</a:t>
            </a:r>
          </a:p>
          <a:p>
            <a:endParaRPr lang="en-US" altLang="zh-CN" baseline="0" dirty="0" smtClean="0"/>
          </a:p>
          <a:p>
            <a:r>
              <a:rPr lang="en-US" altLang="zh-CN" baseline="0" dirty="0" smtClean="0"/>
              <a:t>This properties provides a base of a lot of following research works.</a:t>
            </a:r>
          </a:p>
          <a:p>
            <a:endParaRPr lang="en-US" altLang="zh-CN" baseline="0" dirty="0" smtClean="0"/>
          </a:p>
          <a:p>
            <a:r>
              <a:rPr lang="en-US" altLang="zh-CN" baseline="0" dirty="0" smtClean="0"/>
              <a:t>The degree distributions of most real-life networks follow a power law distribution. That is, if we draw the degree frequency table, the y axis represent the number of nodes that has the corresponding degree in the networks. We will get a curve like this represented by the function. This means only a few nodes have very large degree. Most nodes in a graph has small degrees.</a:t>
            </a:r>
          </a:p>
          <a:p>
            <a:endParaRPr lang="en-US" altLang="zh-CN" baseline="0" dirty="0" smtClean="0"/>
          </a:p>
          <a:p>
            <a:r>
              <a:rPr lang="en-US" altLang="zh-CN" baseline="0" dirty="0" smtClean="0"/>
              <a:t>You can imagine a </a:t>
            </a:r>
            <a:r>
              <a:rPr lang="en-US" altLang="zh-CN" baseline="0" dirty="0" err="1" smtClean="0"/>
              <a:t>microblog</a:t>
            </a:r>
            <a:r>
              <a:rPr lang="en-US" altLang="zh-CN" baseline="0" dirty="0" smtClean="0"/>
              <a:t> networks. There are some famous guy that many </a:t>
            </a:r>
            <a:r>
              <a:rPr lang="en-US" altLang="zh-CN" baseline="0" dirty="0" err="1" smtClean="0"/>
              <a:t>many</a:t>
            </a:r>
            <a:r>
              <a:rPr lang="en-US" altLang="zh-CN" baseline="0" dirty="0" smtClean="0"/>
              <a:t> people following them. Thus these nodes have large degrees. But the numerous normal users  only followed by their friends, so most nodes degrees are small</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21</a:t>
            </a:fld>
            <a:endParaRPr lang="en-US" altLang="zh-CN"/>
          </a:p>
        </p:txBody>
      </p:sp>
    </p:spTree>
    <p:extLst>
      <p:ext uri="{BB962C8B-B14F-4D97-AF65-F5344CB8AC3E}">
        <p14:creationId xmlns:p14="http://schemas.microsoft.com/office/powerpoint/2010/main" val="3016362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Besides the degree, some following works studied the distribution</a:t>
            </a:r>
            <a:r>
              <a:rPr lang="en-US" altLang="zh-CN" baseline="0" dirty="0" smtClean="0"/>
              <a:t> of other connection features.</a:t>
            </a:r>
          </a:p>
          <a:p>
            <a:endParaRPr lang="en-US" altLang="zh-CN" baseline="0" dirty="0" smtClean="0"/>
          </a:p>
          <a:p>
            <a:r>
              <a:rPr lang="en-US" altLang="zh-CN" baseline="0" dirty="0" smtClean="0"/>
              <a:t>For example, the number of triangles.</a:t>
            </a:r>
          </a:p>
          <a:p>
            <a:endParaRPr lang="en-US" altLang="zh-CN" baseline="0" dirty="0" smtClean="0"/>
          </a:p>
          <a:p>
            <a:r>
              <a:rPr lang="en-US" altLang="zh-CN" dirty="0" smtClean="0"/>
              <a:t>They follow the triangle power</a:t>
            </a:r>
            <a:r>
              <a:rPr lang="en-US" altLang="zh-CN" baseline="0" dirty="0" smtClean="0"/>
              <a:t> law distribution. When a &lt; 0</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22</a:t>
            </a:fld>
            <a:endParaRPr lang="en-US" altLang="zh-CN"/>
          </a:p>
        </p:txBody>
      </p:sp>
    </p:spTree>
    <p:extLst>
      <p:ext uri="{BB962C8B-B14F-4D97-AF65-F5344CB8AC3E}">
        <p14:creationId xmlns:p14="http://schemas.microsoft.com/office/powerpoint/2010/main" val="524540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lvl="1" defTabSz="844083" eaLnBrk="0" fontAlgn="base" hangingPunct="0">
              <a:spcBef>
                <a:spcPct val="30000"/>
              </a:spcBef>
              <a:spcAft>
                <a:spcPct val="0"/>
              </a:spcAft>
              <a:defRPr/>
            </a:pPr>
            <a:r>
              <a:rPr lang="en-US" altLang="zh-CN" dirty="0" smtClean="0"/>
              <a:t>Some works find that the eigenvalue of the adjacency matrix also</a:t>
            </a:r>
            <a:r>
              <a:rPr lang="en-US" altLang="zh-CN" baseline="0" dirty="0" smtClean="0"/>
              <a:t> follows the power law distribution. </a:t>
            </a:r>
            <a:r>
              <a:rPr lang="en-US" altLang="zh-CN" dirty="0" smtClean="0"/>
              <a:t>The 20 or so largest eigenvalues of the adjacency matrix are power law distributed.</a:t>
            </a:r>
            <a:r>
              <a:rPr lang="en-US" altLang="zh-CN" baseline="0" dirty="0" smtClean="0"/>
              <a:t> Actually, they find this phenomenon </a:t>
            </a:r>
            <a:r>
              <a:rPr lang="en-US" altLang="zh-CN" dirty="0" smtClean="0"/>
              <a:t>is consequence of the “Degree Power Law”</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23</a:t>
            </a:fld>
            <a:endParaRPr lang="en-US" altLang="zh-CN"/>
          </a:p>
        </p:txBody>
      </p:sp>
    </p:spTree>
    <p:extLst>
      <p:ext uri="{BB962C8B-B14F-4D97-AF65-F5344CB8AC3E}">
        <p14:creationId xmlns:p14="http://schemas.microsoft.com/office/powerpoint/2010/main" val="1924241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Another important</a:t>
            </a:r>
            <a:r>
              <a:rPr lang="en-US" altLang="zh-CN" baseline="0" dirty="0" smtClean="0"/>
              <a:t> property observed is that the social networks exhibit community structure, which means social networks are modular, nodes form communities. This brings lot of opportunities for other applications such as the advertisement or the production recommendation.</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24</a:t>
            </a:fld>
            <a:endParaRPr lang="en-US" altLang="zh-CN"/>
          </a:p>
        </p:txBody>
      </p:sp>
    </p:spTree>
    <p:extLst>
      <p:ext uri="{BB962C8B-B14F-4D97-AF65-F5344CB8AC3E}">
        <p14:creationId xmlns:p14="http://schemas.microsoft.com/office/powerpoint/2010/main" val="3978547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dirty="0" smtClean="0"/>
              <a:t>Firstly, let</a:t>
            </a:r>
            <a:r>
              <a:rPr lang="en-US" altLang="zh-CN" baseline="0" dirty="0" smtClean="0"/>
              <a:t> us see what is social networks and social media</a:t>
            </a:r>
          </a:p>
          <a:p>
            <a:pPr>
              <a:spcBef>
                <a:spcPct val="0"/>
              </a:spcBef>
            </a:pPr>
            <a:endParaRPr lang="en-US" altLang="zh-CN" dirty="0" smtClean="0"/>
          </a:p>
          <a:p>
            <a:pPr>
              <a:spcBef>
                <a:spcPct val="0"/>
              </a:spcBef>
            </a:pPr>
            <a:r>
              <a:rPr lang="en-US" altLang="zh-CN" dirty="0" smtClean="0"/>
              <a:t>There are various of social media: like social network , blogs, wiki, forums content sharing. Most of them are an open platform so users can connect with each other, generate content.  These web 2.0 applications gained a lot of online traffic recently. They provide rich information about online users, also new tasks and challenges. </a:t>
            </a:r>
          </a:p>
          <a:p>
            <a:pPr>
              <a:spcBef>
                <a:spcPct val="0"/>
              </a:spcBef>
            </a:pPr>
            <a:endParaRPr lang="en-US" altLang="zh-CN" dirty="0" smtClean="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625783B-3459-4894-A30B-98EF807D0F9E}"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3239413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Besides the static analysis, since networks are evaluating over time,</a:t>
            </a:r>
            <a:r>
              <a:rPr lang="en-US" altLang="zh-CN" baseline="0" dirty="0" smtClean="0"/>
              <a:t> another important statistical work is to do the dynamic analysis, which is based on a series of snapshots of </a:t>
            </a:r>
            <a:r>
              <a:rPr lang="en-US" altLang="zh-CN" baseline="0" dirty="0" err="1" smtClean="0"/>
              <a:t>grpahs</a:t>
            </a:r>
            <a:r>
              <a:rPr lang="en-US" altLang="zh-CN" baseline="0" dirty="0" smtClean="0"/>
              <a:t>.</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25</a:t>
            </a:fld>
            <a:endParaRPr lang="en-US" altLang="zh-CN"/>
          </a:p>
        </p:txBody>
      </p:sp>
    </p:spTree>
    <p:extLst>
      <p:ext uri="{BB962C8B-B14F-4D97-AF65-F5344CB8AC3E}">
        <p14:creationId xmlns:p14="http://schemas.microsoft.com/office/powerpoint/2010/main" val="2496440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Let</a:t>
            </a:r>
            <a:r>
              <a:rPr lang="en-US" altLang="zh-CN" baseline="0" dirty="0" smtClean="0"/>
              <a:t> use see part of the observed phenomenon.</a:t>
            </a:r>
          </a:p>
          <a:p>
            <a:endParaRPr lang="en-US" altLang="zh-CN" baseline="0" dirty="0" smtClean="0"/>
          </a:p>
          <a:p>
            <a:r>
              <a:rPr lang="en-US" altLang="zh-CN" dirty="0" smtClean="0"/>
              <a:t>The first one is called the “Shrinking</a:t>
            </a:r>
            <a:r>
              <a:rPr lang="en-US" altLang="zh-CN" baseline="0" dirty="0" smtClean="0"/>
              <a:t> Diameter</a:t>
            </a:r>
            <a:r>
              <a:rPr lang="en-US" altLang="zh-CN" dirty="0" smtClean="0"/>
              <a:t>”. Which</a:t>
            </a:r>
            <a:r>
              <a:rPr lang="en-US" altLang="zh-CN" baseline="0" dirty="0" smtClean="0"/>
              <a:t> is, the diameter of the graph is decreased over time. In other words, the network is shrinking. The connection of people is becoming tighter and tighter.</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26</a:t>
            </a:fld>
            <a:endParaRPr lang="en-US" altLang="zh-CN"/>
          </a:p>
        </p:txBody>
      </p:sp>
    </p:spTree>
    <p:extLst>
      <p:ext uri="{BB962C8B-B14F-4D97-AF65-F5344CB8AC3E}">
        <p14:creationId xmlns:p14="http://schemas.microsoft.com/office/powerpoint/2010/main" val="1314550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The second</a:t>
            </a:r>
            <a:r>
              <a:rPr lang="en-US" altLang="zh-CN" baseline="0" dirty="0" smtClean="0"/>
              <a:t> phenomenon that can be observed is that the densification of graph follows the power law distribution</a:t>
            </a:r>
          </a:p>
          <a:p>
            <a:endParaRPr lang="en-US" altLang="zh-CN" baseline="0" dirty="0" smtClean="0"/>
          </a:p>
          <a:p>
            <a:r>
              <a:rPr lang="en-US" altLang="zh-CN" baseline="0" dirty="0" smtClean="0"/>
              <a:t>For example, E(t) is the number of edges, N(t) is the number of nodes, they have the following relationship.</a:t>
            </a:r>
          </a:p>
          <a:p>
            <a:endParaRPr lang="en-US" altLang="zh-CN" baseline="0" dirty="0" smtClean="0"/>
          </a:p>
          <a:p>
            <a:r>
              <a:rPr lang="en-US" altLang="zh-CN" baseline="0" dirty="0" smtClean="0"/>
              <a:t>This is consistent with the “Shrinking diameter” phenomenon. The increasing rate of edge is exponential to the increasing rate of node.</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27</a:t>
            </a:fld>
            <a:endParaRPr lang="en-US" altLang="zh-CN"/>
          </a:p>
        </p:txBody>
      </p:sp>
    </p:spTree>
    <p:extLst>
      <p:ext uri="{BB962C8B-B14F-4D97-AF65-F5344CB8AC3E}">
        <p14:creationId xmlns:p14="http://schemas.microsoft.com/office/powerpoint/2010/main" val="18316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They other phenomenon</a:t>
            </a:r>
            <a:r>
              <a:rPr lang="en-US" altLang="zh-CN" baseline="0" dirty="0" smtClean="0"/>
              <a:t> is that the network’s forming </a:t>
            </a:r>
            <a:r>
              <a:rPr lang="en-US" altLang="zh-CN" baseline="0" dirty="0" err="1" smtClean="0"/>
              <a:t>exibit</a:t>
            </a:r>
            <a:r>
              <a:rPr lang="en-US" altLang="zh-CN" baseline="0" dirty="0" smtClean="0"/>
              <a:t> two clear separate period.</a:t>
            </a:r>
          </a:p>
          <a:p>
            <a:endParaRPr lang="en-US" altLang="zh-CN" baseline="0" dirty="0" smtClean="0"/>
          </a:p>
          <a:p>
            <a:r>
              <a:rPr lang="en-US" altLang="zh-CN" baseline="0" dirty="0" smtClean="0"/>
              <a:t>The Establishment period and the Stable period. There’s a gelling point such that after that, the network becomes stable.</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28</a:t>
            </a:fld>
            <a:endParaRPr lang="en-US" altLang="zh-CN"/>
          </a:p>
        </p:txBody>
      </p:sp>
    </p:spTree>
    <p:extLst>
      <p:ext uri="{BB962C8B-B14F-4D97-AF65-F5344CB8AC3E}">
        <p14:creationId xmlns:p14="http://schemas.microsoft.com/office/powerpoint/2010/main" val="4008751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The other property is called constant/oscillating</a:t>
            </a:r>
            <a:r>
              <a:rPr lang="en-US" altLang="zh-CN" baseline="0" dirty="0" smtClean="0"/>
              <a:t> connected components. The Largest component is normally remain to be the largest one, while the second and third ones are oscillating.</a:t>
            </a:r>
            <a:endParaRPr lang="en-US" altLang="zh-CN" dirty="0" smtClean="0"/>
          </a:p>
          <a:p>
            <a:endParaRPr lang="en-US" altLang="zh-CN" dirty="0" smtClean="0"/>
          </a:p>
          <a:p>
            <a:r>
              <a:rPr lang="en-US" altLang="zh-CN" dirty="0" smtClean="0"/>
              <a:t>The</a:t>
            </a:r>
            <a:r>
              <a:rPr lang="en-US" altLang="zh-CN" baseline="0" dirty="0" smtClean="0"/>
              <a:t> r</a:t>
            </a:r>
            <a:r>
              <a:rPr lang="en-US" altLang="zh-CN" dirty="0" smtClean="0"/>
              <a:t>eason</a:t>
            </a:r>
            <a:r>
              <a:rPr lang="en-US" altLang="zh-CN" baseline="0" dirty="0" smtClean="0"/>
              <a:t> is that the new coming nodes will randomly connect to the second/third and tend to connect to the giant CC.</a:t>
            </a:r>
          </a:p>
          <a:p>
            <a:endParaRPr lang="en-US" altLang="zh-CN" baseline="0" dirty="0" smtClean="0"/>
          </a:p>
          <a:p>
            <a:r>
              <a:rPr lang="en-US" altLang="zh-CN" baseline="0" dirty="0" smtClean="0"/>
              <a:t>So the giant CC tends to remain unchanged.</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29</a:t>
            </a:fld>
            <a:endParaRPr lang="en-US" altLang="zh-CN"/>
          </a:p>
        </p:txBody>
      </p:sp>
    </p:spTree>
    <p:extLst>
      <p:ext uri="{BB962C8B-B14F-4D97-AF65-F5344CB8AC3E}">
        <p14:creationId xmlns:p14="http://schemas.microsoft.com/office/powerpoint/2010/main" val="692060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Another</a:t>
            </a:r>
            <a:r>
              <a:rPr lang="en-US" altLang="zh-CN" baseline="0" dirty="0" smtClean="0"/>
              <a:t> work studied the change of principal eigenvalue of the adjacent matrix over time.</a:t>
            </a:r>
          </a:p>
          <a:p>
            <a:endParaRPr lang="en-US" altLang="zh-CN" baseline="0" dirty="0" smtClean="0"/>
          </a:p>
          <a:p>
            <a:r>
              <a:rPr lang="en-US" altLang="zh-CN" baseline="0" dirty="0" smtClean="0"/>
              <a:t>Like E(t) be the number  of edges. </a:t>
            </a:r>
            <a:r>
              <a:rPr lang="en-US" altLang="zh-CN" baseline="0" dirty="0" err="1" smtClean="0"/>
              <a:t>Lamda</a:t>
            </a:r>
            <a:r>
              <a:rPr lang="en-US" altLang="zh-CN" baseline="0" dirty="0" smtClean="0"/>
              <a:t>(t) be the largest eigenvalue.</a:t>
            </a:r>
          </a:p>
          <a:p>
            <a:endParaRPr lang="en-US" altLang="zh-CN" baseline="0" dirty="0" smtClean="0"/>
          </a:p>
          <a:p>
            <a:r>
              <a:rPr lang="en-US" altLang="zh-CN" baseline="0" dirty="0" smtClean="0"/>
              <a:t>Then have this power relationship where </a:t>
            </a:r>
            <a:r>
              <a:rPr lang="en-US" altLang="zh-CN" baseline="0" dirty="0" err="1" smtClean="0"/>
              <a:t>alfa</a:t>
            </a:r>
            <a:r>
              <a:rPr lang="en-US" altLang="zh-CN" baseline="0" dirty="0" smtClean="0"/>
              <a:t> is less than or equal t o0.5.</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30</a:t>
            </a:fld>
            <a:endParaRPr lang="en-US" altLang="zh-CN"/>
          </a:p>
        </p:txBody>
      </p:sp>
    </p:spTree>
    <p:extLst>
      <p:ext uri="{BB962C8B-B14F-4D97-AF65-F5344CB8AC3E}">
        <p14:creationId xmlns:p14="http://schemas.microsoft.com/office/powerpoint/2010/main" val="4056831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We</a:t>
            </a:r>
            <a:r>
              <a:rPr lang="en-US" altLang="zh-CN" baseline="0" dirty="0" smtClean="0"/>
              <a:t> simply introduced come properties observed. There are many other works observed many other properties.</a:t>
            </a:r>
          </a:p>
          <a:p>
            <a:endParaRPr lang="en-US" altLang="zh-CN" baseline="0" dirty="0" smtClean="0"/>
          </a:p>
          <a:p>
            <a:r>
              <a:rPr lang="en-US" altLang="zh-CN" baseline="0" dirty="0" smtClean="0"/>
              <a:t>One thing we should emphasize here is that the properties may not be universal. Some works study information exchange network, some works study communication networks, they may get different properties.</a:t>
            </a:r>
          </a:p>
          <a:p>
            <a:endParaRPr lang="en-US" altLang="zh-CN" baseline="0" dirty="0" smtClean="0"/>
          </a:p>
          <a:p>
            <a:r>
              <a:rPr lang="en-US" altLang="zh-CN" baseline="0" dirty="0" smtClean="0"/>
              <a:t>Studying the evolution of social networks, especially after the popular use of smart phones is still a hot research topic now.</a:t>
            </a:r>
          </a:p>
          <a:p>
            <a:endParaRPr lang="en-US" altLang="zh-CN" baseline="0" dirty="0" smtClean="0"/>
          </a:p>
          <a:p>
            <a:r>
              <a:rPr lang="en-US" altLang="zh-CN" baseline="0" dirty="0" smtClean="0"/>
              <a:t>After getting the statistical properties, people use them to do a lot of extension works ,for example, </a:t>
            </a:r>
          </a:p>
          <a:p>
            <a:pPr lvl="1"/>
            <a:r>
              <a:rPr lang="en-US" altLang="zh-CN" dirty="0" smtClean="0"/>
              <a:t>Understanding human behaviors</a:t>
            </a:r>
          </a:p>
          <a:p>
            <a:pPr lvl="1"/>
            <a:r>
              <a:rPr lang="en-US" altLang="zh-CN" dirty="0" smtClean="0"/>
              <a:t>Anomalous graphs/</a:t>
            </a:r>
            <a:r>
              <a:rPr lang="en-US" altLang="zh-CN" dirty="0" err="1" smtClean="0"/>
              <a:t>subgraphs</a:t>
            </a:r>
            <a:r>
              <a:rPr lang="en-US" altLang="zh-CN" dirty="0" smtClean="0"/>
              <a:t> detection</a:t>
            </a:r>
          </a:p>
          <a:p>
            <a:pPr lvl="1"/>
            <a:r>
              <a:rPr lang="en-US" altLang="zh-CN" dirty="0" smtClean="0"/>
              <a:t>Identifying authorities and search algorithms</a:t>
            </a:r>
          </a:p>
          <a:p>
            <a:pPr lvl="1"/>
            <a:r>
              <a:rPr lang="en-US" altLang="zh-CN" dirty="0" smtClean="0"/>
              <a:t>Prepare resources based on the </a:t>
            </a:r>
            <a:r>
              <a:rPr lang="en-US" altLang="zh-CN" dirty="0" err="1" smtClean="0"/>
              <a:t>predciton</a:t>
            </a:r>
            <a:endParaRPr lang="en-US" altLang="zh-CN" smtClean="0"/>
          </a:p>
          <a:p>
            <a:endParaRPr lang="en-US" altLang="zh-CN" baseline="0"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31</a:t>
            </a:fld>
            <a:endParaRPr lang="en-US" altLang="zh-CN"/>
          </a:p>
        </p:txBody>
      </p:sp>
    </p:spTree>
    <p:extLst>
      <p:ext uri="{BB962C8B-B14F-4D97-AF65-F5344CB8AC3E}">
        <p14:creationId xmlns:p14="http://schemas.microsoft.com/office/powerpoint/2010/main" val="868637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sz="1400" dirty="0" smtClean="0"/>
              <a:t>Today, let</a:t>
            </a:r>
            <a:r>
              <a:rPr lang="en-US" sz="1400" baseline="0" dirty="0" smtClean="0"/>
              <a:t> us study the first important category of social network study “The statistical Properties of Social Networks”</a:t>
            </a:r>
          </a:p>
          <a:p>
            <a:endParaRPr lang="en-US" sz="1400" baseline="0" dirty="0" smtClean="0"/>
          </a:p>
          <a:p>
            <a:r>
              <a:rPr lang="en-US" sz="1400" baseline="0" dirty="0" smtClean="0"/>
              <a:t>This is a natural research direction for any new media. When a new media appears, the first thing people want to know is how the data looks like, what are the properties of the data.</a:t>
            </a:r>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solidFill>
                  <a:srgbClr val="000000"/>
                </a:solidFill>
              </a:rPr>
              <a:pPr/>
              <a:t>32</a:t>
            </a:fld>
            <a:endParaRPr lang="zh-CN" altLang="en-US">
              <a:solidFill>
                <a:srgbClr val="000000"/>
              </a:solidFill>
            </a:endParaRPr>
          </a:p>
        </p:txBody>
      </p:sp>
    </p:spTree>
    <p:extLst>
      <p:ext uri="{BB962C8B-B14F-4D97-AF65-F5344CB8AC3E}">
        <p14:creationId xmlns:p14="http://schemas.microsoft.com/office/powerpoint/2010/main" val="1449197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err="1" smtClean="0"/>
              <a:t>So,people</a:t>
            </a:r>
            <a:r>
              <a:rPr lang="en-US" altLang="zh-CN" baseline="0" dirty="0" smtClean="0"/>
              <a:t> must do statistics to understand the networks. People want to study</a:t>
            </a:r>
            <a:endParaRPr lang="en-US" altLang="zh-CN" dirty="0" smtClean="0"/>
          </a:p>
          <a:p>
            <a:endParaRPr lang="en-US" altLang="zh-CN" dirty="0" smtClean="0"/>
          </a:p>
          <a:p>
            <a:r>
              <a:rPr lang="en-US" altLang="zh-CN" baseline="0" dirty="0" smtClean="0"/>
              <a:t>What are the topology and properties of the networks.</a:t>
            </a:r>
          </a:p>
          <a:p>
            <a:endParaRPr lang="en-US" altLang="zh-CN" baseline="0" dirty="0" smtClean="0"/>
          </a:p>
          <a:p>
            <a:r>
              <a:rPr lang="en-US" altLang="zh-CN" baseline="0" dirty="0" smtClean="0"/>
              <a:t>How the networks evaluate and what are the dynamic characteristics</a:t>
            </a:r>
          </a:p>
          <a:p>
            <a:endParaRPr lang="en-US" altLang="zh-CN" baseline="0" dirty="0" smtClean="0"/>
          </a:p>
          <a:p>
            <a:r>
              <a:rPr lang="en-US" altLang="zh-CN" baseline="0" dirty="0" smtClean="0"/>
              <a:t>How to create realistic models for the social networks</a:t>
            </a:r>
          </a:p>
          <a:p>
            <a:endParaRPr lang="en-US" altLang="zh-CN" baseline="0" dirty="0" smtClean="0"/>
          </a:p>
          <a:p>
            <a:r>
              <a:rPr lang="en-US" altLang="zh-CN" baseline="0" dirty="0" smtClean="0"/>
              <a:t>How to create algorithms that make use of the network structure.</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33</a:t>
            </a:fld>
            <a:endParaRPr lang="en-US" altLang="zh-CN">
              <a:solidFill>
                <a:srgbClr val="000000"/>
              </a:solidFill>
            </a:endParaRPr>
          </a:p>
        </p:txBody>
      </p:sp>
    </p:spTree>
    <p:extLst>
      <p:ext uri="{BB962C8B-B14F-4D97-AF65-F5344CB8AC3E}">
        <p14:creationId xmlns:p14="http://schemas.microsoft.com/office/powerpoint/2010/main" val="3052360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To answer</a:t>
            </a:r>
            <a:r>
              <a:rPr lang="en-US" altLang="zh-CN" baseline="0" dirty="0" smtClean="0"/>
              <a:t> these problems, some interesting questions may includes:</a:t>
            </a:r>
          </a:p>
          <a:p>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“What do social networks look like, on a large scale?”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How do networks behave over time?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How do the non-giant weakly connected components behave over time?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What distributions and patterns do weighted graphs maintain?</a:t>
            </a:r>
            <a:endParaRPr lang="zh-CN" alt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34</a:t>
            </a:fld>
            <a:endParaRPr lang="en-US" altLang="zh-CN">
              <a:solidFill>
                <a:srgbClr val="000000"/>
              </a:solidFill>
            </a:endParaRPr>
          </a:p>
        </p:txBody>
      </p:sp>
    </p:spTree>
    <p:extLst>
      <p:ext uri="{BB962C8B-B14F-4D97-AF65-F5344CB8AC3E}">
        <p14:creationId xmlns:p14="http://schemas.microsoft.com/office/powerpoint/2010/main" val="2334419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There</a:t>
            </a:r>
            <a:r>
              <a:rPr lang="en-US" altLang="zh-CN" baseline="0" dirty="0" smtClean="0"/>
              <a:t> are many famous social media systems.</a:t>
            </a:r>
          </a:p>
          <a:p>
            <a:endParaRPr lang="en-US" altLang="zh-CN" baseline="0" dirty="0" smtClean="0"/>
          </a:p>
          <a:p>
            <a:r>
              <a:rPr lang="en-US" altLang="zh-CN" baseline="0" dirty="0" smtClean="0"/>
              <a:t>For example,</a:t>
            </a:r>
          </a:p>
          <a:p>
            <a:r>
              <a:rPr lang="en-US" altLang="zh-CN" baseline="0" dirty="0" smtClean="0"/>
              <a:t>Blog …</a:t>
            </a:r>
          </a:p>
          <a:p>
            <a:r>
              <a:rPr lang="en-US" altLang="zh-CN" baseline="0" dirty="0" smtClean="0"/>
              <a:t>Forum …</a:t>
            </a:r>
          </a:p>
          <a:p>
            <a:r>
              <a:rPr lang="en-US" altLang="zh-CN" baseline="0" dirty="0" smtClean="0"/>
              <a:t>Media Sharing …</a:t>
            </a:r>
          </a:p>
          <a:p>
            <a:r>
              <a:rPr lang="en-US" altLang="zh-CN" baseline="0" dirty="0" err="1" smtClean="0"/>
              <a:t>Microblogging</a:t>
            </a:r>
            <a:r>
              <a:rPr lang="en-US" altLang="zh-CN" baseline="0" dirty="0" smtClean="0"/>
              <a:t> …</a:t>
            </a:r>
          </a:p>
          <a:p>
            <a:r>
              <a:rPr lang="en-US" altLang="zh-CN" baseline="0" dirty="0" smtClean="0"/>
              <a:t>Social Networking …</a:t>
            </a:r>
          </a:p>
          <a:p>
            <a:r>
              <a:rPr lang="en-US" altLang="zh-CN" baseline="0" dirty="0" smtClean="0"/>
              <a:t>Social </a:t>
            </a:r>
            <a:r>
              <a:rPr lang="en-US" altLang="zh-CN" baseline="0" dirty="0" err="1" smtClean="0"/>
              <a:t>BookMarking</a:t>
            </a:r>
            <a:r>
              <a:rPr lang="en-US" altLang="zh-CN" baseline="0" dirty="0" smtClean="0"/>
              <a:t> …</a:t>
            </a:r>
          </a:p>
          <a:p>
            <a:r>
              <a:rPr lang="en-US" altLang="zh-CN" baseline="0" dirty="0" smtClean="0"/>
              <a:t>Wikis …</a:t>
            </a:r>
            <a:endParaRPr lang="zh-CN" altLang="en-US" dirty="0"/>
          </a:p>
        </p:txBody>
      </p:sp>
      <p:sp>
        <p:nvSpPr>
          <p:cNvPr id="4" name="Slide Number Placeholder 3"/>
          <p:cNvSpPr>
            <a:spLocks noGrp="1"/>
          </p:cNvSpPr>
          <p:nvPr>
            <p:ph type="sldNum" sz="quarter" idx="10"/>
          </p:nvPr>
        </p:nvSpPr>
        <p:spPr/>
        <p:txBody>
          <a:bodyPr/>
          <a:lstStyle/>
          <a:p>
            <a:fld id="{03A431A1-DB96-4F57-8FEA-92836E4A273F}" type="slidenum">
              <a:rPr lang="zh-CN" altLang="en-US" smtClean="0"/>
              <a:t>3</a:t>
            </a:fld>
            <a:endParaRPr lang="zh-CN" altLang="en-US"/>
          </a:p>
        </p:txBody>
      </p:sp>
    </p:spTree>
    <p:extLst>
      <p:ext uri="{BB962C8B-B14F-4D97-AF65-F5344CB8AC3E}">
        <p14:creationId xmlns:p14="http://schemas.microsoft.com/office/powerpoint/2010/main" val="3645059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Before we</a:t>
            </a:r>
            <a:r>
              <a:rPr lang="en-US" altLang="zh-CN" baseline="0" dirty="0" smtClean="0"/>
              <a:t> go </a:t>
            </a:r>
            <a:r>
              <a:rPr lang="en-US" altLang="zh-CN" baseline="0" smtClean="0"/>
              <a:t>into details</a:t>
            </a:r>
            <a:r>
              <a:rPr lang="en-US" altLang="zh-CN" smtClean="0"/>
              <a:t>, </a:t>
            </a:r>
            <a:r>
              <a:rPr lang="en-US" altLang="zh-CN" dirty="0" smtClean="0"/>
              <a:t>let us</a:t>
            </a:r>
            <a:r>
              <a:rPr lang="en-US" altLang="zh-CN" baseline="0" dirty="0" smtClean="0"/>
              <a:t> briefly review the basic concept of a social network.</a:t>
            </a:r>
          </a:p>
          <a:p>
            <a:endParaRPr lang="en-US" altLang="zh-CN" baseline="0" dirty="0" smtClean="0"/>
          </a:p>
          <a:p>
            <a:pPr defTabSz="990478" eaLnBrk="1" fontAlgn="auto" hangingPunct="1">
              <a:spcBef>
                <a:spcPts val="0"/>
              </a:spcBef>
              <a:spcAft>
                <a:spcPts val="0"/>
              </a:spcAft>
              <a:defRPr/>
            </a:pPr>
            <a:r>
              <a:rPr lang="en-US" altLang="zh-CN" baseline="0" dirty="0" smtClean="0"/>
              <a:t>A social network is “</a:t>
            </a:r>
            <a:r>
              <a:rPr lang="en-US" altLang="zh-CN" sz="1300" dirty="0">
                <a:latin typeface="Calibri" pitchFamily="34" charset="0"/>
              </a:rPr>
              <a:t>A social structure made of nodes (individuals or organizations) and edges that connect nodes in various  relationships like friendship, kinship etc.</a:t>
            </a:r>
            <a:r>
              <a:rPr lang="en-US" altLang="zh-CN" baseline="0" dirty="0" smtClean="0"/>
              <a:t>”</a:t>
            </a:r>
          </a:p>
          <a:p>
            <a:pPr defTabSz="990478" eaLnBrk="1" fontAlgn="auto" hangingPunct="1">
              <a:spcBef>
                <a:spcPts val="0"/>
              </a:spcBef>
              <a:spcAft>
                <a:spcPts val="0"/>
              </a:spcAft>
              <a:defRPr/>
            </a:pPr>
            <a:endParaRPr lang="en-US" altLang="zh-CN" baseline="0" dirty="0" smtClean="0"/>
          </a:p>
          <a:p>
            <a:pPr defTabSz="990478" eaLnBrk="1" fontAlgn="auto" hangingPunct="1">
              <a:spcBef>
                <a:spcPts val="0"/>
              </a:spcBef>
              <a:spcAft>
                <a:spcPts val="0"/>
              </a:spcAft>
              <a:defRPr/>
            </a:pPr>
            <a:r>
              <a:rPr lang="en-US" altLang="zh-CN" baseline="0" dirty="0" smtClean="0"/>
              <a:t>If you have take the computer science core course “data structure” before, you may remember there are two basic representation method for a graph. The first is graph representation like this. We can use the adjacency list or a matrix to represent it. </a:t>
            </a:r>
            <a:endParaRPr lang="zh-CN" altLang="en-US" dirty="0"/>
          </a:p>
        </p:txBody>
      </p:sp>
      <p:sp>
        <p:nvSpPr>
          <p:cNvPr id="4" name="Slide Number Placeholder 3"/>
          <p:cNvSpPr>
            <a:spLocks noGrp="1"/>
          </p:cNvSpPr>
          <p:nvPr>
            <p:ph type="sldNum" sz="quarter" idx="10"/>
          </p:nvPr>
        </p:nvSpPr>
        <p:spPr/>
        <p:txBody>
          <a:bodyPr/>
          <a:lstStyle/>
          <a:p>
            <a:fld id="{03A431A1-DB96-4F57-8FEA-92836E4A273F}" type="slidenum">
              <a:rPr lang="zh-CN" altLang="en-US" smtClean="0">
                <a:solidFill>
                  <a:srgbClr val="000000"/>
                </a:solidFill>
              </a:rPr>
              <a:pPr/>
              <a:t>35</a:t>
            </a:fld>
            <a:endParaRPr lang="zh-CN" altLang="en-US">
              <a:solidFill>
                <a:srgbClr val="000000"/>
              </a:solidFill>
            </a:endParaRPr>
          </a:p>
        </p:txBody>
      </p:sp>
    </p:spTree>
    <p:extLst>
      <p:ext uri="{BB962C8B-B14F-4D97-AF65-F5344CB8AC3E}">
        <p14:creationId xmlns:p14="http://schemas.microsoft.com/office/powerpoint/2010/main" val="22013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basic concepts</a:t>
            </a:r>
            <a:r>
              <a:rPr lang="en-US" altLang="zh-CN" baseline="0" dirty="0" smtClean="0"/>
              <a:t> related with a graph includes:</a:t>
            </a:r>
          </a:p>
          <a:p>
            <a:r>
              <a:rPr lang="en-US" altLang="zh-CN" baseline="0" smtClean="0"/>
              <a:t>*****</a:t>
            </a:r>
            <a:endParaRPr lang="zh-CN" altLang="en-US" dirty="0"/>
          </a:p>
        </p:txBody>
      </p:sp>
      <p:sp>
        <p:nvSpPr>
          <p:cNvPr id="4" name="Slide Number Placeholder 3"/>
          <p:cNvSpPr>
            <a:spLocks noGrp="1"/>
          </p:cNvSpPr>
          <p:nvPr>
            <p:ph type="sldNum" sz="quarter" idx="10"/>
          </p:nvPr>
        </p:nvSpPr>
        <p:spPr/>
        <p:txBody>
          <a:bodyPr/>
          <a:lstStyle/>
          <a:p>
            <a:fld id="{03A431A1-DB96-4F57-8FEA-92836E4A273F}" type="slidenum">
              <a:rPr lang="zh-CN" altLang="en-US" smtClean="0">
                <a:solidFill>
                  <a:srgbClr val="000000"/>
                </a:solidFill>
              </a:rPr>
              <a:pPr/>
              <a:t>36</a:t>
            </a:fld>
            <a:endParaRPr lang="zh-CN" altLang="en-US">
              <a:solidFill>
                <a:srgbClr val="000000"/>
              </a:solidFill>
            </a:endParaRPr>
          </a:p>
        </p:txBody>
      </p:sp>
    </p:spTree>
    <p:extLst>
      <p:ext uri="{BB962C8B-B14F-4D97-AF65-F5344CB8AC3E}">
        <p14:creationId xmlns:p14="http://schemas.microsoft.com/office/powerpoint/2010/main" val="1121364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sz="2400" dirty="0" smtClean="0"/>
              <a:t>The statistical properties</a:t>
            </a:r>
            <a:r>
              <a:rPr lang="en-US" altLang="zh-CN" sz="2400" baseline="0" dirty="0" smtClean="0"/>
              <a:t> includes two parts, the static analysis and dynamic analysis.</a:t>
            </a:r>
          </a:p>
          <a:p>
            <a:endParaRPr lang="en-US" altLang="zh-CN" sz="2400" baseline="0" dirty="0" smtClean="0"/>
          </a:p>
          <a:p>
            <a:r>
              <a:rPr lang="en-US" altLang="zh-CN" sz="2400" baseline="0" dirty="0" smtClean="0"/>
              <a:t>The static analysis is to study the static snapshots of graphs</a:t>
            </a:r>
          </a:p>
          <a:p>
            <a:endParaRPr lang="en-US" altLang="zh-CN" sz="2400" baseline="0" dirty="0" smtClean="0"/>
          </a:p>
          <a:p>
            <a:r>
              <a:rPr lang="en-US" altLang="zh-CN" sz="2400" baseline="0" dirty="0" smtClean="0"/>
              <a:t>While the dynamic analysis is to study a series of snapshots of graphs</a:t>
            </a:r>
            <a:endParaRPr lang="zh-CN" altLang="en-US" sz="2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37</a:t>
            </a:fld>
            <a:endParaRPr lang="en-US" altLang="zh-CN">
              <a:solidFill>
                <a:srgbClr val="000000"/>
              </a:solidFill>
            </a:endParaRPr>
          </a:p>
        </p:txBody>
      </p:sp>
    </p:spTree>
    <p:extLst>
      <p:ext uri="{BB962C8B-B14F-4D97-AF65-F5344CB8AC3E}">
        <p14:creationId xmlns:p14="http://schemas.microsoft.com/office/powerpoint/2010/main" val="39796632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The first property</a:t>
            </a:r>
            <a:r>
              <a:rPr lang="en-US" altLang="zh-CN" baseline="0" dirty="0" smtClean="0"/>
              <a:t> has been observed is the famous “small-world” phenomenon. This phenomenon has been mentioned in numerous papers. Maybe any people who do research on social network related topics in the first three days reading. The experiment is conducted by </a:t>
            </a:r>
            <a:r>
              <a:rPr lang="en-US" altLang="zh-CN" baseline="0" dirty="0" err="1" smtClean="0"/>
              <a:t>Milgram</a:t>
            </a:r>
            <a:r>
              <a:rPr lang="en-US" altLang="zh-CN" baseline="0" dirty="0" smtClean="0"/>
              <a:t> at 1967</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The basis procedure of this experiment is: in a network, </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They </a:t>
            </a:r>
            <a:r>
              <a:rPr lang="en-US" altLang="zh-CN" sz="2100" baseline="0" dirty="0" smtClean="0">
                <a:ea typeface="宋体" charset="-122"/>
              </a:rPr>
              <a:t>a</a:t>
            </a:r>
            <a:r>
              <a:rPr lang="en-US" altLang="zh-CN" sz="2100" dirty="0" smtClean="0">
                <a:ea typeface="宋体" charset="-122"/>
              </a:rPr>
              <a:t>sked randomly chosen “starters” to forward a letter to the target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2100" dirty="0" smtClean="0">
                <a:ea typeface="宋体" charset="-122"/>
              </a:rPr>
              <a:t>Name, address, and some personal information were provided for the target person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2100" dirty="0" smtClean="0">
                <a:ea typeface="宋体" charset="-122"/>
              </a:rPr>
              <a:t>The participants could only forward a letter to a single person that he/she knew on a first name basis</a:t>
            </a:r>
          </a:p>
          <a:p>
            <a:endParaRPr lang="en-US" altLang="zh-CN"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2100" dirty="0" smtClean="0">
                <a:ea typeface="宋体" charset="-122"/>
              </a:rPr>
              <a:t>The goal</a:t>
            </a:r>
            <a:r>
              <a:rPr lang="en-US" altLang="zh-CN" sz="2100" baseline="0" dirty="0" smtClean="0">
                <a:ea typeface="宋体" charset="-122"/>
              </a:rPr>
              <a:t> is</a:t>
            </a:r>
            <a:r>
              <a:rPr lang="en-US" altLang="zh-CN" sz="2100" dirty="0" smtClean="0">
                <a:ea typeface="宋体" charset="-122"/>
              </a:rPr>
              <a:t> to advance the letter to the target as quickly as possible</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38</a:t>
            </a:fld>
            <a:endParaRPr lang="en-US" altLang="zh-CN">
              <a:solidFill>
                <a:srgbClr val="000000"/>
              </a:solidFill>
            </a:endParaRPr>
          </a:p>
        </p:txBody>
      </p:sp>
    </p:spTree>
    <p:extLst>
      <p:ext uri="{BB962C8B-B14F-4D97-AF65-F5344CB8AC3E}">
        <p14:creationId xmlns:p14="http://schemas.microsoft.com/office/powerpoint/2010/main" val="14452590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Let</a:t>
            </a:r>
            <a:r>
              <a:rPr lang="en-US" altLang="zh-CN" baseline="0" dirty="0" smtClean="0"/>
              <a:t> see the details of the experiment</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39</a:t>
            </a:fld>
            <a:endParaRPr lang="en-US" altLang="zh-CN">
              <a:solidFill>
                <a:srgbClr val="000000"/>
              </a:solidFill>
            </a:endParaRPr>
          </a:p>
        </p:txBody>
      </p:sp>
    </p:spTree>
    <p:extLst>
      <p:ext uri="{BB962C8B-B14F-4D97-AF65-F5344CB8AC3E}">
        <p14:creationId xmlns:p14="http://schemas.microsoft.com/office/powerpoint/2010/main" val="1898392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baseline="0" dirty="0" smtClean="0"/>
              <a:t>The conclusion is the “small-</a:t>
            </a:r>
            <a:r>
              <a:rPr lang="en-US" altLang="zh-CN" baseline="0" dirty="0" err="1" smtClean="0"/>
              <a:t>world”phenomenon</a:t>
            </a:r>
            <a:endParaRPr lang="en-US" altLang="zh-CN" baseline="0" dirty="0" smtClean="0"/>
          </a:p>
          <a:p>
            <a:endParaRPr lang="en-US" altLang="zh-CN" baseline="0" dirty="0" smtClean="0"/>
          </a:p>
          <a:p>
            <a:r>
              <a:rPr lang="en-US" altLang="zh-CN" baseline="0" dirty="0" err="1" smtClean="0"/>
              <a:t>The“small-world”property</a:t>
            </a:r>
            <a:r>
              <a:rPr lang="en-US" altLang="zh-CN" baseline="0" dirty="0" smtClean="0"/>
              <a:t> shows that the world is much smaller than we imagine before. In a social network, can two people can be connected within 6 hops. That means, you can reach any people in the world, of course, the people in the social network, in 6 steps. So some papers also call this phenomenon the “six degrees of separation” property.</a:t>
            </a:r>
          </a:p>
          <a:p>
            <a:endParaRPr lang="en-US" altLang="zh-CN" baseline="0" dirty="0" smtClean="0"/>
          </a:p>
          <a:p>
            <a:r>
              <a:rPr lang="en-US" altLang="zh-CN" baseline="0" dirty="0" smtClean="0"/>
              <a:t>This property is </a:t>
            </a:r>
            <a:r>
              <a:rPr lang="en-US" altLang="zh-CN" sz="2400" dirty="0" smtClean="0"/>
              <a:t>Verified on a planetary-scale IM network of 180 million users (</a:t>
            </a:r>
            <a:r>
              <a:rPr lang="en-US" altLang="zh-CN" sz="2400" dirty="0" err="1" smtClean="0"/>
              <a:t>Leskovec</a:t>
            </a:r>
            <a:r>
              <a:rPr lang="en-US" altLang="zh-CN" sz="2400" dirty="0" smtClean="0"/>
              <a:t> and Horvitz 2008) </a:t>
            </a:r>
          </a:p>
          <a:p>
            <a:r>
              <a:rPr lang="en-US" altLang="zh-CN" sz="2100" dirty="0" smtClean="0"/>
              <a:t>The average path length is </a:t>
            </a:r>
            <a:r>
              <a:rPr lang="en-US" altLang="zh-CN" sz="2100" dirty="0" smtClean="0">
                <a:solidFill>
                  <a:srgbClr val="0000FF"/>
                </a:solidFill>
              </a:rPr>
              <a:t>6.6</a:t>
            </a:r>
            <a:endParaRPr lang="en-US" altLang="zh-CN" sz="2100" dirty="0">
              <a:solidFill>
                <a:srgbClr val="0000FF"/>
              </a:solidFill>
            </a:endParaRP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43</a:t>
            </a:fld>
            <a:endParaRPr lang="en-US" altLang="zh-CN">
              <a:solidFill>
                <a:srgbClr val="000000"/>
              </a:solidFill>
            </a:endParaRPr>
          </a:p>
        </p:txBody>
      </p:sp>
    </p:spTree>
    <p:extLst>
      <p:ext uri="{BB962C8B-B14F-4D97-AF65-F5344CB8AC3E}">
        <p14:creationId xmlns:p14="http://schemas.microsoft.com/office/powerpoint/2010/main" val="736002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second famous</a:t>
            </a:r>
            <a:r>
              <a:rPr lang="en-US" altLang="zh-CN" baseline="0" dirty="0" smtClean="0"/>
              <a:t> one is called the “Power-law” degree distribution in social networks.</a:t>
            </a:r>
          </a:p>
          <a:p>
            <a:endParaRPr lang="en-US" altLang="zh-CN" baseline="0" dirty="0" smtClean="0"/>
          </a:p>
          <a:p>
            <a:r>
              <a:rPr lang="en-US" altLang="zh-CN" baseline="0" dirty="0" smtClean="0"/>
              <a:t>This properties provides a base of a lot of following research works.</a:t>
            </a:r>
          </a:p>
          <a:p>
            <a:endParaRPr lang="en-US" altLang="zh-CN" baseline="0" dirty="0" smtClean="0"/>
          </a:p>
          <a:p>
            <a:r>
              <a:rPr lang="en-US" altLang="zh-CN" baseline="0" dirty="0" smtClean="0"/>
              <a:t>The degree distributions of most real-life networks follow a power law distribution. That is, if we draw the degree frequency table, the y axis represent the number of nodes that has the corresponding degree in the networks. We will get a curve like this represented by the function. This means only a few nodes have very large degree. Most nodes in a graph has small degrees.</a:t>
            </a:r>
          </a:p>
          <a:p>
            <a:endParaRPr lang="en-US" altLang="zh-CN" baseline="0" dirty="0" smtClean="0"/>
          </a:p>
          <a:p>
            <a:r>
              <a:rPr lang="en-US" altLang="zh-CN" baseline="0" dirty="0" smtClean="0"/>
              <a:t>You can imagine a </a:t>
            </a:r>
            <a:r>
              <a:rPr lang="en-US" altLang="zh-CN" baseline="0" dirty="0" err="1" smtClean="0"/>
              <a:t>microblog</a:t>
            </a:r>
            <a:r>
              <a:rPr lang="en-US" altLang="zh-CN" baseline="0" dirty="0" smtClean="0"/>
              <a:t> networks. There are some famous guy that many </a:t>
            </a:r>
            <a:r>
              <a:rPr lang="en-US" altLang="zh-CN" baseline="0" dirty="0" err="1" smtClean="0"/>
              <a:t>many</a:t>
            </a:r>
            <a:r>
              <a:rPr lang="en-US" altLang="zh-CN" baseline="0" dirty="0" smtClean="0"/>
              <a:t> people following them. Thus these nodes have large degrees. But the numerous normal users  only followed by their friends, so most nodes degrees are small</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46</a:t>
            </a:fld>
            <a:endParaRPr lang="en-US" altLang="zh-CN">
              <a:solidFill>
                <a:srgbClr val="000000"/>
              </a:solidFill>
            </a:endParaRPr>
          </a:p>
        </p:txBody>
      </p:sp>
    </p:spTree>
    <p:extLst>
      <p:ext uri="{BB962C8B-B14F-4D97-AF65-F5344CB8AC3E}">
        <p14:creationId xmlns:p14="http://schemas.microsoft.com/office/powerpoint/2010/main" val="1681975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Besides the degree, some following works studied the distribution</a:t>
            </a:r>
            <a:r>
              <a:rPr lang="en-US" altLang="zh-CN" baseline="0" dirty="0" smtClean="0"/>
              <a:t> of other connection features.</a:t>
            </a:r>
          </a:p>
          <a:p>
            <a:endParaRPr lang="en-US" altLang="zh-CN" baseline="0" dirty="0" smtClean="0"/>
          </a:p>
          <a:p>
            <a:r>
              <a:rPr lang="en-US" altLang="zh-CN" baseline="0" dirty="0" smtClean="0"/>
              <a:t>For example, the number of triangles.</a:t>
            </a:r>
          </a:p>
          <a:p>
            <a:endParaRPr lang="en-US" altLang="zh-CN" baseline="0" dirty="0" smtClean="0"/>
          </a:p>
          <a:p>
            <a:r>
              <a:rPr lang="en-US" altLang="zh-CN" dirty="0" smtClean="0"/>
              <a:t>They follow the triangle power</a:t>
            </a:r>
            <a:r>
              <a:rPr lang="en-US" altLang="zh-CN" baseline="0" dirty="0" smtClean="0"/>
              <a:t> law distribution. When a &lt; 0</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47</a:t>
            </a:fld>
            <a:endParaRPr lang="en-US" altLang="zh-CN">
              <a:solidFill>
                <a:srgbClr val="000000"/>
              </a:solidFill>
            </a:endParaRPr>
          </a:p>
        </p:txBody>
      </p:sp>
    </p:spTree>
    <p:extLst>
      <p:ext uri="{BB962C8B-B14F-4D97-AF65-F5344CB8AC3E}">
        <p14:creationId xmlns:p14="http://schemas.microsoft.com/office/powerpoint/2010/main" val="11343752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Some works find that the eigenvalue of the adjacency matrix also</a:t>
            </a:r>
            <a:r>
              <a:rPr lang="en-US" altLang="zh-CN" baseline="0" dirty="0" smtClean="0"/>
              <a:t> follows the power law distribution. </a:t>
            </a:r>
            <a:r>
              <a:rPr lang="en-US" altLang="zh-CN" dirty="0" smtClean="0"/>
              <a:t>The 20 or so largest eigenvalues of the adjacency matrix are power law distributed.</a:t>
            </a:r>
            <a:r>
              <a:rPr lang="en-US" altLang="zh-CN" baseline="0" dirty="0" smtClean="0"/>
              <a:t> Actually, they find this phenomenon </a:t>
            </a:r>
            <a:r>
              <a:rPr lang="en-US" altLang="zh-CN" dirty="0" smtClean="0"/>
              <a:t>is consequence of the “Degree Power Law”</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48</a:t>
            </a:fld>
            <a:endParaRPr lang="en-US" altLang="zh-CN">
              <a:solidFill>
                <a:srgbClr val="000000"/>
              </a:solidFill>
            </a:endParaRPr>
          </a:p>
        </p:txBody>
      </p:sp>
    </p:spTree>
    <p:extLst>
      <p:ext uri="{BB962C8B-B14F-4D97-AF65-F5344CB8AC3E}">
        <p14:creationId xmlns:p14="http://schemas.microsoft.com/office/powerpoint/2010/main" val="39040095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Another important</a:t>
            </a:r>
            <a:r>
              <a:rPr lang="en-US" altLang="zh-CN" baseline="0" dirty="0" smtClean="0"/>
              <a:t> property observed is that the social networks exhibit community structure, which means social networks are modular, nodes form communities. This brings lot of opportunities for other applications such as the advertisement or the production recommendation.</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49</a:t>
            </a:fld>
            <a:endParaRPr lang="en-US" altLang="zh-CN">
              <a:solidFill>
                <a:srgbClr val="000000"/>
              </a:solidFill>
            </a:endParaRPr>
          </a:p>
        </p:txBody>
      </p:sp>
    </p:spTree>
    <p:extLst>
      <p:ext uri="{BB962C8B-B14F-4D97-AF65-F5344CB8AC3E}">
        <p14:creationId xmlns:p14="http://schemas.microsoft.com/office/powerpoint/2010/main" val="2632686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characteristics</a:t>
            </a:r>
            <a:r>
              <a:rPr lang="en-US" altLang="zh-CN" baseline="0" dirty="0" smtClean="0"/>
              <a:t> of Social Media, which make it different with traditional media includes:</a:t>
            </a:r>
          </a:p>
          <a:p>
            <a:pPr marL="228600" indent="-228600">
              <a:buAutoNum type="arabicParenBoth"/>
            </a:pPr>
            <a:r>
              <a:rPr lang="en-US" altLang="zh-CN" baseline="0" dirty="0" smtClean="0"/>
              <a:t>The consumers become producers, each individual not only attends the system, but also contributes to the system.</a:t>
            </a:r>
          </a:p>
          <a:p>
            <a:pPr marL="228600" indent="-228600">
              <a:buAutoNum type="arabicParenBoth"/>
            </a:pPr>
            <a:r>
              <a:rPr lang="en-US" altLang="zh-CN" baseline="0" dirty="0" smtClean="0"/>
              <a:t>There are rich user interaction in the Social Media. For example, you can share your real time status in the </a:t>
            </a:r>
            <a:r>
              <a:rPr lang="en-US" altLang="zh-CN" baseline="0" dirty="0" err="1" smtClean="0"/>
              <a:t>microblog</a:t>
            </a:r>
            <a:r>
              <a:rPr lang="en-US" altLang="zh-CN" baseline="0" dirty="0" smtClean="0"/>
              <a:t> system. And your friends can follow your status.</a:t>
            </a:r>
          </a:p>
          <a:p>
            <a:pPr marL="228600" indent="-228600">
              <a:buAutoNum type="arabicParenBoth"/>
            </a:pPr>
            <a:r>
              <a:rPr lang="en-US" altLang="zh-CN" baseline="0" dirty="0" smtClean="0"/>
              <a:t>There are many user-generated contents in Social Media. For example, in </a:t>
            </a:r>
            <a:r>
              <a:rPr lang="en-US" altLang="zh-CN" baseline="0" dirty="0" err="1" smtClean="0"/>
              <a:t>facebook</a:t>
            </a:r>
            <a:r>
              <a:rPr lang="en-US" altLang="zh-CN" baseline="0" dirty="0" smtClean="0"/>
              <a:t>, there are a lot of photos and articles written by users.</a:t>
            </a:r>
          </a:p>
          <a:p>
            <a:pPr marL="228600" indent="-228600">
              <a:buAutoNum type="arabicParenBoth"/>
            </a:pPr>
            <a:r>
              <a:rPr lang="en-US" altLang="zh-CN" baseline="0" dirty="0" smtClean="0"/>
              <a:t>The Social Media is a collaborative environment and collective wisdom.</a:t>
            </a:r>
          </a:p>
          <a:p>
            <a:pPr marL="228600" indent="-228600">
              <a:buAutoNum type="arabicParenBoth"/>
            </a:pPr>
            <a:r>
              <a:rPr lang="en-US" altLang="zh-CN" baseline="0" dirty="0" smtClean="0"/>
              <a:t>The last one is the social media has long tail. It can make benefits from small communities.</a:t>
            </a:r>
          </a:p>
          <a:p>
            <a:pPr marL="0" indent="0">
              <a:buNone/>
            </a:pPr>
            <a:r>
              <a:rPr lang="en-US" altLang="zh-CN" baseline="0" dirty="0" smtClean="0"/>
              <a:t>These characteristics makes the Social Media different with the traditional media. For example, the </a:t>
            </a:r>
            <a:r>
              <a:rPr lang="en-US" altLang="zh-CN" baseline="0" dirty="0" err="1" smtClean="0"/>
              <a:t>Boradcast</a:t>
            </a:r>
            <a:r>
              <a:rPr lang="en-US" altLang="zh-CN" baseline="0" dirty="0" smtClean="0"/>
              <a:t> Media is to firstly filter the content, then publish. While, Social Media is to firstly publish information, then do filter.</a:t>
            </a:r>
            <a:endParaRPr lang="zh-CN" altLang="en-US" dirty="0"/>
          </a:p>
        </p:txBody>
      </p:sp>
      <p:sp>
        <p:nvSpPr>
          <p:cNvPr id="4" name="Slide Number Placeholder 3"/>
          <p:cNvSpPr>
            <a:spLocks noGrp="1"/>
          </p:cNvSpPr>
          <p:nvPr>
            <p:ph type="sldNum" sz="quarter" idx="10"/>
          </p:nvPr>
        </p:nvSpPr>
        <p:spPr/>
        <p:txBody>
          <a:bodyPr/>
          <a:lstStyle/>
          <a:p>
            <a:fld id="{03A431A1-DB96-4F57-8FEA-92836E4A273F}" type="slidenum">
              <a:rPr lang="zh-CN" altLang="en-US" smtClean="0"/>
              <a:t>4</a:t>
            </a:fld>
            <a:endParaRPr lang="zh-CN" altLang="en-US"/>
          </a:p>
        </p:txBody>
      </p:sp>
    </p:spTree>
    <p:extLst>
      <p:ext uri="{BB962C8B-B14F-4D97-AF65-F5344CB8AC3E}">
        <p14:creationId xmlns:p14="http://schemas.microsoft.com/office/powerpoint/2010/main" val="1503126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Besides the static analysis, since networks are evaluating over time,</a:t>
            </a:r>
            <a:r>
              <a:rPr lang="en-US" altLang="zh-CN" baseline="0" dirty="0" smtClean="0"/>
              <a:t> another important statistical work is to do the dynamic analysis, which is based on a series of snapshots of </a:t>
            </a:r>
            <a:r>
              <a:rPr lang="en-US" altLang="zh-CN" baseline="0" dirty="0" err="1" smtClean="0"/>
              <a:t>grpahs</a:t>
            </a:r>
            <a:r>
              <a:rPr lang="en-US" altLang="zh-CN" baseline="0" dirty="0" smtClean="0"/>
              <a:t>.</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50</a:t>
            </a:fld>
            <a:endParaRPr lang="en-US" altLang="zh-CN">
              <a:solidFill>
                <a:srgbClr val="000000"/>
              </a:solidFill>
            </a:endParaRPr>
          </a:p>
        </p:txBody>
      </p:sp>
    </p:spTree>
    <p:extLst>
      <p:ext uri="{BB962C8B-B14F-4D97-AF65-F5344CB8AC3E}">
        <p14:creationId xmlns:p14="http://schemas.microsoft.com/office/powerpoint/2010/main" val="34546814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Let</a:t>
            </a:r>
            <a:r>
              <a:rPr lang="en-US" altLang="zh-CN" baseline="0" dirty="0" smtClean="0"/>
              <a:t> use see part of the observed phenomenon.</a:t>
            </a:r>
          </a:p>
          <a:p>
            <a:endParaRPr lang="en-US" altLang="zh-CN" baseline="0" dirty="0" smtClean="0"/>
          </a:p>
          <a:p>
            <a:r>
              <a:rPr lang="en-US" altLang="zh-CN" dirty="0" smtClean="0"/>
              <a:t>The first one is called the “Shrinking</a:t>
            </a:r>
            <a:r>
              <a:rPr lang="en-US" altLang="zh-CN" baseline="0" dirty="0" smtClean="0"/>
              <a:t> Diameter</a:t>
            </a:r>
            <a:r>
              <a:rPr lang="en-US" altLang="zh-CN" dirty="0" smtClean="0"/>
              <a:t>”. Which</a:t>
            </a:r>
            <a:r>
              <a:rPr lang="en-US" altLang="zh-CN" baseline="0" dirty="0" smtClean="0"/>
              <a:t> is, the diameter of the graph is decreased over time. In other words, the network is shrinking. The connection of people is becoming tighter and tighter.</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51</a:t>
            </a:fld>
            <a:endParaRPr lang="en-US" altLang="zh-CN">
              <a:solidFill>
                <a:srgbClr val="000000"/>
              </a:solidFill>
            </a:endParaRPr>
          </a:p>
        </p:txBody>
      </p:sp>
    </p:spTree>
    <p:extLst>
      <p:ext uri="{BB962C8B-B14F-4D97-AF65-F5344CB8AC3E}">
        <p14:creationId xmlns:p14="http://schemas.microsoft.com/office/powerpoint/2010/main" val="40721765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second</a:t>
            </a:r>
            <a:r>
              <a:rPr lang="en-US" altLang="zh-CN" baseline="0" dirty="0" smtClean="0"/>
              <a:t> phenomenon that can be observed is that the densification of graph follows the power law distribution</a:t>
            </a:r>
          </a:p>
          <a:p>
            <a:endParaRPr lang="en-US" altLang="zh-CN" baseline="0" dirty="0" smtClean="0"/>
          </a:p>
          <a:p>
            <a:r>
              <a:rPr lang="en-US" altLang="zh-CN" baseline="0" dirty="0" smtClean="0"/>
              <a:t>For example, E(t) is the number of edges, N(t) is the number of nodes, they have the following relationship.</a:t>
            </a:r>
          </a:p>
          <a:p>
            <a:endParaRPr lang="en-US" altLang="zh-CN" baseline="0" dirty="0" smtClean="0"/>
          </a:p>
          <a:p>
            <a:r>
              <a:rPr lang="en-US" altLang="zh-CN" baseline="0" dirty="0" smtClean="0"/>
              <a:t>This is consistent with the “Shrinking diameter” phenomenon. The increasing rate of edge is exponential to the increasing rate of node.</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52</a:t>
            </a:fld>
            <a:endParaRPr lang="en-US" altLang="zh-CN">
              <a:solidFill>
                <a:srgbClr val="000000"/>
              </a:solidFill>
            </a:endParaRPr>
          </a:p>
        </p:txBody>
      </p:sp>
    </p:spTree>
    <p:extLst>
      <p:ext uri="{BB962C8B-B14F-4D97-AF65-F5344CB8AC3E}">
        <p14:creationId xmlns:p14="http://schemas.microsoft.com/office/powerpoint/2010/main" val="10178551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They other phenomenon</a:t>
            </a:r>
            <a:r>
              <a:rPr lang="en-US" altLang="zh-CN" baseline="0" dirty="0" smtClean="0"/>
              <a:t> is that the network’s forming </a:t>
            </a:r>
            <a:r>
              <a:rPr lang="en-US" altLang="zh-CN" baseline="0" dirty="0" err="1" smtClean="0"/>
              <a:t>exibit</a:t>
            </a:r>
            <a:r>
              <a:rPr lang="en-US" altLang="zh-CN" baseline="0" dirty="0" smtClean="0"/>
              <a:t> two clear separate period.</a:t>
            </a:r>
          </a:p>
          <a:p>
            <a:endParaRPr lang="en-US" altLang="zh-CN" baseline="0" dirty="0" smtClean="0"/>
          </a:p>
          <a:p>
            <a:r>
              <a:rPr lang="en-US" altLang="zh-CN" baseline="0" dirty="0" smtClean="0"/>
              <a:t>The Establishment period and the Stable period. There’s a gelling point such that after that, the network becomes stable.</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53</a:t>
            </a:fld>
            <a:endParaRPr lang="en-US" altLang="zh-CN">
              <a:solidFill>
                <a:srgbClr val="000000"/>
              </a:solidFill>
            </a:endParaRPr>
          </a:p>
        </p:txBody>
      </p:sp>
    </p:spTree>
    <p:extLst>
      <p:ext uri="{BB962C8B-B14F-4D97-AF65-F5344CB8AC3E}">
        <p14:creationId xmlns:p14="http://schemas.microsoft.com/office/powerpoint/2010/main" val="21724419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other property is called constant/oscillating</a:t>
            </a:r>
            <a:r>
              <a:rPr lang="en-US" altLang="zh-CN" baseline="0" dirty="0" smtClean="0"/>
              <a:t> connected components. The Largest component is normally remain to be the largest one, while the second and third ones are oscillating.</a:t>
            </a:r>
            <a:endParaRPr lang="en-US" altLang="zh-CN" dirty="0" smtClean="0"/>
          </a:p>
          <a:p>
            <a:endParaRPr lang="en-US" altLang="zh-CN" dirty="0" smtClean="0"/>
          </a:p>
          <a:p>
            <a:r>
              <a:rPr lang="en-US" altLang="zh-CN" dirty="0" smtClean="0"/>
              <a:t>The</a:t>
            </a:r>
            <a:r>
              <a:rPr lang="en-US" altLang="zh-CN" baseline="0" dirty="0" smtClean="0"/>
              <a:t> r</a:t>
            </a:r>
            <a:r>
              <a:rPr lang="en-US" altLang="zh-CN" dirty="0" smtClean="0"/>
              <a:t>eason</a:t>
            </a:r>
            <a:r>
              <a:rPr lang="en-US" altLang="zh-CN" baseline="0" dirty="0" smtClean="0"/>
              <a:t> is that the new coming nodes will randomly connect to the second/third and tend to connect to the giant CC.</a:t>
            </a:r>
          </a:p>
          <a:p>
            <a:endParaRPr lang="en-US" altLang="zh-CN" baseline="0" dirty="0" smtClean="0"/>
          </a:p>
          <a:p>
            <a:r>
              <a:rPr lang="en-US" altLang="zh-CN" baseline="0" dirty="0" smtClean="0"/>
              <a:t>So the giant CC tends to remain unchanged.</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54</a:t>
            </a:fld>
            <a:endParaRPr lang="en-US" altLang="zh-CN">
              <a:solidFill>
                <a:srgbClr val="000000"/>
              </a:solidFill>
            </a:endParaRPr>
          </a:p>
        </p:txBody>
      </p:sp>
    </p:spTree>
    <p:extLst>
      <p:ext uri="{BB962C8B-B14F-4D97-AF65-F5344CB8AC3E}">
        <p14:creationId xmlns:p14="http://schemas.microsoft.com/office/powerpoint/2010/main" val="38705090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Another</a:t>
            </a:r>
            <a:r>
              <a:rPr lang="en-US" altLang="zh-CN" baseline="0" dirty="0" smtClean="0"/>
              <a:t> work studied the change of principal eigenvalue of the adjacent matrix over time.</a:t>
            </a:r>
          </a:p>
          <a:p>
            <a:endParaRPr lang="en-US" altLang="zh-CN" baseline="0" dirty="0" smtClean="0"/>
          </a:p>
          <a:p>
            <a:r>
              <a:rPr lang="en-US" altLang="zh-CN" baseline="0" dirty="0" smtClean="0"/>
              <a:t>Like E(t) be the number  of edges. </a:t>
            </a:r>
            <a:r>
              <a:rPr lang="en-US" altLang="zh-CN" baseline="0" dirty="0" err="1" smtClean="0"/>
              <a:t>Lamda</a:t>
            </a:r>
            <a:r>
              <a:rPr lang="en-US" altLang="zh-CN" baseline="0" dirty="0" smtClean="0"/>
              <a:t>(t) be the largest eigenvalue.</a:t>
            </a:r>
          </a:p>
          <a:p>
            <a:endParaRPr lang="en-US" altLang="zh-CN" baseline="0" dirty="0" smtClean="0"/>
          </a:p>
          <a:p>
            <a:r>
              <a:rPr lang="en-US" altLang="zh-CN" baseline="0" dirty="0" smtClean="0"/>
              <a:t>Then have this power relationship where </a:t>
            </a:r>
            <a:r>
              <a:rPr lang="en-US" altLang="zh-CN" baseline="0" dirty="0" err="1" smtClean="0"/>
              <a:t>alfa</a:t>
            </a:r>
            <a:r>
              <a:rPr lang="en-US" altLang="zh-CN" baseline="0" dirty="0" smtClean="0"/>
              <a:t> is less than or equal t o0.5.</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55</a:t>
            </a:fld>
            <a:endParaRPr lang="en-US" altLang="zh-CN">
              <a:solidFill>
                <a:srgbClr val="000000"/>
              </a:solidFill>
            </a:endParaRPr>
          </a:p>
        </p:txBody>
      </p:sp>
    </p:spTree>
    <p:extLst>
      <p:ext uri="{BB962C8B-B14F-4D97-AF65-F5344CB8AC3E}">
        <p14:creationId xmlns:p14="http://schemas.microsoft.com/office/powerpoint/2010/main" val="26665466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We</a:t>
            </a:r>
            <a:r>
              <a:rPr lang="en-US" altLang="zh-CN" baseline="0" dirty="0" smtClean="0"/>
              <a:t> simply introduced come properties observed. There are many other works observed many other properties.</a:t>
            </a:r>
          </a:p>
          <a:p>
            <a:endParaRPr lang="en-US" altLang="zh-CN" baseline="0" dirty="0" smtClean="0"/>
          </a:p>
          <a:p>
            <a:r>
              <a:rPr lang="en-US" altLang="zh-CN" baseline="0" dirty="0" smtClean="0"/>
              <a:t>One thing we should emphasize here is that the properties may not be universal. Some works study information exchange network, some works study communication networks, they may get different properties.</a:t>
            </a:r>
          </a:p>
          <a:p>
            <a:endParaRPr lang="en-US" altLang="zh-CN" baseline="0" dirty="0" smtClean="0"/>
          </a:p>
          <a:p>
            <a:r>
              <a:rPr lang="en-US" altLang="zh-CN" baseline="0" dirty="0" smtClean="0"/>
              <a:t>Studying the evolution of social networks, especially after the popular use of smart phones is still a hot research topic now.</a:t>
            </a:r>
          </a:p>
          <a:p>
            <a:endParaRPr lang="en-US" altLang="zh-CN" baseline="0" dirty="0" smtClean="0"/>
          </a:p>
          <a:p>
            <a:r>
              <a:rPr lang="en-US" altLang="zh-CN" baseline="0" dirty="0" smtClean="0"/>
              <a:t>After getting the statistical properties, people use them to do a lot of extension works ,for example, </a:t>
            </a:r>
          </a:p>
          <a:p>
            <a:pPr lvl="1"/>
            <a:r>
              <a:rPr lang="en-US" altLang="zh-CN" dirty="0" smtClean="0"/>
              <a:t>Understanding human behaviors</a:t>
            </a:r>
          </a:p>
          <a:p>
            <a:pPr lvl="1"/>
            <a:r>
              <a:rPr lang="en-US" altLang="zh-CN" dirty="0" smtClean="0"/>
              <a:t>Anomalous graphs/</a:t>
            </a:r>
            <a:r>
              <a:rPr lang="en-US" altLang="zh-CN" dirty="0" err="1" smtClean="0"/>
              <a:t>subgraphs</a:t>
            </a:r>
            <a:r>
              <a:rPr lang="en-US" altLang="zh-CN" dirty="0" smtClean="0"/>
              <a:t> detection</a:t>
            </a:r>
          </a:p>
          <a:p>
            <a:pPr lvl="1"/>
            <a:r>
              <a:rPr lang="en-US" altLang="zh-CN" dirty="0" smtClean="0"/>
              <a:t>Identifying authorities and search algorithms</a:t>
            </a:r>
          </a:p>
          <a:p>
            <a:pPr lvl="1"/>
            <a:r>
              <a:rPr lang="en-US" altLang="zh-CN" dirty="0" smtClean="0"/>
              <a:t>Prepare resources based on the </a:t>
            </a:r>
            <a:r>
              <a:rPr lang="en-US" altLang="zh-CN" dirty="0" err="1" smtClean="0"/>
              <a:t>predciton</a:t>
            </a:r>
            <a:endParaRPr lang="en-US" altLang="zh-CN" smtClean="0"/>
          </a:p>
          <a:p>
            <a:endParaRPr lang="en-US" altLang="zh-CN" baseline="0"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56</a:t>
            </a:fld>
            <a:endParaRPr lang="en-US" altLang="zh-CN">
              <a:solidFill>
                <a:srgbClr val="000000"/>
              </a:solidFill>
            </a:endParaRPr>
          </a:p>
        </p:txBody>
      </p:sp>
    </p:spTree>
    <p:extLst>
      <p:ext uri="{BB962C8B-B14F-4D97-AF65-F5344CB8AC3E}">
        <p14:creationId xmlns:p14="http://schemas.microsoft.com/office/powerpoint/2010/main" val="12619958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dirty="0" smtClean="0"/>
              <a:t>We have showed</a:t>
            </a:r>
            <a:r>
              <a:rPr lang="en-US" baseline="0" dirty="0" smtClean="0"/>
              <a:t> that the social network exhibits the community structure. Thus, the community Discovery is a very import topic in social networks.</a:t>
            </a:r>
          </a:p>
          <a:p>
            <a:endParaRPr lang="en-US" baseline="0" dirty="0" smtClean="0"/>
          </a:p>
          <a:p>
            <a:r>
              <a:rPr lang="en-US" baseline="0" dirty="0" smtClean="0"/>
              <a:t>Today, let us briefly review the techniques for this.  </a:t>
            </a:r>
            <a:endParaRPr lang="en-US" dirty="0"/>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solidFill>
                  <a:srgbClr val="000000"/>
                </a:solidFill>
              </a:rPr>
              <a:pPr/>
              <a:t>57</a:t>
            </a:fld>
            <a:endParaRPr lang="zh-CN" altLang="en-US">
              <a:solidFill>
                <a:srgbClr val="000000"/>
              </a:solidFill>
            </a:endParaRPr>
          </a:p>
        </p:txBody>
      </p:sp>
    </p:spTree>
    <p:extLst>
      <p:ext uri="{BB962C8B-B14F-4D97-AF65-F5344CB8AC3E}">
        <p14:creationId xmlns:p14="http://schemas.microsoft.com/office/powerpoint/2010/main" val="27941712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Social networks exhibits</a:t>
            </a:r>
            <a:r>
              <a:rPr lang="en-US" altLang="zh-CN" baseline="0" dirty="0" smtClean="0"/>
              <a:t> community structure. </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58</a:t>
            </a:fld>
            <a:endParaRPr lang="en-US" altLang="zh-CN">
              <a:solidFill>
                <a:srgbClr val="000000"/>
              </a:solidFill>
            </a:endParaRPr>
          </a:p>
        </p:txBody>
      </p:sp>
    </p:spTree>
    <p:extLst>
      <p:ext uri="{BB962C8B-B14F-4D97-AF65-F5344CB8AC3E}">
        <p14:creationId xmlns:p14="http://schemas.microsoft.com/office/powerpoint/2010/main" val="38196896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A</a:t>
            </a:r>
            <a:r>
              <a:rPr lang="en-US" altLang="zh-CN" baseline="0" dirty="0" smtClean="0"/>
              <a:t> community is a group of nodes with greater ties internally than to the rest of the network.</a:t>
            </a:r>
          </a:p>
          <a:p>
            <a:endParaRPr lang="en-US" altLang="zh-CN" baseline="0" dirty="0" smtClean="0"/>
          </a:p>
          <a:p>
            <a:r>
              <a:rPr lang="en-US" altLang="zh-CN" baseline="0" dirty="0" smtClean="0"/>
              <a:t>For example, the </a:t>
            </a:r>
            <a:r>
              <a:rPr lang="en-US" altLang="zh-CN" baseline="0" dirty="0" err="1" smtClean="0"/>
              <a:t>subgraphs</a:t>
            </a:r>
            <a:r>
              <a:rPr lang="en-US" altLang="zh-CN" baseline="0" dirty="0" smtClean="0"/>
              <a:t> in the red cycles can be regarded as communities.</a:t>
            </a:r>
          </a:p>
          <a:p>
            <a:endParaRPr lang="en-US" altLang="zh-CN" baseline="0" dirty="0" smtClean="0"/>
          </a:p>
          <a:p>
            <a:r>
              <a:rPr lang="en-US" altLang="zh-CN" baseline="0" dirty="0" smtClean="0"/>
              <a:t>The strictest definition of community is the clique. The people who form a clique is a community.</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59</a:t>
            </a:fld>
            <a:endParaRPr lang="en-US" altLang="zh-CN">
              <a:solidFill>
                <a:srgbClr val="000000"/>
              </a:solidFill>
            </a:endParaRPr>
          </a:p>
        </p:txBody>
      </p:sp>
    </p:spTree>
    <p:extLst>
      <p:ext uri="{BB962C8B-B14F-4D97-AF65-F5344CB8AC3E}">
        <p14:creationId xmlns:p14="http://schemas.microsoft.com/office/powerpoint/2010/main" val="2236862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This table contains the top 20 websites in USA based on the Alex Report as of August 3, 2010.</a:t>
            </a:r>
          </a:p>
          <a:p>
            <a:pPr>
              <a:spcBef>
                <a:spcPct val="0"/>
              </a:spcBef>
            </a:pPr>
            <a:r>
              <a:rPr lang="en-US" dirty="0" smtClean="0"/>
              <a:t>We</a:t>
            </a:r>
            <a:r>
              <a:rPr lang="en-US" baseline="0" dirty="0" smtClean="0"/>
              <a:t> can see the search engines such as </a:t>
            </a:r>
            <a:r>
              <a:rPr lang="en-US" baseline="0" dirty="0" err="1" smtClean="0"/>
              <a:t>google</a:t>
            </a:r>
            <a:r>
              <a:rPr lang="en-US" baseline="0" dirty="0" smtClean="0"/>
              <a:t>, msn, </a:t>
            </a:r>
            <a:r>
              <a:rPr lang="en-US" baseline="0" dirty="0" err="1" smtClean="0"/>
              <a:t>bing</a:t>
            </a:r>
            <a:r>
              <a:rPr lang="en-US" baseline="0" dirty="0" smtClean="0"/>
              <a:t> are includes in it. We can see the explosion of search engine industry in the past 10 years.</a:t>
            </a:r>
          </a:p>
          <a:p>
            <a:pPr>
              <a:spcBef>
                <a:spcPct val="0"/>
              </a:spcBef>
            </a:pPr>
            <a:endParaRPr lang="en-US" baseline="0" dirty="0" smtClean="0"/>
          </a:p>
          <a:p>
            <a:pPr>
              <a:spcBef>
                <a:spcPct val="0"/>
              </a:spcBef>
            </a:pPr>
            <a:r>
              <a:rPr lang="en-US" baseline="0" dirty="0" smtClean="0"/>
              <a:t>Of course, the traditional news websites such as CNN is still an important media.</a:t>
            </a:r>
          </a:p>
          <a:p>
            <a:pPr>
              <a:spcBef>
                <a:spcPct val="0"/>
              </a:spcBef>
            </a:pPr>
            <a:endParaRPr lang="en-US" baseline="0" dirty="0" smtClean="0"/>
          </a:p>
          <a:p>
            <a:pPr>
              <a:spcBef>
                <a:spcPct val="0"/>
              </a:spcBef>
            </a:pPr>
            <a:r>
              <a:rPr lang="en-US" baseline="0" dirty="0" smtClean="0"/>
              <a:t>Most of others are social media. We can expect the explosion of social media industry in the future ten years</a:t>
            </a:r>
            <a:endParaRPr lang="en-US" dirty="0" smtClean="0"/>
          </a:p>
          <a:p>
            <a:pPr>
              <a:spcBef>
                <a:spcPct val="0"/>
              </a:spcBef>
            </a:pPr>
            <a:endParaRPr lang="en-US" dirty="0" smtClean="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E9DD24-E8CD-4FA4-AAAB-20A163C6E4F6}"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32043107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Why there</a:t>
            </a:r>
            <a:r>
              <a:rPr lang="en-US" altLang="zh-CN" baseline="0" dirty="0" smtClean="0"/>
              <a:t> are communities in a social network?</a:t>
            </a:r>
          </a:p>
          <a:p>
            <a:endParaRPr lang="en-US" altLang="zh-CN" baseline="0" dirty="0" smtClean="0"/>
          </a:p>
          <a:p>
            <a:r>
              <a:rPr lang="en-US" altLang="zh-CN" baseline="0" dirty="0" smtClean="0"/>
              <a:t>The most intuitionistic reason is that h</a:t>
            </a:r>
            <a:r>
              <a:rPr lang="en-US" altLang="zh-CN" dirty="0" smtClean="0"/>
              <a:t>uman beings are social</a:t>
            </a:r>
          </a:p>
          <a:p>
            <a:r>
              <a:rPr lang="en-US" altLang="zh-CN" dirty="0" smtClean="0"/>
              <a:t>Easy-to-use social media allows people to extend their social life in unprecedented ways.</a:t>
            </a:r>
          </a:p>
          <a:p>
            <a:r>
              <a:rPr lang="en-US" altLang="zh-CN" dirty="0" smtClean="0"/>
              <a:t>Difficult to meet friends in the physical world, but much easier to find friend online with similar interests.</a:t>
            </a:r>
          </a:p>
          <a:p>
            <a:r>
              <a:rPr lang="en-US" altLang="zh-CN" dirty="0" smtClean="0"/>
              <a:t>Interactions between nodes can help determine communities</a:t>
            </a:r>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60</a:t>
            </a:fld>
            <a:endParaRPr lang="en-US" altLang="zh-CN">
              <a:solidFill>
                <a:srgbClr val="000000"/>
              </a:solidFill>
            </a:endParaRPr>
          </a:p>
        </p:txBody>
      </p:sp>
    </p:spTree>
    <p:extLst>
      <p:ext uri="{BB962C8B-B14F-4D97-AF65-F5344CB8AC3E}">
        <p14:creationId xmlns:p14="http://schemas.microsoft.com/office/powerpoint/2010/main" val="26351171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Why should we do community discovery? There are a lot of applications need the communities in the social network.</a:t>
            </a:r>
          </a:p>
          <a:p>
            <a:endParaRPr lang="en-US" altLang="zh-CN" dirty="0" smtClean="0"/>
          </a:p>
          <a:p>
            <a:pPr lvl="1"/>
            <a:r>
              <a:rPr lang="en-US" altLang="zh-CN" sz="2000" dirty="0" smtClean="0"/>
              <a:t>Understand and underpin social structure and its evolution</a:t>
            </a:r>
          </a:p>
          <a:p>
            <a:pPr lvl="1"/>
            <a:r>
              <a:rPr lang="en-US" altLang="zh-CN" sz="2000" dirty="0" smtClean="0"/>
              <a:t>Study the social behavior of human/animals</a:t>
            </a:r>
          </a:p>
          <a:p>
            <a:pPr lvl="1"/>
            <a:r>
              <a:rPr lang="en-US" altLang="zh-CN" sz="2000" dirty="0" smtClean="0"/>
              <a:t>Set proxy caches</a:t>
            </a:r>
          </a:p>
          <a:p>
            <a:pPr lvl="1"/>
            <a:r>
              <a:rPr lang="en-US" altLang="zh-CN" sz="2000" dirty="0" smtClean="0"/>
              <a:t>Detect link farms</a:t>
            </a:r>
          </a:p>
          <a:p>
            <a:pPr lvl="1"/>
            <a:r>
              <a:rPr lang="en-US" altLang="zh-CN" sz="2000" dirty="0" smtClean="0"/>
              <a:t>Do personalized recommendation</a:t>
            </a:r>
          </a:p>
          <a:p>
            <a:pPr lvl="1"/>
            <a:r>
              <a:rPr lang="en-US" altLang="zh-CN" sz="2000" dirty="0" smtClean="0"/>
              <a:t>Enable efficient message routing and posting in mobile ad-hoc networks</a:t>
            </a:r>
          </a:p>
          <a:p>
            <a:pPr lvl="1"/>
            <a:r>
              <a:rPr lang="en-US" altLang="zh-CN" sz="2000" dirty="0" smtClean="0"/>
              <a:t>Enable efficient customer feedback</a:t>
            </a:r>
          </a:p>
          <a:p>
            <a:endParaRPr lang="en-US" altLang="zh-CN" dirty="0" smtClean="0"/>
          </a:p>
          <a:p>
            <a:r>
              <a:rPr lang="en-US" altLang="zh-CN" dirty="0" smtClean="0"/>
              <a:t>[1] Note: animals: behavior of dolphins in “The emergent properties of a dolphin social network”</a:t>
            </a:r>
          </a:p>
          <a:p>
            <a:r>
              <a:rPr lang="en-US" altLang="zh-CN" dirty="0" smtClean="0"/>
              <a:t>[2] Set proxy</a:t>
            </a:r>
            <a:r>
              <a:rPr lang="en-US" altLang="zh-CN" baseline="0" dirty="0" smtClean="0"/>
              <a:t> caches: a grouping of web clients who have similar interests and are geographically near each other may enable them to be served by a dedicated proxy server.</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61</a:t>
            </a:fld>
            <a:endParaRPr lang="en-US" altLang="zh-CN">
              <a:solidFill>
                <a:srgbClr val="000000"/>
              </a:solidFill>
            </a:endParaRPr>
          </a:p>
        </p:txBody>
      </p:sp>
    </p:spTree>
    <p:extLst>
      <p:ext uri="{BB962C8B-B14F-4D97-AF65-F5344CB8AC3E}">
        <p14:creationId xmlns:p14="http://schemas.microsoft.com/office/powerpoint/2010/main" val="25412027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Next, let us briefly review the community</a:t>
            </a:r>
            <a:r>
              <a:rPr lang="en-US" altLang="zh-CN" baseline="0" dirty="0" smtClean="0"/>
              <a:t> discovering algorithms.</a:t>
            </a:r>
          </a:p>
          <a:p>
            <a:endParaRPr lang="en-US" altLang="zh-CN" baseline="0" dirty="0" smtClean="0"/>
          </a:p>
          <a:p>
            <a:r>
              <a:rPr lang="en-US" altLang="zh-CN" baseline="0" dirty="0" smtClean="0"/>
              <a:t>This is the outline, we firstly overview the algorithms. Then introduce how estimate the quality of the discovered communities. Finally, we’ll study some algorithms.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62</a:t>
            </a:fld>
            <a:endParaRPr lang="en-US" altLang="zh-CN">
              <a:solidFill>
                <a:srgbClr val="000000"/>
              </a:solidFill>
            </a:endParaRPr>
          </a:p>
        </p:txBody>
      </p:sp>
    </p:spTree>
    <p:extLst>
      <p:ext uri="{BB962C8B-B14F-4D97-AF65-F5344CB8AC3E}">
        <p14:creationId xmlns:p14="http://schemas.microsoft.com/office/powerpoint/2010/main" val="4395113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algorithms</a:t>
            </a:r>
            <a:r>
              <a:rPr lang="en-US" altLang="zh-CN" baseline="0" dirty="0" smtClean="0"/>
              <a:t> can be divided into two categories. The agglomerative and divisive. Simply say, agglomerative is bottom-up algorithms and divisive is top-down algorithms.  </a:t>
            </a:r>
          </a:p>
          <a:p>
            <a:endParaRPr lang="en-US" altLang="zh-CN" baseline="0" dirty="0" smtClean="0"/>
          </a:p>
          <a:p>
            <a:r>
              <a:rPr lang="en-US" altLang="zh-CN" baseline="0" dirty="0" smtClean="0"/>
              <a:t>Agglomerative is to treat each node as a community and make the communities bigger and bigger by merging.</a:t>
            </a:r>
          </a:p>
          <a:p>
            <a:endParaRPr lang="en-US" altLang="zh-CN" baseline="0" dirty="0" smtClean="0"/>
          </a:p>
          <a:p>
            <a:r>
              <a:rPr lang="en-US" altLang="zh-CN" baseline="0" dirty="0" smtClean="0"/>
              <a:t>Divisive is to treat all nodes as a single community and separate it to smaller communities.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63</a:t>
            </a:fld>
            <a:endParaRPr lang="en-US" altLang="zh-CN">
              <a:solidFill>
                <a:srgbClr val="000000"/>
              </a:solidFill>
            </a:endParaRPr>
          </a:p>
        </p:txBody>
      </p:sp>
    </p:spTree>
    <p:extLst>
      <p:ext uri="{BB962C8B-B14F-4D97-AF65-F5344CB8AC3E}">
        <p14:creationId xmlns:p14="http://schemas.microsoft.com/office/powerpoint/2010/main" val="20854830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After getting</a:t>
            </a:r>
            <a:r>
              <a:rPr lang="en-US" altLang="zh-CN" baseline="0" dirty="0" smtClean="0"/>
              <a:t> communities, we must estimate how good is the discovering.</a:t>
            </a:r>
          </a:p>
          <a:p>
            <a:endParaRPr lang="en-US" altLang="zh-CN" baseline="0" dirty="0" smtClean="0"/>
          </a:p>
          <a:p>
            <a:r>
              <a:rPr lang="en-US" altLang="zh-CN" baseline="0" dirty="0" smtClean="0"/>
              <a:t>People have defined many metrics for it.</a:t>
            </a:r>
          </a:p>
          <a:p>
            <a:endParaRPr lang="en-US" altLang="zh-CN" baseline="0" dirty="0" smtClean="0"/>
          </a:p>
          <a:p>
            <a:r>
              <a:rPr lang="en-US" altLang="zh-CN" baseline="0" dirty="0" smtClean="0"/>
              <a:t>For example, the normalized cut estimate how good a cut between any two communities S and </a:t>
            </a:r>
            <a:r>
              <a:rPr lang="en-US" altLang="zh-CN" baseline="0" dirty="0" err="1" smtClean="0"/>
              <a:t>neg</a:t>
            </a:r>
            <a:r>
              <a:rPr lang="en-US" altLang="zh-CN" baseline="0" dirty="0" smtClean="0"/>
              <a:t> S by this formula. The numerator is the number of edges between these to community. The denominator is the sum of node degrees in each community.</a:t>
            </a:r>
          </a:p>
          <a:p>
            <a:endParaRPr lang="en-US" altLang="zh-CN" baseline="0" dirty="0" smtClean="0"/>
          </a:p>
          <a:p>
            <a:r>
              <a:rPr lang="en-US" altLang="zh-CN" baseline="0" dirty="0" smtClean="0"/>
              <a:t>The other metric is called Conductance, which uses the number of edges cross two communities to divide the minimal one of the some of node degrees in each community.</a:t>
            </a:r>
          </a:p>
          <a:p>
            <a:endParaRPr lang="en-US" altLang="zh-CN" baseline="0" dirty="0" smtClean="0"/>
          </a:p>
          <a:p>
            <a:r>
              <a:rPr lang="en-US" altLang="zh-CN" baseline="0" dirty="0" smtClean="0"/>
              <a:t>Another famous one is called Kernighan-Lin (KL) objective, which is used to discover the communities with the same size. </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64</a:t>
            </a:fld>
            <a:endParaRPr lang="en-US" altLang="zh-CN">
              <a:solidFill>
                <a:srgbClr val="000000"/>
              </a:solidFill>
            </a:endParaRPr>
          </a:p>
        </p:txBody>
      </p:sp>
    </p:spTree>
    <p:extLst>
      <p:ext uri="{BB962C8B-B14F-4D97-AF65-F5344CB8AC3E}">
        <p14:creationId xmlns:p14="http://schemas.microsoft.com/office/powerpoint/2010/main" val="33032805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A24592-F081-4FD6-9C3D-B6A0894E3DDA}" type="slidenum">
              <a:rPr lang="en-US" altLang="zh-CN">
                <a:solidFill>
                  <a:srgbClr val="000000"/>
                </a:solidFill>
              </a:rPr>
              <a:pPr/>
              <a:t>65</a:t>
            </a:fld>
            <a:endParaRPr lang="en-US" altLang="zh-CN">
              <a:solidFill>
                <a:srgbClr val="000000"/>
              </a:solidFill>
            </a:endParaRPr>
          </a:p>
        </p:txBody>
      </p:sp>
      <p:sp>
        <p:nvSpPr>
          <p:cNvPr id="88066" name="Rectangle 2"/>
          <p:cNvSpPr>
            <a:spLocks noGrp="1" noRot="1" noChangeAspect="1" noChangeArrowheads="1" noTextEdit="1"/>
          </p:cNvSpPr>
          <p:nvPr>
            <p:ph type="sldImg"/>
          </p:nvPr>
        </p:nvSpPr>
        <p:spPr>
          <a:xfrm>
            <a:off x="992188" y="768350"/>
            <a:ext cx="5114925" cy="3836988"/>
          </a:xfrm>
          <a:ln/>
        </p:spPr>
      </p:sp>
      <p:sp>
        <p:nvSpPr>
          <p:cNvPr id="88067" name="Rectangle 3"/>
          <p:cNvSpPr>
            <a:spLocks noGrp="1" noChangeArrowheads="1"/>
          </p:cNvSpPr>
          <p:nvPr>
            <p:ph type="body" idx="1"/>
          </p:nvPr>
        </p:nvSpPr>
        <p:spPr/>
        <p:txBody>
          <a:bodyPr/>
          <a:lstStyle/>
          <a:p>
            <a:r>
              <a:rPr lang="en-US" altLang="zh-CN" dirty="0" smtClean="0"/>
              <a:t>There are also</a:t>
            </a:r>
            <a:r>
              <a:rPr lang="en-US" altLang="zh-CN" baseline="0" dirty="0" smtClean="0"/>
              <a:t> more complex </a:t>
            </a:r>
            <a:r>
              <a:rPr lang="en-US" altLang="zh-CN" baseline="0" dirty="0" err="1" smtClean="0"/>
              <a:t>meric</a:t>
            </a:r>
            <a:r>
              <a:rPr lang="en-US" altLang="zh-CN" baseline="0" dirty="0" smtClean="0"/>
              <a:t>. For example, </a:t>
            </a:r>
          </a:p>
          <a:p>
            <a:r>
              <a:rPr lang="en-US" altLang="zh-CN" baseline="0" dirty="0" smtClean="0"/>
              <a:t>****</a:t>
            </a:r>
          </a:p>
          <a:p>
            <a:endParaRPr lang="en-US" altLang="zh-CN" baseline="0" dirty="0" smtClean="0"/>
          </a:p>
          <a:p>
            <a:r>
              <a:rPr lang="en-US" altLang="zh-CN" baseline="0" dirty="0" smtClean="0"/>
              <a:t>Note that optimizing any of these objectives is NP-Hard</a:t>
            </a:r>
            <a:endParaRPr lang="zh-CN" altLang="zh-CN" dirty="0"/>
          </a:p>
        </p:txBody>
      </p:sp>
    </p:spTree>
    <p:extLst>
      <p:ext uri="{BB962C8B-B14F-4D97-AF65-F5344CB8AC3E}">
        <p14:creationId xmlns:p14="http://schemas.microsoft.com/office/powerpoint/2010/main" val="41268312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Next, let</a:t>
            </a:r>
            <a:r>
              <a:rPr lang="en-US" altLang="zh-CN" baseline="0" dirty="0" smtClean="0"/>
              <a:t> us see some algorithms.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66</a:t>
            </a:fld>
            <a:endParaRPr lang="en-US" altLang="zh-CN">
              <a:solidFill>
                <a:srgbClr val="000000"/>
              </a:solidFill>
            </a:endParaRPr>
          </a:p>
        </p:txBody>
      </p:sp>
    </p:spTree>
    <p:extLst>
      <p:ext uri="{BB962C8B-B14F-4D97-AF65-F5344CB8AC3E}">
        <p14:creationId xmlns:p14="http://schemas.microsoft.com/office/powerpoint/2010/main" val="2227473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a:t>
            </a:r>
            <a:r>
              <a:rPr lang="en-US" altLang="zh-CN" dirty="0" err="1" smtClean="0"/>
              <a:t>kernighan</a:t>
            </a:r>
            <a:r>
              <a:rPr lang="en-US" altLang="zh-CN" dirty="0" smtClean="0"/>
              <a:t>-Lin (KL) algorithm is a famous top down algorithm.</a:t>
            </a:r>
          </a:p>
          <a:p>
            <a:endParaRPr lang="en-US" altLang="zh-CN" dirty="0" smtClean="0"/>
          </a:p>
          <a:p>
            <a:r>
              <a:rPr lang="en-US" altLang="zh-CN" dirty="0" smtClean="0"/>
              <a:t>It first</a:t>
            </a:r>
            <a:r>
              <a:rPr lang="en-US" altLang="zh-CN" baseline="0" dirty="0" smtClean="0"/>
              <a:t> randomly cut a community into two communities. Then, we can compute a gain value of each node. The gain value represent how much benefit we can get if move this node into the other community. So the gain is the number of cross community edges minus the number of inner community edges. For example, V2 has three cross community edges and 1 inner community edge. So moving V2 to P2 can reduce 2 edges in the cut. So V2’s gain is 2.</a:t>
            </a:r>
          </a:p>
          <a:p>
            <a:endParaRPr lang="en-US" altLang="zh-CN" baseline="0" dirty="0" smtClean="0"/>
          </a:p>
          <a:p>
            <a:r>
              <a:rPr lang="en-US" altLang="zh-CN" baseline="0" dirty="0" smtClean="0"/>
              <a:t>Next step, we select the nodes with largest gain and move it. After V2 is moved, we should updated the gain values. Of course, only the gains of nodes that connect V2 should be recomputed.</a:t>
            </a:r>
          </a:p>
          <a:p>
            <a:endParaRPr lang="en-US" altLang="zh-CN" baseline="0" dirty="0" smtClean="0"/>
          </a:p>
          <a:p>
            <a:r>
              <a:rPr lang="en-US" altLang="zh-CN" baseline="0" dirty="0" smtClean="0"/>
              <a:t>We </a:t>
            </a:r>
            <a:r>
              <a:rPr lang="en-US" altLang="zh-CN" baseline="0" dirty="0" err="1" smtClean="0"/>
              <a:t>repeate</a:t>
            </a:r>
            <a:r>
              <a:rPr lang="en-US" altLang="zh-CN" baseline="0" dirty="0" smtClean="0"/>
              <a:t> the process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67</a:t>
            </a:fld>
            <a:endParaRPr lang="en-US" altLang="zh-CN">
              <a:solidFill>
                <a:srgbClr val="000000"/>
              </a:solidFill>
            </a:endParaRPr>
          </a:p>
        </p:txBody>
      </p:sp>
    </p:spTree>
    <p:extLst>
      <p:ext uri="{BB962C8B-B14F-4D97-AF65-F5344CB8AC3E}">
        <p14:creationId xmlns:p14="http://schemas.microsoft.com/office/powerpoint/2010/main" val="7038040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Until no benefit can be get.</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68</a:t>
            </a:fld>
            <a:endParaRPr lang="en-US" altLang="zh-CN">
              <a:solidFill>
                <a:srgbClr val="000000"/>
              </a:solidFill>
            </a:endParaRPr>
          </a:p>
        </p:txBody>
      </p:sp>
    </p:spTree>
    <p:extLst>
      <p:ext uri="{BB962C8B-B14F-4D97-AF65-F5344CB8AC3E}">
        <p14:creationId xmlns:p14="http://schemas.microsoft.com/office/powerpoint/2010/main" val="36836734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We</a:t>
            </a:r>
            <a:r>
              <a:rPr lang="en-US" altLang="zh-CN" baseline="0" dirty="0" smtClean="0"/>
              <a:t> do this cut for each community. This is a global view of the algorithm. It is clear that this is a recursive process. Finally, a group of small communities can be computed.</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69</a:t>
            </a:fld>
            <a:endParaRPr lang="en-US" altLang="zh-CN">
              <a:solidFill>
                <a:srgbClr val="000000"/>
              </a:solidFill>
            </a:endParaRPr>
          </a:p>
        </p:txBody>
      </p:sp>
    </p:spTree>
    <p:extLst>
      <p:ext uri="{BB962C8B-B14F-4D97-AF65-F5344CB8AC3E}">
        <p14:creationId xmlns:p14="http://schemas.microsoft.com/office/powerpoint/2010/main" val="18283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Simply</a:t>
            </a:r>
            <a:r>
              <a:rPr lang="en-US" altLang="zh-CN" baseline="0" dirty="0" smtClean="0"/>
              <a:t> see, social network is the network formed by individuals.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Social Media can be considered as a super concept of social network. It is the combination of social network and media. Media may be the content of twitter, tag, videos, photos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We can see the social network is the core part of social media, which makes it different with other media.</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So, in this course, we will first discuss the data mining and data management topics on social networks. Then I will introduce some works on Social Media  </a:t>
            </a:r>
            <a:endParaRPr lang="zh-CN" altLang="en-US" dirty="0" smtClean="0"/>
          </a:p>
        </p:txBody>
      </p:sp>
      <p:sp>
        <p:nvSpPr>
          <p:cNvPr id="4" name="Slide Number Placeholder 3"/>
          <p:cNvSpPr>
            <a:spLocks noGrp="1"/>
          </p:cNvSpPr>
          <p:nvPr>
            <p:ph type="sldNum" sz="quarter" idx="10"/>
          </p:nvPr>
        </p:nvSpPr>
        <p:spPr/>
        <p:txBody>
          <a:bodyPr/>
          <a:lstStyle/>
          <a:p>
            <a:fld id="{03A431A1-DB96-4F57-8FEA-92836E4A273F}" type="slidenum">
              <a:rPr lang="zh-CN" altLang="en-US" smtClean="0"/>
              <a:t>6</a:t>
            </a:fld>
            <a:endParaRPr lang="zh-CN" altLang="en-US"/>
          </a:p>
        </p:txBody>
      </p:sp>
    </p:spTree>
    <p:extLst>
      <p:ext uri="{BB962C8B-B14F-4D97-AF65-F5344CB8AC3E}">
        <p14:creationId xmlns:p14="http://schemas.microsoft.com/office/powerpoint/2010/main" val="38246291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xfrm>
            <a:off x="992188" y="768350"/>
            <a:ext cx="5114925" cy="3836988"/>
          </a:xfrm>
        </p:spPr>
      </p:sp>
      <p:sp>
        <p:nvSpPr>
          <p:cNvPr id="41987" name="Notes Placeholder 2"/>
          <p:cNvSpPr>
            <a:spLocks noGrp="1"/>
          </p:cNvSpPr>
          <p:nvPr>
            <p:ph type="body" idx="1"/>
          </p:nvPr>
        </p:nvSpPr>
        <p:spPr/>
        <p:txBody>
          <a:bodyPr anchor="t"/>
          <a:lstStyle/>
          <a:p>
            <a:pPr>
              <a:spcBef>
                <a:spcPct val="0"/>
              </a:spcBef>
            </a:pPr>
            <a:r>
              <a:rPr lang="en-US" altLang="zh-CN" dirty="0" smtClean="0"/>
              <a:t>The other method is called the Edge</a:t>
            </a:r>
            <a:r>
              <a:rPr lang="en-US" altLang="zh-CN" baseline="0" dirty="0" smtClean="0"/>
              <a:t> </a:t>
            </a:r>
            <a:r>
              <a:rPr lang="en-US" altLang="zh-CN" baseline="0" dirty="0" err="1" smtClean="0"/>
              <a:t>Betweenness</a:t>
            </a:r>
            <a:r>
              <a:rPr lang="en-US" altLang="zh-CN" baseline="0" dirty="0" smtClean="0"/>
              <a:t> Method</a:t>
            </a:r>
          </a:p>
          <a:p>
            <a:pPr>
              <a:spcBef>
                <a:spcPct val="0"/>
              </a:spcBef>
            </a:pPr>
            <a:endParaRPr lang="en-US" altLang="zh-CN" baseline="0" dirty="0" smtClean="0"/>
          </a:p>
          <a:p>
            <a:pPr marL="0" marR="0" indent="0" algn="l" defTabSz="914400" rtl="0" eaLnBrk="0" fontAlgn="base" latinLnBrk="0" hangingPunct="0">
              <a:lnSpc>
                <a:spcPct val="100000"/>
              </a:lnSpc>
              <a:spcBef>
                <a:spcPct val="0"/>
              </a:spcBef>
              <a:spcAft>
                <a:spcPct val="0"/>
              </a:spcAft>
              <a:buClrTx/>
              <a:buSzTx/>
              <a:buFontTx/>
              <a:buNone/>
              <a:tabLst/>
              <a:defRPr/>
            </a:pPr>
            <a:r>
              <a:rPr lang="en-US" altLang="zh-CN" baseline="0" dirty="0" smtClean="0"/>
              <a:t>The strength of a tie can be measured by edge </a:t>
            </a:r>
            <a:r>
              <a:rPr lang="en-US" altLang="zh-CN" baseline="0" dirty="0" err="1" smtClean="0"/>
              <a:t>betweenness</a:t>
            </a:r>
            <a:r>
              <a:rPr lang="en-US" altLang="zh-CN" baseline="0" dirty="0" smtClean="0"/>
              <a:t>, which is the number of shortest paths that pass along with the edge. For example </a:t>
            </a:r>
            <a:r>
              <a:rPr lang="en-US" altLang="zh-CN" sz="1200" dirty="0" smtClean="0"/>
              <a:t>The </a:t>
            </a:r>
            <a:r>
              <a:rPr lang="en-US" altLang="zh-CN" sz="1200" b="1" i="1" dirty="0" smtClean="0"/>
              <a:t>edge </a:t>
            </a:r>
            <a:r>
              <a:rPr lang="en-US" altLang="zh-CN" sz="1200" b="1" i="1" dirty="0" err="1" smtClean="0"/>
              <a:t>betweenness</a:t>
            </a:r>
            <a:r>
              <a:rPr lang="en-US" altLang="zh-CN" sz="1200" b="1" i="1" dirty="0" smtClean="0"/>
              <a:t> </a:t>
            </a:r>
            <a:r>
              <a:rPr lang="en-US" altLang="zh-CN" sz="1200" dirty="0" smtClean="0"/>
              <a:t>of e(1, 2) is 4 (=6/2 + 1), as all the shortest paths from 2 to {4, 5, 6, 7, 8, 9} have to either pass e(1, 2) or e(2, 3), and e(1,2) is the shortest path between 1 and 2</a:t>
            </a:r>
            <a:endParaRPr lang="en-US" altLang="zh-CN" dirty="0" smtClean="0"/>
          </a:p>
          <a:p>
            <a:pPr>
              <a:spcBef>
                <a:spcPct val="0"/>
              </a:spcBef>
            </a:pPr>
            <a:endParaRPr lang="en-US" altLang="zh-CN" dirty="0" smtClean="0"/>
          </a:p>
          <a:p>
            <a:pPr>
              <a:spcBef>
                <a:spcPct val="0"/>
              </a:spcBef>
            </a:pPr>
            <a:r>
              <a:rPr lang="en-US" altLang="zh-CN" dirty="0" smtClean="0"/>
              <a:t>Nodes </a:t>
            </a:r>
            <a:r>
              <a:rPr lang="en-US" altLang="zh-CN" dirty="0"/>
              <a:t>4-9 have two paths to reach Node2: e(1,2) and e(2,3), hence, 6/2 = 3, Node 3 can reach Node 2 directly, and Node 1 reaches Node 2 via e(1,2). Hence, edge </a:t>
            </a:r>
            <a:r>
              <a:rPr lang="en-US" altLang="zh-CN" dirty="0" err="1"/>
              <a:t>betweenness</a:t>
            </a:r>
            <a:r>
              <a:rPr lang="en-US" altLang="zh-CN" dirty="0"/>
              <a:t> of e(1,2) is 4. </a:t>
            </a:r>
            <a:endParaRPr lang="en-US" altLang="zh-CN" dirty="0" smtClean="0"/>
          </a:p>
          <a:p>
            <a:pPr>
              <a:spcBef>
                <a:spcPct val="0"/>
              </a:spcBef>
            </a:pPr>
            <a:endParaRPr lang="en-US" altLang="zh-CN" dirty="0" smtClean="0"/>
          </a:p>
          <a:p>
            <a:pPr>
              <a:spcBef>
                <a:spcPct val="0"/>
              </a:spcBef>
            </a:pPr>
            <a:r>
              <a:rPr lang="en-US" altLang="zh-CN" dirty="0" smtClean="0"/>
              <a:t>We can</a:t>
            </a:r>
            <a:r>
              <a:rPr lang="en-US" altLang="zh-CN" baseline="0" dirty="0" smtClean="0"/>
              <a:t> see that the edge with higher </a:t>
            </a:r>
            <a:r>
              <a:rPr lang="en-US" altLang="zh-CN" baseline="0" dirty="0" err="1" smtClean="0"/>
              <a:t>betweenness</a:t>
            </a:r>
            <a:r>
              <a:rPr lang="en-US" altLang="zh-CN" baseline="0" dirty="0" smtClean="0"/>
              <a:t> tends to be the bridge between two communities</a:t>
            </a:r>
            <a:endParaRPr lang="en-US" altLang="zh-CN" dirty="0"/>
          </a:p>
        </p:txBody>
      </p:sp>
      <p:sp>
        <p:nvSpPr>
          <p:cNvPr id="41988" name="Slide Number Placeholder 3"/>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E0ADF1D1-F9AF-462B-B63E-FB5A8A80B97D}" type="slidenum">
              <a:rPr lang="en-US" altLang="zh-CN" sz="1300">
                <a:solidFill>
                  <a:srgbClr val="000000"/>
                </a:solidFill>
              </a:rPr>
              <a:pPr algn="r" fontAlgn="base">
                <a:spcBef>
                  <a:spcPct val="50000"/>
                </a:spcBef>
                <a:spcAft>
                  <a:spcPct val="0"/>
                </a:spcAft>
              </a:pPr>
              <a:t>70</a:t>
            </a:fld>
            <a:endParaRPr lang="en-US" altLang="zh-CN" sz="1300">
              <a:solidFill>
                <a:srgbClr val="000000"/>
              </a:solidFill>
            </a:endParaRPr>
          </a:p>
        </p:txBody>
      </p:sp>
    </p:spTree>
    <p:extLst>
      <p:ext uri="{BB962C8B-B14F-4D97-AF65-F5344CB8AC3E}">
        <p14:creationId xmlns:p14="http://schemas.microsoft.com/office/powerpoint/2010/main" val="879573579"/>
      </p:ext>
    </p:extLst>
  </p:cSld>
  <p:clrMapOvr>
    <a:overrideClrMapping bg1="lt1" tx1="dk1" bg2="lt2" tx2="dk2" accent1="accent1" accent2="accent2" accent3="accent3" accent4="accent4" accent5="accent5" accent6="accent6" hlink="hlink" folHlink="folHlink"/>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basic idea</a:t>
            </a:r>
            <a:r>
              <a:rPr lang="en-US" altLang="zh-CN" baseline="0" dirty="0" smtClean="0"/>
              <a:t> of edge </a:t>
            </a:r>
            <a:r>
              <a:rPr lang="en-US" altLang="zh-CN" baseline="0" dirty="0" err="1" smtClean="0"/>
              <a:t>betweenness</a:t>
            </a:r>
            <a:r>
              <a:rPr lang="en-US" altLang="zh-CN" baseline="0" dirty="0" smtClean="0"/>
              <a:t> method is</a:t>
            </a:r>
          </a:p>
          <a:p>
            <a:pPr marL="985837" lvl="1" indent="-514350">
              <a:buFont typeface="+mj-lt"/>
              <a:buAutoNum type="arabicPeriod"/>
            </a:pPr>
            <a:r>
              <a:rPr lang="en-US" altLang="zh-CN" sz="2400" dirty="0" smtClean="0"/>
              <a:t>Calculate </a:t>
            </a:r>
            <a:r>
              <a:rPr lang="en-US" altLang="zh-CN" sz="2400" dirty="0" err="1" smtClean="0"/>
              <a:t>betweenness</a:t>
            </a:r>
            <a:r>
              <a:rPr lang="en-US" altLang="zh-CN" sz="2400" dirty="0" smtClean="0"/>
              <a:t> score for all edges</a:t>
            </a:r>
          </a:p>
          <a:p>
            <a:pPr marL="985837" lvl="1" indent="-514350">
              <a:buFont typeface="+mj-lt"/>
              <a:buAutoNum type="arabicPeriod"/>
            </a:pPr>
            <a:r>
              <a:rPr lang="en-US" altLang="zh-CN" sz="2400" dirty="0" smtClean="0"/>
              <a:t>Find the edge with the highest score and remove it from the network</a:t>
            </a:r>
          </a:p>
          <a:p>
            <a:pPr marL="985837" lvl="1" indent="-514350">
              <a:buFont typeface="+mj-lt"/>
              <a:buAutoNum type="arabicPeriod"/>
            </a:pPr>
            <a:r>
              <a:rPr lang="en-US" altLang="zh-CN" sz="2400" dirty="0" smtClean="0"/>
              <a:t>Recalculate </a:t>
            </a:r>
            <a:r>
              <a:rPr lang="en-US" altLang="zh-CN" sz="2400" dirty="0" err="1" smtClean="0"/>
              <a:t>betweenness</a:t>
            </a:r>
            <a:r>
              <a:rPr lang="en-US" altLang="zh-CN" sz="2400" dirty="0" smtClean="0"/>
              <a:t> for all remaining edges</a:t>
            </a:r>
          </a:p>
          <a:p>
            <a:pPr marL="985837" lvl="1" indent="-514350">
              <a:buFont typeface="+mj-lt"/>
              <a:buAutoNum type="arabicPeriod"/>
            </a:pPr>
            <a:r>
              <a:rPr lang="en-US" altLang="zh-CN" sz="2400" dirty="0" smtClean="0"/>
              <a:t>Repeat from step 2</a:t>
            </a:r>
            <a:endParaRPr lang="zh-CN" altLang="en-US" sz="2400" dirty="0" smtClean="0"/>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71</a:t>
            </a:fld>
            <a:endParaRPr lang="en-US" altLang="zh-CN">
              <a:solidFill>
                <a:srgbClr val="000000"/>
              </a:solidFill>
            </a:endParaRPr>
          </a:p>
        </p:txBody>
      </p:sp>
    </p:spTree>
    <p:extLst>
      <p:ext uri="{BB962C8B-B14F-4D97-AF65-F5344CB8AC3E}">
        <p14:creationId xmlns:p14="http://schemas.microsoft.com/office/powerpoint/2010/main" val="14007357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Let use see an example</a:t>
            </a:r>
            <a:r>
              <a:rPr lang="en-US" altLang="zh-CN" baseline="0" dirty="0" smtClean="0"/>
              <a:t> here. The initial </a:t>
            </a:r>
            <a:r>
              <a:rPr lang="en-US" altLang="zh-CN" baseline="0" dirty="0" err="1" smtClean="0"/>
              <a:t>betweenness</a:t>
            </a:r>
            <a:r>
              <a:rPr lang="en-US" altLang="zh-CN" baseline="0" dirty="0" smtClean="0"/>
              <a:t> value of edges are computed in this table.</a:t>
            </a:r>
          </a:p>
          <a:p>
            <a:endParaRPr lang="en-US" altLang="zh-CN" baseline="0" dirty="0" smtClean="0"/>
          </a:p>
          <a:p>
            <a:r>
              <a:rPr lang="en-US" altLang="zh-CN" baseline="0" dirty="0" smtClean="0"/>
              <a:t>We can see the largest one in it is 10 on e(4,5)</a:t>
            </a:r>
          </a:p>
          <a:p>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After removing e(4,5), the </a:t>
            </a:r>
            <a:r>
              <a:rPr lang="en-US" altLang="zh-CN" baseline="0" dirty="0" err="1" smtClean="0"/>
              <a:t>betweenness</a:t>
            </a:r>
            <a:r>
              <a:rPr lang="en-US" altLang="zh-CN" baseline="0" dirty="0" smtClean="0"/>
              <a:t> of e(4,6) becomes 20, which is the largest. We continue to remove e(4,6)</a:t>
            </a:r>
            <a:r>
              <a:rPr lang="en-US" altLang="zh-CN" sz="1200" dirty="0" smtClean="0"/>
              <a:t> After remove e(4,6),</a:t>
            </a:r>
            <a:r>
              <a:rPr lang="en-US" altLang="zh-CN" sz="1200" baseline="0" dirty="0" smtClean="0"/>
              <a:t> </a:t>
            </a:r>
            <a:r>
              <a:rPr lang="en-US" altLang="zh-CN" sz="1200" dirty="0" smtClean="0"/>
              <a:t>the edge  e(7,9) has the largest </a:t>
            </a:r>
            <a:r>
              <a:rPr lang="en-US" altLang="zh-CN" sz="1200" dirty="0" err="1" smtClean="0"/>
              <a:t>betweenness</a:t>
            </a:r>
            <a:r>
              <a:rPr lang="en-US" altLang="zh-CN" sz="1200" dirty="0" smtClean="0"/>
              <a:t> value 4, and should be removed.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The</a:t>
            </a:r>
            <a:r>
              <a:rPr lang="en-US" altLang="zh-CN" sz="1200" baseline="0" dirty="0" smtClean="0"/>
              <a:t> working process is shown in the left tree. Finally, we get three communities, {1,2,3,4},  {5,6,7,8}  and  {9}</a:t>
            </a:r>
            <a:endParaRPr lang="en-US" altLang="zh-CN" sz="1200" dirty="0" smtClean="0"/>
          </a:p>
          <a:p>
            <a:endParaRPr lang="en-US" altLang="zh-CN" baseline="0"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72</a:t>
            </a:fld>
            <a:endParaRPr lang="en-US" altLang="zh-CN">
              <a:solidFill>
                <a:srgbClr val="000000"/>
              </a:solidFill>
            </a:endParaRPr>
          </a:p>
        </p:txBody>
      </p:sp>
    </p:spTree>
    <p:extLst>
      <p:ext uri="{BB962C8B-B14F-4D97-AF65-F5344CB8AC3E}">
        <p14:creationId xmlns:p14="http://schemas.microsoft.com/office/powerpoint/2010/main" val="5607328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other method is called Modularity</a:t>
            </a:r>
            <a:r>
              <a:rPr lang="en-US" altLang="zh-CN" baseline="0" dirty="0" smtClean="0"/>
              <a:t> Matrix method.</a:t>
            </a:r>
          </a:p>
          <a:p>
            <a:endParaRPr lang="en-US" altLang="zh-CN" baseline="0" dirty="0" smtClean="0"/>
          </a:p>
          <a:p>
            <a:r>
              <a:rPr lang="en-US" altLang="zh-CN" baseline="0" dirty="0" smtClean="0"/>
              <a:t>The modularity matrix of a graph can be computed from the adjacent matrix. In order to get the best effect with the modularity distance Q.</a:t>
            </a:r>
          </a:p>
          <a:p>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ea typeface="宋体" pitchFamily="2" charset="-122"/>
              </a:rPr>
              <a:t>Modularity maximization can be reformulated as</a:t>
            </a:r>
            <a:r>
              <a:rPr lang="en-US" altLang="zh-CN" sz="1200" baseline="0" dirty="0" smtClean="0">
                <a:ea typeface="宋体" pitchFamily="2" charset="-122"/>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aseline="0" dirty="0" smtClean="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ea typeface="宋体" pitchFamily="2" charset="-122"/>
              </a:rPr>
              <a:t>Optimal solution</a:t>
            </a:r>
            <a:r>
              <a:rPr lang="en-US" altLang="zh-CN" sz="1200" baseline="0" dirty="0" smtClean="0">
                <a:ea typeface="宋体" pitchFamily="2" charset="-122"/>
              </a:rPr>
              <a:t> is</a:t>
            </a:r>
            <a:r>
              <a:rPr lang="en-US" altLang="zh-CN" sz="1200" dirty="0" smtClean="0">
                <a:ea typeface="宋体" pitchFamily="2" charset="-122"/>
              </a:rPr>
              <a:t> top eigenvectors of the modularity matrix.</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ea typeface="宋体" pitchFamily="2" charset="-122"/>
              </a:rPr>
              <a:t>Then, the k-means can be applied to S as a post-processing</a:t>
            </a:r>
            <a:r>
              <a:rPr lang="en-US" altLang="zh-CN" sz="1200" baseline="0" dirty="0" smtClean="0">
                <a:ea typeface="宋体" pitchFamily="2" charset="-122"/>
              </a:rPr>
              <a:t> step to obtain community partition</a:t>
            </a:r>
            <a:r>
              <a:rPr lang="en-US" altLang="zh-CN" sz="1200" dirty="0" smtClean="0">
                <a:ea typeface="宋体" pitchFamily="2" charset="-122"/>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ea typeface="宋体" pitchFamily="2" charset="-122"/>
            </a:endParaRP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73</a:t>
            </a:fld>
            <a:endParaRPr lang="en-US" altLang="zh-CN">
              <a:solidFill>
                <a:srgbClr val="000000"/>
              </a:solidFill>
            </a:endParaRPr>
          </a:p>
        </p:txBody>
      </p:sp>
    </p:spTree>
    <p:extLst>
      <p:ext uri="{BB962C8B-B14F-4D97-AF65-F5344CB8AC3E}">
        <p14:creationId xmlns:p14="http://schemas.microsoft.com/office/powerpoint/2010/main" val="34105058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other method is called the spectral clustering</a:t>
            </a:r>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ea typeface="宋体" pitchFamily="2" charset="-122"/>
              </a:rPr>
              <a:t>Both ratio cut and normalized cut can be reformulated as  **** (</a:t>
            </a:r>
            <a:r>
              <a:rPr lang="en-US" altLang="zh-CN" dirty="0" err="1" smtClean="0"/>
              <a:t>Tr</a:t>
            </a:r>
            <a:r>
              <a:rPr lang="en-US" altLang="zh-CN" dirty="0" smtClean="0"/>
              <a:t>(A): the trace of matrix A.</a:t>
            </a:r>
            <a:r>
              <a:rPr lang="en-US" altLang="zh-CN" sz="1200" dirty="0" smtClean="0">
                <a:ea typeface="宋体" pitchFamily="2" charset="-122"/>
              </a:rPr>
              <a:t>)</a:t>
            </a:r>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solidFill>
                  <a:srgbClr val="0000FF"/>
                </a:solidFill>
                <a:ea typeface="宋体" pitchFamily="2" charset="-122"/>
              </a:rPr>
              <a:t>Spectral relaxation of it is </a:t>
            </a:r>
            <a:r>
              <a:rPr lang="en-US" altLang="zh-CN" sz="1200" dirty="0" smtClean="0">
                <a:solidFill>
                  <a:schemeClr val="tx1"/>
                </a:solidFill>
                <a:ea typeface="宋体" pitchFamily="2" charset="-122"/>
              </a:rPr>
              <a:t>*****</a:t>
            </a:r>
            <a:endParaRPr lang="en-US" altLang="zh-CN" sz="1200" dirty="0" smtClean="0">
              <a:ea typeface="宋体" pitchFamily="2" charset="-122"/>
            </a:endParaRPr>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ea typeface="宋体" pitchFamily="2" charset="-122"/>
              </a:rPr>
              <a:t>Optimal solution</a:t>
            </a:r>
            <a:r>
              <a:rPr lang="en-US" altLang="zh-CN" sz="1200" baseline="0" dirty="0" smtClean="0">
                <a:ea typeface="宋体" pitchFamily="2" charset="-122"/>
              </a:rPr>
              <a:t> is the </a:t>
            </a:r>
            <a:r>
              <a:rPr lang="en-US" altLang="zh-CN" sz="1200" dirty="0" smtClean="0">
                <a:ea typeface="宋体" pitchFamily="2" charset="-122"/>
              </a:rPr>
              <a:t>top eigenvectors with the smallest eigenvalues</a:t>
            </a:r>
          </a:p>
          <a:p>
            <a:endParaRPr lang="en-US" altLang="zh-CN"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75</a:t>
            </a:fld>
            <a:endParaRPr lang="en-US" altLang="zh-CN">
              <a:solidFill>
                <a:srgbClr val="000000"/>
              </a:solidFill>
            </a:endParaRPr>
          </a:p>
        </p:txBody>
      </p:sp>
    </p:spTree>
    <p:extLst>
      <p:ext uri="{BB962C8B-B14F-4D97-AF65-F5344CB8AC3E}">
        <p14:creationId xmlns:p14="http://schemas.microsoft.com/office/powerpoint/2010/main" val="37277721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a:xfrm>
            <a:off x="992188" y="768350"/>
            <a:ext cx="5114925" cy="3836988"/>
          </a:xfrm>
        </p:spPr>
      </p:sp>
      <p:sp>
        <p:nvSpPr>
          <p:cNvPr id="33795" name="Notes Placeholder 2"/>
          <p:cNvSpPr>
            <a:spLocks noGrp="1"/>
          </p:cNvSpPr>
          <p:nvPr>
            <p:ph type="body" idx="1"/>
          </p:nvPr>
        </p:nvSpPr>
        <p:spPr/>
        <p:txBody>
          <a:bodyPr anchor="t"/>
          <a:lstStyle/>
          <a:p>
            <a:pPr>
              <a:spcBef>
                <a:spcPct val="0"/>
              </a:spcBef>
            </a:pPr>
            <a:r>
              <a:rPr lang="en-US" altLang="zh-CN" dirty="0" smtClean="0"/>
              <a:t>We first</a:t>
            </a:r>
            <a:r>
              <a:rPr lang="en-US" altLang="zh-CN" baseline="0" dirty="0" smtClean="0"/>
              <a:t> compute the Trace of the adjacent matrix</a:t>
            </a:r>
          </a:p>
          <a:p>
            <a:pPr>
              <a:spcBef>
                <a:spcPct val="0"/>
              </a:spcBef>
            </a:pPr>
            <a:endParaRPr lang="en-US" altLang="zh-CN" baseline="0" dirty="0" smtClean="0"/>
          </a:p>
          <a:p>
            <a:pPr>
              <a:spcBef>
                <a:spcPct val="0"/>
              </a:spcBef>
            </a:pPr>
            <a:r>
              <a:rPr lang="en-US" altLang="zh-CN" baseline="0" dirty="0" smtClean="0"/>
              <a:t>Then we can get a new matrix, and compute its eigenvalues</a:t>
            </a:r>
            <a:endParaRPr lang="en-US" altLang="zh-CN" dirty="0" smtClean="0"/>
          </a:p>
          <a:p>
            <a:pPr>
              <a:spcBef>
                <a:spcPct val="0"/>
              </a:spcBef>
            </a:pPr>
            <a:endParaRPr lang="en-US" altLang="zh-CN" dirty="0" smtClean="0"/>
          </a:p>
          <a:p>
            <a:pPr>
              <a:spcBef>
                <a:spcPct val="0"/>
              </a:spcBef>
            </a:pPr>
            <a:r>
              <a:rPr lang="en-US" altLang="zh-CN" dirty="0" smtClean="0"/>
              <a:t>The </a:t>
            </a:r>
            <a:r>
              <a:rPr lang="en-US" altLang="zh-CN" dirty="0"/>
              <a:t>1</a:t>
            </a:r>
            <a:r>
              <a:rPr lang="en-US" altLang="zh-CN" baseline="30000" dirty="0"/>
              <a:t>st</a:t>
            </a:r>
            <a:r>
              <a:rPr lang="en-US" altLang="zh-CN" dirty="0"/>
              <a:t> eigenvector is </a:t>
            </a:r>
            <a:r>
              <a:rPr lang="en-US" altLang="zh-CN" dirty="0" smtClean="0"/>
              <a:t>discarded. We do k-means on the smallest eigenvalues.</a:t>
            </a:r>
          </a:p>
          <a:p>
            <a:pPr>
              <a:spcBef>
                <a:spcPct val="0"/>
              </a:spcBef>
            </a:pPr>
            <a:endParaRPr lang="en-US" altLang="zh-CN" dirty="0" smtClean="0"/>
          </a:p>
          <a:p>
            <a:pPr>
              <a:spcBef>
                <a:spcPct val="0"/>
              </a:spcBef>
            </a:pPr>
            <a:r>
              <a:rPr lang="en-US" altLang="zh-CN" dirty="0" smtClean="0"/>
              <a:t>We</a:t>
            </a:r>
            <a:r>
              <a:rPr lang="en-US" altLang="zh-CN" baseline="0" dirty="0" smtClean="0"/>
              <a:t> can get two communities {1,2,3,4} and {5,6,7,8,9}</a:t>
            </a:r>
            <a:endParaRPr lang="en-US" altLang="zh-CN" dirty="0" smtClean="0"/>
          </a:p>
          <a:p>
            <a:pPr>
              <a:spcBef>
                <a:spcPct val="0"/>
              </a:spcBef>
            </a:pPr>
            <a:endParaRPr lang="en-US" altLang="zh-CN" dirty="0" smtClean="0"/>
          </a:p>
          <a:p>
            <a:pPr>
              <a:spcBef>
                <a:spcPct val="0"/>
              </a:spcBef>
            </a:pPr>
            <a:endParaRPr lang="en-US" altLang="zh-CN" dirty="0"/>
          </a:p>
        </p:txBody>
      </p:sp>
      <p:sp>
        <p:nvSpPr>
          <p:cNvPr id="33796" name="Slide Number Placeholder 3"/>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377A0F0F-F601-4F0B-A07B-D27E92351A60}" type="slidenum">
              <a:rPr lang="en-US" altLang="zh-CN" sz="1300">
                <a:solidFill>
                  <a:srgbClr val="000000"/>
                </a:solidFill>
              </a:rPr>
              <a:pPr algn="r" fontAlgn="base">
                <a:spcBef>
                  <a:spcPct val="50000"/>
                </a:spcBef>
                <a:spcAft>
                  <a:spcPct val="0"/>
                </a:spcAft>
              </a:pPr>
              <a:t>76</a:t>
            </a:fld>
            <a:endParaRPr lang="en-US" altLang="zh-CN" sz="1300">
              <a:solidFill>
                <a:srgbClr val="000000"/>
              </a:solidFill>
            </a:endParaRPr>
          </a:p>
        </p:txBody>
      </p:sp>
    </p:spTree>
    <p:extLst>
      <p:ext uri="{BB962C8B-B14F-4D97-AF65-F5344CB8AC3E}">
        <p14:creationId xmlns:p14="http://schemas.microsoft.com/office/powerpoint/2010/main" val="3342025433"/>
      </p:ext>
    </p:extLst>
  </p:cSld>
  <p:clrMapOvr>
    <a:overrideClrMapping bg1="lt1" tx1="dk1" bg2="lt2" tx2="dk2" accent1="accent1" accent2="accent2" accent3="accent3" accent4="accent4" accent5="accent5" accent6="accent6" hlink="hlink" folHlink="folHlink"/>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Another algorithm</a:t>
            </a:r>
            <a:r>
              <a:rPr lang="en-US" altLang="zh-CN" baseline="0" dirty="0" smtClean="0"/>
              <a:t> is called Multi-Level Graph Partitioning</a:t>
            </a:r>
          </a:p>
          <a:p>
            <a:endParaRPr lang="en-US" altLang="zh-CN" baseline="0" dirty="0" smtClean="0"/>
          </a:p>
          <a:p>
            <a:r>
              <a:rPr lang="en-US" altLang="zh-CN" baseline="0" dirty="0" smtClean="0"/>
              <a:t>The basic idea is </a:t>
            </a:r>
          </a:p>
          <a:p>
            <a:pPr marL="985837" lvl="1" indent="-514350">
              <a:buFont typeface="+mj-lt"/>
              <a:buAutoNum type="arabicPeriod"/>
            </a:pPr>
            <a:r>
              <a:rPr lang="en-US" altLang="zh-CN" dirty="0" smtClean="0"/>
              <a:t>Produce a smaller graph that is similar to the original graph</a:t>
            </a:r>
          </a:p>
          <a:p>
            <a:pPr marL="985837" lvl="1" indent="-514350">
              <a:buFont typeface="+mj-lt"/>
              <a:buAutoNum type="arabicPeriod"/>
            </a:pPr>
            <a:r>
              <a:rPr lang="en-US" altLang="zh-CN" dirty="0" smtClean="0"/>
              <a:t>A partitioning of the coarsest graph is performed.</a:t>
            </a:r>
          </a:p>
          <a:p>
            <a:pPr marL="985837" lvl="1" indent="-514350">
              <a:buFont typeface="+mj-lt"/>
              <a:buAutoNum type="arabicPeriod"/>
            </a:pPr>
            <a:r>
              <a:rPr lang="en-US" altLang="zh-CN" dirty="0" smtClean="0"/>
              <a:t>the partitioning of the coarser graph is projected back to the original graph. The partition is further refined.</a:t>
            </a:r>
            <a:endParaRPr lang="zh-CN" altLang="en-US" dirty="0" smtClean="0"/>
          </a:p>
          <a:p>
            <a:endParaRPr lang="en-US" altLang="zh-CN" baseline="0"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77</a:t>
            </a:fld>
            <a:endParaRPr lang="en-US" altLang="zh-CN">
              <a:solidFill>
                <a:srgbClr val="000000"/>
              </a:solidFill>
            </a:endParaRPr>
          </a:p>
        </p:txBody>
      </p:sp>
    </p:spTree>
    <p:extLst>
      <p:ext uri="{BB962C8B-B14F-4D97-AF65-F5344CB8AC3E}">
        <p14:creationId xmlns:p14="http://schemas.microsoft.com/office/powerpoint/2010/main" val="28875536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This is a demo</a:t>
            </a:r>
            <a:r>
              <a:rPr lang="en-US" altLang="zh-CN" baseline="0" dirty="0" smtClean="0"/>
              <a:t> graph of this algorithms:</a:t>
            </a:r>
          </a:p>
          <a:p>
            <a:r>
              <a:rPr lang="en-US" altLang="zh-CN" baseline="0" dirty="0" smtClean="0"/>
              <a:t>There are three steps: coarsen, partition and </a:t>
            </a:r>
            <a:r>
              <a:rPr lang="en-US" altLang="zh-CN" baseline="0" dirty="0" err="1" smtClean="0"/>
              <a:t>uncoase</a:t>
            </a:r>
            <a:r>
              <a:rPr lang="en-US" altLang="zh-CN" baseline="0" dirty="0" smtClean="0"/>
              <a:t>. We get a smaller graph, partition it and </a:t>
            </a:r>
            <a:r>
              <a:rPr lang="en-US" altLang="zh-CN" baseline="0" dirty="0" err="1" smtClean="0"/>
              <a:t>uncoase</a:t>
            </a:r>
            <a:r>
              <a:rPr lang="en-US" altLang="zh-CN" baseline="0" dirty="0" smtClean="0"/>
              <a:t> to the original graph.</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78</a:t>
            </a:fld>
            <a:endParaRPr lang="en-US" altLang="zh-CN">
              <a:solidFill>
                <a:srgbClr val="000000"/>
              </a:solidFill>
            </a:endParaRPr>
          </a:p>
        </p:txBody>
      </p:sp>
    </p:spTree>
    <p:extLst>
      <p:ext uri="{BB962C8B-B14F-4D97-AF65-F5344CB8AC3E}">
        <p14:creationId xmlns:p14="http://schemas.microsoft.com/office/powerpoint/2010/main" val="1941386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a:lnSpc>
                <a:spcPct val="90000"/>
              </a:lnSpc>
            </a:pPr>
            <a:r>
              <a:rPr lang="en-US" altLang="zh-CN" dirty="0" smtClean="0">
                <a:ea typeface="宋体" pitchFamily="2" charset="-122"/>
              </a:rPr>
              <a:t>A coarser graph can be obtained by collapsing adjacent vertices.</a:t>
            </a:r>
          </a:p>
          <a:p>
            <a:pPr>
              <a:lnSpc>
                <a:spcPct val="90000"/>
              </a:lnSpc>
            </a:pPr>
            <a:endParaRPr lang="en-US" altLang="zh-CN" dirty="0" smtClean="0">
              <a:ea typeface="宋体" pitchFamily="2" charset="-122"/>
            </a:endParaRPr>
          </a:p>
          <a:p>
            <a:pPr>
              <a:lnSpc>
                <a:spcPct val="90000"/>
              </a:lnSpc>
            </a:pPr>
            <a:r>
              <a:rPr lang="en-US" altLang="zh-CN" dirty="0" smtClean="0">
                <a:ea typeface="宋体" pitchFamily="2" charset="-122"/>
              </a:rPr>
              <a:t>There are</a:t>
            </a:r>
            <a:r>
              <a:rPr lang="en-US" altLang="zh-CN" baseline="0" dirty="0" smtClean="0">
                <a:ea typeface="宋体" pitchFamily="2" charset="-122"/>
              </a:rPr>
              <a:t> different ways to coarsen. Such as </a:t>
            </a:r>
          </a:p>
          <a:p>
            <a:pPr lvl="1">
              <a:lnSpc>
                <a:spcPct val="90000"/>
              </a:lnSpc>
            </a:pPr>
            <a:r>
              <a:rPr lang="en-US" altLang="zh-CN" dirty="0" smtClean="0">
                <a:ea typeface="宋体" pitchFamily="2" charset="-122"/>
              </a:rPr>
              <a:t>Random Matching (RM)</a:t>
            </a:r>
          </a:p>
          <a:p>
            <a:pPr lvl="1">
              <a:lnSpc>
                <a:spcPct val="90000"/>
              </a:lnSpc>
            </a:pPr>
            <a:r>
              <a:rPr lang="en-US" altLang="zh-CN" dirty="0" smtClean="0">
                <a:ea typeface="宋体" pitchFamily="2" charset="-122"/>
              </a:rPr>
              <a:t>Heavy Edge Matching (HEM)</a:t>
            </a:r>
          </a:p>
          <a:p>
            <a:pPr lvl="1">
              <a:lnSpc>
                <a:spcPct val="90000"/>
              </a:lnSpc>
            </a:pPr>
            <a:r>
              <a:rPr lang="en-US" altLang="zh-CN" dirty="0" smtClean="0">
                <a:ea typeface="宋体" pitchFamily="2" charset="-122"/>
              </a:rPr>
              <a:t>Light Edge Matching (LEM)</a:t>
            </a:r>
          </a:p>
          <a:p>
            <a:pPr lvl="1">
              <a:lnSpc>
                <a:spcPct val="90000"/>
              </a:lnSpc>
            </a:pPr>
            <a:r>
              <a:rPr lang="en-US" altLang="zh-CN" dirty="0" smtClean="0">
                <a:ea typeface="宋体" pitchFamily="2" charset="-122"/>
              </a:rPr>
              <a:t>Heavy Clique Matching (HCM)</a:t>
            </a:r>
          </a:p>
          <a:p>
            <a:pPr>
              <a:lnSpc>
                <a:spcPct val="90000"/>
              </a:lnSpc>
            </a:pPr>
            <a:endParaRPr lang="en-US" altLang="zh-CN" dirty="0" smtClean="0">
              <a:ea typeface="宋体" pitchFamily="2" charset="-122"/>
            </a:endParaRPr>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79</a:t>
            </a:fld>
            <a:endParaRPr lang="en-US" altLang="zh-CN">
              <a:solidFill>
                <a:srgbClr val="000000"/>
              </a:solidFill>
            </a:endParaRPr>
          </a:p>
        </p:txBody>
      </p:sp>
    </p:spTree>
    <p:extLst>
      <p:ext uri="{BB962C8B-B14F-4D97-AF65-F5344CB8AC3E}">
        <p14:creationId xmlns:p14="http://schemas.microsoft.com/office/powerpoint/2010/main" val="46401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There are also</a:t>
            </a:r>
            <a:r>
              <a:rPr lang="en-US" altLang="zh-CN" baseline="0" dirty="0" smtClean="0"/>
              <a:t> many other methods to discover the communities.</a:t>
            </a:r>
          </a:p>
          <a:p>
            <a:endParaRPr lang="en-US" altLang="zh-CN" baseline="0" dirty="0" smtClean="0"/>
          </a:p>
          <a:p>
            <a:r>
              <a:rPr lang="en-US" altLang="zh-CN" dirty="0" smtClean="0"/>
              <a:t>Such as</a:t>
            </a:r>
          </a:p>
          <a:p>
            <a:endParaRPr lang="en-US" altLang="zh-CN" dirty="0" smtClean="0"/>
          </a:p>
          <a:p>
            <a:r>
              <a:rPr lang="en-US" altLang="zh-CN" dirty="0" smtClean="0"/>
              <a:t>Markov Clustering</a:t>
            </a:r>
          </a:p>
          <a:p>
            <a:r>
              <a:rPr lang="en-US" altLang="zh-CN" dirty="0" smtClean="0"/>
              <a:t>Ratio Cut &amp; Normalized Cut</a:t>
            </a:r>
          </a:p>
          <a:p>
            <a:r>
              <a:rPr lang="en-US" altLang="zh-CN" dirty="0" smtClean="0"/>
              <a:t>Local Graph Clustering</a:t>
            </a:r>
          </a:p>
          <a:p>
            <a:r>
              <a:rPr lang="en-US" altLang="zh-CN" dirty="0" smtClean="0"/>
              <a:t>Flow-Based Post-Processing method</a:t>
            </a:r>
          </a:p>
          <a:p>
            <a:r>
              <a:rPr lang="en-US" altLang="zh-CN" dirty="0" smtClean="0"/>
              <a:t>Shingling method</a:t>
            </a:r>
          </a:p>
          <a:p>
            <a:r>
              <a:rPr lang="en-US" altLang="zh-CN" dirty="0" smtClean="0"/>
              <a:t>…</a:t>
            </a:r>
          </a:p>
          <a:p>
            <a:r>
              <a:rPr lang="en-US" altLang="zh-CN" dirty="0" smtClean="0"/>
              <a:t>If</a:t>
            </a:r>
            <a:r>
              <a:rPr lang="en-US" altLang="zh-CN" baseline="0" dirty="0" smtClean="0"/>
              <a:t> you are interesting, you can reading the book for more details.</a:t>
            </a:r>
            <a:endParaRPr lang="en-US" altLang="zh-CN"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80</a:t>
            </a:fld>
            <a:endParaRPr lang="en-US" altLang="zh-CN">
              <a:solidFill>
                <a:srgbClr val="000000"/>
              </a:solidFill>
            </a:endParaRPr>
          </a:p>
        </p:txBody>
      </p:sp>
    </p:spTree>
    <p:extLst>
      <p:ext uri="{BB962C8B-B14F-4D97-AF65-F5344CB8AC3E}">
        <p14:creationId xmlns:p14="http://schemas.microsoft.com/office/powerpoint/2010/main" val="1817805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300" dirty="0"/>
              <a:t>Today, let us study the first important category of social network study “The statistical Properties of Social Networks”</a:t>
            </a:r>
          </a:p>
          <a:p>
            <a:endParaRPr lang="en-US" sz="1300" dirty="0"/>
          </a:p>
          <a:p>
            <a:r>
              <a:rPr lang="en-US" sz="1300" dirty="0"/>
              <a:t>This is a natural research direction for any new media. When a new media appears, the first thing people want to know is how the data looks like, what are the properties of the data.</a:t>
            </a:r>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7</a:t>
            </a:fld>
            <a:endParaRPr lang="zh-CN" altLang="en-US"/>
          </a:p>
        </p:txBody>
      </p:sp>
    </p:spTree>
    <p:extLst>
      <p:ext uri="{BB962C8B-B14F-4D97-AF65-F5344CB8AC3E}">
        <p14:creationId xmlns:p14="http://schemas.microsoft.com/office/powerpoint/2010/main" val="10860520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There are still many open problems for the community discovering</a:t>
            </a:r>
          </a:p>
          <a:p>
            <a:endParaRPr lang="en-US" altLang="zh-CN" dirty="0" smtClean="0"/>
          </a:p>
          <a:p>
            <a:r>
              <a:rPr lang="en-US" altLang="zh-CN" dirty="0" smtClean="0"/>
              <a:t>The</a:t>
            </a:r>
            <a:r>
              <a:rPr lang="en-US" altLang="zh-CN" baseline="0" dirty="0" smtClean="0"/>
              <a:t> first one is how to design s</a:t>
            </a:r>
            <a:r>
              <a:rPr lang="en-US" altLang="zh-CN" dirty="0" smtClean="0"/>
              <a:t>calable algorithms, since the social networks are becoming</a:t>
            </a:r>
            <a:r>
              <a:rPr lang="en-US" altLang="zh-CN" baseline="0" dirty="0" smtClean="0"/>
              <a:t> extremely large now.</a:t>
            </a:r>
          </a:p>
          <a:p>
            <a:endParaRPr lang="en-US" altLang="zh-CN" baseline="0" dirty="0" smtClean="0"/>
          </a:p>
          <a:p>
            <a:r>
              <a:rPr lang="en-US" altLang="zh-CN" baseline="0" dirty="0" smtClean="0"/>
              <a:t>The second one are v</a:t>
            </a:r>
            <a:r>
              <a:rPr lang="en-US" altLang="zh-CN" dirty="0" smtClean="0"/>
              <a:t>isualization of communities and their evolution</a:t>
            </a:r>
          </a:p>
          <a:p>
            <a:endParaRPr lang="en-US" altLang="zh-CN" dirty="0" smtClean="0"/>
          </a:p>
          <a:p>
            <a:r>
              <a:rPr lang="en-US" altLang="zh-CN" dirty="0" smtClean="0"/>
              <a:t>The</a:t>
            </a:r>
            <a:r>
              <a:rPr lang="en-US" altLang="zh-CN" baseline="0" dirty="0" smtClean="0"/>
              <a:t> third one is how to i</a:t>
            </a:r>
            <a:r>
              <a:rPr lang="en-US" altLang="zh-CN" dirty="0" smtClean="0"/>
              <a:t>ncorporate Domain Knowledge to do the community mining</a:t>
            </a:r>
          </a:p>
          <a:p>
            <a:endParaRPr lang="en-US" altLang="zh-CN" dirty="0" smtClean="0"/>
          </a:p>
          <a:p>
            <a:r>
              <a:rPr lang="en-US" altLang="zh-CN" dirty="0" smtClean="0"/>
              <a:t>Also,</a:t>
            </a:r>
            <a:r>
              <a:rPr lang="en-US" altLang="zh-CN" baseline="0" dirty="0" smtClean="0"/>
              <a:t> how to do r</a:t>
            </a:r>
            <a:r>
              <a:rPr lang="en-US" altLang="zh-CN" dirty="0" smtClean="0"/>
              <a:t>anking and summarization in community is </a:t>
            </a:r>
            <a:r>
              <a:rPr lang="en-US" altLang="zh-CN" smtClean="0"/>
              <a:t>another interesting </a:t>
            </a:r>
            <a:r>
              <a:rPr lang="en-US" altLang="zh-CN" dirty="0" smtClean="0"/>
              <a:t>problem.</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82</a:t>
            </a:fld>
            <a:endParaRPr lang="en-US" altLang="zh-CN">
              <a:solidFill>
                <a:srgbClr val="000000"/>
              </a:solidFill>
            </a:endParaRPr>
          </a:p>
        </p:txBody>
      </p:sp>
    </p:spTree>
    <p:extLst>
      <p:ext uri="{BB962C8B-B14F-4D97-AF65-F5344CB8AC3E}">
        <p14:creationId xmlns:p14="http://schemas.microsoft.com/office/powerpoint/2010/main" val="4162516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8465" y="686474"/>
            <a:ext cx="4941072" cy="3428114"/>
          </a:xfrm>
        </p:spPr>
      </p:sp>
      <p:sp>
        <p:nvSpPr>
          <p:cNvPr id="3" name="Notes Placeholder 2"/>
          <p:cNvSpPr>
            <a:spLocks noGrp="1"/>
          </p:cNvSpPr>
          <p:nvPr>
            <p:ph type="body" idx="1"/>
          </p:nvPr>
        </p:nvSpPr>
        <p:spPr/>
        <p:txBody>
          <a:bodyPr>
            <a:normAutofit/>
          </a:bodyPr>
          <a:lstStyle/>
          <a:p>
            <a:r>
              <a:rPr lang="en-US" dirty="0" smtClean="0"/>
              <a:t>Today, </a:t>
            </a:r>
            <a:r>
              <a:rPr lang="en-US" smtClean="0"/>
              <a:t>let’s briefly review </a:t>
            </a:r>
            <a:endParaRPr lang="en-US" dirty="0"/>
          </a:p>
        </p:txBody>
      </p:sp>
      <p:sp>
        <p:nvSpPr>
          <p:cNvPr id="4" name="Slide Number Placeholder 3"/>
          <p:cNvSpPr>
            <a:spLocks noGrp="1"/>
          </p:cNvSpPr>
          <p:nvPr>
            <p:ph type="sldNum" sz="quarter" idx="10"/>
          </p:nvPr>
        </p:nvSpPr>
        <p:spPr/>
        <p:txBody>
          <a:bodyPr/>
          <a:lstStyle/>
          <a:p>
            <a:fld id="{4481CDF8-7626-4A09-88FA-FC49DCF091C5}" type="slidenum">
              <a:rPr lang="zh-CN" altLang="en-US">
                <a:solidFill>
                  <a:prstClr val="black"/>
                </a:solidFill>
              </a:rPr>
              <a:pPr/>
              <a:t>84</a:t>
            </a:fld>
            <a:endParaRPr lang="zh-CN" altLang="en-US">
              <a:solidFill>
                <a:prstClr val="black"/>
              </a:solidFill>
            </a:endParaRPr>
          </a:p>
        </p:txBody>
      </p:sp>
    </p:spTree>
    <p:extLst>
      <p:ext uri="{BB962C8B-B14F-4D97-AF65-F5344CB8AC3E}">
        <p14:creationId xmlns:p14="http://schemas.microsoft.com/office/powerpoint/2010/main" val="17241043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D6E8B32-FA18-414E-8697-C86A317BD2A0}" type="slidenum">
              <a:rPr lang="en-GB">
                <a:solidFill>
                  <a:prstClr val="black"/>
                </a:solidFill>
              </a:rPr>
              <a:pPr fontAlgn="base">
                <a:spcBef>
                  <a:spcPct val="0"/>
                </a:spcBef>
                <a:spcAft>
                  <a:spcPct val="0"/>
                </a:spcAft>
              </a:pPr>
              <a:t>87</a:t>
            </a:fld>
            <a:endParaRPr lang="en-GB">
              <a:solidFill>
                <a:prstClr val="black"/>
              </a:solidFill>
            </a:endParaRPr>
          </a:p>
        </p:txBody>
      </p:sp>
      <p:sp>
        <p:nvSpPr>
          <p:cNvPr id="19459" name="Text Box 1"/>
          <p:cNvSpPr txBox="1">
            <a:spLocks noChangeArrowheads="1"/>
          </p:cNvSpPr>
          <p:nvPr/>
        </p:nvSpPr>
        <p:spPr bwMode="auto">
          <a:xfrm>
            <a:off x="3884613" y="8685213"/>
            <a:ext cx="2971800" cy="457200"/>
          </a:xfrm>
          <a:prstGeom prst="rect">
            <a:avLst/>
          </a:prstGeom>
          <a:noFill/>
          <a:ln w="9525">
            <a:noFill/>
            <a:miter lim="800000"/>
            <a:headEnd/>
            <a:tailEnd/>
          </a:ln>
        </p:spPr>
        <p:txBody>
          <a:bodyPr lIns="90000" tIns="46800" rIns="90000" bIns="46800" anchor="b"/>
          <a:lstStyle/>
          <a:p>
            <a:pPr algn="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3DD992B-2B2F-446F-9E86-AD191FD73733}" type="slidenum">
              <a:rPr lang="en-GB" sz="1200">
                <a:solidFill>
                  <a:srgbClr val="000000"/>
                </a:solidFill>
                <a:latin typeface="Arial" charset="0"/>
                <a:ea typeface="ＭＳ Ｐゴシック" pitchFamily="34" charset="-128"/>
                <a:cs typeface="Lucida Sans Unicode" pitchFamily="34" charset="0"/>
              </a:rPr>
              <a:pPr algn="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87</a:t>
            </a:fld>
            <a:endParaRPr lang="en-GB" sz="1200">
              <a:solidFill>
                <a:srgbClr val="000000"/>
              </a:solidFill>
              <a:latin typeface="Arial" charset="0"/>
              <a:ea typeface="ＭＳ Ｐゴシック" pitchFamily="34" charset="-128"/>
              <a:cs typeface="Lucida Sans Unicode" pitchFamily="34" charset="0"/>
            </a:endParaRPr>
          </a:p>
        </p:txBody>
      </p:sp>
      <p:sp>
        <p:nvSpPr>
          <p:cNvPr id="19460" name="Text Box 2"/>
          <p:cNvSpPr txBox="1">
            <a:spLocks noChangeArrowheads="1"/>
          </p:cNvSpPr>
          <p:nvPr/>
        </p:nvSpPr>
        <p:spPr bwMode="auto">
          <a:xfrm>
            <a:off x="0" y="8685213"/>
            <a:ext cx="2971800" cy="457200"/>
          </a:xfrm>
          <a:prstGeom prst="rect">
            <a:avLst/>
          </a:prstGeom>
          <a:noFill/>
          <a:ln w="9525">
            <a:noFill/>
            <a:miter lim="800000"/>
            <a:headEnd/>
            <a:tailEnd/>
          </a:ln>
        </p:spPr>
        <p:txBody>
          <a:bodyPr lIns="90000" tIns="46800" rIns="90000" bIns="46800" anchor="b"/>
          <a:lstStyle/>
          <a:p>
            <a: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a:solidFill>
                <a:srgbClr val="000000"/>
              </a:solidFill>
              <a:latin typeface="Arial" charset="0"/>
              <a:ea typeface="ＭＳ Ｐゴシック" pitchFamily="34" charset="-128"/>
              <a:cs typeface="Lucida Sans Unicode" pitchFamily="34" charset="0"/>
            </a:endParaRPr>
          </a:p>
        </p:txBody>
      </p:sp>
      <p:sp>
        <p:nvSpPr>
          <p:cNvPr id="19461" name="Text Box 3"/>
          <p:cNvSpPr txBox="1">
            <a:spLocks noChangeArrowheads="1"/>
          </p:cNvSpPr>
          <p:nvPr/>
        </p:nvSpPr>
        <p:spPr bwMode="auto">
          <a:xfrm>
            <a:off x="0" y="0"/>
            <a:ext cx="2971800" cy="457200"/>
          </a:xfrm>
          <a:prstGeom prst="rect">
            <a:avLst/>
          </a:prstGeom>
          <a:noFill/>
          <a:ln w="9525">
            <a:noFill/>
            <a:miter lim="800000"/>
            <a:headEnd/>
            <a:tailEnd/>
          </a:ln>
        </p:spPr>
        <p:txBody>
          <a:bodyPr lIns="90000" tIns="46800" rIns="90000" bIns="46800"/>
          <a:lstStyle/>
          <a:p>
            <a: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a:solidFill>
                <a:srgbClr val="000000"/>
              </a:solidFill>
              <a:latin typeface="Arial" charset="0"/>
              <a:ea typeface="ＭＳ Ｐゴシック" pitchFamily="34" charset="-128"/>
              <a:cs typeface="Lucida Sans Unicode" pitchFamily="34" charset="0"/>
            </a:endParaRPr>
          </a:p>
        </p:txBody>
      </p:sp>
      <p:sp>
        <p:nvSpPr>
          <p:cNvPr id="19462" name="Text Box 4"/>
          <p:cNvSpPr txBox="1">
            <a:spLocks noChangeArrowheads="1"/>
          </p:cNvSpPr>
          <p:nvPr/>
        </p:nvSpPr>
        <p:spPr bwMode="auto">
          <a:xfrm>
            <a:off x="3884613" y="0"/>
            <a:ext cx="2971800" cy="457200"/>
          </a:xfrm>
          <a:prstGeom prst="rect">
            <a:avLst/>
          </a:prstGeom>
          <a:noFill/>
          <a:ln w="9525">
            <a:noFill/>
            <a:miter lim="800000"/>
            <a:headEnd/>
            <a:tailEnd/>
          </a:ln>
        </p:spPr>
        <p:txBody>
          <a:bodyPr lIns="90000" tIns="46800" rIns="90000" bIns="46800"/>
          <a:lstStyle/>
          <a:p>
            <a:pPr algn="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a:solidFill>
                <a:srgbClr val="000000"/>
              </a:solidFill>
              <a:latin typeface="Arial" charset="0"/>
              <a:ea typeface="ＭＳ Ｐゴシック" pitchFamily="34" charset="-128"/>
              <a:cs typeface="Lucida Sans Unicode" pitchFamily="34" charset="0"/>
            </a:endParaRPr>
          </a:p>
        </p:txBody>
      </p:sp>
      <p:sp>
        <p:nvSpPr>
          <p:cNvPr id="19463" name="Text Box 5"/>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defTabSz="457200" fontAlgn="base">
              <a:spcBef>
                <a:spcPct val="0"/>
              </a:spcBef>
              <a:spcAft>
                <a:spcPct val="0"/>
              </a:spcAft>
            </a:pPr>
            <a:endParaRPr lang="en-US">
              <a:solidFill>
                <a:prstClr val="black"/>
              </a:solidFill>
            </a:endParaRPr>
          </a:p>
        </p:txBody>
      </p:sp>
      <p:sp>
        <p:nvSpPr>
          <p:cNvPr id="19464" name="Text Box 6"/>
          <p:cNvSpPr txBox="1">
            <a:spLocks noGrp="1" noChangeArrowheads="1"/>
          </p:cNvSpPr>
          <p:nvPr>
            <p:ph type="body"/>
          </p:nvPr>
        </p:nvSpPr>
        <p:spPr bwMode="auto">
          <a:xfrm>
            <a:off x="685800" y="4343400"/>
            <a:ext cx="5486400" cy="4116388"/>
          </a:xfrm>
          <a:noFill/>
        </p:spPr>
        <p:txBody>
          <a:bodyPr wrap="none" numCol="1" anchor="ctr"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52200653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7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0290191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9694338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F1B733-5335-47B7-9471-FAD4E8632F82}" type="slidenum">
              <a:rPr lang="en-US">
                <a:solidFill>
                  <a:prstClr val="black"/>
                </a:solidFill>
              </a:rPr>
              <a:pPr fontAlgn="base">
                <a:spcBef>
                  <a:spcPct val="0"/>
                </a:spcBef>
                <a:spcAft>
                  <a:spcPct val="0"/>
                </a:spcAft>
              </a:pPr>
              <a:t>100</a:t>
            </a:fld>
            <a:endParaRPr lang="en-US">
              <a:solidFill>
                <a:prstClr val="black"/>
              </a:solidFill>
            </a:endParaRPr>
          </a:p>
        </p:txBody>
      </p:sp>
      <p:sp>
        <p:nvSpPr>
          <p:cNvPr id="358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3937996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3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9422392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A3FEE3-373D-4B55-A46E-BA8E5367C470}" type="slidenum">
              <a:rPr lang="en-US">
                <a:solidFill>
                  <a:prstClr val="black"/>
                </a:solidFill>
              </a:rPr>
              <a:pPr fontAlgn="base">
                <a:spcBef>
                  <a:spcPct val="0"/>
                </a:spcBef>
                <a:spcAft>
                  <a:spcPct val="0"/>
                </a:spcAft>
              </a:pPr>
              <a:t>107</a:t>
            </a:fld>
            <a:endParaRPr lang="en-US">
              <a:solidFill>
                <a:prstClr val="black"/>
              </a:solidFill>
            </a:endParaRPr>
          </a:p>
        </p:txBody>
      </p:sp>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2212786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B60B67-583E-472C-9CC1-0D993653B592}" type="slidenum">
              <a:rPr lang="en-US">
                <a:solidFill>
                  <a:prstClr val="black"/>
                </a:solidFill>
              </a:rPr>
              <a:pPr fontAlgn="base">
                <a:spcBef>
                  <a:spcPct val="0"/>
                </a:spcBef>
                <a:spcAft>
                  <a:spcPct val="0"/>
                </a:spcAft>
              </a:pPr>
              <a:t>108</a:t>
            </a:fld>
            <a:endParaRPr lang="en-US">
              <a:solidFill>
                <a:prstClr val="black"/>
              </a:solidFill>
            </a:endParaRPr>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5718948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F1AF97-939F-4F31-9008-F33B85EDB72A}" type="slidenum">
              <a:rPr lang="en-US">
                <a:solidFill>
                  <a:prstClr val="black"/>
                </a:solidFill>
              </a:rPr>
              <a:pPr fontAlgn="base">
                <a:spcBef>
                  <a:spcPct val="0"/>
                </a:spcBef>
                <a:spcAft>
                  <a:spcPct val="0"/>
                </a:spcAft>
              </a:pPr>
              <a:t>109</a:t>
            </a:fld>
            <a:endParaRPr lang="en-US">
              <a:solidFill>
                <a:prstClr val="black"/>
              </a:solidFill>
            </a:endParaRPr>
          </a:p>
        </p:txBody>
      </p:sp>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Each row in the table are the ratings one user on the items</a:t>
            </a:r>
            <a:endParaRPr lang="en-US" smtClean="0"/>
          </a:p>
        </p:txBody>
      </p:sp>
      <p:sp>
        <p:nvSpPr>
          <p:cNvPr id="5018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defTabSz="457200" fontAlgn="base">
              <a:spcBef>
                <a:spcPct val="0"/>
              </a:spcBef>
              <a:spcAft>
                <a:spcPct val="0"/>
              </a:spcAft>
            </a:pPr>
            <a:fld id="{79329228-5084-41E3-8213-FD83D9714F10}" type="slidenum">
              <a:rPr lang="en-US" sz="1200">
                <a:solidFill>
                  <a:prstClr val="black"/>
                </a:solidFill>
                <a:ea typeface="ＭＳ Ｐゴシック" pitchFamily="34" charset="-128"/>
              </a:rPr>
              <a:pPr algn="r" defTabSz="457200" fontAlgn="base">
                <a:spcBef>
                  <a:spcPct val="0"/>
                </a:spcBef>
                <a:spcAft>
                  <a:spcPct val="0"/>
                </a:spcAft>
              </a:pPr>
              <a:t>109</a:t>
            </a:fld>
            <a:endParaRPr lang="en-US" sz="1200">
              <a:solidFill>
                <a:prstClr val="black"/>
              </a:solidFill>
              <a:ea typeface="ＭＳ Ｐゴシック" pitchFamily="34" charset="-128"/>
            </a:endParaRPr>
          </a:p>
        </p:txBody>
      </p:sp>
    </p:spTree>
    <p:extLst>
      <p:ext uri="{BB962C8B-B14F-4D97-AF65-F5344CB8AC3E}">
        <p14:creationId xmlns:p14="http://schemas.microsoft.com/office/powerpoint/2010/main" val="197983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err="1" smtClean="0"/>
              <a:t>So,people</a:t>
            </a:r>
            <a:r>
              <a:rPr lang="en-US" altLang="zh-CN" baseline="0" dirty="0" smtClean="0"/>
              <a:t> must do statistics to understand the networks. People want to study</a:t>
            </a:r>
            <a:endParaRPr lang="en-US" altLang="zh-CN" dirty="0" smtClean="0"/>
          </a:p>
          <a:p>
            <a:endParaRPr lang="en-US" altLang="zh-CN" dirty="0" smtClean="0"/>
          </a:p>
          <a:p>
            <a:r>
              <a:rPr lang="en-US" altLang="zh-CN" baseline="0" dirty="0" smtClean="0"/>
              <a:t>What are the topology and properties of the networks.</a:t>
            </a:r>
          </a:p>
          <a:p>
            <a:endParaRPr lang="en-US" altLang="zh-CN" baseline="0" dirty="0" smtClean="0"/>
          </a:p>
          <a:p>
            <a:r>
              <a:rPr lang="en-US" altLang="zh-CN" baseline="0" dirty="0" smtClean="0"/>
              <a:t>How the networks evaluate and what are the dynamic characteristics</a:t>
            </a:r>
          </a:p>
          <a:p>
            <a:endParaRPr lang="en-US" altLang="zh-CN" baseline="0" dirty="0" smtClean="0"/>
          </a:p>
          <a:p>
            <a:r>
              <a:rPr lang="en-US" altLang="zh-CN" baseline="0" dirty="0" smtClean="0"/>
              <a:t>How to create realistic models for the social networks</a:t>
            </a:r>
          </a:p>
          <a:p>
            <a:endParaRPr lang="en-US" altLang="zh-CN" baseline="0" dirty="0" smtClean="0"/>
          </a:p>
          <a:p>
            <a:r>
              <a:rPr lang="en-US" altLang="zh-CN" baseline="0" dirty="0" smtClean="0"/>
              <a:t>How to create algorithms that make use of the network structure.</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a:t>
            </a:fld>
            <a:endParaRPr lang="en-US" altLang="zh-CN"/>
          </a:p>
        </p:txBody>
      </p:sp>
    </p:spTree>
    <p:extLst>
      <p:ext uri="{BB962C8B-B14F-4D97-AF65-F5344CB8AC3E}">
        <p14:creationId xmlns:p14="http://schemas.microsoft.com/office/powerpoint/2010/main" val="392467101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39731A5-2591-48D8-A7DD-6C58E76F67F4}" type="slidenum">
              <a:rPr lang="en-US">
                <a:solidFill>
                  <a:prstClr val="black"/>
                </a:solidFill>
              </a:rPr>
              <a:pPr fontAlgn="base">
                <a:spcBef>
                  <a:spcPct val="0"/>
                </a:spcBef>
                <a:spcAft>
                  <a:spcPct val="0"/>
                </a:spcAft>
              </a:pPr>
              <a:t>110</a:t>
            </a:fld>
            <a:endParaRPr lang="en-US">
              <a:solidFill>
                <a:prstClr val="black"/>
              </a:solidFill>
            </a:endParaRPr>
          </a:p>
        </p:txBody>
      </p:sp>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Each row in the table are the ratings one user on the items</a:t>
            </a:r>
            <a:endParaRPr lang="en-US" smtClean="0"/>
          </a:p>
        </p:txBody>
      </p:sp>
      <p:sp>
        <p:nvSpPr>
          <p:cNvPr id="5222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defTabSz="457200" fontAlgn="base">
              <a:spcBef>
                <a:spcPct val="0"/>
              </a:spcBef>
              <a:spcAft>
                <a:spcPct val="0"/>
              </a:spcAft>
            </a:pPr>
            <a:fld id="{4EE8EA19-ECDB-4EF7-A2B9-175426D772A9}" type="slidenum">
              <a:rPr lang="en-US" sz="1200">
                <a:solidFill>
                  <a:prstClr val="black"/>
                </a:solidFill>
                <a:ea typeface="ＭＳ Ｐゴシック" pitchFamily="34" charset="-128"/>
              </a:rPr>
              <a:pPr algn="r" defTabSz="457200" fontAlgn="base">
                <a:spcBef>
                  <a:spcPct val="0"/>
                </a:spcBef>
                <a:spcAft>
                  <a:spcPct val="0"/>
                </a:spcAft>
              </a:pPr>
              <a:t>110</a:t>
            </a:fld>
            <a:endParaRPr lang="en-US" sz="1200">
              <a:solidFill>
                <a:prstClr val="black"/>
              </a:solidFill>
              <a:ea typeface="ＭＳ Ｐゴシック" pitchFamily="34" charset="-128"/>
            </a:endParaRPr>
          </a:p>
        </p:txBody>
      </p:sp>
    </p:spTree>
    <p:extLst>
      <p:ext uri="{BB962C8B-B14F-4D97-AF65-F5344CB8AC3E}">
        <p14:creationId xmlns:p14="http://schemas.microsoft.com/office/powerpoint/2010/main" val="1284227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836401-FCAC-4E5C-9279-2AA1385BCD2C}" type="slidenum">
              <a:rPr lang="en-US">
                <a:solidFill>
                  <a:prstClr val="black"/>
                </a:solidFill>
              </a:rPr>
              <a:pPr fontAlgn="base">
                <a:spcBef>
                  <a:spcPct val="0"/>
                </a:spcBef>
                <a:spcAft>
                  <a:spcPct val="0"/>
                </a:spcAft>
              </a:pPr>
              <a:t>111</a:t>
            </a:fld>
            <a:endParaRPr lang="en-US">
              <a:solidFill>
                <a:prstClr val="black"/>
              </a:solidFill>
            </a:endParaRPr>
          </a:p>
        </p:txBody>
      </p:sp>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Showing five items, Item 3 is the one we need to know for User 1. Distances to Item 3 indicate similarity. Numbers in yellow boxes give ratings for User 1 for other items.</a:t>
            </a:r>
          </a:p>
          <a:p>
            <a:pPr>
              <a:spcBef>
                <a:spcPct val="0"/>
              </a:spcBef>
            </a:pPr>
            <a:r>
              <a:rPr lang="en-GB" smtClean="0"/>
              <a:t>Blue area shows nearest neighbours, items that are most similar to Item 3 based on past ratings by other users. </a:t>
            </a:r>
            <a:endParaRPr lang="en-US" smtClean="0"/>
          </a:p>
        </p:txBody>
      </p:sp>
      <p:sp>
        <p:nvSpPr>
          <p:cNvPr id="829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defTabSz="457200" fontAlgn="base">
              <a:spcBef>
                <a:spcPct val="0"/>
              </a:spcBef>
              <a:spcAft>
                <a:spcPct val="0"/>
              </a:spcAft>
            </a:pPr>
            <a:fld id="{995A7863-646F-41FF-A1AD-D9B299D70024}" type="slidenum">
              <a:rPr lang="en-US" sz="1200">
                <a:solidFill>
                  <a:prstClr val="black"/>
                </a:solidFill>
                <a:ea typeface="ＭＳ Ｐゴシック" pitchFamily="34" charset="-128"/>
              </a:rPr>
              <a:pPr algn="r" defTabSz="457200" fontAlgn="base">
                <a:spcBef>
                  <a:spcPct val="0"/>
                </a:spcBef>
                <a:spcAft>
                  <a:spcPct val="0"/>
                </a:spcAft>
              </a:pPr>
              <a:t>111</a:t>
            </a:fld>
            <a:endParaRPr lang="en-US" sz="1200">
              <a:solidFill>
                <a:prstClr val="black"/>
              </a:solidFill>
              <a:ea typeface="ＭＳ Ｐゴシック" pitchFamily="34" charset="-128"/>
            </a:endParaRPr>
          </a:p>
        </p:txBody>
      </p:sp>
    </p:spTree>
    <p:extLst>
      <p:ext uri="{BB962C8B-B14F-4D97-AF65-F5344CB8AC3E}">
        <p14:creationId xmlns:p14="http://schemas.microsoft.com/office/powerpoint/2010/main" val="363022809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99406093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Although I use the term </a:t>
            </a:r>
            <a:r>
              <a:rPr lang="ja-JP" altLang="en-US" smtClean="0"/>
              <a:t>“</a:t>
            </a:r>
            <a:r>
              <a:rPr lang="en-US" smtClean="0"/>
              <a:t>movies</a:t>
            </a:r>
            <a:r>
              <a:rPr lang="ja-JP" altLang="en-US" smtClean="0"/>
              <a:t>”</a:t>
            </a:r>
            <a:r>
              <a:rPr lang="en-US" smtClean="0"/>
              <a:t> throughout this talk, it refers to DVDs of all types besides made-for-theater movies, including seasons of popular TV series such as </a:t>
            </a:r>
            <a:r>
              <a:rPr lang="en-US" i="1" smtClean="0"/>
              <a:t>Seinfeld</a:t>
            </a:r>
            <a:r>
              <a:rPr lang="en-US" smtClean="0"/>
              <a:t>, children</a:t>
            </a:r>
            <a:r>
              <a:rPr lang="ja-JP" altLang="en-US" smtClean="0"/>
              <a:t>’</a:t>
            </a:r>
            <a:r>
              <a:rPr lang="en-US" smtClean="0"/>
              <a:t>s videos, concerts, etc.</a:t>
            </a:r>
          </a:p>
        </p:txBody>
      </p:sp>
    </p:spTree>
    <p:extLst>
      <p:ext uri="{BB962C8B-B14F-4D97-AF65-F5344CB8AC3E}">
        <p14:creationId xmlns:p14="http://schemas.microsoft.com/office/powerpoint/2010/main" val="31627756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5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61647088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55728792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595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two challenges on this slide are central to the whole endeavor as they clearly conflict with each other.  </a:t>
            </a:r>
          </a:p>
          <a:p>
            <a:pPr>
              <a:spcBef>
                <a:spcPct val="0"/>
              </a:spcBef>
            </a:pPr>
            <a:endParaRPr lang="en-US" smtClean="0"/>
          </a:p>
          <a:p>
            <a:pPr>
              <a:spcBef>
                <a:spcPct val="0"/>
              </a:spcBef>
            </a:pPr>
            <a:r>
              <a:rPr lang="en-US" smtClean="0"/>
              <a:t>Number 4 points us towards building very big models. </a:t>
            </a:r>
          </a:p>
          <a:p>
            <a:pPr>
              <a:spcBef>
                <a:spcPct val="0"/>
              </a:spcBef>
            </a:pPr>
            <a:endParaRPr lang="en-US" smtClean="0"/>
          </a:p>
          <a:p>
            <a:pPr>
              <a:spcBef>
                <a:spcPct val="0"/>
              </a:spcBef>
            </a:pPr>
            <a:r>
              <a:rPr lang="en-US" smtClean="0"/>
              <a:t>Number 5 tells us that it will be easy to over fit—at least for some users and some movies. </a:t>
            </a:r>
          </a:p>
        </p:txBody>
      </p:sp>
    </p:spTree>
    <p:extLst>
      <p:ext uri="{BB962C8B-B14F-4D97-AF65-F5344CB8AC3E}">
        <p14:creationId xmlns:p14="http://schemas.microsoft.com/office/powerpoint/2010/main" val="19611645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800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Although some movies were rated tens of thousands of times, most were rated fewer than 1,000 times and many were rated fewer than 200 times.</a:t>
            </a:r>
          </a:p>
          <a:p>
            <a:pPr>
              <a:spcBef>
                <a:spcPct val="0"/>
              </a:spcBef>
            </a:pPr>
            <a:endParaRPr lang="en-US" smtClean="0"/>
          </a:p>
          <a:p>
            <a:pPr>
              <a:spcBef>
                <a:spcPct val="0"/>
              </a:spcBef>
            </a:pPr>
            <a:r>
              <a:rPr lang="en-US" smtClean="0"/>
              <a:t>We are obviously limited in what we can learn about those movies.</a:t>
            </a:r>
          </a:p>
        </p:txBody>
      </p:sp>
    </p:spTree>
    <p:extLst>
      <p:ext uri="{BB962C8B-B14F-4D97-AF65-F5344CB8AC3E}">
        <p14:creationId xmlns:p14="http://schemas.microsoft.com/office/powerpoint/2010/main" val="246354669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problem is worse for users.</a:t>
            </a:r>
          </a:p>
          <a:p>
            <a:pPr>
              <a:spcBef>
                <a:spcPct val="0"/>
              </a:spcBef>
            </a:pPr>
            <a:endParaRPr lang="en-US" smtClean="0"/>
          </a:p>
          <a:p>
            <a:pPr>
              <a:spcBef>
                <a:spcPct val="0"/>
              </a:spcBef>
            </a:pPr>
            <a:r>
              <a:rPr lang="en-US" smtClean="0"/>
              <a:t>While the mean number of ratings per user is 208, about 15 percent of users rated fewer than 25 movies in the training data.</a:t>
            </a:r>
          </a:p>
          <a:p>
            <a:pPr>
              <a:spcBef>
                <a:spcPct val="0"/>
              </a:spcBef>
            </a:pPr>
            <a:endParaRPr lang="en-US" smtClean="0"/>
          </a:p>
          <a:p>
            <a:pPr>
              <a:spcBef>
                <a:spcPct val="0"/>
              </a:spcBef>
            </a:pPr>
            <a:r>
              <a:rPr lang="en-US" smtClean="0"/>
              <a:t>And those users contribute almost 15 percent of the test data.  </a:t>
            </a:r>
          </a:p>
        </p:txBody>
      </p:sp>
    </p:spTree>
    <p:extLst>
      <p:ext uri="{BB962C8B-B14F-4D97-AF65-F5344CB8AC3E}">
        <p14:creationId xmlns:p14="http://schemas.microsoft.com/office/powerpoint/2010/main" val="95758323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209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022708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To answer</a:t>
            </a:r>
            <a:r>
              <a:rPr lang="en-US" altLang="zh-CN" baseline="0" dirty="0" smtClean="0"/>
              <a:t> these problems, some interesting questions may includes:</a:t>
            </a:r>
          </a:p>
          <a:p>
            <a:endParaRPr lang="en-US" altLang="zh-CN" dirty="0" smtClean="0"/>
          </a:p>
          <a:p>
            <a:pPr marL="0" lvl="1" defTabSz="844083" eaLnBrk="0" fontAlgn="base" hangingPunct="0">
              <a:spcBef>
                <a:spcPct val="30000"/>
              </a:spcBef>
              <a:spcAft>
                <a:spcPct val="0"/>
              </a:spcAft>
              <a:defRPr/>
            </a:pPr>
            <a:r>
              <a:rPr lang="en-US" altLang="zh-CN" dirty="0" smtClean="0"/>
              <a:t>“What do social networks look like, on a large scale?”</a:t>
            </a:r>
          </a:p>
          <a:p>
            <a:pPr marL="0" lvl="1" defTabSz="844083" eaLnBrk="0" fontAlgn="base" hangingPunct="0">
              <a:spcBef>
                <a:spcPct val="30000"/>
              </a:spcBef>
              <a:spcAft>
                <a:spcPct val="0"/>
              </a:spcAft>
              <a:defRPr/>
            </a:pPr>
            <a:endParaRPr lang="en-US" altLang="zh-CN" dirty="0" smtClean="0"/>
          </a:p>
          <a:p>
            <a:pPr marL="0" lvl="1" defTabSz="844083" eaLnBrk="0" fontAlgn="base" hangingPunct="0">
              <a:spcBef>
                <a:spcPct val="30000"/>
              </a:spcBef>
              <a:spcAft>
                <a:spcPct val="0"/>
              </a:spcAft>
              <a:defRPr/>
            </a:pPr>
            <a:r>
              <a:rPr lang="en-US" altLang="zh-CN" dirty="0" smtClean="0"/>
              <a:t>How do networks behave over time?</a:t>
            </a:r>
          </a:p>
          <a:p>
            <a:pPr marL="0" lvl="1" defTabSz="844083" eaLnBrk="0" fontAlgn="base" hangingPunct="0">
              <a:spcBef>
                <a:spcPct val="30000"/>
              </a:spcBef>
              <a:spcAft>
                <a:spcPct val="0"/>
              </a:spcAft>
              <a:defRPr/>
            </a:pPr>
            <a:endParaRPr lang="en-US" altLang="zh-CN" dirty="0" smtClean="0"/>
          </a:p>
          <a:p>
            <a:pPr marL="0" lvl="1" defTabSz="844083" eaLnBrk="0" fontAlgn="base" hangingPunct="0">
              <a:spcBef>
                <a:spcPct val="30000"/>
              </a:spcBef>
              <a:spcAft>
                <a:spcPct val="0"/>
              </a:spcAft>
              <a:defRPr/>
            </a:pPr>
            <a:r>
              <a:rPr lang="en-US" altLang="zh-CN" dirty="0" smtClean="0"/>
              <a:t>How do the non-giant weakly connected components behave over time?</a:t>
            </a:r>
          </a:p>
          <a:p>
            <a:pPr marL="0" lvl="1" defTabSz="844083" eaLnBrk="0" fontAlgn="base" hangingPunct="0">
              <a:spcBef>
                <a:spcPct val="30000"/>
              </a:spcBef>
              <a:spcAft>
                <a:spcPct val="0"/>
              </a:spcAft>
              <a:defRPr/>
            </a:pPr>
            <a:endParaRPr lang="en-US" altLang="zh-CN" dirty="0" smtClean="0"/>
          </a:p>
          <a:p>
            <a:pPr marL="0" lvl="1" defTabSz="844083" eaLnBrk="0" fontAlgn="base" hangingPunct="0">
              <a:spcBef>
                <a:spcPct val="30000"/>
              </a:spcBef>
              <a:spcAft>
                <a:spcPct val="0"/>
              </a:spcAft>
              <a:defRPr/>
            </a:pPr>
            <a:r>
              <a:rPr lang="en-US" altLang="zh-CN" dirty="0" smtClean="0"/>
              <a:t>What distributions and patterns do weighted graphs maintain?</a:t>
            </a:r>
            <a:endParaRPr lang="zh-CN" altLang="en-US" dirty="0" smtClean="0"/>
          </a:p>
          <a:p>
            <a:pPr marL="0" lvl="1" defTabSz="844083" eaLnBrk="0" fontAlgn="base" hangingPunct="0">
              <a:spcBef>
                <a:spcPct val="30000"/>
              </a:spcBef>
              <a:spcAft>
                <a:spcPct val="0"/>
              </a:spcAft>
              <a:defRPr/>
            </a:pP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a:t>
            </a:fld>
            <a:endParaRPr lang="en-US" altLang="zh-CN"/>
          </a:p>
        </p:txBody>
      </p:sp>
    </p:spTree>
    <p:extLst>
      <p:ext uri="{BB962C8B-B14F-4D97-AF65-F5344CB8AC3E}">
        <p14:creationId xmlns:p14="http://schemas.microsoft.com/office/powerpoint/2010/main" val="402183685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414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92144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E45D1CD-AC6F-4706-9676-97361CE7B9BB}" type="datetime1">
              <a:rPr lang="en-US" altLang="zh-CN" smtClean="0">
                <a:solidFill>
                  <a:srgbClr val="000000"/>
                </a:solidFill>
              </a:rPr>
              <a:pPr>
                <a:defRPr/>
              </a:pPr>
              <a:t>4/16/2018</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AF264A50-C5F4-4B07-9F17-DB7FC1E869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03424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C4EAC58D-E475-449A-8174-0C3E0332934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79600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3481E321-7D28-47E8-92C8-D305F61A3276}" type="datetime1">
              <a:rPr lang="en-US" altLang="zh-CN" smtClean="0">
                <a:solidFill>
                  <a:srgbClr val="000000"/>
                </a:solidFill>
              </a:rPr>
              <a:pPr>
                <a:defRPr/>
              </a:pPr>
              <a:t>4/16/2018</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8535E960-80E9-466B-A451-BEB95D30673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0889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C6B2D5BF-2B31-4F13-A758-C6F9C026E24B}" type="datetime1">
              <a:rPr lang="en-US" altLang="zh-CN" smtClean="0">
                <a:solidFill>
                  <a:srgbClr val="000000"/>
                </a:solidFill>
              </a:rPr>
              <a:pPr>
                <a:defRPr/>
              </a:pPr>
              <a:t>4/16/2018</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17C81576-1066-4D85-8D12-0F84DF283B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87025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EB745D14-AB4B-4E5B-A31B-2E1A541C1D77}" type="datetime1">
              <a:rPr lang="en-US" altLang="zh-CN" smtClean="0">
                <a:solidFill>
                  <a:srgbClr val="000000"/>
                </a:solidFill>
              </a:rPr>
              <a:pPr>
                <a:defRPr/>
              </a:pPr>
              <a:t>4/16/2018</a:t>
            </a:fld>
            <a:endParaRPr lang="en-US" altLang="zh-CN">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244E464B-4DBD-4009-95E8-798768F57D4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70144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40BE28E7-B5CE-4C3B-890C-F22B858AEEAB}" type="datetime1">
              <a:rPr lang="en-US" altLang="zh-CN" smtClean="0">
                <a:solidFill>
                  <a:srgbClr val="000000"/>
                </a:solidFill>
              </a:rPr>
              <a:pPr>
                <a:defRPr/>
              </a:pPr>
              <a:t>4/16/2018</a:t>
            </a:fld>
            <a:endParaRPr lang="en-US" altLang="zh-CN">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861E7FBC-A4EB-4D71-9AAF-2719EFE6009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54661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8168172-74B3-45F4-851C-47C617F52857}" type="datetime1">
              <a:rPr lang="en-US" altLang="zh-CN" smtClean="0">
                <a:solidFill>
                  <a:srgbClr val="000000"/>
                </a:solidFill>
              </a:rPr>
              <a:pPr>
                <a:defRPr/>
              </a:pPr>
              <a:t>4/16/2018</a:t>
            </a:fld>
            <a:endParaRPr lang="en-US" altLang="zh-CN">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pPr>
              <a:defRPr/>
            </a:pPr>
            <a:fld id="{F0302925-3668-4AC1-84CB-7ED1210FB6F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50625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0415C080-DE6A-49F3-AD88-42A8B5EF9ED0}" type="datetime1">
              <a:rPr lang="en-US" altLang="zh-CN" smtClean="0">
                <a:solidFill>
                  <a:srgbClr val="000000"/>
                </a:solidFill>
              </a:rPr>
              <a:pPr>
                <a:defRPr/>
              </a:pPr>
              <a:t>4/16/2018</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150623A0-0873-4BD2-B4ED-BB13B2A49CD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6270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F5A724D-244B-46B7-8F0C-2FDC4DB761C4}" type="datetime1">
              <a:rPr lang="en-US" altLang="zh-CN" smtClean="0">
                <a:solidFill>
                  <a:srgbClr val="000000"/>
                </a:solidFill>
              </a:rPr>
              <a:pPr>
                <a:defRPr/>
              </a:pPr>
              <a:t>4/16/2018</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FB22AD63-CA5D-4C2A-A9A0-9A0B41466EA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10055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D4E9582-0425-41E6-A1E4-D7604041202E}" type="datetime1">
              <a:rPr lang="en-US" altLang="zh-CN" smtClean="0">
                <a:solidFill>
                  <a:srgbClr val="000000"/>
                </a:solidFill>
              </a:rPr>
              <a:pPr>
                <a:defRPr/>
              </a:pPr>
              <a:t>4/16/2018</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80F830F8-6FB9-4C62-BF1E-EF7AEACD6F0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45947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529043D-E0D8-4655-9BF8-6C7CA69D2C7E}" type="datetime1">
              <a:rPr lang="en-US" altLang="zh-CN" smtClean="0">
                <a:solidFill>
                  <a:srgbClr val="000000"/>
                </a:solidFill>
              </a:rPr>
              <a:pPr>
                <a:defRPr/>
              </a:pPr>
              <a:t>4/16/2018</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031E3594-4B18-4131-A59A-0E8BD00BFB0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316542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E45D1CD-AC6F-4706-9676-97361CE7B9BB}" type="datetime1">
              <a:rPr lang="en-US" altLang="zh-CN" smtClean="0">
                <a:solidFill>
                  <a:srgbClr val="000000"/>
                </a:solidFill>
              </a:rPr>
              <a:pPr>
                <a:defRPr/>
              </a:pPr>
              <a:t>4/16/2018</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AF264A50-C5F4-4B07-9F17-DB7FC1E869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4716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C4EAC58D-E475-449A-8174-0C3E0332934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41248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3481E321-7D28-47E8-92C8-D305F61A3276}" type="datetime1">
              <a:rPr lang="en-US" altLang="zh-CN" smtClean="0">
                <a:solidFill>
                  <a:srgbClr val="000000"/>
                </a:solidFill>
              </a:rPr>
              <a:pPr>
                <a:defRPr/>
              </a:pPr>
              <a:t>4/16/2018</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8535E960-80E9-466B-A451-BEB95D30673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55541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C6B2D5BF-2B31-4F13-A758-C6F9C026E24B}" type="datetime1">
              <a:rPr lang="en-US" altLang="zh-CN" smtClean="0">
                <a:solidFill>
                  <a:srgbClr val="000000"/>
                </a:solidFill>
              </a:rPr>
              <a:pPr>
                <a:defRPr/>
              </a:pPr>
              <a:t>4/16/2018</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17C81576-1066-4D85-8D12-0F84DF283B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946013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EB745D14-AB4B-4E5B-A31B-2E1A541C1D77}" type="datetime1">
              <a:rPr lang="en-US" altLang="zh-CN" smtClean="0">
                <a:solidFill>
                  <a:srgbClr val="000000"/>
                </a:solidFill>
              </a:rPr>
              <a:pPr>
                <a:defRPr/>
              </a:pPr>
              <a:t>4/16/2018</a:t>
            </a:fld>
            <a:endParaRPr lang="en-US" altLang="zh-CN">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244E464B-4DBD-4009-95E8-798768F57D4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401412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40BE28E7-B5CE-4C3B-890C-F22B858AEEAB}" type="datetime1">
              <a:rPr lang="en-US" altLang="zh-CN" smtClean="0">
                <a:solidFill>
                  <a:srgbClr val="000000"/>
                </a:solidFill>
              </a:rPr>
              <a:pPr>
                <a:defRPr/>
              </a:pPr>
              <a:t>4/16/2018</a:t>
            </a:fld>
            <a:endParaRPr lang="en-US" altLang="zh-CN">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861E7FBC-A4EB-4D71-9AAF-2719EFE6009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892745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8168172-74B3-45F4-851C-47C617F52857}" type="datetime1">
              <a:rPr lang="en-US" altLang="zh-CN" smtClean="0">
                <a:solidFill>
                  <a:srgbClr val="000000"/>
                </a:solidFill>
              </a:rPr>
              <a:pPr>
                <a:defRPr/>
              </a:pPr>
              <a:t>4/16/2018</a:t>
            </a:fld>
            <a:endParaRPr lang="en-US" altLang="zh-CN">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pPr>
              <a:defRPr/>
            </a:pPr>
            <a:fld id="{F0302925-3668-4AC1-84CB-7ED1210FB6F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5282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0415C080-DE6A-49F3-AD88-42A8B5EF9ED0}" type="datetime1">
              <a:rPr lang="en-US" altLang="zh-CN" smtClean="0">
                <a:solidFill>
                  <a:srgbClr val="000000"/>
                </a:solidFill>
              </a:rPr>
              <a:pPr>
                <a:defRPr/>
              </a:pPr>
              <a:t>4/16/2018</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150623A0-0873-4BD2-B4ED-BB13B2A49CD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1865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F5A724D-244B-46B7-8F0C-2FDC4DB761C4}" type="datetime1">
              <a:rPr lang="en-US" altLang="zh-CN" smtClean="0">
                <a:solidFill>
                  <a:srgbClr val="000000"/>
                </a:solidFill>
              </a:rPr>
              <a:pPr>
                <a:defRPr/>
              </a:pPr>
              <a:t>4/16/2018</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FB22AD63-CA5D-4C2A-A9A0-9A0B41466EA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594706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D4E9582-0425-41E6-A1E4-D7604041202E}" type="datetime1">
              <a:rPr lang="en-US" altLang="zh-CN" smtClean="0">
                <a:solidFill>
                  <a:srgbClr val="000000"/>
                </a:solidFill>
              </a:rPr>
              <a:pPr>
                <a:defRPr/>
              </a:pPr>
              <a:t>4/16/2018</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80F830F8-6FB9-4C62-BF1E-EF7AEACD6F0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813664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529043D-E0D8-4655-9BF8-6C7CA69D2C7E}" type="datetime1">
              <a:rPr lang="en-US" altLang="zh-CN" smtClean="0">
                <a:solidFill>
                  <a:srgbClr val="000000"/>
                </a:solidFill>
              </a:rPr>
              <a:pPr>
                <a:defRPr/>
              </a:pPr>
              <a:t>4/16/2018</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031E3594-4B18-4131-A59A-0E8BD00BFB0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182843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99903F8-3226-4A7B-AA64-04F1581ED87B}" type="datetimeFigureOut">
              <a:rPr lang="en-US">
                <a:solidFill>
                  <a:prstClr val="black">
                    <a:tint val="75000"/>
                  </a:prstClr>
                </a:solidFill>
              </a:rPr>
              <a:pPr>
                <a:def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7AF4895-7808-4858-9B8D-C644D1A8E87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69620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97F6E01-EB93-413B-B20A-3607068F9D9A}" type="datetimeFigureOut">
              <a:rPr lang="en-US">
                <a:solidFill>
                  <a:prstClr val="black">
                    <a:tint val="75000"/>
                  </a:prstClr>
                </a:solidFill>
              </a:rPr>
              <a:pPr>
                <a:def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CBC4104-3979-4803-A90F-C8DE860206F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18403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8FF8895-BA05-4CC2-BD49-C631193D8799}" type="datetimeFigureOut">
              <a:rPr lang="en-US">
                <a:solidFill>
                  <a:prstClr val="black">
                    <a:tint val="75000"/>
                  </a:prstClr>
                </a:solidFill>
              </a:rPr>
              <a:pPr>
                <a:def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C3638E-554B-44C5-89B2-47487E0802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550905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4F948F6-686C-4D9B-A763-B1E4503BF86F}" type="datetimeFigureOut">
              <a:rPr lang="en-US">
                <a:solidFill>
                  <a:prstClr val="black">
                    <a:tint val="75000"/>
                  </a:prstClr>
                </a:solidFill>
              </a:rPr>
              <a:pPr>
                <a:defRPr/>
              </a:pPr>
              <a:t>4/16/2018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508FBC-07E0-4C27-A906-6D0FFB7239B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75482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A2472CD-C570-45B6-94CB-195191513699}" type="datetimeFigureOut">
              <a:rPr lang="en-US">
                <a:solidFill>
                  <a:prstClr val="black">
                    <a:tint val="75000"/>
                  </a:prstClr>
                </a:solidFill>
              </a:rPr>
              <a:pPr>
                <a:defRPr/>
              </a:pPr>
              <a:t>4/16/2018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B23FE67-0088-4C65-91C9-C72F3183C3A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072337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024FAE5-5892-4158-AF88-7E9A25CEDAEA}" type="datetimeFigureOut">
              <a:rPr lang="en-US">
                <a:solidFill>
                  <a:prstClr val="black">
                    <a:tint val="75000"/>
                  </a:prstClr>
                </a:solidFill>
              </a:rPr>
              <a:pPr>
                <a:defRPr/>
              </a:pPr>
              <a:t>4/16/2018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CBF44C5-87D5-4EB9-AA1B-EF20D8DE35B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5341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0B16D52-01BC-4E77-89B1-8309DF0983BD}" type="datetimeFigureOut">
              <a:rPr lang="en-US">
                <a:solidFill>
                  <a:prstClr val="black">
                    <a:tint val="75000"/>
                  </a:prstClr>
                </a:solidFill>
              </a:rPr>
              <a:pPr>
                <a:defRPr/>
              </a:pPr>
              <a:t>4/16/2018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03688B65-23E9-4DAE-A5CD-35045B235BF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800001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20E7F50-70B0-4AAB-8CC8-CBE04E37C7B9}" type="datetimeFigureOut">
              <a:rPr lang="en-US">
                <a:solidFill>
                  <a:prstClr val="black">
                    <a:tint val="75000"/>
                  </a:prstClr>
                </a:solidFill>
              </a:rPr>
              <a:pPr>
                <a:defRPr/>
              </a:pPr>
              <a:t>4/16/2018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88E777F-40A5-4DFB-AB06-BED69D54FE6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894105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3060E6-F9C8-4BCD-86C9-0D4D2072B394}" type="datetimeFigureOut">
              <a:rPr lang="en-US">
                <a:solidFill>
                  <a:prstClr val="black">
                    <a:tint val="75000"/>
                  </a:prstClr>
                </a:solidFill>
              </a:rPr>
              <a:pPr>
                <a:defRPr/>
              </a:pPr>
              <a:t>4/16/2018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48E5492-7C54-4CF2-97E3-D5F5B373D1C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223196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5FE99B4-CB3D-4E54-8061-A8D90338F6F9}" type="datetimeFigureOut">
              <a:rPr lang="en-US">
                <a:solidFill>
                  <a:prstClr val="black">
                    <a:tint val="75000"/>
                  </a:prstClr>
                </a:solidFill>
              </a:rPr>
              <a:pPr>
                <a:def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A2EA083-F593-4BB7-AD48-0FCC4C3364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31767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B84B613-18C1-48EF-9539-51D0A7D85BEB}" type="datetimeFigureOut">
              <a:rPr lang="en-US">
                <a:solidFill>
                  <a:prstClr val="black">
                    <a:tint val="75000"/>
                  </a:prstClr>
                </a:solidFill>
              </a:rPr>
              <a:pPr>
                <a:defRPr/>
              </a:pPr>
              <a:t>4/16/2018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A492D2B-47E0-448A-B3BF-FBDDCD3F36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1465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4339"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0"/>
              </a:spcBef>
              <a:spcAft>
                <a:spcPct val="0"/>
              </a:spcAft>
              <a:defRPr/>
            </a:pPr>
            <a:endParaRPr lang="zh-CN" altLang="zh-CN" sz="2400">
              <a:solidFill>
                <a:srgbClr val="000000"/>
              </a:solidFill>
              <a:latin typeface="Times New Roman" pitchFamily="18" charset="0"/>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lgn="ctr" fontAlgn="base">
              <a:spcBef>
                <a:spcPct val="50000"/>
              </a:spcBef>
              <a:spcAft>
                <a:spcPct val="0"/>
              </a:spcAft>
              <a:defRPr/>
            </a:pPr>
            <a:endParaRPr lang="zh-CN" altLang="en-US" sz="2500">
              <a:solidFill>
                <a:srgbClr val="000000"/>
              </a:solidFill>
            </a:endParaRPr>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宋体" pitchFamily="2" charset="-122"/>
              </a:defRPr>
            </a:lvl1pPr>
          </a:lstStyle>
          <a:p>
            <a:pPr fontAlgn="base">
              <a:spcAft>
                <a:spcPct val="0"/>
              </a:spcAft>
              <a:defRPr/>
            </a:pPr>
            <a:fld id="{DB71202D-63CE-4304-90D5-D9F30CA5F49B}" type="datetime1">
              <a:rPr lang="en-US" altLang="zh-CN" smtClean="0">
                <a:solidFill>
                  <a:srgbClr val="000000"/>
                </a:solidFill>
              </a:rPr>
              <a:pPr fontAlgn="base">
                <a:spcAft>
                  <a:spcPct val="0"/>
                </a:spcAft>
                <a:defRPr/>
              </a:pPr>
              <a:t>4/16/2018</a:t>
            </a:fld>
            <a:endParaRPr lang="en-US" altLang="zh-CN">
              <a:solidFill>
                <a:srgbClr val="000000"/>
              </a:solidFill>
            </a:endParaRPr>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ea typeface="宋体" pitchFamily="2" charset="-122"/>
              </a:defRPr>
            </a:lvl1pPr>
          </a:lstStyle>
          <a:p>
            <a:pPr algn="ctr" fontAlgn="base">
              <a:spcAft>
                <a:spcPct val="0"/>
              </a:spcAft>
              <a:defRPr/>
            </a:pPr>
            <a:endParaRPr lang="en-US" altLang="zh-CN">
              <a:solidFill>
                <a:srgbClr val="000000"/>
              </a:solidFill>
            </a:endParaRPr>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宋体" pitchFamily="2" charset="-122"/>
              </a:defRPr>
            </a:lvl1pPr>
          </a:lstStyle>
          <a:p>
            <a:pPr fontAlgn="base">
              <a:spcAft>
                <a:spcPct val="0"/>
              </a:spcAft>
              <a:defRPr/>
            </a:pPr>
            <a:fld id="{D5333623-E85B-4431-B46A-650B45AB497F}" type="slidenum">
              <a:rPr lang="en-US" altLang="zh-CN">
                <a:solidFill>
                  <a:srgbClr val="000000"/>
                </a:solidFill>
              </a:rPr>
              <a:pPr fontAlgn="base">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65425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4339"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0"/>
              </a:spcBef>
              <a:spcAft>
                <a:spcPct val="0"/>
              </a:spcAft>
              <a:defRPr/>
            </a:pPr>
            <a:endParaRPr lang="zh-CN" altLang="zh-CN" sz="2400">
              <a:solidFill>
                <a:srgbClr val="000000"/>
              </a:solidFill>
              <a:latin typeface="Times New Roman" pitchFamily="18" charset="0"/>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lgn="ctr" fontAlgn="base">
              <a:spcBef>
                <a:spcPct val="50000"/>
              </a:spcBef>
              <a:spcAft>
                <a:spcPct val="0"/>
              </a:spcAft>
              <a:defRPr/>
            </a:pPr>
            <a:endParaRPr lang="zh-CN" altLang="en-US" sz="2500">
              <a:solidFill>
                <a:srgbClr val="000000"/>
              </a:solidFill>
            </a:endParaRPr>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宋体" pitchFamily="2" charset="-122"/>
              </a:defRPr>
            </a:lvl1pPr>
          </a:lstStyle>
          <a:p>
            <a:pPr fontAlgn="base">
              <a:spcAft>
                <a:spcPct val="0"/>
              </a:spcAft>
              <a:defRPr/>
            </a:pPr>
            <a:fld id="{DB71202D-63CE-4304-90D5-D9F30CA5F49B}" type="datetime1">
              <a:rPr lang="en-US" altLang="zh-CN" smtClean="0">
                <a:solidFill>
                  <a:srgbClr val="000000"/>
                </a:solidFill>
              </a:rPr>
              <a:pPr fontAlgn="base">
                <a:spcAft>
                  <a:spcPct val="0"/>
                </a:spcAft>
                <a:defRPr/>
              </a:pPr>
              <a:t>4/16/2018</a:t>
            </a:fld>
            <a:endParaRPr lang="en-US" altLang="zh-CN">
              <a:solidFill>
                <a:srgbClr val="000000"/>
              </a:solidFill>
            </a:endParaRPr>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ea typeface="宋体" pitchFamily="2" charset="-122"/>
              </a:defRPr>
            </a:lvl1pPr>
          </a:lstStyle>
          <a:p>
            <a:pPr algn="ctr" fontAlgn="base">
              <a:spcAft>
                <a:spcPct val="0"/>
              </a:spcAft>
              <a:defRPr/>
            </a:pPr>
            <a:endParaRPr lang="en-US" altLang="zh-CN">
              <a:solidFill>
                <a:srgbClr val="000000"/>
              </a:solidFill>
            </a:endParaRPr>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宋体" pitchFamily="2" charset="-122"/>
              </a:defRPr>
            </a:lvl1pPr>
          </a:lstStyle>
          <a:p>
            <a:pPr fontAlgn="base">
              <a:spcAft>
                <a:spcPct val="0"/>
              </a:spcAft>
              <a:defRPr/>
            </a:pPr>
            <a:fld id="{D5333623-E85B-4431-B46A-650B45AB497F}" type="slidenum">
              <a:rPr lang="en-US" altLang="zh-CN">
                <a:solidFill>
                  <a:srgbClr val="000000"/>
                </a:solidFill>
              </a:rPr>
              <a:pPr fontAlgn="base">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5160786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defTabSz="457200">
              <a:defRPr/>
            </a:pPr>
            <a:fld id="{F21BE6F9-820E-4FDB-B56E-10E8209D8CE4}" type="datetimeFigureOut">
              <a:rPr lang="en-US">
                <a:solidFill>
                  <a:prstClr val="black">
                    <a:tint val="75000"/>
                  </a:prstClr>
                </a:solidFill>
              </a:rPr>
              <a:pPr defTabSz="457200">
                <a:defRPr/>
              </a:pPr>
              <a:t>4/16/2018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defTabSz="457200">
              <a:defRPr/>
            </a:pPr>
            <a:fld id="{D49AD77C-5B5F-4517-898D-2BF4B9AF73B4}" type="slidenum">
              <a:rPr lang="en-US">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0406802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00.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notesSlide" Target="../notesSlides/notesSlide75.xml"/><Relationship Id="rId1" Type="http://schemas.openxmlformats.org/officeDocument/2006/relationships/slideLayout" Target="../slideLayouts/slideLayout40.xml"/><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3" Type="http://schemas.openxmlformats.org/officeDocument/2006/relationships/hyperlink" Target="http://www.amazon.com/gp/r.html?R=2E6Q4H3ML4ZMV&amp;C=1CVFZ0K9HPRCC&amp;H=CT6ASSD3KI6VJBFDG9OJDLH7ACWA&amp;T=C&amp;U=http://www.amazon.com/dp/1423100883/ref=pe_5050_11859560_snp" TargetMode="External"/><Relationship Id="rId2" Type="http://schemas.openxmlformats.org/officeDocument/2006/relationships/notesSlide" Target="../notesSlides/notesSlide76.xml"/><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35.xml"/><Relationship Id="rId4" Type="http://schemas.openxmlformats.org/officeDocument/2006/relationships/image" Target="../media/image104.png"/></Relationships>
</file>

<file path=ppt/slides/_rels/slide10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slideLayout" Target="../slideLayouts/slideLayout35.xml"/><Relationship Id="rId1" Type="http://schemas.openxmlformats.org/officeDocument/2006/relationships/vmlDrawing" Target="../drawings/vmlDrawing8.vml"/><Relationship Id="rId6" Type="http://schemas.openxmlformats.org/officeDocument/2006/relationships/image" Target="../media/image105.wmf"/><Relationship Id="rId5" Type="http://schemas.openxmlformats.org/officeDocument/2006/relationships/oleObject" Target="../embeddings/oleObject14.bin"/><Relationship Id="rId4" Type="http://schemas.openxmlformats.org/officeDocument/2006/relationships/image" Target="../media/image107.png"/></Relationships>
</file>

<file path=ppt/slides/_rels/slide106.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notesSlide" Target="../notesSlides/notesSlide77.xml"/><Relationship Id="rId1" Type="http://schemas.openxmlformats.org/officeDocument/2006/relationships/slideLayout" Target="../slideLayouts/slideLayout40.xml"/><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slides/_rels/slide108.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notesSlide" Target="../notesSlides/notesSlide78.xml"/><Relationship Id="rId1" Type="http://schemas.openxmlformats.org/officeDocument/2006/relationships/slideLayout" Target="../slideLayouts/slideLayout40.xml"/><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0.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40.xml"/><Relationship Id="rId1" Type="http://schemas.openxmlformats.org/officeDocument/2006/relationships/vmlDrawing" Target="../drawings/vmlDrawing9.vml"/><Relationship Id="rId5" Type="http://schemas.openxmlformats.org/officeDocument/2006/relationships/image" Target="../media/image109.wmf"/><Relationship Id="rId4" Type="http://schemas.openxmlformats.org/officeDocument/2006/relationships/oleObject" Target="../embeddings/oleObject15.bin"/></Relationships>
</file>

<file path=ppt/slides/_rels/slide11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40.xml"/><Relationship Id="rId1" Type="http://schemas.openxmlformats.org/officeDocument/2006/relationships/tags" Target="../tags/tag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0.xml"/></Relationships>
</file>

<file path=ppt/slides/_rels/slide11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87.xml"/><Relationship Id="rId1" Type="http://schemas.openxmlformats.org/officeDocument/2006/relationships/slideLayout" Target="../slideLayouts/slideLayout35.xml"/></Relationships>
</file>

<file path=ppt/slides/_rels/slide11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88.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5.xml"/></Relationships>
</file>

<file path=ppt/slides/_rels/slide12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90.xml"/><Relationship Id="rId1" Type="http://schemas.openxmlformats.org/officeDocument/2006/relationships/slideLayout" Target="../slideLayouts/slideLayout4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2" Type="http://schemas.openxmlformats.org/officeDocument/2006/relationships/hyperlink" Target="http://portal.acm.org/citation.cfm?id=1401890.1401944" TargetMode="Externa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png"/><Relationship Id="rId5" Type="http://schemas.openxmlformats.org/officeDocument/2006/relationships/diagramQuickStyle" Target="../diagrams/quickStyle1.xml"/><Relationship Id="rId15" Type="http://schemas.openxmlformats.org/officeDocument/2006/relationships/image" Target="../media/image9.gif"/><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diagramLayout" Target="../diagrams/layout1.xml"/><Relationship Id="rId9" Type="http://schemas.openxmlformats.org/officeDocument/2006/relationships/image" Target="../media/image3.png"/><Relationship Id="rId1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5.png"/><Relationship Id="rId5" Type="http://schemas.openxmlformats.org/officeDocument/2006/relationships/image" Target="../media/image24.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5.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7.wmf"/><Relationship Id="rId10" Type="http://schemas.openxmlformats.org/officeDocument/2006/relationships/image" Target="../media/image30.png"/><Relationship Id="rId4" Type="http://schemas.openxmlformats.org/officeDocument/2006/relationships/oleObject" Target="../embeddings/oleObject3.bin"/><Relationship Id="rId9" Type="http://schemas.openxmlformats.org/officeDocument/2006/relationships/image" Target="../media/image29.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21.wmf"/><Relationship Id="rId4" Type="http://schemas.openxmlformats.org/officeDocument/2006/relationships/oleObject" Target="../embeddings/oleObject6.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5.png"/><Relationship Id="rId5" Type="http://schemas.openxmlformats.org/officeDocument/2006/relationships/image" Target="../media/image24.wmf"/><Relationship Id="rId4" Type="http://schemas.openxmlformats.org/officeDocument/2006/relationships/oleObject" Target="../embeddings/oleObject7.bin"/></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45.xml"/><Relationship Id="rId7" Type="http://schemas.openxmlformats.org/officeDocument/2006/relationships/image" Target="../media/image28.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27.wmf"/><Relationship Id="rId10" Type="http://schemas.openxmlformats.org/officeDocument/2006/relationships/image" Target="../media/image30.png"/><Relationship Id="rId4" Type="http://schemas.openxmlformats.org/officeDocument/2006/relationships/oleObject" Target="../embeddings/oleObject8.bin"/><Relationship Id="rId9" Type="http://schemas.openxmlformats.org/officeDocument/2006/relationships/image" Target="../media/image29.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54.xml"/><Relationship Id="rId7" Type="http://schemas.openxmlformats.org/officeDocument/2006/relationships/image" Target="../media/image33.wmf"/><Relationship Id="rId2" Type="http://schemas.openxmlformats.org/officeDocument/2006/relationships/slideLayout" Target="../slideLayouts/slideLayout24.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32.wmf"/><Relationship Id="rId4" Type="http://schemas.openxmlformats.org/officeDocument/2006/relationships/oleObject" Target="../embeddings/oleObject11.bin"/><Relationship Id="rId9" Type="http://schemas.openxmlformats.org/officeDocument/2006/relationships/image" Target="../media/image34.w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8.xml"/><Relationship Id="rId1" Type="http://schemas.openxmlformats.org/officeDocument/2006/relationships/tags" Target="../tags/tag1.xml"/><Relationship Id="rId4" Type="http://schemas.openxmlformats.org/officeDocument/2006/relationships/image" Target="../media/image35.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2.xml"/><Relationship Id="rId1" Type="http://schemas.openxmlformats.org/officeDocument/2006/relationships/slideLayout" Target="../slideLayouts/slideLayout29.xml"/><Relationship Id="rId5" Type="http://schemas.openxmlformats.org/officeDocument/2006/relationships/image" Target="../media/image37.png"/><Relationship Id="rId4" Type="http://schemas.openxmlformats.org/officeDocument/2006/relationships/image" Target="../media/image36.png"/></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29.xml"/><Relationship Id="rId6" Type="http://schemas.openxmlformats.org/officeDocument/2006/relationships/image" Target="../media/image35.png"/><Relationship Id="rId5" Type="http://schemas.openxmlformats.org/officeDocument/2006/relationships/image" Target="../media/image40.png"/><Relationship Id="rId4" Type="http://schemas.openxmlformats.org/officeDocument/2006/relationships/image" Target="../media/image39.png"/></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6.png"/><Relationship Id="rId1" Type="http://schemas.openxmlformats.org/officeDocument/2006/relationships/slideLayout" Target="../slideLayouts/slideLayout29.xml"/><Relationship Id="rId4" Type="http://schemas.openxmlformats.org/officeDocument/2006/relationships/image" Target="../media/image42.png"/></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4.xml"/><Relationship Id="rId1" Type="http://schemas.openxmlformats.org/officeDocument/2006/relationships/slideLayout" Target="../slideLayouts/slideLayout29.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5.xml"/><Relationship Id="rId1" Type="http://schemas.openxmlformats.org/officeDocument/2006/relationships/slideLayout" Target="../slideLayouts/slideLayout29.xml"/><Relationship Id="rId6" Type="http://schemas.openxmlformats.org/officeDocument/2006/relationships/image" Target="../media/image49.png"/><Relationship Id="rId5" Type="http://schemas.openxmlformats.org/officeDocument/2006/relationships/image" Target="../media/image16.png"/><Relationship Id="rId4" Type="http://schemas.openxmlformats.org/officeDocument/2006/relationships/image" Target="../media/image48.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1.xml"/><Relationship Id="rId1" Type="http://schemas.openxmlformats.org/officeDocument/2006/relationships/slideLayout" Target="../slideLayouts/slideLayout3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2.xml"/><Relationship Id="rId1" Type="http://schemas.openxmlformats.org/officeDocument/2006/relationships/slideLayout" Target="../slideLayouts/slideLayout35.xml"/><Relationship Id="rId4" Type="http://schemas.openxmlformats.org/officeDocument/2006/relationships/image" Target="../media/image53.png"/></Relationships>
</file>

<file path=ppt/slides/_rels/slide8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5.xml"/><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9.xml"/></Relationships>
</file>

<file path=ppt/slides/_rels/slide94.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77.png"/><Relationship Id="rId26" Type="http://schemas.openxmlformats.org/officeDocument/2006/relationships/image" Target="../media/image85.png"/><Relationship Id="rId3" Type="http://schemas.openxmlformats.org/officeDocument/2006/relationships/image" Target="../media/image62.png"/><Relationship Id="rId21" Type="http://schemas.openxmlformats.org/officeDocument/2006/relationships/image" Target="../media/image80.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5" Type="http://schemas.openxmlformats.org/officeDocument/2006/relationships/image" Target="../media/image84.png"/><Relationship Id="rId2" Type="http://schemas.openxmlformats.org/officeDocument/2006/relationships/image" Target="../media/image61.png"/><Relationship Id="rId16" Type="http://schemas.openxmlformats.org/officeDocument/2006/relationships/image" Target="../media/image75.png"/><Relationship Id="rId20" Type="http://schemas.openxmlformats.org/officeDocument/2006/relationships/image" Target="../media/image79.png"/><Relationship Id="rId29" Type="http://schemas.openxmlformats.org/officeDocument/2006/relationships/image" Target="../media/image88.png"/><Relationship Id="rId1" Type="http://schemas.openxmlformats.org/officeDocument/2006/relationships/slideLayout" Target="../slideLayouts/slideLayout34.xml"/><Relationship Id="rId6" Type="http://schemas.openxmlformats.org/officeDocument/2006/relationships/image" Target="../media/image65.png"/><Relationship Id="rId11" Type="http://schemas.openxmlformats.org/officeDocument/2006/relationships/image" Target="../media/image70.png"/><Relationship Id="rId24" Type="http://schemas.openxmlformats.org/officeDocument/2006/relationships/image" Target="../media/image83.png"/><Relationship Id="rId32" Type="http://schemas.openxmlformats.org/officeDocument/2006/relationships/image" Target="../media/image91.png"/><Relationship Id="rId5" Type="http://schemas.openxmlformats.org/officeDocument/2006/relationships/image" Target="../media/image64.png"/><Relationship Id="rId15" Type="http://schemas.openxmlformats.org/officeDocument/2006/relationships/image" Target="../media/image74.png"/><Relationship Id="rId23" Type="http://schemas.openxmlformats.org/officeDocument/2006/relationships/image" Target="../media/image82.png"/><Relationship Id="rId28" Type="http://schemas.openxmlformats.org/officeDocument/2006/relationships/image" Target="../media/image87.png"/><Relationship Id="rId10" Type="http://schemas.openxmlformats.org/officeDocument/2006/relationships/image" Target="../media/image69.png"/><Relationship Id="rId19" Type="http://schemas.openxmlformats.org/officeDocument/2006/relationships/image" Target="../media/image78.png"/><Relationship Id="rId31" Type="http://schemas.openxmlformats.org/officeDocument/2006/relationships/image" Target="../media/image90.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 Id="rId22" Type="http://schemas.openxmlformats.org/officeDocument/2006/relationships/image" Target="../media/image81.png"/><Relationship Id="rId27" Type="http://schemas.openxmlformats.org/officeDocument/2006/relationships/image" Target="../media/image86.png"/><Relationship Id="rId30" Type="http://schemas.openxmlformats.org/officeDocument/2006/relationships/image" Target="../media/image89.png"/></Relationships>
</file>

<file path=ppt/slides/_rels/slide9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hyperlink" Target="http://www.amazon.com/Facebook-The-Social-Network-ebook/dp/B0045Y1O8E/ref=sr_1_1?ie=UTF8&amp;m=A3HXV1MK15HIUT&amp;s=digital-text&amp;qid=1298539188&amp;sr=1-1" TargetMode="External"/><Relationship Id="rId1" Type="http://schemas.openxmlformats.org/officeDocument/2006/relationships/slideLayout" Target="../slideLayouts/slideLayout35.xml"/><Relationship Id="rId4" Type="http://schemas.openxmlformats.org/officeDocument/2006/relationships/image" Target="../media/image55.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image" Target="../media/image93.jpeg"/><Relationship Id="rId1" Type="http://schemas.openxmlformats.org/officeDocument/2006/relationships/slideLayout" Target="../slideLayouts/slideLayout35.xml"/><Relationship Id="rId4" Type="http://schemas.openxmlformats.org/officeDocument/2006/relationships/image" Target="../media/image9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b="1" dirty="0" smtClean="0"/>
              <a:t>Social Networks and Social Media</a:t>
            </a:r>
            <a:endParaRPr lang="zh-CN" altLang="en-US" dirty="0"/>
          </a:p>
        </p:txBody>
      </p:sp>
      <p:sp>
        <p:nvSpPr>
          <p:cNvPr id="3" name="Subtitle 2"/>
          <p:cNvSpPr>
            <a:spLocks noGrp="1"/>
          </p:cNvSpPr>
          <p:nvPr>
            <p:ph type="subTitle" idx="1"/>
          </p:nvPr>
        </p:nvSpPr>
        <p:spPr/>
        <p:txBody>
          <a:bodyPr/>
          <a:lstStyle/>
          <a:p>
            <a:endParaRPr lang="zh-CN" altLang="en-US" dirty="0"/>
          </a:p>
        </p:txBody>
      </p:sp>
      <p:pic>
        <p:nvPicPr>
          <p:cNvPr id="4" name="Picture 13" descr="HKUST_logo"/>
          <p:cNvPicPr>
            <a:picLocks noChangeAspect="1" noChangeArrowheads="1"/>
          </p:cNvPicPr>
          <p:nvPr/>
        </p:nvPicPr>
        <p:blipFill>
          <a:blip r:embed="rId3" cstate="print"/>
          <a:srcRect/>
          <a:stretch>
            <a:fillRect/>
          </a:stretch>
        </p:blipFill>
        <p:spPr bwMode="auto">
          <a:xfrm>
            <a:off x="6187132" y="4732338"/>
            <a:ext cx="2273300" cy="12890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10277680-3A9A-4834-ACB2-16CB01014CBC}" type="datetime1">
              <a:rPr lang="en-US" altLang="zh-CN" smtClean="0"/>
              <a:pPr>
                <a:defRPr/>
              </a:pPr>
              <a:t>4/16/2018</a:t>
            </a:fld>
            <a:endParaRPr lang="en-US" altLang="zh-CN"/>
          </a:p>
        </p:txBody>
      </p:sp>
    </p:spTree>
    <p:extLst>
      <p:ext uri="{BB962C8B-B14F-4D97-AF65-F5344CB8AC3E}">
        <p14:creationId xmlns:p14="http://schemas.microsoft.com/office/powerpoint/2010/main" val="1426668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p:txBody>
          <a:bodyPr/>
          <a:lstStyle/>
          <a:p>
            <a:r>
              <a:rPr lang="en-US" smtClean="0"/>
              <a:t>Networks and Representation</a:t>
            </a:r>
          </a:p>
        </p:txBody>
      </p:sp>
      <p:sp>
        <p:nvSpPr>
          <p:cNvPr id="23554" name="Content Placeholder 4"/>
          <p:cNvSpPr>
            <a:spLocks noGrp="1"/>
          </p:cNvSpPr>
          <p:nvPr>
            <p:ph sz="half" idx="1"/>
          </p:nvPr>
        </p:nvSpPr>
        <p:spPr>
          <a:xfrm>
            <a:off x="457200" y="2865438"/>
            <a:ext cx="4038600" cy="3260725"/>
          </a:xfrm>
        </p:spPr>
        <p:txBody>
          <a:bodyPr/>
          <a:lstStyle/>
          <a:p>
            <a:r>
              <a:rPr lang="en-US" sz="2400" smtClean="0"/>
              <a:t>Graph Representation</a:t>
            </a:r>
          </a:p>
        </p:txBody>
      </p:sp>
      <p:sp>
        <p:nvSpPr>
          <p:cNvPr id="23555" name="Content Placeholder 5"/>
          <p:cNvSpPr>
            <a:spLocks noGrp="1"/>
          </p:cNvSpPr>
          <p:nvPr>
            <p:ph sz="half" idx="2"/>
          </p:nvPr>
        </p:nvSpPr>
        <p:spPr>
          <a:xfrm>
            <a:off x="4648200" y="2865438"/>
            <a:ext cx="4038600" cy="3446462"/>
          </a:xfrm>
        </p:spPr>
        <p:txBody>
          <a:bodyPr/>
          <a:lstStyle/>
          <a:p>
            <a:r>
              <a:rPr lang="en-US" sz="2400" smtClean="0"/>
              <a:t>Matrix Representation</a:t>
            </a:r>
          </a:p>
        </p:txBody>
      </p:sp>
      <p:pic>
        <p:nvPicPr>
          <p:cNvPr id="23556" name="Picture 6" descr="network.pdf"/>
          <p:cNvPicPr>
            <a:picLocks noChangeAspect="1"/>
          </p:cNvPicPr>
          <p:nvPr/>
        </p:nvPicPr>
        <p:blipFill>
          <a:blip r:embed="rId3"/>
          <a:srcRect/>
          <a:stretch>
            <a:fillRect/>
          </a:stretch>
        </p:blipFill>
        <p:spPr bwMode="auto">
          <a:xfrm>
            <a:off x="457200" y="3922713"/>
            <a:ext cx="3835400" cy="1460500"/>
          </a:xfrm>
          <a:prstGeom prst="rect">
            <a:avLst/>
          </a:prstGeom>
          <a:noFill/>
          <a:ln w="9525">
            <a:noFill/>
            <a:miter lim="800000"/>
            <a:headEnd/>
            <a:tailEnd/>
          </a:ln>
        </p:spPr>
      </p:pic>
      <p:pic>
        <p:nvPicPr>
          <p:cNvPr id="23557" name="Picture 8"/>
          <p:cNvPicPr>
            <a:picLocks noChangeAspect="1"/>
          </p:cNvPicPr>
          <p:nvPr/>
        </p:nvPicPr>
        <p:blipFill>
          <a:blip r:embed="rId4"/>
          <a:srcRect/>
          <a:stretch>
            <a:fillRect/>
          </a:stretch>
        </p:blipFill>
        <p:spPr bwMode="auto">
          <a:xfrm>
            <a:off x="4648200" y="3405188"/>
            <a:ext cx="4146550" cy="2941637"/>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pPr>
              <a:defRPr/>
            </a:pPr>
            <a:fld id="{12E1752C-206A-4462-8EEB-DE0AA6D1C923}" type="slidenum">
              <a:rPr lang="en-US"/>
              <a:pPr>
                <a:defRPr/>
              </a:pPr>
              <a:t>10</a:t>
            </a:fld>
            <a:endParaRPr lang="en-US" dirty="0"/>
          </a:p>
        </p:txBody>
      </p:sp>
      <p:sp>
        <p:nvSpPr>
          <p:cNvPr id="23559" name="TextBox 11"/>
          <p:cNvSpPr txBox="1">
            <a:spLocks noChangeArrowheads="1"/>
          </p:cNvSpPr>
          <p:nvPr/>
        </p:nvSpPr>
        <p:spPr bwMode="auto">
          <a:xfrm>
            <a:off x="457200" y="1724794"/>
            <a:ext cx="8575675" cy="1200150"/>
          </a:xfrm>
          <a:prstGeom prst="rect">
            <a:avLst/>
          </a:prstGeom>
          <a:noFill/>
          <a:ln w="9525">
            <a:noFill/>
            <a:miter lim="800000"/>
            <a:headEnd/>
            <a:tailEnd/>
          </a:ln>
        </p:spPr>
        <p:txBody>
          <a:bodyPr>
            <a:spAutoFit/>
          </a:bodyPr>
          <a:lstStyle/>
          <a:p>
            <a:r>
              <a:rPr lang="en-US" sz="2400" dirty="0">
                <a:solidFill>
                  <a:srgbClr val="0000FF"/>
                </a:solidFill>
                <a:latin typeface="Calibri" pitchFamily="34" charset="0"/>
              </a:rPr>
              <a:t>Social Network</a:t>
            </a:r>
            <a:r>
              <a:rPr lang="en-US" sz="2400" dirty="0">
                <a:latin typeface="Calibri" pitchFamily="34" charset="0"/>
              </a:rPr>
              <a:t>:  A social structure made of nodes (individuals or organizations) and edges that connect nodes in various  relationships like friendship, kinship etc. </a:t>
            </a:r>
          </a:p>
        </p:txBody>
      </p:sp>
    </p:spTree>
    <p:extLst>
      <p:ext uri="{BB962C8B-B14F-4D97-AF65-F5344CB8AC3E}">
        <p14:creationId xmlns:p14="http://schemas.microsoft.com/office/powerpoint/2010/main" val="9143039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idx="4294967295"/>
          </p:nvPr>
        </p:nvSpPr>
        <p:spPr>
          <a:xfrm>
            <a:off x="341313" y="274638"/>
            <a:ext cx="8229600" cy="1143000"/>
          </a:xfrm>
        </p:spPr>
        <p:txBody>
          <a:bodyPr/>
          <a:lstStyle/>
          <a:p>
            <a:r>
              <a:rPr lang="en-US" sz="3600" smtClean="0"/>
              <a:t>Link Prediction using Collaborative Filtering</a:t>
            </a:r>
            <a:endParaRPr lang="en-US" sz="4000" smtClean="0"/>
          </a:p>
        </p:txBody>
      </p:sp>
      <p:graphicFrame>
        <p:nvGraphicFramePr>
          <p:cNvPr id="18435" name="Group 3"/>
          <p:cNvGraphicFramePr>
            <a:graphicFrameLocks noGrp="1"/>
          </p:cNvGraphicFramePr>
          <p:nvPr>
            <p:ph idx="4294967295"/>
          </p:nvPr>
        </p:nvGraphicFramePr>
        <p:xfrm>
          <a:off x="395288" y="1600200"/>
          <a:ext cx="8229600" cy="4567241"/>
        </p:xfrm>
        <a:graphic>
          <a:graphicData uri="http://schemas.openxmlformats.org/drawingml/2006/table">
            <a:tbl>
              <a:tblPr/>
              <a:tblGrid>
                <a:gridCol w="1371600"/>
                <a:gridCol w="1371600"/>
                <a:gridCol w="1371600"/>
                <a:gridCol w="1371600"/>
                <a:gridCol w="1371600"/>
                <a:gridCol w="1371600"/>
              </a:tblGrid>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1</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2</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3</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4</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5</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chemeClr val="hlink"/>
                          </a:solidFill>
                          <a:effectLst/>
                          <a:latin typeface="Arial" charset="0"/>
                          <a:ea typeface="ＭＳ Ｐゴシック" charset="0"/>
                        </a:rPr>
                        <a:t>?</a:t>
                      </a:r>
                      <a:endParaRPr kumimoji="0" lang="en-US" sz="3600" b="0" i="0" u="none" strike="noStrike" cap="none" normalizeH="0" baseline="0">
                        <a:ln>
                          <a:noFill/>
                        </a:ln>
                        <a:solidFill>
                          <a:schemeClr val="hlink"/>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6</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chemeClr val="hlink"/>
                          </a:solidFill>
                          <a:effectLst/>
                          <a:latin typeface="Arial" charset="0"/>
                          <a:ea typeface="ＭＳ Ｐゴシック" charset="0"/>
                        </a:rPr>
                        <a:t>?</a:t>
                      </a:r>
                      <a:endParaRPr kumimoji="0" lang="en-US" sz="3600" b="0" i="0" u="none" strike="noStrike" cap="none" normalizeH="0" baseline="0">
                        <a:ln>
                          <a:noFill/>
                        </a:ln>
                        <a:solidFill>
                          <a:schemeClr val="hlink"/>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6</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pic>
        <p:nvPicPr>
          <p:cNvPr id="34876" name="Picture 6" descr="PE01732_"/>
          <p:cNvPicPr>
            <a:picLocks noChangeAspect="1" noChangeArrowheads="1"/>
          </p:cNvPicPr>
          <p:nvPr/>
        </p:nvPicPr>
        <p:blipFill>
          <a:blip r:embed="rId3"/>
          <a:srcRect/>
          <a:stretch>
            <a:fillRect/>
          </a:stretch>
        </p:blipFill>
        <p:spPr bwMode="auto">
          <a:xfrm>
            <a:off x="1219200" y="2286000"/>
            <a:ext cx="609600" cy="615950"/>
          </a:xfrm>
          <a:prstGeom prst="rect">
            <a:avLst/>
          </a:prstGeom>
          <a:noFill/>
          <a:ln w="9525">
            <a:noFill/>
            <a:miter lim="800000"/>
            <a:headEnd/>
            <a:tailEnd/>
          </a:ln>
        </p:spPr>
      </p:pic>
      <p:pic>
        <p:nvPicPr>
          <p:cNvPr id="34877" name="Picture 8" descr="PE03655_"/>
          <p:cNvPicPr>
            <a:picLocks noChangeAspect="1" noChangeArrowheads="1"/>
          </p:cNvPicPr>
          <p:nvPr/>
        </p:nvPicPr>
        <p:blipFill>
          <a:blip r:embed="rId4"/>
          <a:srcRect/>
          <a:stretch>
            <a:fillRect/>
          </a:stretch>
        </p:blipFill>
        <p:spPr bwMode="auto">
          <a:xfrm>
            <a:off x="1143000" y="2971800"/>
            <a:ext cx="719138" cy="596900"/>
          </a:xfrm>
          <a:prstGeom prst="rect">
            <a:avLst/>
          </a:prstGeom>
          <a:noFill/>
          <a:ln w="9525">
            <a:noFill/>
            <a:miter lim="800000"/>
            <a:headEnd/>
            <a:tailEnd/>
          </a:ln>
        </p:spPr>
      </p:pic>
      <p:pic>
        <p:nvPicPr>
          <p:cNvPr id="34878" name="Picture 5" descr="PE01731_"/>
          <p:cNvPicPr>
            <a:picLocks noChangeAspect="1" noChangeArrowheads="1"/>
          </p:cNvPicPr>
          <p:nvPr/>
        </p:nvPicPr>
        <p:blipFill>
          <a:blip r:embed="rId5"/>
          <a:srcRect/>
          <a:stretch>
            <a:fillRect/>
          </a:stretch>
        </p:blipFill>
        <p:spPr bwMode="auto">
          <a:xfrm>
            <a:off x="1295400" y="3581400"/>
            <a:ext cx="457200" cy="650875"/>
          </a:xfrm>
          <a:prstGeom prst="rect">
            <a:avLst/>
          </a:prstGeom>
          <a:noFill/>
          <a:ln w="9525">
            <a:noFill/>
            <a:miter lim="800000"/>
            <a:headEnd/>
            <a:tailEnd/>
          </a:ln>
        </p:spPr>
      </p:pic>
      <p:pic>
        <p:nvPicPr>
          <p:cNvPr id="34879" name="Picture 9" descr="PE03620_"/>
          <p:cNvPicPr>
            <a:picLocks noChangeAspect="1" noChangeArrowheads="1"/>
          </p:cNvPicPr>
          <p:nvPr/>
        </p:nvPicPr>
        <p:blipFill>
          <a:blip r:embed="rId6"/>
          <a:srcRect/>
          <a:stretch>
            <a:fillRect/>
          </a:stretch>
        </p:blipFill>
        <p:spPr bwMode="auto">
          <a:xfrm>
            <a:off x="1219200" y="4419600"/>
            <a:ext cx="566738" cy="457200"/>
          </a:xfrm>
          <a:prstGeom prst="rect">
            <a:avLst/>
          </a:prstGeom>
          <a:noFill/>
          <a:ln w="9525">
            <a:noFill/>
            <a:miter lim="800000"/>
            <a:headEnd/>
            <a:tailEnd/>
          </a:ln>
        </p:spPr>
      </p:pic>
      <p:pic>
        <p:nvPicPr>
          <p:cNvPr id="34880" name="Picture 7" descr="PE01993_"/>
          <p:cNvPicPr>
            <a:picLocks noChangeAspect="1" noChangeArrowheads="1"/>
          </p:cNvPicPr>
          <p:nvPr/>
        </p:nvPicPr>
        <p:blipFill>
          <a:blip r:embed="rId7"/>
          <a:srcRect/>
          <a:stretch>
            <a:fillRect/>
          </a:stretch>
        </p:blipFill>
        <p:spPr bwMode="auto">
          <a:xfrm>
            <a:off x="1143000" y="4953000"/>
            <a:ext cx="533400" cy="549275"/>
          </a:xfrm>
          <a:prstGeom prst="rect">
            <a:avLst/>
          </a:prstGeom>
          <a:noFill/>
          <a:ln w="9525">
            <a:noFill/>
            <a:miter lim="800000"/>
            <a:headEnd/>
            <a:tailEnd/>
          </a:ln>
        </p:spPr>
      </p:pic>
      <p:pic>
        <p:nvPicPr>
          <p:cNvPr id="34881" name="Picture 10" descr="PE03614_"/>
          <p:cNvPicPr>
            <a:picLocks noChangeAspect="1" noChangeArrowheads="1"/>
          </p:cNvPicPr>
          <p:nvPr/>
        </p:nvPicPr>
        <p:blipFill>
          <a:blip r:embed="rId8"/>
          <a:srcRect/>
          <a:stretch>
            <a:fillRect/>
          </a:stretch>
        </p:blipFill>
        <p:spPr bwMode="auto">
          <a:xfrm>
            <a:off x="1143000" y="5562600"/>
            <a:ext cx="609600" cy="581025"/>
          </a:xfrm>
          <a:prstGeom prst="rect">
            <a:avLst/>
          </a:prstGeom>
          <a:noFill/>
          <a:ln w="9525">
            <a:noFill/>
            <a:miter lim="800000"/>
            <a:headEnd/>
            <a:tailEnd/>
          </a:ln>
        </p:spPr>
      </p:pic>
    </p:spTree>
    <p:extLst>
      <p:ext uri="{BB962C8B-B14F-4D97-AF65-F5344CB8AC3E}">
        <p14:creationId xmlns:p14="http://schemas.microsoft.com/office/powerpoint/2010/main" val="109341980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smtClean="0"/>
              <a:t>Challenges in Link Prediction</a:t>
            </a:r>
          </a:p>
        </p:txBody>
      </p:sp>
      <p:sp>
        <p:nvSpPr>
          <p:cNvPr id="36866" name="Content Placeholder 2"/>
          <p:cNvSpPr>
            <a:spLocks noGrp="1"/>
          </p:cNvSpPr>
          <p:nvPr>
            <p:ph idx="1"/>
          </p:nvPr>
        </p:nvSpPr>
        <p:spPr/>
        <p:txBody>
          <a:bodyPr/>
          <a:lstStyle/>
          <a:p>
            <a:r>
              <a:rPr lang="en-US" smtClean="0"/>
              <a:t>Data!!!</a:t>
            </a:r>
          </a:p>
          <a:p>
            <a:endParaRPr lang="en-US" smtClean="0"/>
          </a:p>
          <a:p>
            <a:r>
              <a:rPr lang="en-US" smtClean="0"/>
              <a:t>Cold Start Problem</a:t>
            </a:r>
          </a:p>
          <a:p>
            <a:endParaRPr lang="en-US" smtClean="0"/>
          </a:p>
          <a:p>
            <a:r>
              <a:rPr lang="en-US" smtClean="0"/>
              <a:t>Sparsity Problem</a:t>
            </a:r>
          </a:p>
          <a:p>
            <a:endParaRPr lang="en-US" smtClean="0"/>
          </a:p>
        </p:txBody>
      </p:sp>
    </p:spTree>
    <p:extLst>
      <p:ext uri="{BB962C8B-B14F-4D97-AF65-F5344CB8AC3E}">
        <p14:creationId xmlns:p14="http://schemas.microsoft.com/office/powerpoint/2010/main" val="3309882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Link Prediction using Collaborative Filtering</a:t>
            </a:r>
            <a:endParaRPr lang="en-US" dirty="0"/>
          </a:p>
        </p:txBody>
      </p:sp>
      <p:sp>
        <p:nvSpPr>
          <p:cNvPr id="90114" name="Content Placeholder 2"/>
          <p:cNvSpPr>
            <a:spLocks noGrp="1"/>
          </p:cNvSpPr>
          <p:nvPr>
            <p:ph idx="1"/>
          </p:nvPr>
        </p:nvSpPr>
        <p:spPr/>
        <p:txBody>
          <a:bodyPr/>
          <a:lstStyle/>
          <a:p>
            <a:r>
              <a:rPr lang="en-US" smtClean="0"/>
              <a:t>Memory-based Approach</a:t>
            </a:r>
          </a:p>
          <a:p>
            <a:pPr lvl="1"/>
            <a:r>
              <a:rPr lang="en-US" smtClean="0"/>
              <a:t>User-base approach [Twitter]</a:t>
            </a:r>
          </a:p>
          <a:p>
            <a:pPr lvl="1"/>
            <a:r>
              <a:rPr lang="en-US" smtClean="0"/>
              <a:t>item-base approach [Amazon &amp; Youtube]</a:t>
            </a:r>
          </a:p>
          <a:p>
            <a:r>
              <a:rPr lang="en-US" smtClean="0"/>
              <a:t>Model-based Approach</a:t>
            </a:r>
          </a:p>
          <a:p>
            <a:pPr lvl="1"/>
            <a:r>
              <a:rPr lang="en-US" smtClean="0"/>
              <a:t>Latent Factor Model [Google News]</a:t>
            </a:r>
          </a:p>
          <a:p>
            <a:pPr lvl="1"/>
            <a:endParaRPr lang="en-US" smtClean="0"/>
          </a:p>
          <a:p>
            <a:r>
              <a:rPr lang="en-US" smtClean="0"/>
              <a:t>Hybrid Approach</a:t>
            </a:r>
          </a:p>
        </p:txBody>
      </p:sp>
    </p:spTree>
    <p:extLst>
      <p:ext uri="{BB962C8B-B14F-4D97-AF65-F5344CB8AC3E}">
        <p14:creationId xmlns:p14="http://schemas.microsoft.com/office/powerpoint/2010/main" val="32943939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smtClean="0"/>
              <a:t>Memory-based Approach</a:t>
            </a:r>
          </a:p>
        </p:txBody>
      </p:sp>
      <p:sp>
        <p:nvSpPr>
          <p:cNvPr id="38914" name="Rectangle 3"/>
          <p:cNvSpPr>
            <a:spLocks noGrp="1" noChangeArrowheads="1"/>
          </p:cNvSpPr>
          <p:nvPr>
            <p:ph idx="1"/>
          </p:nvPr>
        </p:nvSpPr>
        <p:spPr>
          <a:xfrm>
            <a:off x="457200" y="1636713"/>
            <a:ext cx="8229600" cy="4489450"/>
          </a:xfrm>
        </p:spPr>
        <p:txBody>
          <a:bodyPr/>
          <a:lstStyle/>
          <a:p>
            <a:r>
              <a:rPr lang="en-US" sz="2800" smtClean="0">
                <a:latin typeface="Arial" charset="0"/>
              </a:rPr>
              <a:t>Few modeling assumptions</a:t>
            </a:r>
          </a:p>
          <a:p>
            <a:r>
              <a:rPr lang="en-US" sz="2800" smtClean="0">
                <a:latin typeface="Arial" charset="0"/>
              </a:rPr>
              <a:t>Few tuning parameters to learn</a:t>
            </a:r>
          </a:p>
          <a:p>
            <a:r>
              <a:rPr lang="en-US" sz="2800" smtClean="0">
                <a:latin typeface="Arial" charset="0"/>
              </a:rPr>
              <a:t>Easy to explain to users</a:t>
            </a:r>
          </a:p>
          <a:p>
            <a:pPr lvl="1"/>
            <a:r>
              <a:rPr lang="en-US" sz="2400" smtClean="0">
                <a:latin typeface="Arial" charset="0"/>
              </a:rPr>
              <a:t>Dear Amazon.com Customer, We've noticed that customers who have purchased or rated </a:t>
            </a:r>
            <a:r>
              <a:rPr lang="en-US" sz="2400" i="1" smtClean="0">
                <a:latin typeface="Arial" charset="0"/>
                <a:hlinkClick r:id="rId3"/>
              </a:rPr>
              <a:t>How Does the Show Go On: An Introduction to the Theater</a:t>
            </a:r>
            <a:r>
              <a:rPr lang="en-US" sz="2400" smtClean="0">
                <a:latin typeface="Arial" charset="0"/>
              </a:rPr>
              <a:t> by Thomas Schumacher have also purchased </a:t>
            </a:r>
            <a:r>
              <a:rPr lang="en-US" sz="2400" i="1" smtClean="0">
                <a:solidFill>
                  <a:srgbClr val="FF0000"/>
                </a:solidFill>
                <a:latin typeface="Arial" charset="0"/>
              </a:rPr>
              <a:t>Princess Protection Program #1: A Royal Makeover</a:t>
            </a:r>
            <a:r>
              <a:rPr lang="en-US" sz="2400" i="1" smtClean="0">
                <a:latin typeface="Arial" charset="0"/>
              </a:rPr>
              <a:t> (Disney Early Readers)</a:t>
            </a:r>
            <a:r>
              <a:rPr lang="en-US" sz="2400" smtClean="0">
                <a:latin typeface="Arial" charset="0"/>
              </a:rPr>
              <a:t>. </a:t>
            </a:r>
          </a:p>
          <a:p>
            <a:endParaRPr lang="en-US" sz="2800" smtClean="0">
              <a:latin typeface="Arial" charset="0"/>
            </a:endParaRPr>
          </a:p>
        </p:txBody>
      </p:sp>
      <p:sp>
        <p:nvSpPr>
          <p:cNvPr id="38915"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12B0CC-BD0C-46B3-A97F-851F824AE594}" type="slidenum">
              <a:rPr lang="en-US">
                <a:solidFill>
                  <a:prstClr val="black"/>
                </a:solidFill>
                <a:latin typeface="Arial" charset="0"/>
                <a:ea typeface="ＭＳ Ｐゴシック" pitchFamily="34" charset="-128"/>
              </a:rPr>
              <a:pPr fontAlgn="base">
                <a:spcBef>
                  <a:spcPct val="0"/>
                </a:spcBef>
                <a:spcAft>
                  <a:spcPct val="0"/>
                </a:spcAft>
              </a:pPr>
              <a:t>103</a:t>
            </a:fld>
            <a:endParaRPr lang="en-US">
              <a:solidFill>
                <a:prstClr val="black"/>
              </a:solidFill>
              <a:latin typeface="Arial" charset="0"/>
              <a:ea typeface="ＭＳ Ｐゴシック" pitchFamily="34" charset="-128"/>
            </a:endParaRPr>
          </a:p>
        </p:txBody>
      </p:sp>
    </p:spTree>
    <p:extLst>
      <p:ext uri="{BB962C8B-B14F-4D97-AF65-F5344CB8AC3E}">
        <p14:creationId xmlns:p14="http://schemas.microsoft.com/office/powerpoint/2010/main" val="284037675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sz="3200" smtClean="0"/>
              <a:t>Algorithms: User-Based Algorithms </a:t>
            </a:r>
            <a:r>
              <a:rPr lang="en-US" sz="2000" smtClean="0"/>
              <a:t>(Breese et al, UAI98)</a:t>
            </a:r>
          </a:p>
        </p:txBody>
      </p:sp>
      <p:sp>
        <p:nvSpPr>
          <p:cNvPr id="40962" name="Rectangle 3"/>
          <p:cNvSpPr>
            <a:spLocks noGrp="1" noChangeArrowheads="1"/>
          </p:cNvSpPr>
          <p:nvPr>
            <p:ph idx="1"/>
          </p:nvPr>
        </p:nvSpPr>
        <p:spPr/>
        <p:txBody>
          <a:bodyPr/>
          <a:lstStyle/>
          <a:p>
            <a:r>
              <a:rPr lang="en-US" sz="2800" i="1" smtClean="0"/>
              <a:t>v</a:t>
            </a:r>
            <a:r>
              <a:rPr lang="en-US" sz="2800" i="1" baseline="-25000" smtClean="0"/>
              <a:t>i,j</a:t>
            </a:r>
            <a:r>
              <a:rPr lang="en-US" sz="2800" smtClean="0"/>
              <a:t>= vote of user </a:t>
            </a:r>
            <a:r>
              <a:rPr lang="en-US" sz="2800" i="1" smtClean="0"/>
              <a:t>i</a:t>
            </a:r>
            <a:r>
              <a:rPr lang="en-US" sz="2800" smtClean="0"/>
              <a:t> on item </a:t>
            </a:r>
            <a:r>
              <a:rPr lang="en-US" sz="2800" i="1" smtClean="0"/>
              <a:t>j</a:t>
            </a:r>
          </a:p>
          <a:p>
            <a:r>
              <a:rPr lang="en-US" sz="2800" i="1" smtClean="0"/>
              <a:t>I</a:t>
            </a:r>
            <a:r>
              <a:rPr lang="en-US" sz="2800" i="1" baseline="-25000" smtClean="0"/>
              <a:t>i</a:t>
            </a:r>
            <a:r>
              <a:rPr lang="en-US" sz="2800" i="1" smtClean="0"/>
              <a:t> = </a:t>
            </a:r>
            <a:r>
              <a:rPr lang="en-US" sz="2800" smtClean="0"/>
              <a:t>items for which user </a:t>
            </a:r>
            <a:r>
              <a:rPr lang="en-US" sz="2800" i="1" smtClean="0"/>
              <a:t>i</a:t>
            </a:r>
            <a:r>
              <a:rPr lang="en-US" sz="2800" smtClean="0"/>
              <a:t> has voted</a:t>
            </a:r>
          </a:p>
          <a:p>
            <a:r>
              <a:rPr lang="en-US" sz="2800" smtClean="0"/>
              <a:t>Mean vote for </a:t>
            </a:r>
            <a:r>
              <a:rPr lang="en-US" sz="2800" i="1" smtClean="0"/>
              <a:t>i</a:t>
            </a:r>
            <a:r>
              <a:rPr lang="en-US" sz="2800" smtClean="0"/>
              <a:t> is </a:t>
            </a:r>
          </a:p>
          <a:p>
            <a:endParaRPr lang="en-US" sz="2800" smtClean="0"/>
          </a:p>
          <a:p>
            <a:endParaRPr lang="en-US" sz="2800" smtClean="0"/>
          </a:p>
          <a:p>
            <a:r>
              <a:rPr lang="en-US" sz="2800" smtClean="0"/>
              <a:t>Predicted vote for </a:t>
            </a:r>
            <a:r>
              <a:rPr lang="ja-JP" altLang="en-US" sz="2800" smtClean="0">
                <a:latin typeface="Arial" charset="0"/>
              </a:rPr>
              <a:t>“</a:t>
            </a:r>
            <a:r>
              <a:rPr lang="en-US" sz="2800" smtClean="0"/>
              <a:t>active user</a:t>
            </a:r>
            <a:r>
              <a:rPr lang="ja-JP" altLang="en-US" sz="2800" smtClean="0">
                <a:latin typeface="Arial" charset="0"/>
              </a:rPr>
              <a:t>”</a:t>
            </a:r>
            <a:r>
              <a:rPr lang="en-US" sz="2800" smtClean="0"/>
              <a:t> </a:t>
            </a:r>
            <a:r>
              <a:rPr lang="en-US" sz="2800" i="1" smtClean="0"/>
              <a:t>a</a:t>
            </a:r>
            <a:r>
              <a:rPr lang="en-US" sz="2800" smtClean="0"/>
              <a:t> is weighted sum</a:t>
            </a:r>
          </a:p>
        </p:txBody>
      </p:sp>
      <p:pic>
        <p:nvPicPr>
          <p:cNvPr id="40963" name="Picture 4"/>
          <p:cNvPicPr>
            <a:picLocks noChangeAspect="1" noChangeArrowheads="1"/>
          </p:cNvPicPr>
          <p:nvPr/>
        </p:nvPicPr>
        <p:blipFill>
          <a:blip r:embed="rId2"/>
          <a:srcRect l="39063" t="51080" r="22656" b="34885"/>
          <a:stretch>
            <a:fillRect/>
          </a:stretch>
        </p:blipFill>
        <p:spPr bwMode="auto">
          <a:xfrm>
            <a:off x="1592263" y="3124200"/>
            <a:ext cx="3733800" cy="990600"/>
          </a:xfrm>
          <a:prstGeom prst="rect">
            <a:avLst/>
          </a:prstGeom>
          <a:noFill/>
          <a:ln w="9525">
            <a:noFill/>
            <a:miter lim="800000"/>
            <a:headEnd/>
            <a:tailEnd/>
          </a:ln>
        </p:spPr>
      </p:pic>
      <p:pic>
        <p:nvPicPr>
          <p:cNvPr id="40964" name="Picture 5"/>
          <p:cNvPicPr>
            <a:picLocks noChangeAspect="1" noChangeArrowheads="1"/>
          </p:cNvPicPr>
          <p:nvPr/>
        </p:nvPicPr>
        <p:blipFill>
          <a:blip r:embed="rId3"/>
          <a:srcRect l="26563" t="71255" r="19531" b="13631"/>
          <a:stretch>
            <a:fillRect/>
          </a:stretch>
        </p:blipFill>
        <p:spPr bwMode="auto">
          <a:xfrm>
            <a:off x="957263" y="4778375"/>
            <a:ext cx="5257800" cy="1066800"/>
          </a:xfrm>
          <a:prstGeom prst="rect">
            <a:avLst/>
          </a:prstGeom>
          <a:noFill/>
          <a:ln w="9525">
            <a:noFill/>
            <a:miter lim="800000"/>
            <a:headEnd/>
            <a:tailEnd/>
          </a:ln>
        </p:spPr>
      </p:pic>
      <p:sp>
        <p:nvSpPr>
          <p:cNvPr id="40965" name="AutoShape 9"/>
          <p:cNvSpPr>
            <a:spLocks/>
          </p:cNvSpPr>
          <p:nvPr/>
        </p:nvSpPr>
        <p:spPr bwMode="auto">
          <a:xfrm rot="-5400000">
            <a:off x="4233863" y="5387975"/>
            <a:ext cx="304800" cy="609600"/>
          </a:xfrm>
          <a:prstGeom prst="leftBrace">
            <a:avLst>
              <a:gd name="adj1" fmla="val 16667"/>
              <a:gd name="adj2" fmla="val 50000"/>
            </a:avLst>
          </a:prstGeom>
          <a:noFill/>
          <a:ln w="38100">
            <a:solidFill>
              <a:schemeClr val="tx1"/>
            </a:solidFill>
            <a:round/>
            <a:headEnd/>
            <a:tailEnd/>
          </a:ln>
        </p:spPr>
        <p:txBody>
          <a:bodyPr wrap="none" anchor="ctr"/>
          <a:lstStyle/>
          <a:p>
            <a:pPr defTabSz="457200" fontAlgn="base">
              <a:spcBef>
                <a:spcPct val="0"/>
              </a:spcBef>
              <a:spcAft>
                <a:spcPct val="0"/>
              </a:spcAft>
            </a:pPr>
            <a:endParaRPr lang="en-US">
              <a:solidFill>
                <a:prstClr val="black"/>
              </a:solidFill>
            </a:endParaRPr>
          </a:p>
        </p:txBody>
      </p:sp>
      <p:sp>
        <p:nvSpPr>
          <p:cNvPr id="40966" name="Text Box 10"/>
          <p:cNvSpPr txBox="1">
            <a:spLocks noChangeArrowheads="1"/>
          </p:cNvSpPr>
          <p:nvPr/>
        </p:nvSpPr>
        <p:spPr bwMode="auto">
          <a:xfrm>
            <a:off x="2740025" y="5810250"/>
            <a:ext cx="3314700" cy="457200"/>
          </a:xfrm>
          <a:prstGeom prst="rect">
            <a:avLst/>
          </a:prstGeom>
          <a:noFill/>
          <a:ln w="9525">
            <a:noFill/>
            <a:miter lim="800000"/>
            <a:headEnd/>
            <a:tailEnd/>
          </a:ln>
        </p:spPr>
        <p:txBody>
          <a:bodyPr wrap="none">
            <a:spAutoFit/>
          </a:bodyPr>
          <a:lstStyle/>
          <a:p>
            <a:pPr defTabSz="457200" fontAlgn="base">
              <a:spcBef>
                <a:spcPct val="0"/>
              </a:spcBef>
              <a:spcAft>
                <a:spcPct val="0"/>
              </a:spcAft>
            </a:pPr>
            <a:r>
              <a:rPr lang="en-US">
                <a:solidFill>
                  <a:prstClr val="black"/>
                </a:solidFill>
              </a:rPr>
              <a:t>weights of </a:t>
            </a:r>
            <a:r>
              <a:rPr lang="en-US" i="1">
                <a:solidFill>
                  <a:prstClr val="black"/>
                </a:solidFill>
              </a:rPr>
              <a:t>n </a:t>
            </a:r>
            <a:r>
              <a:rPr lang="en-US">
                <a:solidFill>
                  <a:prstClr val="black"/>
                </a:solidFill>
              </a:rPr>
              <a:t>similar users</a:t>
            </a:r>
          </a:p>
        </p:txBody>
      </p:sp>
      <p:sp>
        <p:nvSpPr>
          <p:cNvPr id="40967" name="Line 11"/>
          <p:cNvSpPr>
            <a:spLocks noChangeShapeType="1"/>
          </p:cNvSpPr>
          <p:nvPr/>
        </p:nvSpPr>
        <p:spPr bwMode="auto">
          <a:xfrm flipH="1">
            <a:off x="2024063" y="5616575"/>
            <a:ext cx="1371600" cy="381000"/>
          </a:xfrm>
          <a:prstGeom prst="line">
            <a:avLst/>
          </a:prstGeom>
          <a:noFill/>
          <a:ln w="38100">
            <a:solidFill>
              <a:schemeClr val="tx1"/>
            </a:solidFill>
            <a:round/>
            <a:headEnd type="triangle" w="med" len="med"/>
            <a:tailEnd/>
          </a:ln>
        </p:spPr>
        <p:txBody>
          <a:bodyPr/>
          <a:lstStyle/>
          <a:p>
            <a:pPr defTabSz="457200" fontAlgn="base">
              <a:spcBef>
                <a:spcPct val="0"/>
              </a:spcBef>
              <a:spcAft>
                <a:spcPct val="0"/>
              </a:spcAft>
            </a:pPr>
            <a:endParaRPr lang="en-US">
              <a:solidFill>
                <a:prstClr val="black"/>
              </a:solidFill>
              <a:latin typeface="Arial" charset="0"/>
            </a:endParaRPr>
          </a:p>
        </p:txBody>
      </p:sp>
      <p:sp>
        <p:nvSpPr>
          <p:cNvPr id="40968" name="Text Box 12"/>
          <p:cNvSpPr txBox="1">
            <a:spLocks noChangeArrowheads="1"/>
          </p:cNvSpPr>
          <p:nvPr/>
        </p:nvSpPr>
        <p:spPr bwMode="auto">
          <a:xfrm>
            <a:off x="423863" y="5845175"/>
            <a:ext cx="1501775" cy="457200"/>
          </a:xfrm>
          <a:prstGeom prst="rect">
            <a:avLst/>
          </a:prstGeom>
          <a:noFill/>
          <a:ln w="9525">
            <a:noFill/>
            <a:miter lim="800000"/>
            <a:headEnd/>
            <a:tailEnd/>
          </a:ln>
        </p:spPr>
        <p:txBody>
          <a:bodyPr wrap="none">
            <a:spAutoFit/>
          </a:bodyPr>
          <a:lstStyle/>
          <a:p>
            <a:pPr algn="r" defTabSz="457200" fontAlgn="base">
              <a:spcBef>
                <a:spcPct val="0"/>
              </a:spcBef>
              <a:spcAft>
                <a:spcPct val="0"/>
              </a:spcAft>
            </a:pPr>
            <a:r>
              <a:rPr lang="en-US">
                <a:solidFill>
                  <a:prstClr val="black"/>
                </a:solidFill>
              </a:rPr>
              <a:t>normalizer</a:t>
            </a:r>
          </a:p>
        </p:txBody>
      </p:sp>
      <p:pic>
        <p:nvPicPr>
          <p:cNvPr id="40969" name="Picture 1"/>
          <p:cNvPicPr>
            <a:picLocks noChangeAspect="1"/>
          </p:cNvPicPr>
          <p:nvPr/>
        </p:nvPicPr>
        <p:blipFill>
          <a:blip r:embed="rId4"/>
          <a:srcRect/>
          <a:stretch>
            <a:fillRect/>
          </a:stretch>
        </p:blipFill>
        <p:spPr bwMode="auto">
          <a:xfrm>
            <a:off x="6197600" y="1417638"/>
            <a:ext cx="2713038" cy="2152650"/>
          </a:xfrm>
          <a:prstGeom prst="rect">
            <a:avLst/>
          </a:prstGeom>
          <a:noFill/>
          <a:ln w="9525">
            <a:noFill/>
            <a:miter lim="800000"/>
            <a:headEnd/>
            <a:tailEnd/>
          </a:ln>
        </p:spPr>
      </p:pic>
    </p:spTree>
    <p:extLst>
      <p:ext uri="{BB962C8B-B14F-4D97-AF65-F5344CB8AC3E}">
        <p14:creationId xmlns:p14="http://schemas.microsoft.com/office/powerpoint/2010/main" val="740038929"/>
      </p:ext>
    </p:extLst>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33" name="Rectangle 2"/>
          <p:cNvSpPr>
            <a:spLocks noGrp="1" noChangeArrowheads="1"/>
          </p:cNvSpPr>
          <p:nvPr>
            <p:ph type="title"/>
          </p:nvPr>
        </p:nvSpPr>
        <p:spPr/>
        <p:txBody>
          <a:bodyPr/>
          <a:lstStyle/>
          <a:p>
            <a:r>
              <a:rPr lang="en-US" sz="3200" smtClean="0"/>
              <a:t>Algorithms: User-Based Algorithms </a:t>
            </a:r>
            <a:r>
              <a:rPr lang="en-US" sz="2000" smtClean="0"/>
              <a:t>(Breese et al, UAI98)</a:t>
            </a:r>
          </a:p>
        </p:txBody>
      </p:sp>
      <p:sp>
        <p:nvSpPr>
          <p:cNvPr id="29934" name="Rectangle 3"/>
          <p:cNvSpPr>
            <a:spLocks noGrp="1" noChangeArrowheads="1"/>
          </p:cNvSpPr>
          <p:nvPr>
            <p:ph idx="1"/>
          </p:nvPr>
        </p:nvSpPr>
        <p:spPr>
          <a:xfrm>
            <a:off x="762000" y="1371600"/>
            <a:ext cx="7772400" cy="4419600"/>
          </a:xfrm>
        </p:spPr>
        <p:txBody>
          <a:bodyPr/>
          <a:lstStyle/>
          <a:p>
            <a:pPr>
              <a:lnSpc>
                <a:spcPct val="80000"/>
              </a:lnSpc>
            </a:pPr>
            <a:r>
              <a:rPr lang="en-US" sz="2800" smtClean="0"/>
              <a:t>K-nearest neighbor</a:t>
            </a:r>
          </a:p>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pPr>
            <a:r>
              <a:rPr lang="en-US" sz="2800" smtClean="0"/>
              <a:t>Pearson correlation coefficient (Resnick </a:t>
            </a:r>
            <a:r>
              <a:rPr lang="ja-JP" altLang="en-US" sz="2800" smtClean="0">
                <a:latin typeface="Arial" charset="0"/>
              </a:rPr>
              <a:t>’</a:t>
            </a:r>
            <a:r>
              <a:rPr lang="en-US" sz="2800" smtClean="0"/>
              <a:t>94, Grouplens):</a:t>
            </a:r>
          </a:p>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pPr>
            <a:r>
              <a:rPr lang="en-US" sz="2800" smtClean="0"/>
              <a:t>Cosine distance (from IR)</a:t>
            </a:r>
          </a:p>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buFontTx/>
              <a:buNone/>
            </a:pPr>
            <a:endParaRPr lang="en-US" sz="2800" smtClean="0"/>
          </a:p>
        </p:txBody>
      </p:sp>
      <p:pic>
        <p:nvPicPr>
          <p:cNvPr id="29935" name="Picture 10"/>
          <p:cNvPicPr>
            <a:picLocks noChangeAspect="1" noChangeArrowheads="1"/>
          </p:cNvPicPr>
          <p:nvPr/>
        </p:nvPicPr>
        <p:blipFill>
          <a:blip r:embed="rId3"/>
          <a:srcRect l="28125" t="21930" r="16406" b="64035"/>
          <a:stretch>
            <a:fillRect/>
          </a:stretch>
        </p:blipFill>
        <p:spPr bwMode="auto">
          <a:xfrm>
            <a:off x="1676400" y="3886200"/>
            <a:ext cx="5410200" cy="990600"/>
          </a:xfrm>
          <a:prstGeom prst="rect">
            <a:avLst/>
          </a:prstGeom>
          <a:noFill/>
          <a:ln w="9525">
            <a:noFill/>
            <a:miter lim="800000"/>
            <a:headEnd/>
            <a:tailEnd/>
          </a:ln>
        </p:spPr>
      </p:pic>
      <p:pic>
        <p:nvPicPr>
          <p:cNvPr id="29936" name="Picture 11"/>
          <p:cNvPicPr>
            <a:picLocks noChangeAspect="1" noChangeArrowheads="1"/>
          </p:cNvPicPr>
          <p:nvPr/>
        </p:nvPicPr>
        <p:blipFill>
          <a:blip r:embed="rId4"/>
          <a:srcRect l="9375" t="40622" r="38281" b="45343"/>
          <a:stretch>
            <a:fillRect/>
          </a:stretch>
        </p:blipFill>
        <p:spPr bwMode="auto">
          <a:xfrm>
            <a:off x="1981200" y="5638800"/>
            <a:ext cx="5105400" cy="990600"/>
          </a:xfrm>
          <a:prstGeom prst="rect">
            <a:avLst/>
          </a:prstGeom>
          <a:noFill/>
          <a:ln w="9525">
            <a:noFill/>
            <a:miter lim="800000"/>
            <a:headEnd/>
            <a:tailEnd/>
          </a:ln>
        </p:spPr>
      </p:pic>
      <p:graphicFrame>
        <p:nvGraphicFramePr>
          <p:cNvPr id="29932" name="Object 236"/>
          <p:cNvGraphicFramePr>
            <a:graphicFrameLocks noChangeAspect="1"/>
          </p:cNvGraphicFramePr>
          <p:nvPr/>
        </p:nvGraphicFramePr>
        <p:xfrm>
          <a:off x="2209800" y="1981200"/>
          <a:ext cx="3886200" cy="890588"/>
        </p:xfrm>
        <a:graphic>
          <a:graphicData uri="http://schemas.openxmlformats.org/presentationml/2006/ole">
            <mc:AlternateContent xmlns:mc="http://schemas.openxmlformats.org/markup-compatibility/2006">
              <mc:Choice xmlns:v="urn:schemas-microsoft-com:vml" Requires="v">
                <p:oleObj spid="_x0000_s8197" name="Equation" r:id="rId5" imgW="1993900" imgH="457200" progId="Equation.3">
                  <p:embed/>
                </p:oleObj>
              </mc:Choice>
              <mc:Fallback>
                <p:oleObj name="Equation" r:id="rId5" imgW="19939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981200"/>
                        <a:ext cx="3886200" cy="8905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057174268"/>
      </p:ext>
    </p:extLst>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smtClean="0"/>
              <a:t>Algorithm: Amazon’s Method</a:t>
            </a:r>
          </a:p>
        </p:txBody>
      </p:sp>
      <p:sp>
        <p:nvSpPr>
          <p:cNvPr id="44034" name="Content Placeholder 2"/>
          <p:cNvSpPr>
            <a:spLocks noGrp="1"/>
          </p:cNvSpPr>
          <p:nvPr>
            <p:ph idx="1"/>
          </p:nvPr>
        </p:nvSpPr>
        <p:spPr/>
        <p:txBody>
          <a:bodyPr/>
          <a:lstStyle/>
          <a:p>
            <a:r>
              <a:rPr lang="en-US" smtClean="0"/>
              <a:t>Item-based Approach</a:t>
            </a:r>
          </a:p>
          <a:p>
            <a:pPr lvl="1"/>
            <a:r>
              <a:rPr lang="en-US" smtClean="0"/>
              <a:t>Similar with user-based approach but is on the item side</a:t>
            </a:r>
          </a:p>
        </p:txBody>
      </p:sp>
      <p:pic>
        <p:nvPicPr>
          <p:cNvPr id="44035" name="Content Placeholder 3"/>
          <p:cNvPicPr>
            <a:picLocks noChangeAspect="1"/>
          </p:cNvPicPr>
          <p:nvPr/>
        </p:nvPicPr>
        <p:blipFill>
          <a:blip r:embed="rId2"/>
          <a:srcRect l="4361" r="4361"/>
          <a:stretch>
            <a:fillRect/>
          </a:stretch>
        </p:blipFill>
        <p:spPr bwMode="auto">
          <a:xfrm>
            <a:off x="1668463" y="3306763"/>
            <a:ext cx="4837112" cy="2659062"/>
          </a:xfrm>
          <a:prstGeom prst="rect">
            <a:avLst/>
          </a:prstGeom>
          <a:noFill/>
          <a:ln w="9525">
            <a:noFill/>
            <a:miter lim="800000"/>
            <a:headEnd/>
            <a:tailEnd/>
          </a:ln>
        </p:spPr>
      </p:pic>
    </p:spTree>
    <p:extLst>
      <p:ext uri="{BB962C8B-B14F-4D97-AF65-F5344CB8AC3E}">
        <p14:creationId xmlns:p14="http://schemas.microsoft.com/office/powerpoint/2010/main" val="35666052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5138" y="274638"/>
            <a:ext cx="8229600" cy="1143000"/>
          </a:xfrm>
        </p:spPr>
        <p:txBody>
          <a:bodyPr rtlCol="0">
            <a:normAutofit fontScale="90000"/>
          </a:bodyPr>
          <a:lstStyle/>
          <a:p>
            <a:pPr fontAlgn="auto">
              <a:spcAft>
                <a:spcPts val="0"/>
              </a:spcAft>
              <a:defRPr/>
            </a:pPr>
            <a:r>
              <a:rPr lang="en-GB" sz="4000" dirty="0"/>
              <a:t>Item-based CF Example: infer (user 1, item 3)</a:t>
            </a:r>
            <a:endParaRPr lang="en-US" sz="4000" dirty="0"/>
          </a:p>
        </p:txBody>
      </p:sp>
      <p:graphicFrame>
        <p:nvGraphicFramePr>
          <p:cNvPr id="18435" name="Group 3"/>
          <p:cNvGraphicFramePr>
            <a:graphicFrameLocks noGrp="1"/>
          </p:cNvGraphicFramePr>
          <p:nvPr>
            <p:ph idx="4294967295"/>
          </p:nvPr>
        </p:nvGraphicFramePr>
        <p:xfrm>
          <a:off x="465138" y="1600200"/>
          <a:ext cx="8229600" cy="4567241"/>
        </p:xfrm>
        <a:graphic>
          <a:graphicData uri="http://schemas.openxmlformats.org/drawingml/2006/table">
            <a:tbl>
              <a:tblPr/>
              <a:tblGrid>
                <a:gridCol w="1371600"/>
                <a:gridCol w="1371600"/>
                <a:gridCol w="1371600"/>
                <a:gridCol w="1371600"/>
                <a:gridCol w="1371600"/>
                <a:gridCol w="1371600"/>
              </a:tblGrid>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1</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2</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3</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4</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5</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chemeClr val="hlink"/>
                          </a:solidFill>
                          <a:effectLst/>
                          <a:latin typeface="Arial" charset="0"/>
                          <a:ea typeface="ＭＳ Ｐゴシック" charset="0"/>
                        </a:rPr>
                        <a:t>?</a:t>
                      </a:r>
                      <a:endParaRPr kumimoji="0" lang="en-US" sz="3600" b="0" i="0" u="none" strike="noStrike" cap="none" normalizeH="0" baseline="0">
                        <a:ln>
                          <a:noFill/>
                        </a:ln>
                        <a:solidFill>
                          <a:schemeClr val="hlink"/>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6</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chemeClr val="hlink"/>
                          </a:solidFill>
                          <a:effectLst/>
                          <a:latin typeface="Arial" charset="0"/>
                          <a:ea typeface="ＭＳ Ｐゴシック" charset="0"/>
                        </a:rPr>
                        <a:t>?</a:t>
                      </a:r>
                      <a:endParaRPr kumimoji="0" lang="en-US" sz="3600" b="0" i="0" u="none" strike="noStrike" cap="none" normalizeH="0" baseline="0">
                        <a:ln>
                          <a:noFill/>
                        </a:ln>
                        <a:solidFill>
                          <a:schemeClr val="hlink"/>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6</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3</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pic>
        <p:nvPicPr>
          <p:cNvPr id="97340" name="Picture 6" descr="PE01732_"/>
          <p:cNvPicPr>
            <a:picLocks noChangeAspect="1" noChangeArrowheads="1"/>
          </p:cNvPicPr>
          <p:nvPr/>
        </p:nvPicPr>
        <p:blipFill>
          <a:blip r:embed="rId3"/>
          <a:srcRect/>
          <a:stretch>
            <a:fillRect/>
          </a:stretch>
        </p:blipFill>
        <p:spPr bwMode="auto">
          <a:xfrm>
            <a:off x="1219200" y="2286000"/>
            <a:ext cx="609600" cy="615950"/>
          </a:xfrm>
          <a:prstGeom prst="rect">
            <a:avLst/>
          </a:prstGeom>
          <a:noFill/>
          <a:ln w="9525">
            <a:noFill/>
            <a:miter lim="800000"/>
            <a:headEnd/>
            <a:tailEnd/>
          </a:ln>
        </p:spPr>
      </p:pic>
      <p:pic>
        <p:nvPicPr>
          <p:cNvPr id="97341" name="Picture 8" descr="PE03655_"/>
          <p:cNvPicPr>
            <a:picLocks noChangeAspect="1" noChangeArrowheads="1"/>
          </p:cNvPicPr>
          <p:nvPr/>
        </p:nvPicPr>
        <p:blipFill>
          <a:blip r:embed="rId4"/>
          <a:srcRect/>
          <a:stretch>
            <a:fillRect/>
          </a:stretch>
        </p:blipFill>
        <p:spPr bwMode="auto">
          <a:xfrm>
            <a:off x="1143000" y="2971800"/>
            <a:ext cx="719138" cy="596900"/>
          </a:xfrm>
          <a:prstGeom prst="rect">
            <a:avLst/>
          </a:prstGeom>
          <a:noFill/>
          <a:ln w="9525">
            <a:noFill/>
            <a:miter lim="800000"/>
            <a:headEnd/>
            <a:tailEnd/>
          </a:ln>
        </p:spPr>
      </p:pic>
      <p:pic>
        <p:nvPicPr>
          <p:cNvPr id="97342" name="Picture 5" descr="PE01731_"/>
          <p:cNvPicPr>
            <a:picLocks noChangeAspect="1" noChangeArrowheads="1"/>
          </p:cNvPicPr>
          <p:nvPr/>
        </p:nvPicPr>
        <p:blipFill>
          <a:blip r:embed="rId5"/>
          <a:srcRect/>
          <a:stretch>
            <a:fillRect/>
          </a:stretch>
        </p:blipFill>
        <p:spPr bwMode="auto">
          <a:xfrm>
            <a:off x="1295400" y="3581400"/>
            <a:ext cx="457200" cy="650875"/>
          </a:xfrm>
          <a:prstGeom prst="rect">
            <a:avLst/>
          </a:prstGeom>
          <a:noFill/>
          <a:ln w="9525">
            <a:noFill/>
            <a:miter lim="800000"/>
            <a:headEnd/>
            <a:tailEnd/>
          </a:ln>
        </p:spPr>
      </p:pic>
      <p:pic>
        <p:nvPicPr>
          <p:cNvPr id="97343" name="Picture 9" descr="PE03620_"/>
          <p:cNvPicPr>
            <a:picLocks noChangeAspect="1" noChangeArrowheads="1"/>
          </p:cNvPicPr>
          <p:nvPr/>
        </p:nvPicPr>
        <p:blipFill>
          <a:blip r:embed="rId6"/>
          <a:srcRect/>
          <a:stretch>
            <a:fillRect/>
          </a:stretch>
        </p:blipFill>
        <p:spPr bwMode="auto">
          <a:xfrm>
            <a:off x="1219200" y="4419600"/>
            <a:ext cx="566738" cy="457200"/>
          </a:xfrm>
          <a:prstGeom prst="rect">
            <a:avLst/>
          </a:prstGeom>
          <a:noFill/>
          <a:ln w="9525">
            <a:noFill/>
            <a:miter lim="800000"/>
            <a:headEnd/>
            <a:tailEnd/>
          </a:ln>
        </p:spPr>
      </p:pic>
      <p:pic>
        <p:nvPicPr>
          <p:cNvPr id="97344" name="Picture 7" descr="PE01993_"/>
          <p:cNvPicPr>
            <a:picLocks noChangeAspect="1" noChangeArrowheads="1"/>
          </p:cNvPicPr>
          <p:nvPr/>
        </p:nvPicPr>
        <p:blipFill>
          <a:blip r:embed="rId7"/>
          <a:srcRect/>
          <a:stretch>
            <a:fillRect/>
          </a:stretch>
        </p:blipFill>
        <p:spPr bwMode="auto">
          <a:xfrm>
            <a:off x="1143000" y="4953000"/>
            <a:ext cx="533400" cy="549275"/>
          </a:xfrm>
          <a:prstGeom prst="rect">
            <a:avLst/>
          </a:prstGeom>
          <a:noFill/>
          <a:ln w="9525">
            <a:noFill/>
            <a:miter lim="800000"/>
            <a:headEnd/>
            <a:tailEnd/>
          </a:ln>
        </p:spPr>
      </p:pic>
      <p:pic>
        <p:nvPicPr>
          <p:cNvPr id="97345" name="Picture 10" descr="PE03614_"/>
          <p:cNvPicPr>
            <a:picLocks noChangeAspect="1" noChangeArrowheads="1"/>
          </p:cNvPicPr>
          <p:nvPr/>
        </p:nvPicPr>
        <p:blipFill>
          <a:blip r:embed="rId8"/>
          <a:srcRect/>
          <a:stretch>
            <a:fillRect/>
          </a:stretch>
        </p:blipFill>
        <p:spPr bwMode="auto">
          <a:xfrm>
            <a:off x="1143000" y="5562600"/>
            <a:ext cx="609600" cy="581025"/>
          </a:xfrm>
          <a:prstGeom prst="rect">
            <a:avLst/>
          </a:prstGeom>
          <a:noFill/>
          <a:ln w="9525">
            <a:noFill/>
            <a:miter lim="800000"/>
            <a:headEnd/>
            <a:tailEnd/>
          </a:ln>
        </p:spPr>
      </p:pic>
      <p:sp>
        <p:nvSpPr>
          <p:cNvPr id="11" name="Rectangle 10"/>
          <p:cNvSpPr/>
          <p:nvPr/>
        </p:nvSpPr>
        <p:spPr>
          <a:xfrm>
            <a:off x="4572000" y="1600200"/>
            <a:ext cx="13716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endParaRPr>
          </a:p>
        </p:txBody>
      </p:sp>
      <p:sp>
        <p:nvSpPr>
          <p:cNvPr id="97347" name="Rectangle 70"/>
          <p:cNvSpPr>
            <a:spLocks noChangeArrowheads="1"/>
          </p:cNvSpPr>
          <p:nvPr/>
        </p:nvSpPr>
        <p:spPr bwMode="auto">
          <a:xfrm>
            <a:off x="4495800" y="2362200"/>
            <a:ext cx="990600" cy="457200"/>
          </a:xfrm>
          <a:prstGeom prst="rect">
            <a:avLst/>
          </a:prstGeom>
          <a:noFill/>
          <a:ln w="57150">
            <a:solidFill>
              <a:schemeClr val="accent1"/>
            </a:solidFill>
            <a:miter lim="800000"/>
            <a:headEnd/>
            <a:tailEnd/>
          </a:ln>
        </p:spPr>
        <p:txBody>
          <a:bodyPr wrap="none" anchor="ctr"/>
          <a:lstStyle/>
          <a:p>
            <a:pPr defTabSz="457200" fontAlgn="base">
              <a:spcBef>
                <a:spcPct val="0"/>
              </a:spcBef>
              <a:spcAft>
                <a:spcPct val="0"/>
              </a:spcAft>
            </a:pPr>
            <a:endParaRPr lang="en-US">
              <a:solidFill>
                <a:prstClr val="black"/>
              </a:solidFill>
            </a:endParaRPr>
          </a:p>
        </p:txBody>
      </p:sp>
    </p:spTree>
    <p:extLst>
      <p:ext uri="{BB962C8B-B14F-4D97-AF65-F5344CB8AC3E}">
        <p14:creationId xmlns:p14="http://schemas.microsoft.com/office/powerpoint/2010/main" val="227168317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5138" y="274638"/>
            <a:ext cx="8229600" cy="1143000"/>
          </a:xfrm>
        </p:spPr>
        <p:txBody>
          <a:bodyPr rtlCol="0">
            <a:normAutofit fontScale="90000"/>
          </a:bodyPr>
          <a:lstStyle/>
          <a:p>
            <a:pPr fontAlgn="auto">
              <a:spcAft>
                <a:spcPts val="0"/>
              </a:spcAft>
              <a:defRPr/>
            </a:pPr>
            <a:r>
              <a:rPr lang="en-GB" altLang="zh-CN" sz="4000">
                <a:cs typeface="SimSun" charset="0"/>
              </a:rPr>
              <a:t>How to Calculate Similarity (Item 3 and Item 5)?</a:t>
            </a:r>
            <a:endParaRPr lang="en-US" sz="4000"/>
          </a:p>
        </p:txBody>
      </p:sp>
      <p:graphicFrame>
        <p:nvGraphicFramePr>
          <p:cNvPr id="10309" name="Group 69"/>
          <p:cNvGraphicFramePr>
            <a:graphicFrameLocks noGrp="1"/>
          </p:cNvGraphicFramePr>
          <p:nvPr>
            <p:ph idx="4294967295"/>
          </p:nvPr>
        </p:nvGraphicFramePr>
        <p:xfrm>
          <a:off x="465138" y="1600200"/>
          <a:ext cx="8229600" cy="4567241"/>
        </p:xfrm>
        <a:graphic>
          <a:graphicData uri="http://schemas.openxmlformats.org/drawingml/2006/table">
            <a:tbl>
              <a:tblPr/>
              <a:tblGrid>
                <a:gridCol w="1371600"/>
                <a:gridCol w="1371600"/>
                <a:gridCol w="1371600"/>
                <a:gridCol w="1371600"/>
                <a:gridCol w="1371600"/>
                <a:gridCol w="1371600"/>
              </a:tblGrid>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1</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2</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3</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4</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5</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1</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6</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6</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3</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pic>
        <p:nvPicPr>
          <p:cNvPr id="47164" name="Picture 6" descr="PE01732_"/>
          <p:cNvPicPr>
            <a:picLocks noChangeAspect="1" noChangeArrowheads="1"/>
          </p:cNvPicPr>
          <p:nvPr/>
        </p:nvPicPr>
        <p:blipFill>
          <a:blip r:embed="rId3"/>
          <a:srcRect/>
          <a:stretch>
            <a:fillRect/>
          </a:stretch>
        </p:blipFill>
        <p:spPr bwMode="auto">
          <a:xfrm>
            <a:off x="1219200" y="2286000"/>
            <a:ext cx="609600" cy="615950"/>
          </a:xfrm>
          <a:prstGeom prst="rect">
            <a:avLst/>
          </a:prstGeom>
          <a:noFill/>
          <a:ln w="9525">
            <a:noFill/>
            <a:miter lim="800000"/>
            <a:headEnd/>
            <a:tailEnd/>
          </a:ln>
        </p:spPr>
      </p:pic>
      <p:pic>
        <p:nvPicPr>
          <p:cNvPr id="47165" name="Picture 8" descr="PE03655_"/>
          <p:cNvPicPr>
            <a:picLocks noChangeAspect="1" noChangeArrowheads="1"/>
          </p:cNvPicPr>
          <p:nvPr/>
        </p:nvPicPr>
        <p:blipFill>
          <a:blip r:embed="rId4"/>
          <a:srcRect/>
          <a:stretch>
            <a:fillRect/>
          </a:stretch>
        </p:blipFill>
        <p:spPr bwMode="auto">
          <a:xfrm>
            <a:off x="1143000" y="2971800"/>
            <a:ext cx="719138" cy="596900"/>
          </a:xfrm>
          <a:prstGeom prst="rect">
            <a:avLst/>
          </a:prstGeom>
          <a:noFill/>
          <a:ln w="9525">
            <a:noFill/>
            <a:miter lim="800000"/>
            <a:headEnd/>
            <a:tailEnd/>
          </a:ln>
        </p:spPr>
      </p:pic>
      <p:pic>
        <p:nvPicPr>
          <p:cNvPr id="47166" name="Picture 5" descr="PE01731_"/>
          <p:cNvPicPr>
            <a:picLocks noChangeAspect="1" noChangeArrowheads="1"/>
          </p:cNvPicPr>
          <p:nvPr/>
        </p:nvPicPr>
        <p:blipFill>
          <a:blip r:embed="rId5"/>
          <a:srcRect/>
          <a:stretch>
            <a:fillRect/>
          </a:stretch>
        </p:blipFill>
        <p:spPr bwMode="auto">
          <a:xfrm>
            <a:off x="1295400" y="3581400"/>
            <a:ext cx="457200" cy="650875"/>
          </a:xfrm>
          <a:prstGeom prst="rect">
            <a:avLst/>
          </a:prstGeom>
          <a:noFill/>
          <a:ln w="9525">
            <a:noFill/>
            <a:miter lim="800000"/>
            <a:headEnd/>
            <a:tailEnd/>
          </a:ln>
        </p:spPr>
      </p:pic>
      <p:pic>
        <p:nvPicPr>
          <p:cNvPr id="47167" name="Picture 9" descr="PE03620_"/>
          <p:cNvPicPr>
            <a:picLocks noChangeAspect="1" noChangeArrowheads="1"/>
          </p:cNvPicPr>
          <p:nvPr/>
        </p:nvPicPr>
        <p:blipFill>
          <a:blip r:embed="rId6"/>
          <a:srcRect/>
          <a:stretch>
            <a:fillRect/>
          </a:stretch>
        </p:blipFill>
        <p:spPr bwMode="auto">
          <a:xfrm>
            <a:off x="1219200" y="4419600"/>
            <a:ext cx="566738" cy="457200"/>
          </a:xfrm>
          <a:prstGeom prst="rect">
            <a:avLst/>
          </a:prstGeom>
          <a:noFill/>
          <a:ln w="9525">
            <a:noFill/>
            <a:miter lim="800000"/>
            <a:headEnd/>
            <a:tailEnd/>
          </a:ln>
        </p:spPr>
      </p:pic>
      <p:pic>
        <p:nvPicPr>
          <p:cNvPr id="47168" name="Picture 7" descr="PE01993_"/>
          <p:cNvPicPr>
            <a:picLocks noChangeAspect="1" noChangeArrowheads="1"/>
          </p:cNvPicPr>
          <p:nvPr/>
        </p:nvPicPr>
        <p:blipFill>
          <a:blip r:embed="rId7"/>
          <a:srcRect/>
          <a:stretch>
            <a:fillRect/>
          </a:stretch>
        </p:blipFill>
        <p:spPr bwMode="auto">
          <a:xfrm>
            <a:off x="1143000" y="4953000"/>
            <a:ext cx="533400" cy="549275"/>
          </a:xfrm>
          <a:prstGeom prst="rect">
            <a:avLst/>
          </a:prstGeom>
          <a:noFill/>
          <a:ln w="9525">
            <a:noFill/>
            <a:miter lim="800000"/>
            <a:headEnd/>
            <a:tailEnd/>
          </a:ln>
        </p:spPr>
      </p:pic>
      <p:pic>
        <p:nvPicPr>
          <p:cNvPr id="47169" name="Picture 10" descr="PE03614_"/>
          <p:cNvPicPr>
            <a:picLocks noChangeAspect="1" noChangeArrowheads="1"/>
          </p:cNvPicPr>
          <p:nvPr/>
        </p:nvPicPr>
        <p:blipFill>
          <a:blip r:embed="rId8"/>
          <a:srcRect/>
          <a:stretch>
            <a:fillRect/>
          </a:stretch>
        </p:blipFill>
        <p:spPr bwMode="auto">
          <a:xfrm>
            <a:off x="1143000" y="5562600"/>
            <a:ext cx="609600" cy="581025"/>
          </a:xfrm>
          <a:prstGeom prst="rect">
            <a:avLst/>
          </a:prstGeom>
          <a:noFill/>
          <a:ln w="9525">
            <a:noFill/>
            <a:miter lim="800000"/>
            <a:headEnd/>
            <a:tailEnd/>
          </a:ln>
        </p:spPr>
      </p:pic>
      <p:sp>
        <p:nvSpPr>
          <p:cNvPr id="11" name="Rectangle 10"/>
          <p:cNvSpPr/>
          <p:nvPr/>
        </p:nvSpPr>
        <p:spPr>
          <a:xfrm>
            <a:off x="4572000" y="1600200"/>
            <a:ext cx="13716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endParaRPr>
          </a:p>
        </p:txBody>
      </p:sp>
      <p:sp>
        <p:nvSpPr>
          <p:cNvPr id="3" name="Rectangle 10"/>
          <p:cNvSpPr/>
          <p:nvPr/>
        </p:nvSpPr>
        <p:spPr>
          <a:xfrm>
            <a:off x="7315200" y="1600200"/>
            <a:ext cx="13716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endParaRPr>
          </a:p>
        </p:txBody>
      </p:sp>
    </p:spTree>
    <p:extLst>
      <p:ext uri="{BB962C8B-B14F-4D97-AF65-F5344CB8AC3E}">
        <p14:creationId xmlns:p14="http://schemas.microsoft.com/office/powerpoint/2010/main" val="18735051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idx="4294967295"/>
          </p:nvPr>
        </p:nvSpPr>
        <p:spPr>
          <a:xfrm>
            <a:off x="0" y="274638"/>
            <a:ext cx="8229600" cy="1143000"/>
          </a:xfrm>
        </p:spPr>
        <p:txBody>
          <a:bodyPr/>
          <a:lstStyle/>
          <a:p>
            <a:r>
              <a:rPr lang="en-GB" smtClean="0"/>
              <a:t>Similarity between </a:t>
            </a:r>
            <a:r>
              <a:rPr lang="en-GB" altLang="zh-CN" smtClean="0"/>
              <a:t>I</a:t>
            </a:r>
            <a:r>
              <a:rPr lang="en-GB" smtClean="0"/>
              <a:t>tems</a:t>
            </a:r>
            <a:endParaRPr lang="en-US" smtClean="0"/>
          </a:p>
        </p:txBody>
      </p:sp>
      <p:graphicFrame>
        <p:nvGraphicFramePr>
          <p:cNvPr id="12328" name="Group 40"/>
          <p:cNvGraphicFramePr>
            <a:graphicFrameLocks noGrp="1"/>
          </p:cNvGraphicFramePr>
          <p:nvPr>
            <p:ph idx="4294967295"/>
          </p:nvPr>
        </p:nvGraphicFramePr>
        <p:xfrm>
          <a:off x="450850" y="1600200"/>
          <a:ext cx="4114800" cy="4567241"/>
        </p:xfrm>
        <a:graphic>
          <a:graphicData uri="http://schemas.openxmlformats.org/drawingml/2006/table">
            <a:tbl>
              <a:tblPr/>
              <a:tblGrid>
                <a:gridCol w="1371600"/>
                <a:gridCol w="1371600"/>
                <a:gridCol w="1371600"/>
              </a:tblGrid>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3</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4</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5</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6</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chemeClr val="hlink"/>
                          </a:solidFill>
                          <a:effectLst/>
                          <a:latin typeface="Arial" charset="0"/>
                          <a:ea typeface="ＭＳ Ｐゴシック" charset="0"/>
                        </a:rPr>
                        <a:t>?</a:t>
                      </a:r>
                      <a:endParaRPr kumimoji="0" lang="en-US" sz="3600" b="0" i="0" u="none" strike="noStrike" cap="none" normalizeH="0" baseline="0">
                        <a:ln>
                          <a:noFill/>
                        </a:ln>
                        <a:solidFill>
                          <a:schemeClr val="hlink"/>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6" name="Rectangle 5"/>
          <p:cNvSpPr/>
          <p:nvPr/>
        </p:nvSpPr>
        <p:spPr>
          <a:xfrm>
            <a:off x="457200" y="1600200"/>
            <a:ext cx="13716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endParaRPr>
          </a:p>
        </p:txBody>
      </p:sp>
      <p:sp>
        <p:nvSpPr>
          <p:cNvPr id="49189" name="TextBox 6"/>
          <p:cNvSpPr txBox="1">
            <a:spLocks noChangeArrowheads="1"/>
          </p:cNvSpPr>
          <p:nvPr/>
        </p:nvSpPr>
        <p:spPr bwMode="auto">
          <a:xfrm>
            <a:off x="4800600" y="1600200"/>
            <a:ext cx="3581400" cy="1800225"/>
          </a:xfrm>
          <a:prstGeom prst="rect">
            <a:avLst/>
          </a:prstGeom>
          <a:noFill/>
          <a:ln w="9525">
            <a:noFill/>
            <a:miter lim="800000"/>
            <a:headEnd/>
            <a:tailEnd/>
          </a:ln>
        </p:spPr>
        <p:txBody>
          <a:bodyPr>
            <a:spAutoFit/>
          </a:bodyPr>
          <a:lstStyle/>
          <a:p>
            <a:pPr defTabSz="457200" fontAlgn="base">
              <a:spcBef>
                <a:spcPct val="0"/>
              </a:spcBef>
              <a:spcAft>
                <a:spcPct val="0"/>
              </a:spcAft>
              <a:buFont typeface="Arial" charset="0"/>
              <a:buChar char="•"/>
            </a:pPr>
            <a:r>
              <a:rPr lang="en-GB" sz="2800">
                <a:solidFill>
                  <a:prstClr val="black"/>
                </a:solidFill>
                <a:ea typeface="ＭＳ Ｐゴシック" pitchFamily="34" charset="-128"/>
              </a:rPr>
              <a:t> How similar are items</a:t>
            </a:r>
            <a:br>
              <a:rPr lang="en-GB" sz="2800">
                <a:solidFill>
                  <a:prstClr val="black"/>
                </a:solidFill>
                <a:ea typeface="ＭＳ Ｐゴシック" pitchFamily="34" charset="-128"/>
              </a:rPr>
            </a:br>
            <a:r>
              <a:rPr lang="en-GB" sz="2800">
                <a:solidFill>
                  <a:prstClr val="black"/>
                </a:solidFill>
                <a:ea typeface="ＭＳ Ｐゴシック" pitchFamily="34" charset="-128"/>
              </a:rPr>
              <a:t>   3 and 5?</a:t>
            </a:r>
          </a:p>
          <a:p>
            <a:pPr marL="742950" lvl="1" indent="-285750" defTabSz="457200" fontAlgn="base">
              <a:spcBef>
                <a:spcPct val="0"/>
              </a:spcBef>
              <a:spcAft>
                <a:spcPct val="0"/>
              </a:spcAft>
              <a:buFont typeface="Arial" charset="0"/>
              <a:buChar char="•"/>
            </a:pPr>
            <a:r>
              <a:rPr lang="en-GB" sz="2800">
                <a:solidFill>
                  <a:prstClr val="black"/>
                </a:solidFill>
                <a:ea typeface="ＭＳ Ｐゴシック" pitchFamily="34" charset="-128"/>
              </a:rPr>
              <a:t>How to calculate</a:t>
            </a:r>
            <a:br>
              <a:rPr lang="en-GB" sz="2800">
                <a:solidFill>
                  <a:prstClr val="black"/>
                </a:solidFill>
                <a:ea typeface="ＭＳ Ｐゴシック" pitchFamily="34" charset="-128"/>
              </a:rPr>
            </a:br>
            <a:r>
              <a:rPr lang="en-GB" sz="2800">
                <a:solidFill>
                  <a:prstClr val="black"/>
                </a:solidFill>
                <a:ea typeface="ＭＳ Ｐゴシック" pitchFamily="34" charset="-128"/>
              </a:rPr>
              <a:t>their similarity? </a:t>
            </a:r>
            <a:endParaRPr lang="en-US" sz="2800">
              <a:solidFill>
                <a:prstClr val="black"/>
              </a:solidFill>
              <a:ea typeface="ＭＳ Ｐゴシック" pitchFamily="34" charset="-128"/>
            </a:endParaRPr>
          </a:p>
        </p:txBody>
      </p:sp>
      <p:sp>
        <p:nvSpPr>
          <p:cNvPr id="2" name="Rectangle 5"/>
          <p:cNvSpPr/>
          <p:nvPr/>
        </p:nvSpPr>
        <p:spPr>
          <a:xfrm>
            <a:off x="3200400" y="1600200"/>
            <a:ext cx="13716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endParaRPr>
          </a:p>
        </p:txBody>
      </p:sp>
      <p:sp>
        <p:nvSpPr>
          <p:cNvPr id="49191" name="Line 41"/>
          <p:cNvSpPr>
            <a:spLocks noChangeShapeType="1"/>
          </p:cNvSpPr>
          <p:nvPr/>
        </p:nvSpPr>
        <p:spPr bwMode="auto">
          <a:xfrm>
            <a:off x="14288" y="3276600"/>
            <a:ext cx="457200" cy="0"/>
          </a:xfrm>
          <a:prstGeom prst="line">
            <a:avLst/>
          </a:prstGeom>
          <a:noFill/>
          <a:ln w="76200">
            <a:solidFill>
              <a:srgbClr val="FF0000"/>
            </a:solidFill>
            <a:round/>
            <a:headEnd/>
            <a:tailEnd type="triangle" w="med" len="med"/>
          </a:ln>
        </p:spPr>
        <p:txBody>
          <a:bodyPr/>
          <a:lstStyle/>
          <a:p>
            <a:pPr defTabSz="457200" fontAlgn="base">
              <a:spcBef>
                <a:spcPct val="0"/>
              </a:spcBef>
              <a:spcAft>
                <a:spcPct val="0"/>
              </a:spcAft>
            </a:pPr>
            <a:endParaRPr lang="en-US">
              <a:solidFill>
                <a:prstClr val="black"/>
              </a:solidFill>
              <a:latin typeface="Arial" charset="0"/>
            </a:endParaRPr>
          </a:p>
        </p:txBody>
      </p:sp>
      <p:sp>
        <p:nvSpPr>
          <p:cNvPr id="49192" name="Line 42"/>
          <p:cNvSpPr>
            <a:spLocks noChangeShapeType="1"/>
          </p:cNvSpPr>
          <p:nvPr/>
        </p:nvSpPr>
        <p:spPr bwMode="auto">
          <a:xfrm>
            <a:off x="14288" y="3810000"/>
            <a:ext cx="457200" cy="0"/>
          </a:xfrm>
          <a:prstGeom prst="line">
            <a:avLst/>
          </a:prstGeom>
          <a:noFill/>
          <a:ln w="76200">
            <a:solidFill>
              <a:srgbClr val="FF0000"/>
            </a:solidFill>
            <a:round/>
            <a:headEnd/>
            <a:tailEnd type="triangle" w="med" len="med"/>
          </a:ln>
        </p:spPr>
        <p:txBody>
          <a:bodyPr/>
          <a:lstStyle/>
          <a:p>
            <a:pPr defTabSz="457200" fontAlgn="base">
              <a:spcBef>
                <a:spcPct val="0"/>
              </a:spcBef>
              <a:spcAft>
                <a:spcPct val="0"/>
              </a:spcAft>
            </a:pPr>
            <a:endParaRPr lang="en-US">
              <a:solidFill>
                <a:prstClr val="black"/>
              </a:solidFill>
              <a:latin typeface="Arial" charset="0"/>
            </a:endParaRPr>
          </a:p>
        </p:txBody>
      </p:sp>
      <p:sp>
        <p:nvSpPr>
          <p:cNvPr id="49193" name="Line 43"/>
          <p:cNvSpPr>
            <a:spLocks noChangeShapeType="1"/>
          </p:cNvSpPr>
          <p:nvPr/>
        </p:nvSpPr>
        <p:spPr bwMode="auto">
          <a:xfrm>
            <a:off x="14288" y="4572000"/>
            <a:ext cx="457200" cy="0"/>
          </a:xfrm>
          <a:prstGeom prst="line">
            <a:avLst/>
          </a:prstGeom>
          <a:noFill/>
          <a:ln w="76200">
            <a:solidFill>
              <a:srgbClr val="FF0000"/>
            </a:solidFill>
            <a:round/>
            <a:headEnd/>
            <a:tailEnd type="triangle" w="med" len="med"/>
          </a:ln>
        </p:spPr>
        <p:txBody>
          <a:bodyPr/>
          <a:lstStyle/>
          <a:p>
            <a:pPr defTabSz="457200" fontAlgn="base">
              <a:spcBef>
                <a:spcPct val="0"/>
              </a:spcBef>
              <a:spcAft>
                <a:spcPct val="0"/>
              </a:spcAft>
            </a:pPr>
            <a:endParaRPr lang="en-US">
              <a:solidFill>
                <a:prstClr val="black"/>
              </a:solidFill>
              <a:latin typeface="Arial" charset="0"/>
            </a:endParaRPr>
          </a:p>
        </p:txBody>
      </p:sp>
      <p:sp>
        <p:nvSpPr>
          <p:cNvPr id="49194" name="Line 44"/>
          <p:cNvSpPr>
            <a:spLocks noChangeShapeType="1"/>
          </p:cNvSpPr>
          <p:nvPr/>
        </p:nvSpPr>
        <p:spPr bwMode="auto">
          <a:xfrm>
            <a:off x="14288" y="5715000"/>
            <a:ext cx="457200" cy="0"/>
          </a:xfrm>
          <a:prstGeom prst="line">
            <a:avLst/>
          </a:prstGeom>
          <a:noFill/>
          <a:ln w="76200">
            <a:solidFill>
              <a:srgbClr val="FF0000"/>
            </a:solidFill>
            <a:round/>
            <a:headEnd/>
            <a:tailEnd type="triangle" w="med" len="med"/>
          </a:ln>
        </p:spPr>
        <p:txBody>
          <a:bodyPr/>
          <a:lstStyle/>
          <a:p>
            <a:pPr defTabSz="457200" fontAlgn="base">
              <a:spcBef>
                <a:spcPct val="0"/>
              </a:spcBef>
              <a:spcAft>
                <a:spcPct val="0"/>
              </a:spcAft>
            </a:pPr>
            <a:endParaRPr lang="en-US">
              <a:solidFill>
                <a:prstClr val="black"/>
              </a:solidFill>
              <a:latin typeface="Arial" charset="0"/>
            </a:endParaRPr>
          </a:p>
        </p:txBody>
      </p:sp>
    </p:spTree>
    <p:extLst>
      <p:ext uri="{BB962C8B-B14F-4D97-AF65-F5344CB8AC3E}">
        <p14:creationId xmlns:p14="http://schemas.microsoft.com/office/powerpoint/2010/main" val="250984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t>Basic Concepts</a:t>
            </a:r>
          </a:p>
        </p:txBody>
      </p:sp>
      <p:sp>
        <p:nvSpPr>
          <p:cNvPr id="6" name="Content Placeholder 5"/>
          <p:cNvSpPr>
            <a:spLocks noGrp="1"/>
          </p:cNvSpPr>
          <p:nvPr>
            <p:ph idx="1"/>
          </p:nvPr>
        </p:nvSpPr>
        <p:spPr/>
        <p:txBody>
          <a:bodyPr rtlCol="0">
            <a:normAutofit fontScale="92500" lnSpcReduction="10000"/>
          </a:bodyPr>
          <a:lstStyle/>
          <a:p>
            <a:pPr fontAlgn="auto">
              <a:spcAft>
                <a:spcPts val="0"/>
              </a:spcAft>
              <a:buFont typeface="Arial"/>
              <a:buChar char="•"/>
              <a:defRPr/>
            </a:pPr>
            <a:r>
              <a:rPr lang="en-US" dirty="0" smtClean="0"/>
              <a:t>A: the adjacency matrix</a:t>
            </a:r>
          </a:p>
          <a:p>
            <a:pPr fontAlgn="auto">
              <a:spcAft>
                <a:spcPts val="0"/>
              </a:spcAft>
              <a:buFont typeface="Arial"/>
              <a:buChar char="•"/>
              <a:defRPr/>
            </a:pPr>
            <a:r>
              <a:rPr lang="en-US" dirty="0" smtClean="0"/>
              <a:t>V: the set of nodes</a:t>
            </a:r>
          </a:p>
          <a:p>
            <a:pPr fontAlgn="auto">
              <a:spcAft>
                <a:spcPts val="0"/>
              </a:spcAft>
              <a:buFont typeface="Arial"/>
              <a:buChar char="•"/>
              <a:defRPr/>
            </a:pPr>
            <a:r>
              <a:rPr lang="en-US" dirty="0" smtClean="0"/>
              <a:t>E: the set of edges</a:t>
            </a:r>
          </a:p>
          <a:p>
            <a:pPr fontAlgn="auto">
              <a:spcAft>
                <a:spcPts val="0"/>
              </a:spcAft>
              <a:buFont typeface="Arial"/>
              <a:buChar char="•"/>
              <a:defRPr/>
            </a:pPr>
            <a:r>
              <a:rPr lang="en-US" dirty="0" smtClean="0"/>
              <a:t>v</a:t>
            </a:r>
            <a:r>
              <a:rPr lang="en-US" baseline="-25000" dirty="0" smtClean="0"/>
              <a:t>i</a:t>
            </a:r>
            <a:r>
              <a:rPr lang="en-US" dirty="0" smtClean="0"/>
              <a:t>: a node v</a:t>
            </a:r>
            <a:r>
              <a:rPr lang="en-US" baseline="-25000" dirty="0" smtClean="0"/>
              <a:t>i</a:t>
            </a:r>
          </a:p>
          <a:p>
            <a:pPr fontAlgn="auto">
              <a:spcAft>
                <a:spcPts val="0"/>
              </a:spcAft>
              <a:buFont typeface="Arial"/>
              <a:buChar char="•"/>
              <a:defRPr/>
            </a:pPr>
            <a:r>
              <a:rPr lang="en-US" dirty="0" err="1" smtClean="0"/>
              <a:t>e(v</a:t>
            </a:r>
            <a:r>
              <a:rPr lang="en-US" baseline="-25000" dirty="0" err="1" smtClean="0"/>
              <a:t>i</a:t>
            </a:r>
            <a:r>
              <a:rPr lang="en-US" dirty="0" smtClean="0"/>
              <a:t>, </a:t>
            </a:r>
            <a:r>
              <a:rPr lang="en-US" dirty="0" err="1" smtClean="0"/>
              <a:t>v</a:t>
            </a:r>
            <a:r>
              <a:rPr lang="en-US" baseline="-25000" dirty="0" err="1" smtClean="0"/>
              <a:t>j</a:t>
            </a:r>
            <a:r>
              <a:rPr lang="en-US" dirty="0" smtClean="0"/>
              <a:t>): an edge between node v</a:t>
            </a:r>
            <a:r>
              <a:rPr lang="en-US" baseline="-25000" dirty="0" smtClean="0"/>
              <a:t>i</a:t>
            </a:r>
            <a:r>
              <a:rPr lang="en-US" dirty="0" smtClean="0"/>
              <a:t> and </a:t>
            </a:r>
            <a:r>
              <a:rPr lang="en-US" dirty="0" err="1" smtClean="0"/>
              <a:t>v</a:t>
            </a:r>
            <a:r>
              <a:rPr lang="en-US" baseline="-25000" dirty="0" err="1" smtClean="0"/>
              <a:t>j</a:t>
            </a:r>
            <a:endParaRPr lang="en-US" baseline="-25000" dirty="0" smtClean="0"/>
          </a:p>
          <a:p>
            <a:pPr fontAlgn="auto">
              <a:spcAft>
                <a:spcPts val="0"/>
              </a:spcAft>
              <a:buFont typeface="Arial"/>
              <a:buChar char="•"/>
              <a:defRPr/>
            </a:pPr>
            <a:r>
              <a:rPr lang="en-US" dirty="0" smtClean="0"/>
              <a:t>N</a:t>
            </a:r>
            <a:r>
              <a:rPr lang="en-US" baseline="-25000" dirty="0" smtClean="0"/>
              <a:t>i</a:t>
            </a:r>
            <a:r>
              <a:rPr lang="en-US" dirty="0" smtClean="0"/>
              <a:t>: the neighborhood of node v</a:t>
            </a:r>
            <a:r>
              <a:rPr lang="en-US" baseline="-25000" dirty="0" smtClean="0"/>
              <a:t>i</a:t>
            </a:r>
          </a:p>
          <a:p>
            <a:pPr fontAlgn="auto">
              <a:spcAft>
                <a:spcPts val="0"/>
              </a:spcAft>
              <a:buFont typeface="Arial"/>
              <a:buChar char="•"/>
              <a:defRPr/>
            </a:pPr>
            <a:r>
              <a:rPr lang="en-US" dirty="0" err="1" smtClean="0"/>
              <a:t>d</a:t>
            </a:r>
            <a:r>
              <a:rPr lang="en-US" baseline="-25000" dirty="0" err="1" smtClean="0"/>
              <a:t>i</a:t>
            </a:r>
            <a:r>
              <a:rPr lang="en-US" dirty="0" smtClean="0"/>
              <a:t>: the </a:t>
            </a:r>
            <a:r>
              <a:rPr lang="en-US" dirty="0" smtClean="0">
                <a:solidFill>
                  <a:srgbClr val="0000FF"/>
                </a:solidFill>
              </a:rPr>
              <a:t>degree </a:t>
            </a:r>
            <a:r>
              <a:rPr lang="en-US" dirty="0" smtClean="0"/>
              <a:t>of node v</a:t>
            </a:r>
            <a:r>
              <a:rPr lang="en-US" baseline="-25000" dirty="0" smtClean="0"/>
              <a:t>i</a:t>
            </a:r>
          </a:p>
          <a:p>
            <a:pPr fontAlgn="auto">
              <a:spcAft>
                <a:spcPts val="0"/>
              </a:spcAft>
              <a:buFont typeface="Arial"/>
              <a:buChar char="•"/>
              <a:defRPr/>
            </a:pPr>
            <a:r>
              <a:rPr lang="en-US" dirty="0" smtClean="0">
                <a:solidFill>
                  <a:srgbClr val="0000FF"/>
                </a:solidFill>
              </a:rPr>
              <a:t>geodesic</a:t>
            </a:r>
            <a:r>
              <a:rPr lang="en-US" dirty="0" smtClean="0"/>
              <a:t>: a shortest path between two nodes</a:t>
            </a:r>
          </a:p>
          <a:p>
            <a:pPr lvl="1" fontAlgn="auto">
              <a:spcAft>
                <a:spcPts val="0"/>
              </a:spcAft>
              <a:buFont typeface="Arial"/>
              <a:buChar char="–"/>
              <a:defRPr/>
            </a:pPr>
            <a:r>
              <a:rPr lang="en-US" dirty="0" smtClean="0"/>
              <a:t>geodesic distance</a:t>
            </a:r>
          </a:p>
          <a:p>
            <a:pPr fontAlgn="auto">
              <a:spcAft>
                <a:spcPts val="0"/>
              </a:spcAft>
              <a:buFont typeface="Arial"/>
              <a:buChar char="•"/>
              <a:defRPr/>
            </a:pPr>
            <a:endParaRPr lang="en-US" dirty="0"/>
          </a:p>
        </p:txBody>
      </p:sp>
      <p:sp>
        <p:nvSpPr>
          <p:cNvPr id="5" name="Slide Number Placeholder 4"/>
          <p:cNvSpPr>
            <a:spLocks noGrp="1"/>
          </p:cNvSpPr>
          <p:nvPr>
            <p:ph type="sldNum" sz="quarter" idx="12"/>
          </p:nvPr>
        </p:nvSpPr>
        <p:spPr/>
        <p:txBody>
          <a:bodyPr/>
          <a:lstStyle/>
          <a:p>
            <a:pPr>
              <a:defRPr/>
            </a:pPr>
            <a:fld id="{2CB56437-55DD-45F0-A3BE-DBFFBA267FE0}" type="slidenum">
              <a:rPr lang="en-US"/>
              <a:pPr>
                <a:defRPr/>
              </a:pPr>
              <a:t>11</a:t>
            </a:fld>
            <a:endParaRPr lang="en-US"/>
          </a:p>
        </p:txBody>
      </p:sp>
    </p:spTree>
    <p:extLst>
      <p:ext uri="{BB962C8B-B14F-4D97-AF65-F5344CB8AC3E}">
        <p14:creationId xmlns:p14="http://schemas.microsoft.com/office/powerpoint/2010/main" val="108927747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idx="4294967295"/>
          </p:nvPr>
        </p:nvSpPr>
        <p:spPr>
          <a:xfrm>
            <a:off x="0" y="274638"/>
            <a:ext cx="8229600" cy="1143000"/>
          </a:xfrm>
        </p:spPr>
        <p:txBody>
          <a:bodyPr/>
          <a:lstStyle/>
          <a:p>
            <a:r>
              <a:rPr lang="en-GB" sz="4000" smtClean="0"/>
              <a:t>Similarity between items</a:t>
            </a:r>
            <a:endParaRPr lang="en-US" sz="4000" smtClean="0"/>
          </a:p>
        </p:txBody>
      </p:sp>
      <p:graphicFrame>
        <p:nvGraphicFramePr>
          <p:cNvPr id="14368" name="Group 32"/>
          <p:cNvGraphicFramePr>
            <a:graphicFrameLocks noGrp="1"/>
          </p:cNvGraphicFramePr>
          <p:nvPr>
            <p:ph idx="4294967295"/>
          </p:nvPr>
        </p:nvGraphicFramePr>
        <p:xfrm>
          <a:off x="479425" y="1600200"/>
          <a:ext cx="2743200" cy="4567241"/>
        </p:xfrm>
        <a:graphic>
          <a:graphicData uri="http://schemas.openxmlformats.org/drawingml/2006/table">
            <a:tbl>
              <a:tblPr/>
              <a:tblGrid>
                <a:gridCol w="1371600"/>
                <a:gridCol w="1371600"/>
              </a:tblGrid>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3</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5</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5</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6" name="Rectangle 5"/>
          <p:cNvSpPr/>
          <p:nvPr/>
        </p:nvSpPr>
        <p:spPr>
          <a:xfrm>
            <a:off x="457200" y="1600200"/>
            <a:ext cx="13716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endParaRPr>
          </a:p>
        </p:txBody>
      </p:sp>
      <p:sp>
        <p:nvSpPr>
          <p:cNvPr id="51229" name="TextBox 6"/>
          <p:cNvSpPr txBox="1">
            <a:spLocks noChangeArrowheads="1"/>
          </p:cNvSpPr>
          <p:nvPr/>
        </p:nvSpPr>
        <p:spPr bwMode="auto">
          <a:xfrm>
            <a:off x="3505200" y="1600200"/>
            <a:ext cx="5334000" cy="4838700"/>
          </a:xfrm>
          <a:prstGeom prst="rect">
            <a:avLst/>
          </a:prstGeom>
          <a:noFill/>
          <a:ln w="9525">
            <a:noFill/>
            <a:miter lim="800000"/>
            <a:headEnd/>
            <a:tailEnd/>
          </a:ln>
        </p:spPr>
        <p:txBody>
          <a:bodyPr>
            <a:spAutoFit/>
          </a:bodyPr>
          <a:lstStyle/>
          <a:p>
            <a:pPr defTabSz="457200" fontAlgn="base">
              <a:spcBef>
                <a:spcPct val="0"/>
              </a:spcBef>
              <a:spcAft>
                <a:spcPct val="0"/>
              </a:spcAft>
              <a:buFont typeface="Arial" charset="0"/>
              <a:buChar char="•"/>
            </a:pPr>
            <a:r>
              <a:rPr lang="en-GB" sz="2400">
                <a:solidFill>
                  <a:prstClr val="black"/>
                </a:solidFill>
                <a:ea typeface="ＭＳ Ｐゴシック" pitchFamily="34" charset="-128"/>
              </a:rPr>
              <a:t> Only consider users who have</a:t>
            </a:r>
            <a:r>
              <a:rPr lang="en-GB" altLang="zh-CN" sz="2400">
                <a:solidFill>
                  <a:prstClr val="black"/>
                </a:solidFill>
              </a:rPr>
              <a:t> </a:t>
            </a:r>
            <a:r>
              <a:rPr lang="en-GB" sz="2400">
                <a:solidFill>
                  <a:prstClr val="black"/>
                </a:solidFill>
                <a:ea typeface="ＭＳ Ｐゴシック" pitchFamily="34" charset="-128"/>
              </a:rPr>
              <a:t>rated</a:t>
            </a:r>
            <a:endParaRPr lang="en-GB" altLang="zh-CN" sz="2400">
              <a:solidFill>
                <a:prstClr val="black"/>
              </a:solidFill>
            </a:endParaRPr>
          </a:p>
          <a:p>
            <a:pPr defTabSz="457200" fontAlgn="base">
              <a:spcBef>
                <a:spcPct val="0"/>
              </a:spcBef>
              <a:spcAft>
                <a:spcPct val="0"/>
              </a:spcAft>
              <a:buFont typeface="Arial" charset="0"/>
              <a:buNone/>
            </a:pPr>
            <a:r>
              <a:rPr lang="en-GB" altLang="zh-CN" sz="2400">
                <a:solidFill>
                  <a:prstClr val="black"/>
                </a:solidFill>
              </a:rPr>
              <a:t>   </a:t>
            </a:r>
            <a:r>
              <a:rPr lang="en-GB" sz="2400">
                <a:solidFill>
                  <a:prstClr val="black"/>
                </a:solidFill>
                <a:ea typeface="ＭＳ Ｐゴシック" pitchFamily="34" charset="-128"/>
              </a:rPr>
              <a:t>both items</a:t>
            </a:r>
          </a:p>
          <a:p>
            <a:pPr defTabSz="457200" fontAlgn="base">
              <a:spcBef>
                <a:spcPct val="0"/>
              </a:spcBef>
              <a:spcAft>
                <a:spcPct val="0"/>
              </a:spcAft>
              <a:buFont typeface="Arial" charset="0"/>
              <a:buChar char="•"/>
            </a:pPr>
            <a:r>
              <a:rPr lang="en-GB" sz="2400">
                <a:solidFill>
                  <a:prstClr val="black"/>
                </a:solidFill>
                <a:ea typeface="ＭＳ Ｐゴシック" pitchFamily="34" charset="-128"/>
              </a:rPr>
              <a:t> For each user:</a:t>
            </a:r>
            <a:r>
              <a:rPr lang="en-US" sz="2400">
                <a:solidFill>
                  <a:prstClr val="black"/>
                </a:solidFill>
                <a:ea typeface="ＭＳ Ｐゴシック" pitchFamily="34" charset="-128"/>
              </a:rPr>
              <a:t> </a:t>
            </a:r>
            <a:br>
              <a:rPr lang="en-US" sz="2400">
                <a:solidFill>
                  <a:prstClr val="black"/>
                </a:solidFill>
                <a:ea typeface="ＭＳ Ｐゴシック" pitchFamily="34" charset="-128"/>
              </a:rPr>
            </a:br>
            <a:r>
              <a:rPr lang="en-US" altLang="zh-CN" sz="2400">
                <a:solidFill>
                  <a:prstClr val="black"/>
                </a:solidFill>
              </a:rPr>
              <a:t> </a:t>
            </a:r>
            <a:r>
              <a:rPr lang="en-US" sz="2400">
                <a:solidFill>
                  <a:prstClr val="black"/>
                </a:solidFill>
                <a:ea typeface="ＭＳ Ｐゴシック" pitchFamily="34" charset="-128"/>
              </a:rPr>
              <a:t>  Calculate difference in ratings</a:t>
            </a:r>
            <a:r>
              <a:rPr lang="en-US" altLang="zh-CN" sz="2400">
                <a:solidFill>
                  <a:prstClr val="black"/>
                </a:solidFill>
              </a:rPr>
              <a:t> </a:t>
            </a:r>
            <a:r>
              <a:rPr lang="en-US" sz="2400">
                <a:solidFill>
                  <a:prstClr val="black"/>
                </a:solidFill>
                <a:ea typeface="ＭＳ Ｐゴシック" pitchFamily="34" charset="-128"/>
              </a:rPr>
              <a:t>for the</a:t>
            </a:r>
            <a:endParaRPr lang="en-US" altLang="zh-CN" sz="2400">
              <a:solidFill>
                <a:prstClr val="black"/>
              </a:solidFill>
            </a:endParaRPr>
          </a:p>
          <a:p>
            <a:pPr defTabSz="457200" fontAlgn="base">
              <a:spcBef>
                <a:spcPct val="0"/>
              </a:spcBef>
              <a:spcAft>
                <a:spcPct val="0"/>
              </a:spcAft>
              <a:buFont typeface="Arial" charset="0"/>
              <a:buNone/>
            </a:pPr>
            <a:r>
              <a:rPr lang="en-US" altLang="zh-CN" sz="2400">
                <a:solidFill>
                  <a:prstClr val="black"/>
                </a:solidFill>
              </a:rPr>
              <a:t>  </a:t>
            </a:r>
            <a:r>
              <a:rPr lang="en-US" sz="2400">
                <a:solidFill>
                  <a:prstClr val="black"/>
                </a:solidFill>
                <a:ea typeface="ＭＳ Ｐゴシック" pitchFamily="34" charset="-128"/>
              </a:rPr>
              <a:t> two items</a:t>
            </a:r>
            <a:endParaRPr lang="en-GB" sz="2400">
              <a:solidFill>
                <a:prstClr val="black"/>
              </a:solidFill>
              <a:ea typeface="ＭＳ Ｐゴシック" pitchFamily="34" charset="-128"/>
            </a:endParaRPr>
          </a:p>
          <a:p>
            <a:pPr defTabSz="457200" fontAlgn="base">
              <a:spcBef>
                <a:spcPct val="0"/>
              </a:spcBef>
              <a:spcAft>
                <a:spcPct val="0"/>
              </a:spcAft>
              <a:buFont typeface="Arial" charset="0"/>
              <a:buChar char="•"/>
            </a:pPr>
            <a:r>
              <a:rPr lang="en-GB" sz="2400">
                <a:solidFill>
                  <a:prstClr val="black"/>
                </a:solidFill>
                <a:ea typeface="ＭＳ Ｐゴシック" pitchFamily="34" charset="-128"/>
              </a:rPr>
              <a:t> Take the average of this difference over</a:t>
            </a:r>
            <a:endParaRPr lang="en-GB" altLang="zh-CN" sz="2400">
              <a:solidFill>
                <a:prstClr val="black"/>
              </a:solidFill>
            </a:endParaRPr>
          </a:p>
          <a:p>
            <a:pPr defTabSz="457200" fontAlgn="base">
              <a:spcBef>
                <a:spcPct val="0"/>
              </a:spcBef>
              <a:spcAft>
                <a:spcPct val="0"/>
              </a:spcAft>
              <a:buFont typeface="Arial" charset="0"/>
              <a:buNone/>
            </a:pPr>
            <a:r>
              <a:rPr lang="en-GB" altLang="zh-CN" sz="2400">
                <a:solidFill>
                  <a:prstClr val="black"/>
                </a:solidFill>
              </a:rPr>
              <a:t>  </a:t>
            </a:r>
            <a:r>
              <a:rPr lang="en-GB" sz="2400">
                <a:solidFill>
                  <a:prstClr val="black"/>
                </a:solidFill>
                <a:ea typeface="ＭＳ Ｐゴシック" pitchFamily="34" charset="-128"/>
              </a:rPr>
              <a:t> the users</a:t>
            </a:r>
            <a:endParaRPr lang="en-GB" altLang="zh-CN" sz="2400">
              <a:solidFill>
                <a:prstClr val="black"/>
              </a:solidFill>
            </a:endParaRPr>
          </a:p>
          <a:p>
            <a:pPr defTabSz="457200" fontAlgn="base">
              <a:spcBef>
                <a:spcPct val="0"/>
              </a:spcBef>
              <a:spcAft>
                <a:spcPct val="0"/>
              </a:spcAft>
              <a:buFont typeface="Arial" charset="0"/>
              <a:buChar char="•"/>
            </a:pPr>
            <a:endParaRPr lang="en-GB" altLang="zh-CN" sz="2400">
              <a:solidFill>
                <a:prstClr val="black"/>
              </a:solidFill>
            </a:endParaRPr>
          </a:p>
          <a:p>
            <a:pPr defTabSz="457200" fontAlgn="base">
              <a:spcBef>
                <a:spcPct val="0"/>
              </a:spcBef>
              <a:spcAft>
                <a:spcPct val="0"/>
              </a:spcAft>
              <a:buFont typeface="Arial" charset="0"/>
              <a:buChar char="•"/>
            </a:pPr>
            <a:endParaRPr lang="en-GB" altLang="zh-CN" sz="2400">
              <a:solidFill>
                <a:prstClr val="black"/>
              </a:solidFill>
            </a:endParaRPr>
          </a:p>
          <a:p>
            <a:pPr defTabSz="457200" fontAlgn="base">
              <a:spcBef>
                <a:spcPct val="0"/>
              </a:spcBef>
              <a:spcAft>
                <a:spcPct val="0"/>
              </a:spcAft>
              <a:buFont typeface="Arial" charset="0"/>
              <a:buChar char="•"/>
            </a:pPr>
            <a:endParaRPr lang="en-GB" altLang="zh-CN" sz="2400">
              <a:solidFill>
                <a:prstClr val="black"/>
              </a:solidFill>
            </a:endParaRPr>
          </a:p>
          <a:p>
            <a:pPr defTabSz="457200" fontAlgn="base">
              <a:spcBef>
                <a:spcPct val="0"/>
              </a:spcBef>
              <a:spcAft>
                <a:spcPct val="0"/>
              </a:spcAft>
              <a:buFont typeface="Arial" charset="0"/>
              <a:buChar char="•"/>
            </a:pPr>
            <a:endParaRPr lang="en-GB" altLang="zh-CN" sz="2400">
              <a:solidFill>
                <a:prstClr val="black"/>
              </a:solidFill>
            </a:endParaRPr>
          </a:p>
          <a:p>
            <a:pPr defTabSz="457200" fontAlgn="base">
              <a:spcBef>
                <a:spcPct val="0"/>
              </a:spcBef>
              <a:spcAft>
                <a:spcPct val="0"/>
              </a:spcAft>
              <a:buFont typeface="Arial" charset="0"/>
              <a:buChar char="•"/>
            </a:pPr>
            <a:r>
              <a:rPr lang="en-GB" altLang="zh-CN" sz="2400">
                <a:solidFill>
                  <a:prstClr val="black"/>
                </a:solidFill>
              </a:rPr>
              <a:t> Can also use </a:t>
            </a:r>
            <a:r>
              <a:rPr lang="en-GB" altLang="zh-CN" sz="2400">
                <a:solidFill>
                  <a:srgbClr val="0000FF"/>
                </a:solidFill>
              </a:rPr>
              <a:t>Pearson Correlation</a:t>
            </a:r>
            <a:r>
              <a:rPr lang="en-GB" altLang="zh-CN" sz="2400">
                <a:solidFill>
                  <a:prstClr val="black"/>
                </a:solidFill>
              </a:rPr>
              <a:t> Coefficients as in user-based approaches</a:t>
            </a:r>
            <a:endParaRPr lang="en-US" sz="2400">
              <a:solidFill>
                <a:prstClr val="black"/>
              </a:solidFill>
              <a:ea typeface="ＭＳ Ｐゴシック" pitchFamily="34" charset="-128"/>
            </a:endParaRPr>
          </a:p>
        </p:txBody>
      </p:sp>
      <p:sp>
        <p:nvSpPr>
          <p:cNvPr id="3" name="Rectangle 5"/>
          <p:cNvSpPr/>
          <p:nvPr/>
        </p:nvSpPr>
        <p:spPr>
          <a:xfrm>
            <a:off x="1828800" y="1600200"/>
            <a:ext cx="13716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endParaRPr>
          </a:p>
        </p:txBody>
      </p:sp>
      <p:sp>
        <p:nvSpPr>
          <p:cNvPr id="51231" name="Rectangle 34"/>
          <p:cNvSpPr>
            <a:spLocks noChangeArrowheads="1"/>
          </p:cNvSpPr>
          <p:nvPr/>
        </p:nvSpPr>
        <p:spPr bwMode="auto">
          <a:xfrm>
            <a:off x="228600" y="2895600"/>
            <a:ext cx="3200400" cy="381000"/>
          </a:xfrm>
          <a:prstGeom prst="rect">
            <a:avLst/>
          </a:prstGeom>
          <a:noFill/>
          <a:ln w="57150">
            <a:solidFill>
              <a:schemeClr val="accent1"/>
            </a:solidFill>
            <a:miter lim="800000"/>
            <a:headEnd/>
            <a:tailEnd/>
          </a:ln>
        </p:spPr>
        <p:txBody>
          <a:bodyPr wrap="none" anchor="ctr"/>
          <a:lstStyle/>
          <a:p>
            <a:pPr defTabSz="457200" fontAlgn="base">
              <a:spcBef>
                <a:spcPct val="0"/>
              </a:spcBef>
              <a:spcAft>
                <a:spcPct val="0"/>
              </a:spcAft>
            </a:pPr>
            <a:endParaRPr lang="en-US">
              <a:solidFill>
                <a:prstClr val="black"/>
              </a:solidFill>
            </a:endParaRPr>
          </a:p>
        </p:txBody>
      </p:sp>
      <p:sp>
        <p:nvSpPr>
          <p:cNvPr id="51232" name="Rectangle 35"/>
          <p:cNvSpPr>
            <a:spLocks noChangeArrowheads="1"/>
          </p:cNvSpPr>
          <p:nvPr/>
        </p:nvSpPr>
        <p:spPr bwMode="auto">
          <a:xfrm>
            <a:off x="228600" y="3581400"/>
            <a:ext cx="3200400" cy="381000"/>
          </a:xfrm>
          <a:prstGeom prst="rect">
            <a:avLst/>
          </a:prstGeom>
          <a:noFill/>
          <a:ln w="57150">
            <a:solidFill>
              <a:schemeClr val="accent1"/>
            </a:solidFill>
            <a:miter lim="800000"/>
            <a:headEnd/>
            <a:tailEnd/>
          </a:ln>
        </p:spPr>
        <p:txBody>
          <a:bodyPr wrap="none" anchor="ctr"/>
          <a:lstStyle/>
          <a:p>
            <a:pPr defTabSz="457200" fontAlgn="base">
              <a:spcBef>
                <a:spcPct val="0"/>
              </a:spcBef>
              <a:spcAft>
                <a:spcPct val="0"/>
              </a:spcAft>
            </a:pPr>
            <a:endParaRPr lang="en-US">
              <a:solidFill>
                <a:prstClr val="black"/>
              </a:solidFill>
            </a:endParaRPr>
          </a:p>
        </p:txBody>
      </p:sp>
      <p:sp>
        <p:nvSpPr>
          <p:cNvPr id="51233" name="Rectangle 36"/>
          <p:cNvSpPr>
            <a:spLocks noChangeArrowheads="1"/>
          </p:cNvSpPr>
          <p:nvPr/>
        </p:nvSpPr>
        <p:spPr bwMode="auto">
          <a:xfrm>
            <a:off x="228600" y="4191000"/>
            <a:ext cx="3200400" cy="381000"/>
          </a:xfrm>
          <a:prstGeom prst="rect">
            <a:avLst/>
          </a:prstGeom>
          <a:noFill/>
          <a:ln w="57150">
            <a:solidFill>
              <a:schemeClr val="accent1"/>
            </a:solidFill>
            <a:miter lim="800000"/>
            <a:headEnd/>
            <a:tailEnd/>
          </a:ln>
        </p:spPr>
        <p:txBody>
          <a:bodyPr wrap="none" anchor="ctr"/>
          <a:lstStyle/>
          <a:p>
            <a:pPr defTabSz="457200" fontAlgn="base">
              <a:spcBef>
                <a:spcPct val="0"/>
              </a:spcBef>
              <a:spcAft>
                <a:spcPct val="0"/>
              </a:spcAft>
            </a:pPr>
            <a:endParaRPr lang="en-US">
              <a:solidFill>
                <a:prstClr val="black"/>
              </a:solidFill>
            </a:endParaRPr>
          </a:p>
        </p:txBody>
      </p:sp>
      <p:sp>
        <p:nvSpPr>
          <p:cNvPr id="51234" name="Rectangle 37"/>
          <p:cNvSpPr>
            <a:spLocks noChangeArrowheads="1"/>
          </p:cNvSpPr>
          <p:nvPr/>
        </p:nvSpPr>
        <p:spPr bwMode="auto">
          <a:xfrm>
            <a:off x="228600" y="5486400"/>
            <a:ext cx="3200400" cy="381000"/>
          </a:xfrm>
          <a:prstGeom prst="rect">
            <a:avLst/>
          </a:prstGeom>
          <a:noFill/>
          <a:ln w="57150">
            <a:solidFill>
              <a:schemeClr val="accent1"/>
            </a:solidFill>
            <a:miter lim="800000"/>
            <a:headEnd/>
            <a:tailEnd/>
          </a:ln>
        </p:spPr>
        <p:txBody>
          <a:bodyPr wrap="none" anchor="ctr"/>
          <a:lstStyle/>
          <a:p>
            <a:pPr defTabSz="457200" fontAlgn="base">
              <a:spcBef>
                <a:spcPct val="0"/>
              </a:spcBef>
              <a:spcAft>
                <a:spcPct val="0"/>
              </a:spcAft>
            </a:pPr>
            <a:endParaRPr lang="en-US">
              <a:solidFill>
                <a:prstClr val="black"/>
              </a:solidFill>
            </a:endParaRPr>
          </a:p>
        </p:txBody>
      </p:sp>
      <p:sp>
        <p:nvSpPr>
          <p:cNvPr id="51235" name="Rectangle 39"/>
          <p:cNvSpPr>
            <a:spLocks noChangeArrowheads="1"/>
          </p:cNvSpPr>
          <p:nvPr/>
        </p:nvSpPr>
        <p:spPr bwMode="auto">
          <a:xfrm>
            <a:off x="3505200" y="4343400"/>
            <a:ext cx="5486400" cy="915988"/>
          </a:xfrm>
          <a:prstGeom prst="rect">
            <a:avLst/>
          </a:prstGeom>
          <a:noFill/>
          <a:ln w="9525">
            <a:noFill/>
            <a:miter lim="800000"/>
            <a:headEnd/>
            <a:tailEnd/>
          </a:ln>
        </p:spPr>
        <p:txBody>
          <a:bodyPr>
            <a:spAutoFit/>
          </a:bodyPr>
          <a:lstStyle/>
          <a:p>
            <a:pPr defTabSz="457200" fontAlgn="base">
              <a:spcBef>
                <a:spcPct val="0"/>
              </a:spcBef>
              <a:spcAft>
                <a:spcPct val="0"/>
              </a:spcAft>
            </a:pPr>
            <a:r>
              <a:rPr lang="en-GB" altLang="zh-CN">
                <a:solidFill>
                  <a:prstClr val="black"/>
                </a:solidFill>
              </a:rPr>
              <a:t> sim(item 3, item 5)  = cosine( (5, 7, 7), (5, 7, 8) )</a:t>
            </a:r>
          </a:p>
          <a:p>
            <a:pPr defTabSz="457200" fontAlgn="base">
              <a:spcBef>
                <a:spcPct val="0"/>
              </a:spcBef>
              <a:spcAft>
                <a:spcPct val="0"/>
              </a:spcAft>
            </a:pPr>
            <a:endParaRPr lang="en-GB" altLang="zh-CN">
              <a:solidFill>
                <a:prstClr val="black"/>
              </a:solidFill>
            </a:endParaRPr>
          </a:p>
          <a:p>
            <a:pPr defTabSz="457200" fontAlgn="base">
              <a:spcBef>
                <a:spcPct val="0"/>
              </a:spcBef>
              <a:spcAft>
                <a:spcPct val="0"/>
              </a:spcAft>
            </a:pPr>
            <a:r>
              <a:rPr lang="en-GB" altLang="zh-CN">
                <a:solidFill>
                  <a:prstClr val="black"/>
                </a:solidFill>
              </a:rPr>
              <a:t>= (5*5 + 7*7 + 7*8)/(sqrt(5</a:t>
            </a:r>
            <a:r>
              <a:rPr lang="en-GB" altLang="zh-CN" baseline="30000">
                <a:solidFill>
                  <a:prstClr val="black"/>
                </a:solidFill>
              </a:rPr>
              <a:t>2</a:t>
            </a:r>
            <a:r>
              <a:rPr lang="en-GB" altLang="zh-CN">
                <a:solidFill>
                  <a:prstClr val="black"/>
                </a:solidFill>
              </a:rPr>
              <a:t>+7</a:t>
            </a:r>
            <a:r>
              <a:rPr lang="en-GB" altLang="zh-CN" baseline="30000">
                <a:solidFill>
                  <a:prstClr val="black"/>
                </a:solidFill>
              </a:rPr>
              <a:t>2</a:t>
            </a:r>
            <a:r>
              <a:rPr lang="en-GB" altLang="zh-CN">
                <a:solidFill>
                  <a:prstClr val="black"/>
                </a:solidFill>
              </a:rPr>
              <a:t>+7</a:t>
            </a:r>
            <a:r>
              <a:rPr lang="en-GB" altLang="zh-CN" baseline="30000">
                <a:solidFill>
                  <a:prstClr val="black"/>
                </a:solidFill>
              </a:rPr>
              <a:t>2</a:t>
            </a:r>
            <a:r>
              <a:rPr lang="en-GB" altLang="zh-CN">
                <a:solidFill>
                  <a:prstClr val="black"/>
                </a:solidFill>
              </a:rPr>
              <a:t>)* sqrt(5</a:t>
            </a:r>
            <a:r>
              <a:rPr lang="en-GB" altLang="zh-CN" baseline="30000">
                <a:solidFill>
                  <a:prstClr val="black"/>
                </a:solidFill>
              </a:rPr>
              <a:t>2</a:t>
            </a:r>
            <a:r>
              <a:rPr lang="en-GB" altLang="zh-CN">
                <a:solidFill>
                  <a:prstClr val="black"/>
                </a:solidFill>
              </a:rPr>
              <a:t>+7</a:t>
            </a:r>
            <a:r>
              <a:rPr lang="en-GB" altLang="zh-CN" baseline="30000">
                <a:solidFill>
                  <a:prstClr val="black"/>
                </a:solidFill>
              </a:rPr>
              <a:t>2</a:t>
            </a:r>
            <a:r>
              <a:rPr lang="en-GB" altLang="zh-CN">
                <a:solidFill>
                  <a:prstClr val="black"/>
                </a:solidFill>
              </a:rPr>
              <a:t>+8</a:t>
            </a:r>
            <a:r>
              <a:rPr lang="en-GB" altLang="zh-CN" baseline="30000">
                <a:solidFill>
                  <a:prstClr val="black"/>
                </a:solidFill>
              </a:rPr>
              <a:t>2</a:t>
            </a:r>
            <a:r>
              <a:rPr lang="en-GB" altLang="zh-CN">
                <a:solidFill>
                  <a:prstClr val="black"/>
                </a:solidFill>
              </a:rPr>
              <a:t>))</a:t>
            </a:r>
            <a:endParaRPr lang="en-US">
              <a:solidFill>
                <a:prstClr val="black"/>
              </a:solidFill>
            </a:endParaRPr>
          </a:p>
        </p:txBody>
      </p:sp>
    </p:spTree>
    <p:extLst>
      <p:ext uri="{BB962C8B-B14F-4D97-AF65-F5344CB8AC3E}">
        <p14:creationId xmlns:p14="http://schemas.microsoft.com/office/powerpoint/2010/main" val="202498166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0" y="274638"/>
            <a:ext cx="8229600" cy="1143000"/>
          </a:xfrm>
        </p:spPr>
        <p:txBody>
          <a:bodyPr rtlCol="0">
            <a:normAutofit fontScale="90000"/>
          </a:bodyPr>
          <a:lstStyle/>
          <a:p>
            <a:pPr fontAlgn="auto">
              <a:spcAft>
                <a:spcPts val="0"/>
              </a:spcAft>
              <a:defRPr/>
            </a:pPr>
            <a:r>
              <a:rPr lang="en-GB" altLang="zh-CN" sz="4000">
                <a:cs typeface="SimSun" charset="0"/>
              </a:rPr>
              <a:t>Prediction: Calculating ranking </a:t>
            </a:r>
            <a:r>
              <a:rPr lang="en-GB" altLang="zh-CN" sz="4800">
                <a:cs typeface="SimSun" charset="0"/>
              </a:rPr>
              <a:t>r(user1,item3)</a:t>
            </a:r>
            <a:endParaRPr lang="en-US" sz="4800"/>
          </a:p>
        </p:txBody>
      </p:sp>
      <p:sp>
        <p:nvSpPr>
          <p:cNvPr id="6" name="Oval 5"/>
          <p:cNvSpPr/>
          <p:nvPr/>
        </p:nvSpPr>
        <p:spPr>
          <a:xfrm>
            <a:off x="1981200" y="3276600"/>
            <a:ext cx="9144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white"/>
                </a:solidFill>
              </a:rPr>
              <a:t>Item 3</a:t>
            </a:r>
            <a:endParaRPr lang="en-US" dirty="0">
              <a:solidFill>
                <a:prstClr val="white"/>
              </a:solidFill>
            </a:endParaRPr>
          </a:p>
        </p:txBody>
      </p:sp>
      <p:cxnSp>
        <p:nvCxnSpPr>
          <p:cNvPr id="13" name="Straight Connector 12"/>
          <p:cNvCxnSpPr>
            <a:stCxn id="6" idx="4"/>
          </p:cNvCxnSpPr>
          <p:nvPr/>
        </p:nvCxnSpPr>
        <p:spPr>
          <a:xfrm rot="5400000">
            <a:off x="2362200" y="42037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p:cNvCxnSpPr>
          <p:nvPr/>
        </p:nvCxnSpPr>
        <p:spPr>
          <a:xfrm rot="5400000">
            <a:off x="1110456" y="4114007"/>
            <a:ext cx="1112837" cy="895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p:cNvCxnSpPr>
          <p:nvPr/>
        </p:nvCxnSpPr>
        <p:spPr>
          <a:xfrm rot="10800000">
            <a:off x="1054100" y="3373438"/>
            <a:ext cx="914400" cy="322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47800" y="54864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2</a:t>
            </a:r>
            <a:endParaRPr lang="en-US" dirty="0">
              <a:solidFill>
                <a:prstClr val="black"/>
              </a:solidFill>
            </a:endParaRPr>
          </a:p>
        </p:txBody>
      </p:sp>
      <p:sp>
        <p:nvSpPr>
          <p:cNvPr id="20" name="Rectangle 19"/>
          <p:cNvSpPr/>
          <p:nvPr/>
        </p:nvSpPr>
        <p:spPr>
          <a:xfrm>
            <a:off x="152400" y="31242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1</a:t>
            </a:r>
            <a:endParaRPr lang="en-US" dirty="0">
              <a:solidFill>
                <a:prstClr val="black"/>
              </a:solidFill>
            </a:endParaRPr>
          </a:p>
        </p:txBody>
      </p:sp>
      <p:sp>
        <p:nvSpPr>
          <p:cNvPr id="21" name="Rectangle 20"/>
          <p:cNvSpPr/>
          <p:nvPr/>
        </p:nvSpPr>
        <p:spPr>
          <a:xfrm>
            <a:off x="4114800" y="28956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8</a:t>
            </a:r>
            <a:endParaRPr lang="en-US" dirty="0">
              <a:solidFill>
                <a:prstClr val="black"/>
              </a:solidFill>
            </a:endParaRPr>
          </a:p>
        </p:txBody>
      </p:sp>
      <p:sp>
        <p:nvSpPr>
          <p:cNvPr id="22" name="Rectangle 21"/>
          <p:cNvSpPr/>
          <p:nvPr/>
        </p:nvSpPr>
        <p:spPr>
          <a:xfrm>
            <a:off x="2895600" y="45720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7</a:t>
            </a:r>
            <a:endParaRPr lang="en-US" dirty="0">
              <a:solidFill>
                <a:prstClr val="black"/>
              </a:solidFill>
            </a:endParaRPr>
          </a:p>
        </p:txBody>
      </p:sp>
      <p:cxnSp>
        <p:nvCxnSpPr>
          <p:cNvPr id="24" name="Straight Connector 23"/>
          <p:cNvCxnSpPr>
            <a:stCxn id="6" idx="6"/>
            <a:endCxn id="59" idx="2"/>
          </p:cNvCxnSpPr>
          <p:nvPr/>
        </p:nvCxnSpPr>
        <p:spPr>
          <a:xfrm flipV="1">
            <a:off x="2895600" y="3581400"/>
            <a:ext cx="381000"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905000" y="4267200"/>
            <a:ext cx="914400" cy="7620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Item 5</a:t>
            </a:r>
            <a:endParaRPr lang="en-US" dirty="0">
              <a:solidFill>
                <a:prstClr val="black"/>
              </a:solidFill>
            </a:endParaRPr>
          </a:p>
        </p:txBody>
      </p:sp>
      <p:sp>
        <p:nvSpPr>
          <p:cNvPr id="57" name="Oval 56"/>
          <p:cNvSpPr/>
          <p:nvPr/>
        </p:nvSpPr>
        <p:spPr>
          <a:xfrm>
            <a:off x="457200" y="4953000"/>
            <a:ext cx="914400" cy="7620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Item 4</a:t>
            </a:r>
            <a:endParaRPr lang="en-US" dirty="0">
              <a:solidFill>
                <a:prstClr val="black"/>
              </a:solidFill>
            </a:endParaRPr>
          </a:p>
        </p:txBody>
      </p:sp>
      <p:sp>
        <p:nvSpPr>
          <p:cNvPr id="58" name="Oval 57"/>
          <p:cNvSpPr/>
          <p:nvPr/>
        </p:nvSpPr>
        <p:spPr>
          <a:xfrm>
            <a:off x="609600" y="2590800"/>
            <a:ext cx="914400" cy="7620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Item 2</a:t>
            </a:r>
            <a:endParaRPr lang="en-US" dirty="0">
              <a:solidFill>
                <a:prstClr val="black"/>
              </a:solidFill>
            </a:endParaRPr>
          </a:p>
        </p:txBody>
      </p:sp>
      <p:sp>
        <p:nvSpPr>
          <p:cNvPr id="59" name="Oval 58"/>
          <p:cNvSpPr/>
          <p:nvPr/>
        </p:nvSpPr>
        <p:spPr>
          <a:xfrm>
            <a:off x="3276600" y="3200400"/>
            <a:ext cx="914400" cy="7620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Item 1</a:t>
            </a:r>
            <a:endParaRPr lang="en-US" dirty="0">
              <a:solidFill>
                <a:prstClr val="black"/>
              </a:solidFill>
            </a:endParaRPr>
          </a:p>
        </p:txBody>
      </p:sp>
      <p:graphicFrame>
        <p:nvGraphicFramePr>
          <p:cNvPr id="82045" name="Object 125"/>
          <p:cNvGraphicFramePr>
            <a:graphicFrameLocks noChangeAspect="1"/>
          </p:cNvGraphicFramePr>
          <p:nvPr/>
        </p:nvGraphicFramePr>
        <p:xfrm>
          <a:off x="3017838" y="2286000"/>
          <a:ext cx="5624512" cy="1652588"/>
        </p:xfrm>
        <a:graphic>
          <a:graphicData uri="http://schemas.openxmlformats.org/presentationml/2006/ole">
            <mc:AlternateContent xmlns:mc="http://schemas.openxmlformats.org/markup-compatibility/2006">
              <mc:Choice xmlns:v="urn:schemas-microsoft-com:vml" Requires="v">
                <p:oleObj spid="_x0000_s9221" name="Equation" r:id="rId4" imgW="3111500" imgH="914400" progId="Equation.3">
                  <p:embed/>
                </p:oleObj>
              </mc:Choice>
              <mc:Fallback>
                <p:oleObj name="Equation" r:id="rId4" imgW="3111500" imgH="914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7838" y="2286000"/>
                        <a:ext cx="5624512" cy="16525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82060" name="Text Box 25"/>
          <p:cNvSpPr txBox="1">
            <a:spLocks noChangeArrowheads="1"/>
          </p:cNvSpPr>
          <p:nvPr/>
        </p:nvSpPr>
        <p:spPr bwMode="auto">
          <a:xfrm>
            <a:off x="4175125" y="4529138"/>
            <a:ext cx="4481513" cy="641350"/>
          </a:xfrm>
          <a:prstGeom prst="rect">
            <a:avLst/>
          </a:prstGeom>
          <a:noFill/>
          <a:ln w="9525">
            <a:noFill/>
            <a:miter lim="800000"/>
            <a:headEnd/>
            <a:tailEnd/>
          </a:ln>
        </p:spPr>
        <p:txBody>
          <a:bodyPr wrap="none">
            <a:spAutoFit/>
          </a:bodyPr>
          <a:lstStyle/>
          <a:p>
            <a:pPr defTabSz="457200" fontAlgn="base">
              <a:spcBef>
                <a:spcPct val="0"/>
              </a:spcBef>
              <a:spcAft>
                <a:spcPct val="0"/>
              </a:spcAft>
            </a:pPr>
            <a:r>
              <a:rPr lang="en-US">
                <a:solidFill>
                  <a:prstClr val="black"/>
                </a:solidFill>
              </a:rPr>
              <a:t>Where </a:t>
            </a:r>
            <a:r>
              <a:rPr lang="en-US" b="1">
                <a:solidFill>
                  <a:prstClr val="black"/>
                </a:solidFill>
                <a:latin typeface="Symbol" pitchFamily="18" charset="2"/>
              </a:rPr>
              <a:t>a</a:t>
            </a:r>
            <a:r>
              <a:rPr lang="en-US">
                <a:solidFill>
                  <a:prstClr val="black"/>
                </a:solidFill>
              </a:rPr>
              <a:t> is a normalization factor, which is</a:t>
            </a:r>
          </a:p>
          <a:p>
            <a:pPr defTabSz="457200" fontAlgn="base">
              <a:spcBef>
                <a:spcPct val="0"/>
              </a:spcBef>
              <a:spcAft>
                <a:spcPct val="0"/>
              </a:spcAft>
            </a:pPr>
            <a:r>
              <a:rPr lang="en-US">
                <a:solidFill>
                  <a:prstClr val="black"/>
                </a:solidFill>
              </a:rPr>
              <a:t>1/[the sum of all sim(item</a:t>
            </a:r>
            <a:r>
              <a:rPr lang="en-US" baseline="-25000">
                <a:solidFill>
                  <a:prstClr val="black"/>
                </a:solidFill>
              </a:rPr>
              <a:t>i</a:t>
            </a:r>
            <a:r>
              <a:rPr lang="en-US">
                <a:solidFill>
                  <a:prstClr val="black"/>
                </a:solidFill>
              </a:rPr>
              <a:t>,item</a:t>
            </a:r>
            <a:r>
              <a:rPr lang="en-US" baseline="-25000">
                <a:solidFill>
                  <a:prstClr val="black"/>
                </a:solidFill>
              </a:rPr>
              <a:t>3</a:t>
            </a:r>
            <a:r>
              <a:rPr lang="en-US">
                <a:solidFill>
                  <a:prstClr val="black"/>
                </a:solidFill>
              </a:rPr>
              <a:t>)].</a:t>
            </a:r>
          </a:p>
        </p:txBody>
      </p:sp>
    </p:spTree>
    <p:extLst>
      <p:ext uri="{BB962C8B-B14F-4D97-AF65-F5344CB8AC3E}">
        <p14:creationId xmlns:p14="http://schemas.microsoft.com/office/powerpoint/2010/main" val="400713532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smtClean="0"/>
              <a:t>Netflixprize</a:t>
            </a:r>
          </a:p>
        </p:txBody>
      </p:sp>
      <p:pic>
        <p:nvPicPr>
          <p:cNvPr id="115714" name="Content Placeholder 5"/>
          <p:cNvPicPr>
            <a:picLocks noGrp="1" noChangeAspect="1"/>
          </p:cNvPicPr>
          <p:nvPr>
            <p:ph idx="1"/>
          </p:nvPr>
        </p:nvPicPr>
        <p:blipFill>
          <a:blip r:embed="rId2"/>
          <a:srcRect t="8752" b="8752"/>
          <a:stretch>
            <a:fillRect/>
          </a:stretch>
        </p:blipFill>
        <p:spPr/>
      </p:pic>
    </p:spTree>
    <p:extLst>
      <p:ext uri="{BB962C8B-B14F-4D97-AF65-F5344CB8AC3E}">
        <p14:creationId xmlns:p14="http://schemas.microsoft.com/office/powerpoint/2010/main" val="29170257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r>
              <a:rPr lang="ja-JP" altLang="en-US" sz="3200" smtClean="0">
                <a:latin typeface="Arial" charset="0"/>
              </a:rPr>
              <a:t>“</a:t>
            </a:r>
            <a:r>
              <a:rPr lang="en-US" sz="3200" smtClean="0">
                <a:latin typeface="Arial" charset="0"/>
              </a:rPr>
              <a:t>We</a:t>
            </a:r>
            <a:r>
              <a:rPr lang="ja-JP" altLang="en-US" sz="3200" smtClean="0">
                <a:latin typeface="Arial" charset="0"/>
              </a:rPr>
              <a:t>’</a:t>
            </a:r>
            <a:r>
              <a:rPr lang="en-US" sz="3200" smtClean="0">
                <a:latin typeface="Arial" charset="0"/>
              </a:rPr>
              <a:t>re quite curious, really. To the tune of one million dollars.</a:t>
            </a:r>
            <a:r>
              <a:rPr lang="ja-JP" altLang="en-US" sz="3200" smtClean="0">
                <a:latin typeface="Arial" charset="0"/>
              </a:rPr>
              <a:t>”</a:t>
            </a:r>
            <a:r>
              <a:rPr lang="en-US" sz="3200" smtClean="0">
                <a:latin typeface="Arial" charset="0"/>
              </a:rPr>
              <a:t> – Netflix Prize rules</a:t>
            </a:r>
          </a:p>
        </p:txBody>
      </p:sp>
      <p:sp>
        <p:nvSpPr>
          <p:cNvPr id="116738" name="Rectangle 3"/>
          <p:cNvSpPr>
            <a:spLocks noGrp="1" noChangeArrowheads="1"/>
          </p:cNvSpPr>
          <p:nvPr>
            <p:ph idx="1"/>
          </p:nvPr>
        </p:nvSpPr>
        <p:spPr>
          <a:xfrm>
            <a:off x="457200" y="1905000"/>
            <a:ext cx="8077200" cy="4221163"/>
          </a:xfrm>
        </p:spPr>
        <p:txBody>
          <a:bodyPr/>
          <a:lstStyle/>
          <a:p>
            <a:r>
              <a:rPr lang="en-US" sz="2800" smtClean="0">
                <a:latin typeface="Arial" charset="0"/>
              </a:rPr>
              <a:t>Goal to improve on Netflix</a:t>
            </a:r>
            <a:r>
              <a:rPr lang="ja-JP" altLang="en-US" sz="2800" smtClean="0">
                <a:latin typeface="Arial" charset="0"/>
              </a:rPr>
              <a:t>’</a:t>
            </a:r>
            <a:r>
              <a:rPr lang="en-US" sz="2800" smtClean="0">
                <a:latin typeface="Arial" charset="0"/>
              </a:rPr>
              <a:t>s existing movie recommendation technology </a:t>
            </a:r>
          </a:p>
          <a:p>
            <a:r>
              <a:rPr lang="en-US" sz="2800" smtClean="0">
                <a:latin typeface="Arial" charset="0"/>
              </a:rPr>
              <a:t>Contest began October 2, 2006</a:t>
            </a:r>
          </a:p>
          <a:p>
            <a:r>
              <a:rPr lang="en-US" sz="2800" smtClean="0">
                <a:latin typeface="Arial" charset="0"/>
              </a:rPr>
              <a:t>Prize</a:t>
            </a:r>
          </a:p>
          <a:p>
            <a:pPr lvl="1"/>
            <a:r>
              <a:rPr lang="en-US" sz="2400" smtClean="0">
                <a:latin typeface="Arial" charset="0"/>
              </a:rPr>
              <a:t>Based on reduction in root mean squared error (RMSE) on test data</a:t>
            </a:r>
          </a:p>
          <a:p>
            <a:pPr lvl="1"/>
            <a:r>
              <a:rPr lang="en-US" sz="2400" smtClean="0">
                <a:latin typeface="Arial" charset="0"/>
              </a:rPr>
              <a:t>$1,000,000 grand prize for 10% drop </a:t>
            </a:r>
          </a:p>
          <a:p>
            <a:pPr lvl="1"/>
            <a:r>
              <a:rPr lang="en-US" sz="2400" smtClean="0">
                <a:latin typeface="Arial" charset="0"/>
              </a:rPr>
              <a:t>Or, $50,000 progress for best result each year</a:t>
            </a:r>
          </a:p>
        </p:txBody>
      </p:sp>
      <p:sp>
        <p:nvSpPr>
          <p:cNvPr id="116739"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3B2AC0-39D9-4BEA-ADBE-14E8A360BCD2}" type="slidenum">
              <a:rPr lang="en-US">
                <a:solidFill>
                  <a:prstClr val="black"/>
                </a:solidFill>
                <a:latin typeface="Arial" charset="0"/>
                <a:ea typeface="ＭＳ Ｐゴシック" pitchFamily="34" charset="-128"/>
              </a:rPr>
              <a:pPr fontAlgn="base">
                <a:spcBef>
                  <a:spcPct val="0"/>
                </a:spcBef>
                <a:spcAft>
                  <a:spcPct val="0"/>
                </a:spcAft>
              </a:pPr>
              <a:t>113</a:t>
            </a:fld>
            <a:endParaRPr lang="en-US">
              <a:solidFill>
                <a:prstClr val="black"/>
              </a:solidFill>
              <a:latin typeface="Arial" charset="0"/>
              <a:ea typeface="ＭＳ Ｐゴシック" pitchFamily="34" charset="-128"/>
            </a:endParaRPr>
          </a:p>
        </p:txBody>
      </p:sp>
    </p:spTree>
    <p:extLst>
      <p:ext uri="{BB962C8B-B14F-4D97-AF65-F5344CB8AC3E}">
        <p14:creationId xmlns:p14="http://schemas.microsoft.com/office/powerpoint/2010/main" val="267475216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r>
              <a:rPr lang="en-US" smtClean="0">
                <a:latin typeface="Arial" charset="0"/>
              </a:rPr>
              <a:t>Data Details</a:t>
            </a:r>
          </a:p>
        </p:txBody>
      </p:sp>
      <p:sp>
        <p:nvSpPr>
          <p:cNvPr id="118786" name="Rectangle 3"/>
          <p:cNvSpPr>
            <a:spLocks noGrp="1" noChangeArrowheads="1"/>
          </p:cNvSpPr>
          <p:nvPr>
            <p:ph idx="1"/>
          </p:nvPr>
        </p:nvSpPr>
        <p:spPr/>
        <p:txBody>
          <a:bodyPr/>
          <a:lstStyle/>
          <a:p>
            <a:r>
              <a:rPr lang="en-US" smtClean="0">
                <a:latin typeface="Arial" charset="0"/>
              </a:rPr>
              <a:t>Training data</a:t>
            </a:r>
          </a:p>
          <a:p>
            <a:pPr lvl="1"/>
            <a:r>
              <a:rPr lang="en-US" smtClean="0">
                <a:latin typeface="Arial" charset="0"/>
              </a:rPr>
              <a:t>100 million ratings (from 1 to 5 stars)</a:t>
            </a:r>
          </a:p>
          <a:p>
            <a:pPr lvl="1"/>
            <a:r>
              <a:rPr lang="en-US" smtClean="0">
                <a:latin typeface="Arial" charset="0"/>
              </a:rPr>
              <a:t>6 years (2000-2005)</a:t>
            </a:r>
          </a:p>
          <a:p>
            <a:pPr lvl="1"/>
            <a:r>
              <a:rPr lang="en-US" smtClean="0">
                <a:latin typeface="Arial" charset="0"/>
              </a:rPr>
              <a:t>480,000 users</a:t>
            </a:r>
          </a:p>
          <a:p>
            <a:pPr lvl="1"/>
            <a:r>
              <a:rPr lang="en-US" smtClean="0">
                <a:latin typeface="Arial" charset="0"/>
              </a:rPr>
              <a:t>17,770 </a:t>
            </a:r>
            <a:r>
              <a:rPr lang="ja-JP" altLang="en-US" smtClean="0">
                <a:latin typeface="Arial" charset="0"/>
              </a:rPr>
              <a:t>“</a:t>
            </a:r>
            <a:r>
              <a:rPr lang="en-US" smtClean="0">
                <a:latin typeface="Arial" charset="0"/>
              </a:rPr>
              <a:t>movies</a:t>
            </a:r>
            <a:r>
              <a:rPr lang="ja-JP" altLang="en-US" smtClean="0">
                <a:latin typeface="Arial" charset="0"/>
              </a:rPr>
              <a:t>”</a:t>
            </a:r>
            <a:endParaRPr lang="en-US" smtClean="0">
              <a:latin typeface="Arial" charset="0"/>
            </a:endParaRPr>
          </a:p>
          <a:p>
            <a:r>
              <a:rPr lang="en-US" smtClean="0">
                <a:latin typeface="Arial" charset="0"/>
              </a:rPr>
              <a:t>Test data</a:t>
            </a:r>
          </a:p>
          <a:p>
            <a:pPr lvl="1"/>
            <a:r>
              <a:rPr lang="en-US" smtClean="0">
                <a:latin typeface="Arial" charset="0"/>
              </a:rPr>
              <a:t>Last few ratings of each user</a:t>
            </a:r>
          </a:p>
          <a:p>
            <a:pPr lvl="1"/>
            <a:r>
              <a:rPr lang="en-US" smtClean="0">
                <a:latin typeface="Arial" charset="0"/>
              </a:rPr>
              <a:t>Split as shown on next slide</a:t>
            </a:r>
          </a:p>
        </p:txBody>
      </p:sp>
      <p:sp>
        <p:nvSpPr>
          <p:cNvPr id="118787"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09EA5DD-0639-46A8-A120-36B4A798AA0C}" type="slidenum">
              <a:rPr lang="en-US">
                <a:solidFill>
                  <a:prstClr val="black"/>
                </a:solidFill>
                <a:latin typeface="Arial" charset="0"/>
                <a:ea typeface="ＭＳ Ｐゴシック" pitchFamily="34" charset="-128"/>
              </a:rPr>
              <a:pPr fontAlgn="base">
                <a:spcBef>
                  <a:spcPct val="0"/>
                </a:spcBef>
                <a:spcAft>
                  <a:spcPct val="0"/>
                </a:spcAft>
              </a:pPr>
              <a:t>114</a:t>
            </a:fld>
            <a:endParaRPr lang="en-US">
              <a:solidFill>
                <a:prstClr val="black"/>
              </a:solidFill>
              <a:latin typeface="Arial" charset="0"/>
              <a:ea typeface="ＭＳ Ｐゴシック" pitchFamily="34" charset="-128"/>
            </a:endParaRPr>
          </a:p>
        </p:txBody>
      </p:sp>
    </p:spTree>
    <p:extLst>
      <p:ext uri="{BB962C8B-B14F-4D97-AF65-F5344CB8AC3E}">
        <p14:creationId xmlns:p14="http://schemas.microsoft.com/office/powerpoint/2010/main" val="43798283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idx="4294967295"/>
          </p:nvPr>
        </p:nvSpPr>
        <p:spPr>
          <a:xfrm>
            <a:off x="0" y="228600"/>
            <a:ext cx="8037513" cy="685800"/>
          </a:xfrm>
        </p:spPr>
        <p:txBody>
          <a:bodyPr lIns="0" tIns="0" rIns="0" bIns="0" anchor="t"/>
          <a:lstStyle/>
          <a:p>
            <a:r>
              <a:rPr lang="en-US" smtClean="0">
                <a:latin typeface="Arial" charset="0"/>
              </a:rPr>
              <a:t>Data about the Movies</a:t>
            </a:r>
          </a:p>
        </p:txBody>
      </p:sp>
      <p:graphicFrame>
        <p:nvGraphicFramePr>
          <p:cNvPr id="107524" name="Group 4"/>
          <p:cNvGraphicFramePr>
            <a:graphicFrameLocks noGrp="1"/>
          </p:cNvGraphicFramePr>
          <p:nvPr/>
        </p:nvGraphicFramePr>
        <p:xfrm>
          <a:off x="657225" y="1143000"/>
          <a:ext cx="8037513" cy="2407920"/>
        </p:xfrm>
        <a:graphic>
          <a:graphicData uri="http://schemas.openxmlformats.org/drawingml/2006/table">
            <a:tbl>
              <a:tblPr rtl="1"/>
              <a:tblGrid>
                <a:gridCol w="1417638"/>
                <a:gridCol w="1441450"/>
                <a:gridCol w="5178425"/>
              </a:tblGrid>
              <a:tr h="284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Count</a:t>
                      </a:r>
                    </a:p>
                  </a:txBody>
                  <a:tcPr horzOverflow="overflow">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solidFill>
                      <a:srgbClr val="ECB2C7"/>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Avg rating</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solidFill>
                      <a:srgbClr val="ECB2C7"/>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Most Loved Movies</a:t>
                      </a:r>
                      <a:endParaRPr kumimoji="0" lang="en-US" sz="1800" b="0"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lnTlToBr>
                      <a:noFill/>
                    </a:lnTlToBr>
                    <a:lnBlToTr>
                      <a:noFill/>
                    </a:lnBlToTr>
                    <a:solidFill>
                      <a:srgbClr val="ECB2C7"/>
                    </a:solidFill>
                  </a:tcPr>
                </a:tc>
              </a:tr>
              <a:tr h="284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137812 </a:t>
                      </a:r>
                    </a:p>
                  </a:txBody>
                  <a:tcPr horzOverflow="overflow">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ECFAA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4.593 </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ECFAA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The Shawshank Redemption </a:t>
                      </a:r>
                    </a:p>
                  </a:txBody>
                  <a:tcPr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lnTlToBr>
                      <a:noFill/>
                    </a:lnTlToBr>
                    <a:lnBlToTr>
                      <a:noFill/>
                    </a:lnBlToTr>
                    <a:solidFill>
                      <a:srgbClr val="ECFAA4"/>
                    </a:solidFill>
                  </a:tcPr>
                </a:tc>
              </a:tr>
              <a:tr h="284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133597 </a:t>
                      </a:r>
                    </a:p>
                  </a:txBody>
                  <a:tcP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ECFAA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4.545 </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ECFAA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Lord of the Rings</a:t>
                      </a:r>
                      <a:r>
                        <a:rPr kumimoji="0" lang="he-IL" sz="1600" b="0" i="0" u="none" strike="noStrike" cap="none" normalizeH="0" baseline="0">
                          <a:ln>
                            <a:noFill/>
                          </a:ln>
                          <a:solidFill>
                            <a:schemeClr val="tx1"/>
                          </a:solidFill>
                          <a:effectLst/>
                          <a:latin typeface="Arial" charset="0"/>
                          <a:ea typeface="ＭＳ Ｐゴシック" charset="0"/>
                        </a:rPr>
                        <a:t>: </a:t>
                      </a:r>
                      <a:r>
                        <a:rPr kumimoji="0" lang="en-US" sz="1600" b="0" i="0" u="none" strike="noStrike" cap="none" normalizeH="0" baseline="0">
                          <a:ln>
                            <a:noFill/>
                          </a:ln>
                          <a:solidFill>
                            <a:schemeClr val="tx1"/>
                          </a:solidFill>
                          <a:effectLst/>
                          <a:latin typeface="Arial" charset="0"/>
                          <a:ea typeface="ＭＳ Ｐゴシック" charset="0"/>
                        </a:rPr>
                        <a:t>The Return of the King</a:t>
                      </a:r>
                    </a:p>
                  </a:txBody>
                  <a:tcPr horzOverflow="overflow">
                    <a:lnL w="2857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ECFAA4"/>
                    </a:solidFill>
                  </a:tcPr>
                </a:tc>
              </a:tr>
              <a:tr h="284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180883</a:t>
                      </a:r>
                      <a:r>
                        <a:rPr kumimoji="0" lang="he-IL" sz="1600" b="0" i="0" u="none" strike="noStrike" cap="none" normalizeH="0" baseline="0">
                          <a:ln>
                            <a:noFill/>
                          </a:ln>
                          <a:solidFill>
                            <a:schemeClr val="tx1"/>
                          </a:solidFill>
                          <a:effectLst/>
                          <a:latin typeface="Arial" charset="0"/>
                          <a:ea typeface="ＭＳ Ｐゴシック" charset="0"/>
                        </a:rPr>
                        <a:t> </a:t>
                      </a:r>
                      <a:endParaRPr kumimoji="0" lang="en-US" sz="1600" b="0" i="0" u="none" strike="noStrike" cap="none" normalizeH="0" baseline="0">
                        <a:ln>
                          <a:noFill/>
                        </a:ln>
                        <a:solidFill>
                          <a:schemeClr val="tx1"/>
                        </a:solidFill>
                        <a:effectLst/>
                        <a:latin typeface="Arial" charset="0"/>
                        <a:ea typeface="ＭＳ Ｐゴシック" charset="0"/>
                      </a:endParaRPr>
                    </a:p>
                  </a:txBody>
                  <a:tcP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ECFAA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4.306 </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ECFAA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The Green Mile </a:t>
                      </a:r>
                    </a:p>
                  </a:txBody>
                  <a:tcPr horzOverflow="overflow">
                    <a:lnL w="2857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ECFAA4"/>
                    </a:solidFill>
                  </a:tcPr>
                </a:tc>
              </a:tr>
              <a:tr h="284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150676 </a:t>
                      </a:r>
                    </a:p>
                  </a:txBody>
                  <a:tcP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ECFAA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4.460</a:t>
                      </a:r>
                      <a:r>
                        <a:rPr kumimoji="0" lang="he-IL" sz="1600" b="0" i="0" u="none" strike="noStrike" cap="none" normalizeH="0" baseline="0">
                          <a:ln>
                            <a:noFill/>
                          </a:ln>
                          <a:solidFill>
                            <a:schemeClr val="tx1"/>
                          </a:solidFill>
                          <a:effectLst/>
                          <a:latin typeface="Arial" charset="0"/>
                          <a:ea typeface="ＭＳ Ｐゴシック" charset="0"/>
                        </a:rPr>
                        <a:t> </a:t>
                      </a:r>
                      <a:endParaRPr kumimoji="0" lang="en-US" sz="1600" b="0"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ECFAA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Lord of the Rings</a:t>
                      </a:r>
                      <a:r>
                        <a:rPr kumimoji="0" lang="he-IL" sz="1600" b="0" i="0" u="none" strike="noStrike" cap="none" normalizeH="0" baseline="0">
                          <a:ln>
                            <a:noFill/>
                          </a:ln>
                          <a:solidFill>
                            <a:schemeClr val="tx1"/>
                          </a:solidFill>
                          <a:effectLst/>
                          <a:latin typeface="Arial" charset="0"/>
                          <a:ea typeface="ＭＳ Ｐゴシック" charset="0"/>
                        </a:rPr>
                        <a:t>: </a:t>
                      </a:r>
                      <a:r>
                        <a:rPr kumimoji="0" lang="en-US" sz="1600" b="0" i="0" u="none" strike="noStrike" cap="none" normalizeH="0" baseline="0">
                          <a:ln>
                            <a:noFill/>
                          </a:ln>
                          <a:solidFill>
                            <a:schemeClr val="tx1"/>
                          </a:solidFill>
                          <a:effectLst/>
                          <a:latin typeface="Arial" charset="0"/>
                          <a:ea typeface="ＭＳ Ｐゴシック" charset="0"/>
                        </a:rPr>
                        <a:t>The Two Towers </a:t>
                      </a:r>
                    </a:p>
                  </a:txBody>
                  <a:tcPr horzOverflow="overflow">
                    <a:lnL w="2857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ECFAA4"/>
                    </a:solidFill>
                  </a:tcPr>
                </a:tc>
              </a:tr>
              <a:tr h="284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139050 </a:t>
                      </a:r>
                    </a:p>
                  </a:txBody>
                  <a:tcP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ECFAA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4.415 </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ECFAA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Finding Nemo </a:t>
                      </a:r>
                    </a:p>
                  </a:txBody>
                  <a:tcPr horzOverflow="overflow">
                    <a:lnL w="2857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ECFAA4"/>
                    </a:solidFill>
                  </a:tcPr>
                </a:tc>
              </a:tr>
              <a:tr h="284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117456 </a:t>
                      </a:r>
                    </a:p>
                  </a:txBody>
                  <a:tcP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ECFAA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rPr>
                        <a:t>4.504 </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ECFAA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rPr>
                        <a:t>Raiders of the Lost Ark </a:t>
                      </a:r>
                    </a:p>
                  </a:txBody>
                  <a:tcPr horzOverflow="overflow">
                    <a:lnL w="2857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ECFAA4"/>
                    </a:solidFill>
                  </a:tcPr>
                </a:tc>
              </a:tr>
            </a:tbl>
          </a:graphicData>
        </a:graphic>
      </p:graphicFrame>
      <p:graphicFrame>
        <p:nvGraphicFramePr>
          <p:cNvPr id="107549" name="Group 29"/>
          <p:cNvGraphicFramePr>
            <a:graphicFrameLocks noGrp="1"/>
          </p:cNvGraphicFramePr>
          <p:nvPr/>
        </p:nvGraphicFramePr>
        <p:xfrm>
          <a:off x="811213" y="3962400"/>
          <a:ext cx="3505200" cy="2468796"/>
        </p:xfrm>
        <a:graphic>
          <a:graphicData uri="http://schemas.openxmlformats.org/drawingml/2006/table">
            <a:tbl>
              <a:tblPr rtl="1"/>
              <a:tblGrid>
                <a:gridCol w="3505200"/>
              </a:tblGrid>
              <a:tr h="45714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Most Rated Movies</a:t>
                      </a:r>
                      <a:endParaRPr kumimoji="0" lang="en-US" sz="2400" b="0" i="0" u="none" strike="noStrike" cap="none" normalizeH="0" baseline="0" smtClean="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B2C7"/>
                    </a:solidFill>
                  </a:tcPr>
                </a:tc>
              </a:tr>
              <a:tr h="335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Miss Congeniality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ECFAA4"/>
                    </a:solidFill>
                  </a:tcPr>
                </a:tc>
              </a:tr>
              <a:tr h="335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Independence Day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ECFAA4"/>
                    </a:solidFill>
                  </a:tcPr>
                </a:tc>
              </a:tr>
              <a:tr h="335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The Patriot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ECFAA4"/>
                    </a:solidFill>
                  </a:tcPr>
                </a:tc>
              </a:tr>
              <a:tr h="335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The Day After Tomorrow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ECFAA4"/>
                    </a:solidFill>
                  </a:tcPr>
                </a:tc>
              </a:tr>
              <a:tr h="335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Pretty Woman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ECFAA4"/>
                    </a:solidFill>
                  </a:tcPr>
                </a:tc>
              </a:tr>
              <a:tr h="335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Pirates of the Caribbean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ECFAA4"/>
                    </a:solidFill>
                  </a:tcPr>
                </a:tc>
              </a:tr>
            </a:tbl>
          </a:graphicData>
        </a:graphic>
      </p:graphicFrame>
      <p:graphicFrame>
        <p:nvGraphicFramePr>
          <p:cNvPr id="107562" name="Group 42"/>
          <p:cNvGraphicFramePr>
            <a:graphicFrameLocks noGrp="1"/>
          </p:cNvGraphicFramePr>
          <p:nvPr/>
        </p:nvGraphicFramePr>
        <p:xfrm>
          <a:off x="5334000" y="3962400"/>
          <a:ext cx="3124200" cy="2468796"/>
        </p:xfrm>
        <a:graphic>
          <a:graphicData uri="http://schemas.openxmlformats.org/drawingml/2006/table">
            <a:tbl>
              <a:tblPr rtl="1"/>
              <a:tblGrid>
                <a:gridCol w="3124200"/>
              </a:tblGrid>
              <a:tr h="45714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Highest Variance</a:t>
                      </a:r>
                      <a:endParaRPr kumimoji="0" lang="en-US" sz="2400" b="0" i="0" u="none" strike="noStrike" cap="none" normalizeH="0" baseline="0" smtClean="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B2C7"/>
                    </a:solidFill>
                  </a:tcPr>
                </a:tc>
              </a:tr>
              <a:tr h="335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The Royal Tenenbaums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ECFAA4"/>
                    </a:solidFill>
                  </a:tcPr>
                </a:tc>
              </a:tr>
              <a:tr h="335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Lost In Translation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ECFAA4"/>
                    </a:solidFill>
                  </a:tcPr>
                </a:tc>
              </a:tr>
              <a:tr h="335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Pearl Harbor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ECFAA4"/>
                    </a:solidFill>
                  </a:tcPr>
                </a:tc>
              </a:tr>
              <a:tr h="335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Miss Congeniality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ECFAA4"/>
                    </a:solidFill>
                  </a:tcPr>
                </a:tc>
              </a:tr>
              <a:tr h="335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Napolean Dynamite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ECFAA4"/>
                    </a:solidFill>
                  </a:tcPr>
                </a:tc>
              </a:tr>
              <a:tr h="335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Fahrenheit 9/11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ECFAA4"/>
                    </a:solidFill>
                  </a:tcPr>
                </a:tc>
              </a:tr>
            </a:tbl>
          </a:graphicData>
        </a:graphic>
      </p:graphicFrame>
    </p:spTree>
    <p:custDataLst>
      <p:tags r:id="rId1"/>
    </p:custDataLst>
    <p:extLst>
      <p:ext uri="{BB962C8B-B14F-4D97-AF65-F5344CB8AC3E}">
        <p14:creationId xmlns:p14="http://schemas.microsoft.com/office/powerpoint/2010/main" val="9557691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7549"/>
                                        </p:tgtEl>
                                        <p:attrNameLst>
                                          <p:attrName>style.visibility</p:attrName>
                                        </p:attrNameLst>
                                      </p:cBhvr>
                                      <p:to>
                                        <p:strVal val="visible"/>
                                      </p:to>
                                    </p:set>
                                    <p:animEffect transition="in" filter="fade">
                                      <p:cBhvr>
                                        <p:cTn id="7" dur="1000"/>
                                        <p:tgtEl>
                                          <p:spTgt spid="107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7562"/>
                                        </p:tgtEl>
                                        <p:attrNameLst>
                                          <p:attrName>style.visibility</p:attrName>
                                        </p:attrNameLst>
                                      </p:cBhvr>
                                      <p:to>
                                        <p:strVal val="visible"/>
                                      </p:to>
                                    </p:set>
                                    <p:animEffect transition="in" filter="fade">
                                      <p:cBhvr>
                                        <p:cTn id="12" dur="1000"/>
                                        <p:tgtEl>
                                          <p:spTgt spid="107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defTabSz="457200" fontAlgn="base">
              <a:spcBef>
                <a:spcPct val="0"/>
              </a:spcBef>
              <a:spcAft>
                <a:spcPct val="0"/>
              </a:spcAft>
            </a:pPr>
            <a:fld id="{7E138696-4638-4B81-BFD2-AB154B56B251}" type="slidenum">
              <a:rPr lang="en-US" sz="1400">
                <a:solidFill>
                  <a:prstClr val="black"/>
                </a:solidFill>
                <a:latin typeface="Arial" charset="0"/>
                <a:ea typeface="ＭＳ Ｐゴシック" pitchFamily="34" charset="-128"/>
              </a:rPr>
              <a:pPr algn="r" defTabSz="457200" fontAlgn="base">
                <a:spcBef>
                  <a:spcPct val="0"/>
                </a:spcBef>
                <a:spcAft>
                  <a:spcPct val="0"/>
                </a:spcAft>
              </a:pPr>
              <a:t>116</a:t>
            </a:fld>
            <a:endParaRPr lang="en-US" sz="1400">
              <a:solidFill>
                <a:prstClr val="black"/>
              </a:solidFill>
              <a:latin typeface="Arial" charset="0"/>
              <a:ea typeface="ＭＳ Ｐゴシック" pitchFamily="34" charset="-128"/>
            </a:endParaRPr>
          </a:p>
        </p:txBody>
      </p:sp>
      <p:sp>
        <p:nvSpPr>
          <p:cNvPr id="122882" name="Rectangle 2"/>
          <p:cNvSpPr>
            <a:spLocks noGrp="1" noChangeArrowheads="1"/>
          </p:cNvSpPr>
          <p:nvPr>
            <p:ph type="title" idx="4294967295"/>
          </p:nvPr>
        </p:nvSpPr>
        <p:spPr>
          <a:xfrm>
            <a:off x="0" y="274638"/>
            <a:ext cx="8229600" cy="1143000"/>
          </a:xfrm>
        </p:spPr>
        <p:txBody>
          <a:bodyPr/>
          <a:lstStyle/>
          <a:p>
            <a:r>
              <a:rPr lang="en-US" smtClean="0">
                <a:latin typeface="Arial" charset="0"/>
              </a:rPr>
              <a:t>Major Challenges</a:t>
            </a:r>
          </a:p>
        </p:txBody>
      </p:sp>
      <p:sp>
        <p:nvSpPr>
          <p:cNvPr id="122883" name="Rectangle 3"/>
          <p:cNvSpPr>
            <a:spLocks noGrp="1" noChangeArrowheads="1"/>
          </p:cNvSpPr>
          <p:nvPr>
            <p:ph type="body" idx="4294967295"/>
          </p:nvPr>
        </p:nvSpPr>
        <p:spPr>
          <a:xfrm>
            <a:off x="0" y="1600200"/>
            <a:ext cx="8229600" cy="4525963"/>
          </a:xfrm>
        </p:spPr>
        <p:txBody>
          <a:bodyPr/>
          <a:lstStyle/>
          <a:p>
            <a:pPr marL="609600" indent="-609600">
              <a:buFontTx/>
              <a:buAutoNum type="arabicPeriod"/>
            </a:pPr>
            <a:r>
              <a:rPr lang="en-US" sz="2800" smtClean="0">
                <a:latin typeface="Arial" charset="0"/>
              </a:rPr>
              <a:t>Size of data</a:t>
            </a:r>
          </a:p>
          <a:p>
            <a:pPr marL="990600" lvl="1" indent="-533400"/>
            <a:r>
              <a:rPr lang="en-US" sz="2400" smtClean="0">
                <a:latin typeface="Arial" charset="0"/>
              </a:rPr>
              <a:t>Places premium on efficient algorithms</a:t>
            </a:r>
          </a:p>
          <a:p>
            <a:pPr marL="990600" lvl="1" indent="-533400"/>
            <a:r>
              <a:rPr lang="en-US" sz="2400" smtClean="0">
                <a:latin typeface="Arial" charset="0"/>
              </a:rPr>
              <a:t>Stretched memory limits of standard PCs</a:t>
            </a:r>
          </a:p>
          <a:p>
            <a:pPr marL="609600" indent="-609600">
              <a:buFontTx/>
              <a:buAutoNum type="arabicPeriod" startAt="2"/>
            </a:pPr>
            <a:r>
              <a:rPr lang="en-US" sz="2800" smtClean="0">
                <a:latin typeface="Arial" charset="0"/>
              </a:rPr>
              <a:t>99% of data are missing</a:t>
            </a:r>
          </a:p>
          <a:p>
            <a:pPr marL="990600" lvl="1" indent="-533400"/>
            <a:r>
              <a:rPr lang="en-US" sz="2400" smtClean="0">
                <a:latin typeface="Arial" charset="0"/>
              </a:rPr>
              <a:t>Eliminates many standard prediction methods</a:t>
            </a:r>
          </a:p>
          <a:p>
            <a:pPr marL="990600" lvl="1" indent="-533400"/>
            <a:r>
              <a:rPr lang="en-US" sz="2400" smtClean="0">
                <a:latin typeface="Arial" charset="0"/>
              </a:rPr>
              <a:t>Certainly </a:t>
            </a:r>
            <a:r>
              <a:rPr lang="en-US" sz="2400" i="1" smtClean="0">
                <a:latin typeface="Arial" charset="0"/>
              </a:rPr>
              <a:t>not</a:t>
            </a:r>
            <a:r>
              <a:rPr lang="en-US" sz="2400" smtClean="0">
                <a:latin typeface="Arial" charset="0"/>
              </a:rPr>
              <a:t> missing at random</a:t>
            </a:r>
          </a:p>
          <a:p>
            <a:pPr marL="609600" indent="-609600">
              <a:buFontTx/>
              <a:buAutoNum type="arabicPeriod" startAt="2"/>
            </a:pPr>
            <a:r>
              <a:rPr lang="en-US" sz="2800" smtClean="0">
                <a:latin typeface="Arial" charset="0"/>
              </a:rPr>
              <a:t>Training and test data differ systematically</a:t>
            </a:r>
          </a:p>
          <a:p>
            <a:pPr marL="990600" lvl="1" indent="-533400"/>
            <a:r>
              <a:rPr lang="en-US" sz="2400" smtClean="0">
                <a:latin typeface="Arial" charset="0"/>
              </a:rPr>
              <a:t>Test ratings are later</a:t>
            </a:r>
          </a:p>
          <a:p>
            <a:pPr marL="990600" lvl="1" indent="-533400"/>
            <a:r>
              <a:rPr lang="en-US" sz="2400" smtClean="0">
                <a:latin typeface="Arial" charset="0"/>
              </a:rPr>
              <a:t>Test cases are spread uniformly across users</a:t>
            </a:r>
          </a:p>
        </p:txBody>
      </p:sp>
    </p:spTree>
    <p:extLst>
      <p:ext uri="{BB962C8B-B14F-4D97-AF65-F5344CB8AC3E}">
        <p14:creationId xmlns:p14="http://schemas.microsoft.com/office/powerpoint/2010/main" val="30901387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defTabSz="457200" fontAlgn="base">
              <a:spcBef>
                <a:spcPct val="0"/>
              </a:spcBef>
              <a:spcAft>
                <a:spcPct val="0"/>
              </a:spcAft>
            </a:pPr>
            <a:fld id="{E26746D2-8700-4FA7-80BC-A3CC35AB3A01}" type="slidenum">
              <a:rPr lang="en-US" sz="1400">
                <a:solidFill>
                  <a:prstClr val="black"/>
                </a:solidFill>
                <a:latin typeface="Arial" charset="0"/>
                <a:ea typeface="ＭＳ Ｐゴシック" pitchFamily="34" charset="-128"/>
              </a:rPr>
              <a:pPr algn="r" defTabSz="457200" fontAlgn="base">
                <a:spcBef>
                  <a:spcPct val="0"/>
                </a:spcBef>
                <a:spcAft>
                  <a:spcPct val="0"/>
                </a:spcAft>
              </a:pPr>
              <a:t>117</a:t>
            </a:fld>
            <a:endParaRPr lang="en-US" sz="1400">
              <a:solidFill>
                <a:prstClr val="black"/>
              </a:solidFill>
              <a:latin typeface="Arial" charset="0"/>
              <a:ea typeface="ＭＳ Ｐゴシック" pitchFamily="34" charset="-128"/>
            </a:endParaRPr>
          </a:p>
        </p:txBody>
      </p:sp>
      <p:sp>
        <p:nvSpPr>
          <p:cNvPr id="124930" name="Rectangle 2"/>
          <p:cNvSpPr>
            <a:spLocks noGrp="1" noChangeArrowheads="1"/>
          </p:cNvSpPr>
          <p:nvPr>
            <p:ph type="title" idx="4294967295"/>
          </p:nvPr>
        </p:nvSpPr>
        <p:spPr>
          <a:xfrm>
            <a:off x="0" y="274638"/>
            <a:ext cx="8229600" cy="1143000"/>
          </a:xfrm>
        </p:spPr>
        <p:txBody>
          <a:bodyPr/>
          <a:lstStyle/>
          <a:p>
            <a:r>
              <a:rPr lang="en-US" smtClean="0">
                <a:latin typeface="Arial" charset="0"/>
              </a:rPr>
              <a:t>Major Challenges (cont.)</a:t>
            </a:r>
          </a:p>
        </p:txBody>
      </p:sp>
      <p:sp>
        <p:nvSpPr>
          <p:cNvPr id="124931" name="Rectangle 3"/>
          <p:cNvSpPr>
            <a:spLocks noGrp="1" noChangeArrowheads="1"/>
          </p:cNvSpPr>
          <p:nvPr>
            <p:ph type="body" idx="4294967295"/>
          </p:nvPr>
        </p:nvSpPr>
        <p:spPr>
          <a:xfrm>
            <a:off x="0" y="1295400"/>
            <a:ext cx="8229600" cy="4830763"/>
          </a:xfrm>
        </p:spPr>
        <p:txBody>
          <a:bodyPr/>
          <a:lstStyle/>
          <a:p>
            <a:pPr marL="609600" indent="-609600">
              <a:lnSpc>
                <a:spcPct val="90000"/>
              </a:lnSpc>
              <a:buFontTx/>
              <a:buNone/>
            </a:pPr>
            <a:endParaRPr lang="en-US" sz="2800" smtClean="0">
              <a:latin typeface="Arial" charset="0"/>
            </a:endParaRPr>
          </a:p>
          <a:p>
            <a:pPr marL="609600" indent="-609600">
              <a:lnSpc>
                <a:spcPct val="90000"/>
              </a:lnSpc>
              <a:buFontTx/>
              <a:buAutoNum type="arabicPeriod" startAt="4"/>
            </a:pPr>
            <a:r>
              <a:rPr lang="en-US" sz="2800" smtClean="0">
                <a:latin typeface="Arial" charset="0"/>
              </a:rPr>
              <a:t>Countless factors may affect ratings</a:t>
            </a:r>
          </a:p>
          <a:p>
            <a:pPr marL="990600" lvl="1" indent="-533400">
              <a:lnSpc>
                <a:spcPct val="90000"/>
              </a:lnSpc>
            </a:pPr>
            <a:r>
              <a:rPr lang="en-US" sz="2400" smtClean="0">
                <a:latin typeface="Arial" charset="0"/>
              </a:rPr>
              <a:t>Genre, movie/TV series/other</a:t>
            </a:r>
          </a:p>
          <a:p>
            <a:pPr marL="990600" lvl="1" indent="-533400">
              <a:lnSpc>
                <a:spcPct val="90000"/>
              </a:lnSpc>
            </a:pPr>
            <a:r>
              <a:rPr lang="en-US" sz="2400" smtClean="0">
                <a:latin typeface="Arial" charset="0"/>
              </a:rPr>
              <a:t>Style of action, dialogue, plot, music et al.</a:t>
            </a:r>
          </a:p>
          <a:p>
            <a:pPr marL="990600" lvl="1" indent="-533400">
              <a:lnSpc>
                <a:spcPct val="90000"/>
              </a:lnSpc>
            </a:pPr>
            <a:r>
              <a:rPr lang="en-US" sz="2400" smtClean="0">
                <a:latin typeface="Arial" charset="0"/>
              </a:rPr>
              <a:t>Director, actors</a:t>
            </a:r>
          </a:p>
          <a:p>
            <a:pPr marL="990600" lvl="1" indent="-533400">
              <a:lnSpc>
                <a:spcPct val="90000"/>
              </a:lnSpc>
            </a:pPr>
            <a:r>
              <a:rPr lang="en-US" sz="2400" smtClean="0">
                <a:latin typeface="Arial" charset="0"/>
              </a:rPr>
              <a:t>Rater</a:t>
            </a:r>
            <a:r>
              <a:rPr lang="ja-JP" altLang="en-US" sz="2400" smtClean="0">
                <a:latin typeface="Arial" charset="0"/>
              </a:rPr>
              <a:t>’</a:t>
            </a:r>
            <a:r>
              <a:rPr lang="en-US" sz="2400" smtClean="0">
                <a:latin typeface="Arial" charset="0"/>
              </a:rPr>
              <a:t>s mood</a:t>
            </a:r>
          </a:p>
          <a:p>
            <a:pPr marL="609600" indent="-609600">
              <a:lnSpc>
                <a:spcPct val="90000"/>
              </a:lnSpc>
              <a:buFontTx/>
              <a:buAutoNum type="arabicPeriod" startAt="5"/>
            </a:pPr>
            <a:r>
              <a:rPr lang="en-US" sz="2800" smtClean="0">
                <a:latin typeface="Arial" charset="0"/>
              </a:rPr>
              <a:t>Large imbalance in training data</a:t>
            </a:r>
          </a:p>
          <a:p>
            <a:pPr marL="990600" lvl="1" indent="-533400">
              <a:lnSpc>
                <a:spcPct val="90000"/>
              </a:lnSpc>
            </a:pPr>
            <a:r>
              <a:rPr lang="en-US" sz="2400" smtClean="0">
                <a:latin typeface="Arial" charset="0"/>
              </a:rPr>
              <a:t>Number of ratings per user or movie varies by several orders of magnitude</a:t>
            </a:r>
          </a:p>
          <a:p>
            <a:pPr marL="990600" lvl="1" indent="-533400">
              <a:lnSpc>
                <a:spcPct val="90000"/>
              </a:lnSpc>
            </a:pPr>
            <a:r>
              <a:rPr lang="en-US" sz="2400" smtClean="0">
                <a:latin typeface="Arial" charset="0"/>
              </a:rPr>
              <a:t>Information to estimate individual parameters varies widely</a:t>
            </a:r>
          </a:p>
        </p:txBody>
      </p:sp>
    </p:spTree>
    <p:extLst>
      <p:ext uri="{BB962C8B-B14F-4D97-AF65-F5344CB8AC3E}">
        <p14:creationId xmlns:p14="http://schemas.microsoft.com/office/powerpoint/2010/main" val="81039190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a:xfrm>
            <a:off x="503238" y="225425"/>
            <a:ext cx="8229600" cy="530225"/>
          </a:xfrm>
        </p:spPr>
        <p:txBody>
          <a:bodyPr rtlCol="0">
            <a:normAutofit fontScale="90000"/>
          </a:bodyPr>
          <a:lstStyle/>
          <a:p>
            <a:pPr fontAlgn="auto">
              <a:spcAft>
                <a:spcPts val="0"/>
              </a:spcAft>
              <a:defRPr/>
            </a:pPr>
            <a:r>
              <a:rPr lang="en-US" sz="3600">
                <a:latin typeface="Arial" charset="0"/>
              </a:rPr>
              <a:t>Ratings per Movie in Training Data</a:t>
            </a:r>
          </a:p>
        </p:txBody>
      </p:sp>
      <p:sp>
        <p:nvSpPr>
          <p:cNvPr id="126978" name="Rectangle 4"/>
          <p:cNvSpPr>
            <a:spLocks noGrp="1" noChangeArrowheads="1"/>
          </p:cNvSpPr>
          <p:nvPr>
            <p:ph idx="1"/>
          </p:nvPr>
        </p:nvSpPr>
        <p:spPr>
          <a:xfrm>
            <a:off x="2133600" y="6032500"/>
            <a:ext cx="4741863" cy="673100"/>
          </a:xfrm>
        </p:spPr>
        <p:txBody>
          <a:bodyPr/>
          <a:lstStyle/>
          <a:p>
            <a:pPr>
              <a:buFontTx/>
              <a:buNone/>
            </a:pPr>
            <a:r>
              <a:rPr lang="en-US" sz="2800" smtClean="0">
                <a:latin typeface="Arial" charset="0"/>
              </a:rPr>
              <a:t>Avg #ratings/movie: </a:t>
            </a:r>
            <a:r>
              <a:rPr lang="en-US" sz="2800" smtClean="0">
                <a:solidFill>
                  <a:srgbClr val="FF0000"/>
                </a:solidFill>
                <a:latin typeface="Arial" charset="0"/>
              </a:rPr>
              <a:t>5627</a:t>
            </a:r>
          </a:p>
        </p:txBody>
      </p:sp>
      <p:sp>
        <p:nvSpPr>
          <p:cNvPr id="126979"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BBEDBC6-46F7-4C58-848A-0362C3128AA9}" type="slidenum">
              <a:rPr lang="en-US">
                <a:solidFill>
                  <a:prstClr val="black"/>
                </a:solidFill>
                <a:latin typeface="Arial" charset="0"/>
                <a:ea typeface="ＭＳ Ｐゴシック" pitchFamily="34" charset="-128"/>
              </a:rPr>
              <a:pPr fontAlgn="base">
                <a:spcBef>
                  <a:spcPct val="0"/>
                </a:spcBef>
                <a:spcAft>
                  <a:spcPct val="0"/>
                </a:spcAft>
              </a:pPr>
              <a:t>118</a:t>
            </a:fld>
            <a:endParaRPr lang="en-US">
              <a:solidFill>
                <a:prstClr val="black"/>
              </a:solidFill>
              <a:latin typeface="Arial" charset="0"/>
              <a:ea typeface="ＭＳ Ｐゴシック" pitchFamily="34" charset="-128"/>
            </a:endParaRPr>
          </a:p>
        </p:txBody>
      </p:sp>
      <p:pic>
        <p:nvPicPr>
          <p:cNvPr id="126980" name="Picture 2"/>
          <p:cNvPicPr>
            <a:picLocks noChangeAspect="1" noChangeArrowheads="1"/>
          </p:cNvPicPr>
          <p:nvPr/>
        </p:nvPicPr>
        <p:blipFill>
          <a:blip r:embed="rId3"/>
          <a:srcRect l="9128" t="10625" r="3923" b="13254"/>
          <a:stretch>
            <a:fillRect/>
          </a:stretch>
        </p:blipFill>
        <p:spPr bwMode="auto">
          <a:xfrm>
            <a:off x="0" y="842963"/>
            <a:ext cx="9178925" cy="5357812"/>
          </a:xfrm>
          <a:prstGeom prst="rect">
            <a:avLst/>
          </a:prstGeom>
          <a:noFill/>
          <a:ln w="9525">
            <a:noFill/>
            <a:miter lim="800000"/>
            <a:headEnd/>
            <a:tailEnd/>
          </a:ln>
        </p:spPr>
      </p:pic>
      <p:sp>
        <p:nvSpPr>
          <p:cNvPr id="126981" name="Line 5"/>
          <p:cNvSpPr>
            <a:spLocks noChangeShapeType="1"/>
          </p:cNvSpPr>
          <p:nvPr/>
        </p:nvSpPr>
        <p:spPr bwMode="auto">
          <a:xfrm flipV="1">
            <a:off x="6335713" y="5481638"/>
            <a:ext cx="73025" cy="647700"/>
          </a:xfrm>
          <a:prstGeom prst="line">
            <a:avLst/>
          </a:prstGeom>
          <a:noFill/>
          <a:ln w="38100">
            <a:solidFill>
              <a:srgbClr val="FF0000"/>
            </a:solidFill>
            <a:round/>
            <a:headEnd/>
            <a:tailEnd type="stealth" w="lg" len="lg"/>
          </a:ln>
        </p:spPr>
        <p:txBody>
          <a:bodyPr wrap="none" anchor="ctr"/>
          <a:lstStyle/>
          <a:p>
            <a:pPr defTabSz="457200" fontAlgn="base">
              <a:spcBef>
                <a:spcPct val="0"/>
              </a:spcBef>
              <a:spcAft>
                <a:spcPct val="0"/>
              </a:spcAft>
            </a:pPr>
            <a:endParaRPr lang="en-US">
              <a:solidFill>
                <a:prstClr val="black"/>
              </a:solidFill>
              <a:latin typeface="Arial" charset="0"/>
            </a:endParaRPr>
          </a:p>
        </p:txBody>
      </p:sp>
    </p:spTree>
    <p:extLst>
      <p:ext uri="{BB962C8B-B14F-4D97-AF65-F5344CB8AC3E}">
        <p14:creationId xmlns:p14="http://schemas.microsoft.com/office/powerpoint/2010/main" val="1148645221"/>
      </p:ext>
    </p:extLst>
  </p:cSld>
  <p:clrMapOvr>
    <a:masterClrMapping/>
  </p:clrMapOvr>
  <p:transition advTm="31969"/>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title"/>
          </p:nvPr>
        </p:nvSpPr>
        <p:spPr>
          <a:xfrm>
            <a:off x="503238" y="225425"/>
            <a:ext cx="8229600" cy="530225"/>
          </a:xfrm>
        </p:spPr>
        <p:txBody>
          <a:bodyPr rtlCol="0">
            <a:normAutofit fontScale="90000"/>
          </a:bodyPr>
          <a:lstStyle/>
          <a:p>
            <a:pPr fontAlgn="auto">
              <a:spcAft>
                <a:spcPts val="0"/>
              </a:spcAft>
              <a:defRPr/>
            </a:pPr>
            <a:r>
              <a:rPr lang="en-US" sz="4000">
                <a:latin typeface="Arial" charset="0"/>
              </a:rPr>
              <a:t>Ratings per User in Training Data</a:t>
            </a:r>
          </a:p>
        </p:txBody>
      </p:sp>
      <p:sp>
        <p:nvSpPr>
          <p:cNvPr id="129026" name="Rectangle 4"/>
          <p:cNvSpPr>
            <a:spLocks noGrp="1" noChangeArrowheads="1"/>
          </p:cNvSpPr>
          <p:nvPr>
            <p:ph idx="1"/>
          </p:nvPr>
        </p:nvSpPr>
        <p:spPr>
          <a:xfrm>
            <a:off x="914400" y="6019800"/>
            <a:ext cx="4521200" cy="658813"/>
          </a:xfrm>
        </p:spPr>
        <p:txBody>
          <a:bodyPr/>
          <a:lstStyle/>
          <a:p>
            <a:pPr>
              <a:buFontTx/>
              <a:buNone/>
            </a:pPr>
            <a:r>
              <a:rPr lang="en-US" sz="2800" smtClean="0">
                <a:latin typeface="Arial" charset="0"/>
              </a:rPr>
              <a:t>Avg #ratings/user: </a:t>
            </a:r>
            <a:r>
              <a:rPr lang="en-US" sz="2800" smtClean="0">
                <a:solidFill>
                  <a:srgbClr val="FF0000"/>
                </a:solidFill>
                <a:latin typeface="Arial" charset="0"/>
              </a:rPr>
              <a:t>208</a:t>
            </a:r>
          </a:p>
        </p:txBody>
      </p:sp>
      <p:sp>
        <p:nvSpPr>
          <p:cNvPr id="129027"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1F38A4-DF35-44FF-835B-B0057FF07CC8}" type="slidenum">
              <a:rPr lang="en-US">
                <a:solidFill>
                  <a:prstClr val="black"/>
                </a:solidFill>
                <a:latin typeface="Arial" charset="0"/>
                <a:ea typeface="ＭＳ Ｐゴシック" pitchFamily="34" charset="-128"/>
              </a:rPr>
              <a:pPr fontAlgn="base">
                <a:spcBef>
                  <a:spcPct val="0"/>
                </a:spcBef>
                <a:spcAft>
                  <a:spcPct val="0"/>
                </a:spcAft>
              </a:pPr>
              <a:t>119</a:t>
            </a:fld>
            <a:endParaRPr lang="en-US">
              <a:solidFill>
                <a:prstClr val="black"/>
              </a:solidFill>
              <a:latin typeface="Arial" charset="0"/>
              <a:ea typeface="ＭＳ Ｐゴシック" pitchFamily="34" charset="-128"/>
            </a:endParaRPr>
          </a:p>
        </p:txBody>
      </p:sp>
      <p:pic>
        <p:nvPicPr>
          <p:cNvPr id="129028" name="Picture 2"/>
          <p:cNvPicPr>
            <a:picLocks noChangeAspect="1" noChangeArrowheads="1"/>
          </p:cNvPicPr>
          <p:nvPr/>
        </p:nvPicPr>
        <p:blipFill>
          <a:blip r:embed="rId3"/>
          <a:srcRect l="8058" t="8018" r="3696" b="14445"/>
          <a:stretch>
            <a:fillRect/>
          </a:stretch>
        </p:blipFill>
        <p:spPr bwMode="auto">
          <a:xfrm>
            <a:off x="0" y="836613"/>
            <a:ext cx="9144000" cy="5356225"/>
          </a:xfrm>
          <a:prstGeom prst="rect">
            <a:avLst/>
          </a:prstGeom>
          <a:noFill/>
          <a:ln w="9525">
            <a:noFill/>
            <a:miter lim="800000"/>
            <a:headEnd/>
            <a:tailEnd/>
          </a:ln>
        </p:spPr>
      </p:pic>
      <p:sp>
        <p:nvSpPr>
          <p:cNvPr id="129029" name="Line 5"/>
          <p:cNvSpPr>
            <a:spLocks noChangeShapeType="1"/>
          </p:cNvSpPr>
          <p:nvPr/>
        </p:nvSpPr>
        <p:spPr bwMode="auto">
          <a:xfrm flipV="1">
            <a:off x="4356100" y="5481638"/>
            <a:ext cx="73025" cy="647700"/>
          </a:xfrm>
          <a:prstGeom prst="line">
            <a:avLst/>
          </a:prstGeom>
          <a:noFill/>
          <a:ln w="38100">
            <a:solidFill>
              <a:srgbClr val="FF0000"/>
            </a:solidFill>
            <a:round/>
            <a:headEnd/>
            <a:tailEnd type="stealth" w="lg" len="lg"/>
          </a:ln>
        </p:spPr>
        <p:txBody>
          <a:bodyPr wrap="none" anchor="ctr"/>
          <a:lstStyle/>
          <a:p>
            <a:pPr defTabSz="457200" fontAlgn="base">
              <a:spcBef>
                <a:spcPct val="0"/>
              </a:spcBef>
              <a:spcAft>
                <a:spcPct val="0"/>
              </a:spcAft>
            </a:pPr>
            <a:endParaRPr lang="en-US">
              <a:solidFill>
                <a:prstClr val="black"/>
              </a:solidFill>
              <a:latin typeface="Arial" charset="0"/>
            </a:endParaRPr>
          </a:p>
        </p:txBody>
      </p:sp>
    </p:spTree>
    <p:extLst>
      <p:ext uri="{BB962C8B-B14F-4D97-AF65-F5344CB8AC3E}">
        <p14:creationId xmlns:p14="http://schemas.microsoft.com/office/powerpoint/2010/main" val="3361095427"/>
      </p:ext>
    </p:extLst>
  </p:cSld>
  <p:clrMapOvr>
    <a:masterClrMapping/>
  </p:clrMapOvr>
  <p:transition advTm="19204"/>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Statistical Properties</a:t>
            </a:r>
            <a:endParaRPr lang="zh-CN" altLang="en-US" dirty="0"/>
          </a:p>
        </p:txBody>
      </p:sp>
      <p:sp>
        <p:nvSpPr>
          <p:cNvPr id="3" name="Content Placeholder 2"/>
          <p:cNvSpPr>
            <a:spLocks noGrp="1"/>
          </p:cNvSpPr>
          <p:nvPr>
            <p:ph idx="1"/>
          </p:nvPr>
        </p:nvSpPr>
        <p:spPr/>
        <p:txBody>
          <a:bodyPr/>
          <a:lstStyle/>
          <a:p>
            <a:r>
              <a:rPr lang="en-US" altLang="zh-CN" dirty="0" smtClean="0">
                <a:solidFill>
                  <a:srgbClr val="FF0000"/>
                </a:solidFill>
              </a:rPr>
              <a:t>Static analysis</a:t>
            </a:r>
          </a:p>
          <a:p>
            <a:pPr lvl="1"/>
            <a:r>
              <a:rPr lang="en-US" altLang="zh-CN" dirty="0" smtClean="0"/>
              <a:t>Static snapshots of graphs</a:t>
            </a:r>
          </a:p>
          <a:p>
            <a:r>
              <a:rPr lang="en-US" altLang="zh-CN" dirty="0"/>
              <a:t>Dynamic analysis</a:t>
            </a:r>
          </a:p>
          <a:p>
            <a:pPr lvl="1"/>
            <a:r>
              <a:rPr lang="en-US" altLang="zh-CN" dirty="0"/>
              <a:t>A series of snapshots of graphs</a:t>
            </a:r>
          </a:p>
          <a:p>
            <a:pPr lvl="1"/>
            <a:endParaRPr lang="en-US" altLang="zh-CN" dirty="0" smtClean="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spTree>
    <p:extLst>
      <p:ext uri="{BB962C8B-B14F-4D97-AF65-F5344CB8AC3E}">
        <p14:creationId xmlns:p14="http://schemas.microsoft.com/office/powerpoint/2010/main" val="275599569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p:txBody>
          <a:bodyPr/>
          <a:lstStyle/>
          <a:p>
            <a:r>
              <a:rPr lang="en-US" smtClean="0">
                <a:latin typeface="Arial" charset="0"/>
              </a:rPr>
              <a:t>The Fundamental Challenge</a:t>
            </a:r>
          </a:p>
        </p:txBody>
      </p:sp>
      <p:sp>
        <p:nvSpPr>
          <p:cNvPr id="20484" name="Rectangle 3"/>
          <p:cNvSpPr>
            <a:spLocks noGrp="1" noChangeArrowheads="1"/>
          </p:cNvSpPr>
          <p:nvPr>
            <p:ph idx="1"/>
          </p:nvPr>
        </p:nvSpPr>
        <p:spPr/>
        <p:txBody>
          <a:bodyPr rtlCol="0">
            <a:normAutofit/>
          </a:bodyPr>
          <a:lstStyle/>
          <a:p>
            <a:pPr fontAlgn="auto">
              <a:spcAft>
                <a:spcPts val="0"/>
              </a:spcAft>
              <a:buFont typeface="Arial"/>
              <a:buChar char="•"/>
              <a:defRPr/>
            </a:pPr>
            <a:r>
              <a:rPr lang="en-US" sz="3600" dirty="0" smtClean="0">
                <a:latin typeface="+mj-lt"/>
              </a:rPr>
              <a:t>How </a:t>
            </a:r>
            <a:r>
              <a:rPr lang="en-US" sz="3600" dirty="0">
                <a:latin typeface="+mj-lt"/>
              </a:rPr>
              <a:t>can we estimate as much signal as possible where there are sufficient data, without over fitting where data are scarce? </a:t>
            </a:r>
            <a:endParaRPr lang="en-US" sz="3600" dirty="0" smtClean="0">
              <a:latin typeface="+mj-lt"/>
            </a:endParaRPr>
          </a:p>
        </p:txBody>
      </p:sp>
      <p:sp>
        <p:nvSpPr>
          <p:cNvPr id="131075"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71C2CFC-BB1F-410E-A021-FC8E233410B6}" type="slidenum">
              <a:rPr lang="en-US">
                <a:solidFill>
                  <a:prstClr val="black"/>
                </a:solidFill>
                <a:latin typeface="Arial" charset="0"/>
                <a:ea typeface="ＭＳ Ｐゴシック" pitchFamily="34" charset="-128"/>
              </a:rPr>
              <a:pPr fontAlgn="base">
                <a:spcBef>
                  <a:spcPct val="0"/>
                </a:spcBef>
                <a:spcAft>
                  <a:spcPct val="0"/>
                </a:spcAft>
              </a:pPr>
              <a:t>120</a:t>
            </a:fld>
            <a:endParaRPr lang="en-US">
              <a:solidFill>
                <a:prstClr val="black"/>
              </a:solidFill>
              <a:latin typeface="Arial" charset="0"/>
              <a:ea typeface="ＭＳ Ｐゴシック" pitchFamily="34" charset="-128"/>
            </a:endParaRPr>
          </a:p>
        </p:txBody>
      </p:sp>
    </p:spTree>
    <p:extLst>
      <p:ext uri="{BB962C8B-B14F-4D97-AF65-F5344CB8AC3E}">
        <p14:creationId xmlns:p14="http://schemas.microsoft.com/office/powerpoint/2010/main" val="18799324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defTabSz="457200" fontAlgn="base">
              <a:spcBef>
                <a:spcPct val="0"/>
              </a:spcBef>
              <a:spcAft>
                <a:spcPct val="0"/>
              </a:spcAft>
            </a:pPr>
            <a:fld id="{3C5E4F54-7162-42E7-AE52-75B10D23F680}" type="slidenum">
              <a:rPr lang="en-US" sz="1400">
                <a:solidFill>
                  <a:prstClr val="black"/>
                </a:solidFill>
                <a:latin typeface="Arial" charset="0"/>
                <a:ea typeface="ＭＳ Ｐゴシック" pitchFamily="34" charset="-128"/>
              </a:rPr>
              <a:pPr algn="r" defTabSz="457200" fontAlgn="base">
                <a:spcBef>
                  <a:spcPct val="0"/>
                </a:spcBef>
                <a:spcAft>
                  <a:spcPct val="0"/>
                </a:spcAft>
              </a:pPr>
              <a:t>121</a:t>
            </a:fld>
            <a:endParaRPr lang="en-US" sz="1400">
              <a:solidFill>
                <a:prstClr val="black"/>
              </a:solidFill>
              <a:latin typeface="Arial" charset="0"/>
              <a:ea typeface="ＭＳ Ｐゴシック" pitchFamily="34" charset="-128"/>
            </a:endParaRPr>
          </a:p>
        </p:txBody>
      </p:sp>
      <p:sp>
        <p:nvSpPr>
          <p:cNvPr id="133122" name="Rectangle 2"/>
          <p:cNvSpPr>
            <a:spLocks noGrp="1" noChangeArrowheads="1"/>
          </p:cNvSpPr>
          <p:nvPr>
            <p:ph type="title" idx="4294967295"/>
          </p:nvPr>
        </p:nvSpPr>
        <p:spPr>
          <a:xfrm>
            <a:off x="0" y="274638"/>
            <a:ext cx="8229600" cy="1143000"/>
          </a:xfrm>
        </p:spPr>
        <p:txBody>
          <a:bodyPr/>
          <a:lstStyle/>
          <a:p>
            <a:r>
              <a:rPr lang="en-US" smtClean="0">
                <a:latin typeface="Arial" charset="0"/>
              </a:rPr>
              <a:t>Test Set Results</a:t>
            </a:r>
          </a:p>
        </p:txBody>
      </p:sp>
      <p:sp>
        <p:nvSpPr>
          <p:cNvPr id="50180" name="Rectangle 3"/>
          <p:cNvSpPr>
            <a:spLocks noGrp="1" noChangeArrowheads="1"/>
          </p:cNvSpPr>
          <p:nvPr>
            <p:ph type="body" idx="4294967295"/>
          </p:nvPr>
        </p:nvSpPr>
        <p:spPr>
          <a:xfrm>
            <a:off x="0" y="1600200"/>
            <a:ext cx="8229600" cy="2054225"/>
          </a:xfrm>
        </p:spPr>
        <p:txBody>
          <a:bodyPr rtlCol="0">
            <a:normAutofit fontScale="92500" lnSpcReduction="10000"/>
          </a:bodyPr>
          <a:lstStyle/>
          <a:p>
            <a:pPr fontAlgn="auto">
              <a:spcAft>
                <a:spcPts val="0"/>
              </a:spcAft>
              <a:buFont typeface="Arial"/>
              <a:buChar char="•"/>
              <a:defRPr/>
            </a:pPr>
            <a:r>
              <a:rPr lang="en-US" dirty="0">
                <a:latin typeface="Arial" charset="0"/>
              </a:rPr>
              <a:t>The Ensemble:                       </a:t>
            </a:r>
            <a:r>
              <a:rPr lang="en-US" dirty="0" smtClean="0">
                <a:latin typeface="Arial" charset="0"/>
              </a:rPr>
              <a:t> 0.856714</a:t>
            </a:r>
            <a:endParaRPr lang="en-US" dirty="0">
              <a:latin typeface="Arial" charset="0"/>
            </a:endParaRPr>
          </a:p>
          <a:p>
            <a:pPr fontAlgn="auto">
              <a:spcAft>
                <a:spcPts val="0"/>
              </a:spcAft>
              <a:buFont typeface="Arial"/>
              <a:buChar char="•"/>
              <a:defRPr/>
            </a:pPr>
            <a:r>
              <a:rPr lang="en-US" dirty="0" err="1">
                <a:latin typeface="Arial" charset="0"/>
              </a:rPr>
              <a:t>BellKor</a:t>
            </a:r>
            <a:r>
              <a:rPr lang="ja-JP" altLang="en-US" dirty="0">
                <a:latin typeface="Arial" charset="0"/>
              </a:rPr>
              <a:t>’</a:t>
            </a:r>
            <a:r>
              <a:rPr lang="en-US" dirty="0">
                <a:latin typeface="Arial" charset="0"/>
              </a:rPr>
              <a:t>s Pragmatic Theory:  </a:t>
            </a:r>
            <a:r>
              <a:rPr lang="en-US" dirty="0" smtClean="0">
                <a:latin typeface="Arial" charset="0"/>
              </a:rPr>
              <a:t> 0.856704</a:t>
            </a:r>
            <a:endParaRPr lang="en-US" dirty="0">
              <a:latin typeface="Arial" charset="0"/>
            </a:endParaRPr>
          </a:p>
          <a:p>
            <a:pPr fontAlgn="auto">
              <a:spcAft>
                <a:spcPts val="0"/>
              </a:spcAft>
              <a:buFont typeface="Arial"/>
              <a:buChar char="•"/>
              <a:defRPr/>
            </a:pPr>
            <a:r>
              <a:rPr lang="en-US" dirty="0" smtClean="0">
                <a:latin typeface="Arial" charset="0"/>
              </a:rPr>
              <a:t>Both </a:t>
            </a:r>
            <a:r>
              <a:rPr lang="en-US" dirty="0">
                <a:latin typeface="Arial" charset="0"/>
              </a:rPr>
              <a:t>scores round to              </a:t>
            </a:r>
            <a:r>
              <a:rPr lang="en-US" dirty="0" smtClean="0">
                <a:latin typeface="Arial" charset="0"/>
              </a:rPr>
              <a:t> 0.8567</a:t>
            </a:r>
            <a:endParaRPr lang="en-US" dirty="0">
              <a:latin typeface="Arial" charset="0"/>
            </a:endParaRPr>
          </a:p>
          <a:p>
            <a:pPr fontAlgn="auto">
              <a:spcAft>
                <a:spcPts val="0"/>
              </a:spcAft>
              <a:buFont typeface="Arial"/>
              <a:buChar char="•"/>
              <a:defRPr/>
            </a:pPr>
            <a:r>
              <a:rPr lang="en-US" dirty="0" smtClean="0">
                <a:latin typeface="Arial" charset="0"/>
              </a:rPr>
              <a:t>Tie </a:t>
            </a:r>
            <a:r>
              <a:rPr lang="en-US" dirty="0">
                <a:latin typeface="Arial" charset="0"/>
              </a:rPr>
              <a:t>breaker is submission date/time</a:t>
            </a:r>
          </a:p>
        </p:txBody>
      </p:sp>
      <p:pic>
        <p:nvPicPr>
          <p:cNvPr id="133124" name="Picture 2"/>
          <p:cNvPicPr>
            <a:picLocks noChangeAspect="1"/>
          </p:cNvPicPr>
          <p:nvPr/>
        </p:nvPicPr>
        <p:blipFill>
          <a:blip r:embed="rId3"/>
          <a:srcRect t="9305" b="46539"/>
          <a:stretch>
            <a:fillRect/>
          </a:stretch>
        </p:blipFill>
        <p:spPr bwMode="auto">
          <a:xfrm>
            <a:off x="1227138" y="3781425"/>
            <a:ext cx="6350000" cy="2725738"/>
          </a:xfrm>
          <a:prstGeom prst="rect">
            <a:avLst/>
          </a:prstGeom>
          <a:noFill/>
          <a:ln w="9525">
            <a:noFill/>
            <a:miter lim="800000"/>
            <a:headEnd/>
            <a:tailEnd/>
          </a:ln>
        </p:spPr>
      </p:pic>
    </p:spTree>
    <p:extLst>
      <p:ext uri="{BB962C8B-B14F-4D97-AF65-F5344CB8AC3E}">
        <p14:creationId xmlns:p14="http://schemas.microsoft.com/office/powerpoint/2010/main" val="424725810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r>
              <a:rPr lang="en-US" smtClean="0"/>
              <a:t>Lessons from Netflixprize</a:t>
            </a:r>
          </a:p>
        </p:txBody>
      </p:sp>
      <p:sp>
        <p:nvSpPr>
          <p:cNvPr id="135170" name="Content Placeholder 2"/>
          <p:cNvSpPr>
            <a:spLocks noGrp="1"/>
          </p:cNvSpPr>
          <p:nvPr>
            <p:ph idx="1"/>
          </p:nvPr>
        </p:nvSpPr>
        <p:spPr/>
        <p:txBody>
          <a:bodyPr/>
          <a:lstStyle/>
          <a:p>
            <a:r>
              <a:rPr lang="en-US" smtClean="0">
                <a:latin typeface="Arial" charset="0"/>
              </a:rPr>
              <a:t>Lesson #1:  Data &gt;&gt; Models</a:t>
            </a:r>
          </a:p>
          <a:p>
            <a:r>
              <a:rPr lang="en-US" smtClean="0">
                <a:latin typeface="Arial" charset="0"/>
              </a:rPr>
              <a:t>Lesson #2:  The Power of Regularized SVD Fit by Gradient Descent</a:t>
            </a:r>
          </a:p>
          <a:p>
            <a:r>
              <a:rPr lang="en-US" smtClean="0">
                <a:latin typeface="Arial" charset="0"/>
              </a:rPr>
              <a:t>Lesson #3: The Wisdom of Crowds (of Models)</a:t>
            </a:r>
            <a:endParaRPr lang="en-US" smtClean="0"/>
          </a:p>
        </p:txBody>
      </p:sp>
    </p:spTree>
    <p:extLst>
      <p:ext uri="{BB962C8B-B14F-4D97-AF65-F5344CB8AC3E}">
        <p14:creationId xmlns:p14="http://schemas.microsoft.com/office/powerpoint/2010/main" val="361958399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smtClean="0"/>
              <a:t>References</a:t>
            </a:r>
          </a:p>
        </p:txBody>
      </p:sp>
      <p:sp>
        <p:nvSpPr>
          <p:cNvPr id="3" name="Content Placeholder 2"/>
          <p:cNvSpPr>
            <a:spLocks noGrp="1"/>
          </p:cNvSpPr>
          <p:nvPr>
            <p:ph idx="1"/>
          </p:nvPr>
        </p:nvSpPr>
        <p:spPr/>
        <p:txBody>
          <a:bodyPr rtlCol="0">
            <a:normAutofit fontScale="47500" lnSpcReduction="20000"/>
          </a:bodyPr>
          <a:lstStyle/>
          <a:p>
            <a:pPr fontAlgn="auto">
              <a:spcAft>
                <a:spcPts val="0"/>
              </a:spcAft>
              <a:buFont typeface="Arial"/>
              <a:buChar char="•"/>
              <a:defRPr/>
            </a:pPr>
            <a:r>
              <a:rPr lang="en-US" dirty="0" err="1"/>
              <a:t>Koren</a:t>
            </a:r>
            <a:r>
              <a:rPr lang="en-US" dirty="0"/>
              <a:t>, Yehuda. “Factorization meets the neighborhood: a multifaceted collaborative filtering model.” In </a:t>
            </a:r>
            <a:r>
              <a:rPr lang="en-US" i="1" dirty="0"/>
              <a:t>Proceeding of the 14th ACM SIGKDD international conference on Knowledge discovery and data mining</a:t>
            </a:r>
            <a:r>
              <a:rPr lang="en-US" dirty="0"/>
              <a:t>, 426–434. ACM, 2008. </a:t>
            </a:r>
            <a:r>
              <a:rPr lang="en-US" u="sng" dirty="0">
                <a:hlinkClick r:id="rId2"/>
              </a:rPr>
              <a:t>http://</a:t>
            </a:r>
            <a:r>
              <a:rPr lang="en-US" u="sng" dirty="0" err="1">
                <a:hlinkClick r:id="rId2"/>
              </a:rPr>
              <a:t>portal.acm.org</a:t>
            </a:r>
            <a:r>
              <a:rPr lang="en-US" u="sng" dirty="0">
                <a:hlinkClick r:id="rId2"/>
              </a:rPr>
              <a:t>/</a:t>
            </a:r>
            <a:r>
              <a:rPr lang="en-US" u="sng" dirty="0" err="1">
                <a:hlinkClick r:id="rId2"/>
              </a:rPr>
              <a:t>citation.cfm?id</a:t>
            </a:r>
            <a:r>
              <a:rPr lang="en-US" u="sng" dirty="0">
                <a:hlinkClick r:id="rId2"/>
              </a:rPr>
              <a:t>=1401890.1401944</a:t>
            </a:r>
            <a:endParaRPr lang="en-US" u="sng" dirty="0"/>
          </a:p>
          <a:p>
            <a:pPr marL="0" indent="0" fontAlgn="auto">
              <a:spcAft>
                <a:spcPts val="0"/>
              </a:spcAft>
              <a:buFont typeface="Arial"/>
              <a:buNone/>
              <a:defRPr/>
            </a:pPr>
            <a:endParaRPr lang="en-US" u="sng" dirty="0"/>
          </a:p>
          <a:p>
            <a:pPr fontAlgn="auto">
              <a:spcAft>
                <a:spcPts val="0"/>
              </a:spcAft>
              <a:buFont typeface="Arial"/>
              <a:buChar char="•"/>
              <a:defRPr/>
            </a:pPr>
            <a:r>
              <a:rPr lang="en-US" u="sng" dirty="0" err="1"/>
              <a:t>Koren</a:t>
            </a:r>
            <a:r>
              <a:rPr lang="en-US" u="sng" dirty="0"/>
              <a:t>, Yehuda. “Collaborative filtering with temporal dynamics.” </a:t>
            </a:r>
            <a:r>
              <a:rPr lang="en-US" i="1" u="sng" dirty="0"/>
              <a:t>Proceedings of the 15th ACM SIGKDD international conference on Knowledge discovery and data mining - KDD ’09</a:t>
            </a:r>
            <a:r>
              <a:rPr lang="en-US" u="sng" dirty="0"/>
              <a:t> (2009): 447. http://</a:t>
            </a:r>
            <a:r>
              <a:rPr lang="en-US" u="sng" dirty="0" err="1"/>
              <a:t>portal.acm.org</a:t>
            </a:r>
            <a:r>
              <a:rPr lang="en-US" u="sng" dirty="0"/>
              <a:t>/</a:t>
            </a:r>
            <a:r>
              <a:rPr lang="en-US" u="sng" dirty="0" err="1"/>
              <a:t>citation.cfm?doid</a:t>
            </a:r>
            <a:r>
              <a:rPr lang="en-US" u="sng" dirty="0"/>
              <a:t>=1557019.1557072.</a:t>
            </a:r>
          </a:p>
          <a:p>
            <a:pPr fontAlgn="auto">
              <a:spcAft>
                <a:spcPts val="0"/>
              </a:spcAft>
              <a:buFont typeface="Arial"/>
              <a:buChar char="•"/>
              <a:defRPr/>
            </a:pPr>
            <a:endParaRPr lang="en-US" u="sng" dirty="0"/>
          </a:p>
          <a:p>
            <a:pPr fontAlgn="auto">
              <a:spcAft>
                <a:spcPts val="0"/>
              </a:spcAft>
              <a:buFont typeface="Arial"/>
              <a:buChar char="•"/>
              <a:defRPr/>
            </a:pPr>
            <a:r>
              <a:rPr lang="en-US" u="sng" dirty="0"/>
              <a:t>Das, A.S., M. </a:t>
            </a:r>
            <a:r>
              <a:rPr lang="en-US" u="sng" dirty="0" err="1"/>
              <a:t>Datar</a:t>
            </a:r>
            <a:r>
              <a:rPr lang="en-US" u="sng" dirty="0"/>
              <a:t>, A. </a:t>
            </a:r>
            <a:r>
              <a:rPr lang="en-US" u="sng" dirty="0" err="1"/>
              <a:t>Garg</a:t>
            </a:r>
            <a:r>
              <a:rPr lang="en-US" u="sng" dirty="0"/>
              <a:t>, and S. </a:t>
            </a:r>
            <a:r>
              <a:rPr lang="en-US" u="sng" dirty="0" err="1"/>
              <a:t>Rajaram</a:t>
            </a:r>
            <a:r>
              <a:rPr lang="en-US" u="sng" dirty="0"/>
              <a:t>. “Google news personalization: scalable online collaborative filtering.” In </a:t>
            </a:r>
            <a:r>
              <a:rPr lang="en-US" i="1" u="sng" dirty="0"/>
              <a:t>Proceedings of the 16th international conference on World Wide Web</a:t>
            </a:r>
            <a:r>
              <a:rPr lang="en-US" u="sng" dirty="0"/>
              <a:t>, 271–280. ACM New York, NY, USA, 2007. http://</a:t>
            </a:r>
            <a:r>
              <a:rPr lang="en-US" u="sng" dirty="0" err="1"/>
              <a:t>portal.acm.org</a:t>
            </a:r>
            <a:r>
              <a:rPr lang="en-US" u="sng" dirty="0"/>
              <a:t>/</a:t>
            </a:r>
            <a:r>
              <a:rPr lang="en-US" u="sng" dirty="0" err="1"/>
              <a:t>citation.cfm?id</a:t>
            </a:r>
            <a:r>
              <a:rPr lang="en-US" u="sng" dirty="0"/>
              <a:t>=1242610.</a:t>
            </a:r>
          </a:p>
          <a:p>
            <a:pPr fontAlgn="auto">
              <a:spcAft>
                <a:spcPts val="0"/>
              </a:spcAft>
              <a:buFont typeface="Arial"/>
              <a:buChar char="•"/>
              <a:defRPr/>
            </a:pPr>
            <a:endParaRPr lang="en-US" u="sng" dirty="0"/>
          </a:p>
          <a:p>
            <a:pPr fontAlgn="auto">
              <a:spcAft>
                <a:spcPts val="0"/>
              </a:spcAft>
              <a:buFont typeface="Arial"/>
              <a:buChar char="•"/>
              <a:defRPr/>
            </a:pPr>
            <a:r>
              <a:rPr lang="en-US" u="sng" dirty="0"/>
              <a:t>Linden, G., B. Smith, and J. York. “</a:t>
            </a:r>
            <a:r>
              <a:rPr lang="en-US" u="sng" dirty="0" err="1"/>
              <a:t>Amazon.com</a:t>
            </a:r>
            <a:r>
              <a:rPr lang="en-US" u="sng" dirty="0"/>
              <a:t> recommendations: item-to-item collaborative filtering.” </a:t>
            </a:r>
            <a:r>
              <a:rPr lang="en-US" i="1" u="sng" dirty="0"/>
              <a:t>IEEE Internet Computing</a:t>
            </a:r>
            <a:r>
              <a:rPr lang="en-US" u="sng" dirty="0"/>
              <a:t> 7, no. 1 (January 2003): 76-80. http://</a:t>
            </a:r>
            <a:r>
              <a:rPr lang="en-US" u="sng" dirty="0" err="1"/>
              <a:t>ieeexplore.ieee.org</a:t>
            </a:r>
            <a:r>
              <a:rPr lang="en-US" u="sng" dirty="0"/>
              <a:t>/</a:t>
            </a:r>
            <a:r>
              <a:rPr lang="en-US" u="sng" dirty="0" err="1"/>
              <a:t>lpdocs</a:t>
            </a:r>
            <a:r>
              <a:rPr lang="en-US" u="sng" dirty="0"/>
              <a:t>/epic03/</a:t>
            </a:r>
            <a:r>
              <a:rPr lang="en-US" u="sng" dirty="0" err="1"/>
              <a:t>wrapper.htm?arnumber</a:t>
            </a:r>
            <a:r>
              <a:rPr lang="en-US" u="sng" dirty="0"/>
              <a:t>=1167344.</a:t>
            </a:r>
          </a:p>
          <a:p>
            <a:pPr fontAlgn="auto">
              <a:spcAft>
                <a:spcPts val="0"/>
              </a:spcAft>
              <a:buFont typeface="Arial"/>
              <a:buChar char="•"/>
              <a:defRPr/>
            </a:pPr>
            <a:endParaRPr lang="en-US" u="sng" dirty="0"/>
          </a:p>
          <a:p>
            <a:pPr fontAlgn="auto">
              <a:spcAft>
                <a:spcPts val="0"/>
              </a:spcAft>
              <a:buFont typeface="Arial"/>
              <a:buChar char="•"/>
              <a:defRPr/>
            </a:pPr>
            <a:r>
              <a:rPr lang="en-US" u="sng" dirty="0"/>
              <a:t>Davidson, James, Benjamin </a:t>
            </a:r>
            <a:r>
              <a:rPr lang="en-US" u="sng" dirty="0" err="1"/>
              <a:t>Liebald</a:t>
            </a:r>
            <a:r>
              <a:rPr lang="en-US" u="sng" dirty="0"/>
              <a:t>, and Taylor Van </a:t>
            </a:r>
            <a:r>
              <a:rPr lang="en-US" u="sng" dirty="0" err="1"/>
              <a:t>Vleet</a:t>
            </a:r>
            <a:r>
              <a:rPr lang="en-US" u="sng" dirty="0"/>
              <a:t>. “The YouTube Video Recommendation System.” </a:t>
            </a:r>
            <a:r>
              <a:rPr lang="en-US" i="1" u="sng" dirty="0"/>
              <a:t>Design</a:t>
            </a:r>
            <a:r>
              <a:rPr lang="en-US" u="sng" dirty="0"/>
              <a:t> (2010): 293-296.</a:t>
            </a:r>
          </a:p>
          <a:p>
            <a:pPr fontAlgn="auto">
              <a:spcAft>
                <a:spcPts val="0"/>
              </a:spcAft>
              <a:buFont typeface="Arial"/>
              <a:buChar char="•"/>
              <a:defRPr/>
            </a:pPr>
            <a:endParaRPr lang="en-US" dirty="0"/>
          </a:p>
        </p:txBody>
      </p:sp>
    </p:spTree>
    <p:extLst>
      <p:ext uri="{BB962C8B-B14F-4D97-AF65-F5344CB8AC3E}">
        <p14:creationId xmlns:p14="http://schemas.microsoft.com/office/powerpoint/2010/main" val="3368999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famous properties</a:t>
            </a:r>
            <a:endParaRPr lang="zh-CN" altLang="en-US" dirty="0"/>
          </a:p>
        </p:txBody>
      </p:sp>
      <p:sp>
        <p:nvSpPr>
          <p:cNvPr id="3" name="Content Placeholder 2"/>
          <p:cNvSpPr>
            <a:spLocks noGrp="1"/>
          </p:cNvSpPr>
          <p:nvPr>
            <p:ph idx="1"/>
          </p:nvPr>
        </p:nvSpPr>
        <p:spPr>
          <a:xfrm>
            <a:off x="566738" y="1752600"/>
            <a:ext cx="8001000" cy="4628728"/>
          </a:xfrm>
        </p:spPr>
        <p:txBody>
          <a:bodyPr/>
          <a:lstStyle/>
          <a:p>
            <a:pPr marL="514350" indent="-514350">
              <a:buFont typeface="+mj-lt"/>
              <a:buAutoNum type="arabicPeriod"/>
            </a:pPr>
            <a:r>
              <a:rPr lang="en-US" altLang="zh-CN" dirty="0" smtClean="0"/>
              <a:t>‘Small-world’ phenomenon</a:t>
            </a:r>
          </a:p>
          <a:p>
            <a:pPr lvl="1"/>
            <a:r>
              <a:rPr lang="en-US" altLang="zh-CN" sz="2800" dirty="0">
                <a:ea typeface="宋体" charset="-122"/>
              </a:rPr>
              <a:t>An Experiment by </a:t>
            </a:r>
            <a:r>
              <a:rPr lang="en-US" altLang="zh-CN" sz="2800" dirty="0" err="1">
                <a:ea typeface="宋体" charset="-122"/>
              </a:rPr>
              <a:t>Milgram</a:t>
            </a:r>
            <a:r>
              <a:rPr lang="en-US" altLang="zh-CN" sz="2800" dirty="0">
                <a:ea typeface="宋体" charset="-122"/>
              </a:rPr>
              <a:t> (1967</a:t>
            </a:r>
            <a:r>
              <a:rPr lang="en-US" altLang="zh-CN" sz="2800" dirty="0" smtClean="0">
                <a:ea typeface="宋体" charset="-122"/>
              </a:rPr>
              <a:t>)</a:t>
            </a:r>
          </a:p>
          <a:p>
            <a:pPr lvl="2"/>
            <a:r>
              <a:rPr lang="en-US" altLang="zh-CN" sz="2100" dirty="0">
                <a:ea typeface="宋体" charset="-122"/>
              </a:rPr>
              <a:t>Asked randomly chosen “starters” to forward a letter to the target</a:t>
            </a:r>
          </a:p>
          <a:p>
            <a:pPr lvl="2"/>
            <a:r>
              <a:rPr lang="en-US" altLang="zh-CN" sz="2100" dirty="0">
                <a:ea typeface="宋体" charset="-122"/>
              </a:rPr>
              <a:t>Name, address, and some personal information were provided for the target person</a:t>
            </a:r>
          </a:p>
          <a:p>
            <a:pPr lvl="2"/>
            <a:r>
              <a:rPr lang="en-US" altLang="zh-CN" sz="2100" dirty="0">
                <a:ea typeface="宋体" charset="-122"/>
              </a:rPr>
              <a:t>The participants could only forward a letter to a single person that he/she knew on a first name basis</a:t>
            </a:r>
          </a:p>
          <a:p>
            <a:pPr lvl="2"/>
            <a:r>
              <a:rPr lang="en-US" altLang="zh-CN" sz="2100" dirty="0">
                <a:ea typeface="宋体" charset="-122"/>
              </a:rPr>
              <a:t>Goal: To advance the letter to the target as quickly as </a:t>
            </a:r>
            <a:r>
              <a:rPr lang="en-US" altLang="zh-CN" sz="2100" dirty="0" smtClean="0">
                <a:ea typeface="宋体" charset="-122"/>
              </a:rPr>
              <a:t>possible</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spTree>
    <p:extLst>
      <p:ext uri="{BB962C8B-B14F-4D97-AF65-F5344CB8AC3E}">
        <p14:creationId xmlns:p14="http://schemas.microsoft.com/office/powerpoint/2010/main" val="575212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3200" dirty="0" smtClean="0"/>
              <a:t>The </a:t>
            </a:r>
            <a:r>
              <a:rPr lang="en-US" sz="3200" dirty="0" err="1" smtClean="0"/>
              <a:t>Milgram</a:t>
            </a:r>
            <a:r>
              <a:rPr lang="en-US" sz="3200" dirty="0" smtClean="0"/>
              <a:t> Experiment (Wikipedia)</a:t>
            </a:r>
            <a:endParaRPr lang="en-US" sz="3200" dirty="0"/>
          </a:p>
        </p:txBody>
      </p:sp>
      <p:sp>
        <p:nvSpPr>
          <p:cNvPr id="8" name="Content Placeholder 7"/>
          <p:cNvSpPr>
            <a:spLocks noGrp="1"/>
          </p:cNvSpPr>
          <p:nvPr>
            <p:ph idx="1"/>
          </p:nvPr>
        </p:nvSpPr>
        <p:spPr>
          <a:xfrm>
            <a:off x="457200" y="1700808"/>
            <a:ext cx="8229600" cy="4756150"/>
          </a:xfrm>
        </p:spPr>
        <p:txBody>
          <a:bodyPr rtlCol="0">
            <a:normAutofit fontScale="92500" lnSpcReduction="10000"/>
          </a:bodyPr>
          <a:lstStyle/>
          <a:p>
            <a:pPr fontAlgn="auto">
              <a:spcAft>
                <a:spcPts val="0"/>
              </a:spcAft>
              <a:buFont typeface="Arial"/>
              <a:buNone/>
              <a:defRPr/>
            </a:pPr>
            <a:r>
              <a:rPr lang="en-US" b="1" dirty="0" smtClean="0"/>
              <a:t>Detailed procedure</a:t>
            </a:r>
          </a:p>
          <a:p>
            <a:pPr marL="514350" indent="-514350" fontAlgn="auto">
              <a:spcAft>
                <a:spcPts val="0"/>
              </a:spcAft>
              <a:buFont typeface="+mj-lt"/>
              <a:buAutoNum type="arabicPeriod"/>
              <a:defRPr/>
            </a:pPr>
            <a:r>
              <a:rPr lang="en-US" sz="2600" dirty="0" err="1" smtClean="0"/>
              <a:t>Milgram</a:t>
            </a:r>
            <a:r>
              <a:rPr lang="en-US" sz="2600" dirty="0" smtClean="0"/>
              <a:t> typically chose individuals in the U.S. cities of Omaha, Nebraska and Wichita, Kansas to be the starting points and Boston, Massachusetts to be the end point of a chain of correspondence</a:t>
            </a:r>
          </a:p>
          <a:p>
            <a:pPr marL="952500" lvl="1" indent="-514350" fontAlgn="auto">
              <a:spcAft>
                <a:spcPts val="0"/>
              </a:spcAft>
              <a:defRPr/>
            </a:pPr>
            <a:r>
              <a:rPr lang="en-US" sz="2100" dirty="0" smtClean="0"/>
              <a:t>because they were thought to represent a great distance in the United States, both socially and geographically.</a:t>
            </a:r>
          </a:p>
          <a:p>
            <a:pPr marL="514350" indent="-514350" fontAlgn="auto">
              <a:spcAft>
                <a:spcPts val="0"/>
              </a:spcAft>
              <a:buFont typeface="+mj-lt"/>
              <a:buAutoNum type="arabicPeriod"/>
              <a:defRPr/>
            </a:pPr>
            <a:r>
              <a:rPr lang="en-US" sz="2600" dirty="0" smtClean="0"/>
              <a:t>Information packets were initially sent to "randomly" selected individuals in Omaha or Wichita. They included letters, which detailed the study's purpose, and basic information about a target contact person in Boston. </a:t>
            </a:r>
          </a:p>
          <a:p>
            <a:pPr marL="952500" lvl="1" indent="-514350" fontAlgn="auto">
              <a:spcAft>
                <a:spcPts val="0"/>
              </a:spcAft>
              <a:defRPr/>
            </a:pPr>
            <a:r>
              <a:rPr lang="en-US" sz="2100" dirty="0" smtClean="0"/>
              <a:t>It </a:t>
            </a:r>
            <a:r>
              <a:rPr lang="en-US" sz="2100" dirty="0"/>
              <a:t>additionally contained a roster on which they could write their own name, as well as business reply cards that were pre-addressed to Harvard.</a:t>
            </a:r>
          </a:p>
        </p:txBody>
      </p:sp>
      <p:sp>
        <p:nvSpPr>
          <p:cNvPr id="4" name="Slide Number Placeholder 3"/>
          <p:cNvSpPr>
            <a:spLocks noGrp="1"/>
          </p:cNvSpPr>
          <p:nvPr>
            <p:ph type="sldNum" sz="quarter" idx="12"/>
          </p:nvPr>
        </p:nvSpPr>
        <p:spPr/>
        <p:txBody>
          <a:bodyPr/>
          <a:lstStyle/>
          <a:p>
            <a:pPr>
              <a:defRPr/>
            </a:pPr>
            <a:fld id="{755330CC-7571-4781-B1E2-A4D74C3977B1}" type="slidenum">
              <a:rPr lang="en-US"/>
              <a:pPr>
                <a:defRPr/>
              </a:pPr>
              <a:t>14</a:t>
            </a:fld>
            <a:endParaRPr lang="en-US"/>
          </a:p>
        </p:txBody>
      </p:sp>
    </p:spTree>
    <p:extLst>
      <p:ext uri="{BB962C8B-B14F-4D97-AF65-F5344CB8AC3E}">
        <p14:creationId xmlns:p14="http://schemas.microsoft.com/office/powerpoint/2010/main" val="1474649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smtClean="0"/>
              <a:t>The Milgram Experiment (cont.)</a:t>
            </a:r>
          </a:p>
        </p:txBody>
      </p:sp>
      <p:sp>
        <p:nvSpPr>
          <p:cNvPr id="3" name="Content Placeholder 2"/>
          <p:cNvSpPr>
            <a:spLocks noGrp="1"/>
          </p:cNvSpPr>
          <p:nvPr>
            <p:ph idx="1"/>
          </p:nvPr>
        </p:nvSpPr>
        <p:spPr>
          <a:xfrm>
            <a:off x="566738" y="1826096"/>
            <a:ext cx="8001000" cy="4267200"/>
          </a:xfrm>
        </p:spPr>
        <p:txBody>
          <a:bodyPr rtlCol="0">
            <a:normAutofit/>
          </a:bodyPr>
          <a:lstStyle/>
          <a:p>
            <a:pPr marL="514350" indent="-514350" fontAlgn="auto">
              <a:spcAft>
                <a:spcPts val="0"/>
              </a:spcAft>
              <a:buFont typeface="+mj-lt"/>
              <a:buAutoNum type="arabicPeriod" startAt="3"/>
              <a:defRPr/>
            </a:pPr>
            <a:r>
              <a:rPr lang="en-US" sz="2200" dirty="0" smtClean="0"/>
              <a:t>Upon receiving the invitation to participate, the recipient was asked whether he or she personally knew the contact person described in the letter.</a:t>
            </a:r>
          </a:p>
          <a:p>
            <a:pPr marL="952500" lvl="1" indent="-514350" fontAlgn="auto">
              <a:spcAft>
                <a:spcPts val="0"/>
              </a:spcAft>
              <a:defRPr/>
            </a:pPr>
            <a:r>
              <a:rPr lang="en-US" sz="1900" dirty="0" smtClean="0"/>
              <a:t>If so, the person was to forward the letter directly to that person. For the purposes of this study, knowing someone "personally" was defined as knowing them on a first-name basis.</a:t>
            </a:r>
          </a:p>
          <a:p>
            <a:pPr marL="514350" indent="-514350" fontAlgn="auto">
              <a:spcAft>
                <a:spcPts val="0"/>
              </a:spcAft>
              <a:buFont typeface="+mj-lt"/>
              <a:buAutoNum type="arabicPeriod" startAt="3"/>
              <a:defRPr/>
            </a:pPr>
            <a:r>
              <a:rPr lang="en-US" sz="2200" dirty="0" smtClean="0"/>
              <a:t>In the more likely case that the person did not personally know the target, then the person was to think of a friend or relative they know personally that is more likely to know the target. </a:t>
            </a:r>
          </a:p>
          <a:p>
            <a:pPr marL="952500" lvl="1" indent="-514350" fontAlgn="auto">
              <a:spcAft>
                <a:spcPts val="0"/>
              </a:spcAft>
              <a:defRPr/>
            </a:pPr>
            <a:r>
              <a:rPr lang="en-US" sz="1900" dirty="0" smtClean="0"/>
              <a:t>A postcard was also mailed to the researchers at Harvard so that they could track the chain's progression toward the target.</a:t>
            </a:r>
          </a:p>
          <a:p>
            <a:pPr fontAlgn="auto">
              <a:spcAft>
                <a:spcPts val="0"/>
              </a:spcAft>
              <a:buFont typeface="Arial"/>
              <a:buChar char="•"/>
              <a:defRPr/>
            </a:pPr>
            <a:endParaRPr lang="en-US" dirty="0"/>
          </a:p>
        </p:txBody>
      </p:sp>
      <p:sp>
        <p:nvSpPr>
          <p:cNvPr id="4" name="Slide Number Placeholder 3"/>
          <p:cNvSpPr>
            <a:spLocks noGrp="1"/>
          </p:cNvSpPr>
          <p:nvPr>
            <p:ph type="sldNum" sz="quarter" idx="12"/>
          </p:nvPr>
        </p:nvSpPr>
        <p:spPr/>
        <p:txBody>
          <a:bodyPr/>
          <a:lstStyle/>
          <a:p>
            <a:pPr>
              <a:defRPr/>
            </a:pPr>
            <a:fld id="{AB75B41A-1E5B-4AB6-8D91-3AA36592E568}" type="slidenum">
              <a:rPr lang="en-US"/>
              <a:pPr>
                <a:defRPr/>
              </a:pPr>
              <a:t>15</a:t>
            </a:fld>
            <a:endParaRPr lang="en-US"/>
          </a:p>
        </p:txBody>
      </p:sp>
    </p:spTree>
    <p:extLst>
      <p:ext uri="{BB962C8B-B14F-4D97-AF65-F5344CB8AC3E}">
        <p14:creationId xmlns:p14="http://schemas.microsoft.com/office/powerpoint/2010/main" val="4105096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a:t>
            </a:r>
            <a:r>
              <a:rPr lang="en-US" altLang="zh-CN" sz="4000" dirty="0" err="1"/>
              <a:t>Milgram</a:t>
            </a:r>
            <a:r>
              <a:rPr lang="en-US" altLang="zh-CN" sz="4000" dirty="0"/>
              <a:t> Experiment</a:t>
            </a:r>
            <a:endParaRPr lang="zh-CN" altLang="en-US" dirty="0"/>
          </a:p>
        </p:txBody>
      </p:sp>
      <p:sp>
        <p:nvSpPr>
          <p:cNvPr id="3" name="Content Placeholder 2"/>
          <p:cNvSpPr>
            <a:spLocks noGrp="1"/>
          </p:cNvSpPr>
          <p:nvPr>
            <p:ph idx="1"/>
          </p:nvPr>
        </p:nvSpPr>
        <p:spPr>
          <a:xfrm>
            <a:off x="566738" y="1898104"/>
            <a:ext cx="8001000" cy="4267200"/>
          </a:xfrm>
        </p:spPr>
        <p:txBody>
          <a:bodyPr/>
          <a:lstStyle/>
          <a:p>
            <a:pPr marL="514350" indent="-514350" fontAlgn="auto">
              <a:spcAft>
                <a:spcPts val="0"/>
              </a:spcAft>
              <a:buFont typeface="+mj-lt"/>
              <a:buAutoNum type="arabicPeriod" startAt="5"/>
              <a:defRPr/>
            </a:pPr>
            <a:r>
              <a:rPr lang="en-US" altLang="zh-CN" sz="2000" dirty="0"/>
              <a:t>When and if the package eventually reached the contact person in Boston, the researchers could examine the roster to count the number of times it had been forwarded from person to person.</a:t>
            </a:r>
          </a:p>
          <a:p>
            <a:pPr marL="952500" lvl="1" indent="-514350" fontAlgn="auto">
              <a:spcAft>
                <a:spcPts val="0"/>
              </a:spcAft>
              <a:defRPr/>
            </a:pPr>
            <a:r>
              <a:rPr lang="en-US" altLang="zh-CN" sz="1800" dirty="0"/>
              <a:t>Additionally, for packages that never reached the destination, the incoming postcards helped identify the break point in the chain.</a:t>
            </a:r>
          </a:p>
          <a:p>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spTree>
    <p:extLst>
      <p:ext uri="{BB962C8B-B14F-4D97-AF65-F5344CB8AC3E}">
        <p14:creationId xmlns:p14="http://schemas.microsoft.com/office/powerpoint/2010/main" val="918445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smtClean="0"/>
              <a:t>Result of the Experiment</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a:buChar char="•"/>
              <a:defRPr/>
            </a:pPr>
            <a:r>
              <a:rPr lang="en-US" sz="2400" dirty="0" smtClean="0"/>
              <a:t>However, a significant problem was that often people refused to pass the letter forward, and thus the chain never reached its destination. </a:t>
            </a:r>
          </a:p>
          <a:p>
            <a:pPr fontAlgn="auto">
              <a:spcAft>
                <a:spcPts val="0"/>
              </a:spcAft>
              <a:buFont typeface="Arial"/>
              <a:buChar char="•"/>
              <a:defRPr/>
            </a:pPr>
            <a:endParaRPr lang="en-US" sz="2400" dirty="0" smtClean="0"/>
          </a:p>
          <a:p>
            <a:pPr fontAlgn="auto">
              <a:spcAft>
                <a:spcPts val="0"/>
              </a:spcAft>
              <a:buFont typeface="Arial"/>
              <a:buChar char="•"/>
              <a:defRPr/>
            </a:pPr>
            <a:r>
              <a:rPr lang="en-US" sz="2400" dirty="0" smtClean="0"/>
              <a:t>In one case, 232 of the 296 letters never reached the destination.[3]</a:t>
            </a:r>
          </a:p>
          <a:p>
            <a:pPr fontAlgn="auto">
              <a:spcAft>
                <a:spcPts val="0"/>
              </a:spcAft>
              <a:buFont typeface="Arial"/>
              <a:buChar char="•"/>
              <a:defRPr/>
            </a:pPr>
            <a:endParaRPr lang="en-US" sz="2400" dirty="0" smtClean="0"/>
          </a:p>
          <a:p>
            <a:pPr fontAlgn="auto">
              <a:spcAft>
                <a:spcPts val="0"/>
              </a:spcAft>
              <a:buFont typeface="Arial"/>
              <a:buChar char="•"/>
              <a:defRPr/>
            </a:pPr>
            <a:r>
              <a:rPr lang="en-US" sz="2400" dirty="0" smtClean="0"/>
              <a:t>However, 64 of the letters eventually did reach the target contact. </a:t>
            </a:r>
          </a:p>
          <a:p>
            <a:pPr fontAlgn="auto">
              <a:spcAft>
                <a:spcPts val="0"/>
              </a:spcAft>
              <a:buFont typeface="Arial"/>
              <a:buChar char="•"/>
              <a:defRPr/>
            </a:pPr>
            <a:endParaRPr lang="en-US" sz="2400" dirty="0" smtClean="0"/>
          </a:p>
          <a:p>
            <a:pPr fontAlgn="auto">
              <a:spcAft>
                <a:spcPts val="0"/>
              </a:spcAft>
              <a:buFont typeface="Arial"/>
              <a:buChar char="•"/>
              <a:defRPr/>
            </a:pPr>
            <a:r>
              <a:rPr lang="en-US" sz="2400" dirty="0" smtClean="0"/>
              <a:t>Among these chains, the average path length fell around 5.5 or six.</a:t>
            </a:r>
            <a:endParaRPr lang="en-US" sz="2400" dirty="0"/>
          </a:p>
        </p:txBody>
      </p:sp>
      <p:sp>
        <p:nvSpPr>
          <p:cNvPr id="4" name="Slide Number Placeholder 3"/>
          <p:cNvSpPr>
            <a:spLocks noGrp="1"/>
          </p:cNvSpPr>
          <p:nvPr>
            <p:ph type="sldNum" sz="quarter" idx="12"/>
          </p:nvPr>
        </p:nvSpPr>
        <p:spPr/>
        <p:txBody>
          <a:bodyPr/>
          <a:lstStyle/>
          <a:p>
            <a:pPr>
              <a:defRPr/>
            </a:pPr>
            <a:fld id="{1ED50119-D780-4AAC-9055-C4DFFBA14272}" type="slidenum">
              <a:rPr lang="en-US"/>
              <a:pPr>
                <a:defRPr/>
              </a:pPr>
              <a:t>17</a:t>
            </a:fld>
            <a:endParaRPr lang="en-US"/>
          </a:p>
        </p:txBody>
      </p:sp>
    </p:spTree>
    <p:extLst>
      <p:ext uri="{BB962C8B-B14F-4D97-AF65-F5344CB8AC3E}">
        <p14:creationId xmlns:p14="http://schemas.microsoft.com/office/powerpoint/2010/main" val="2790156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famous properties </a:t>
            </a:r>
            <a:r>
              <a:rPr lang="en-US" altLang="zh-CN" dirty="0" err="1" smtClean="0"/>
              <a:t>con’t</a:t>
            </a:r>
            <a:endParaRPr lang="zh-CN" altLang="en-US" dirty="0"/>
          </a:p>
        </p:txBody>
      </p:sp>
      <p:sp>
        <p:nvSpPr>
          <p:cNvPr id="3" name="Content Placeholder 2"/>
          <p:cNvSpPr>
            <a:spLocks noGrp="1"/>
          </p:cNvSpPr>
          <p:nvPr>
            <p:ph idx="1"/>
          </p:nvPr>
        </p:nvSpPr>
        <p:spPr>
          <a:xfrm>
            <a:off x="566738" y="1752600"/>
            <a:ext cx="8001000" cy="4628728"/>
          </a:xfrm>
        </p:spPr>
        <p:txBody>
          <a:bodyPr/>
          <a:lstStyle/>
          <a:p>
            <a:pPr marL="514350" indent="-514350">
              <a:buFont typeface="+mj-lt"/>
              <a:buAutoNum type="arabicPeriod"/>
            </a:pPr>
            <a:r>
              <a:rPr lang="en-US" altLang="zh-CN" dirty="0" smtClean="0"/>
              <a:t>‘Small-world’ phenomenon</a:t>
            </a:r>
          </a:p>
          <a:p>
            <a:pPr lvl="1"/>
            <a:r>
              <a:rPr lang="en-US" altLang="zh-CN" sz="2400" dirty="0" smtClean="0">
                <a:ea typeface="宋体" charset="-122"/>
              </a:rPr>
              <a:t>Property</a:t>
            </a:r>
          </a:p>
          <a:p>
            <a:pPr lvl="2"/>
            <a:r>
              <a:rPr lang="en-US" altLang="zh-CN" sz="2100" dirty="0" smtClean="0">
                <a:ea typeface="宋体" charset="-122"/>
              </a:rPr>
              <a:t>Any two people can be connected within 6 hops</a:t>
            </a:r>
          </a:p>
          <a:p>
            <a:pPr lvl="2"/>
            <a:endParaRPr lang="en-US" altLang="zh-CN" sz="2100" dirty="0">
              <a:ea typeface="宋体" charset="-122"/>
            </a:endParaRPr>
          </a:p>
          <a:p>
            <a:pPr lvl="2"/>
            <a:endParaRPr lang="en-US" altLang="zh-CN" sz="2100" dirty="0" smtClean="0">
              <a:ea typeface="宋体" charset="-122"/>
            </a:endParaRPr>
          </a:p>
          <a:p>
            <a:pPr lvl="2"/>
            <a:endParaRPr lang="en-US" altLang="zh-CN" sz="2100" dirty="0">
              <a:ea typeface="宋体" charset="-122"/>
            </a:endParaRPr>
          </a:p>
          <a:p>
            <a:pPr lvl="1"/>
            <a:r>
              <a:rPr lang="en-US" altLang="zh-CN" sz="2400" dirty="0"/>
              <a:t>Verified on a planetary-scale IM network of 180 million users (</a:t>
            </a:r>
            <a:r>
              <a:rPr lang="en-US" altLang="zh-CN" sz="2400" dirty="0" err="1"/>
              <a:t>Leskovec</a:t>
            </a:r>
            <a:r>
              <a:rPr lang="en-US" altLang="zh-CN" sz="2400" dirty="0"/>
              <a:t> and Horvitz 2008) </a:t>
            </a:r>
          </a:p>
          <a:p>
            <a:pPr lvl="2"/>
            <a:r>
              <a:rPr lang="en-US" altLang="zh-CN" sz="2100" dirty="0"/>
              <a:t>The average path length is </a:t>
            </a:r>
            <a:r>
              <a:rPr lang="en-US" altLang="zh-CN" sz="2100" dirty="0">
                <a:solidFill>
                  <a:srgbClr val="0000FF"/>
                </a:solidFill>
              </a:rPr>
              <a:t>6.6</a:t>
            </a:r>
          </a:p>
          <a:p>
            <a:pPr lvl="2"/>
            <a:endParaRPr lang="en-US" altLang="zh-CN" sz="2100" dirty="0">
              <a:ea typeface="宋体" charset="-122"/>
            </a:endParaRPr>
          </a:p>
          <a:p>
            <a:pPr lvl="2"/>
            <a:endParaRPr lang="en-US" altLang="zh-CN" dirty="0">
              <a:ea typeface="宋体" charset="-122"/>
            </a:endParaRPr>
          </a:p>
          <a:p>
            <a:pPr lvl="2"/>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sp>
        <p:nvSpPr>
          <p:cNvPr id="5" name="TextBox 4"/>
          <p:cNvSpPr txBox="1"/>
          <p:nvPr/>
        </p:nvSpPr>
        <p:spPr>
          <a:xfrm>
            <a:off x="1763688" y="3284984"/>
            <a:ext cx="5616624" cy="523220"/>
          </a:xfrm>
          <a:prstGeom prst="rect">
            <a:avLst/>
          </a:prstGeom>
          <a:noFill/>
        </p:spPr>
        <p:txBody>
          <a:bodyPr wrap="square" rtlCol="0">
            <a:spAutoFit/>
          </a:bodyPr>
          <a:lstStyle/>
          <a:p>
            <a:r>
              <a:rPr lang="en-US" altLang="zh-CN" sz="2800" i="1" dirty="0"/>
              <a:t>six degrees of separation</a:t>
            </a:r>
            <a:endParaRPr lang="zh-CN" altLang="en-US" i="1" dirty="0"/>
          </a:p>
        </p:txBody>
      </p:sp>
    </p:spTree>
    <p:extLst>
      <p:ext uri="{BB962C8B-B14F-4D97-AF65-F5344CB8AC3E}">
        <p14:creationId xmlns:p14="http://schemas.microsoft.com/office/powerpoint/2010/main" val="4131249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famous properties </a:t>
            </a:r>
            <a:r>
              <a:rPr lang="en-US" altLang="zh-CN" dirty="0" err="1" smtClean="0"/>
              <a:t>con’t</a:t>
            </a:r>
            <a:endParaRPr lang="zh-CN" altLang="en-US" dirty="0"/>
          </a:p>
        </p:txBody>
      </p:sp>
      <p:sp>
        <p:nvSpPr>
          <p:cNvPr id="3" name="Content Placeholder 2"/>
          <p:cNvSpPr>
            <a:spLocks noGrp="1"/>
          </p:cNvSpPr>
          <p:nvPr>
            <p:ph idx="1"/>
          </p:nvPr>
        </p:nvSpPr>
        <p:spPr>
          <a:xfrm>
            <a:off x="566738" y="1752600"/>
            <a:ext cx="8001000" cy="4628728"/>
          </a:xfrm>
        </p:spPr>
        <p:txBody>
          <a:bodyPr/>
          <a:lstStyle/>
          <a:p>
            <a:pPr marL="514350" indent="-514350">
              <a:buFont typeface="+mj-lt"/>
              <a:buAutoNum type="arabicPeriod" startAt="2"/>
            </a:pPr>
            <a:r>
              <a:rPr lang="en-US" altLang="zh-CN" dirty="0" smtClean="0"/>
              <a:t>‘Power-law’ degree distributions</a:t>
            </a:r>
          </a:p>
          <a:p>
            <a:pPr lvl="1"/>
            <a:r>
              <a:rPr lang="en-US" altLang="zh-CN" sz="2400" dirty="0" smtClean="0">
                <a:ea typeface="宋体" charset="-122"/>
              </a:rPr>
              <a:t>Degree distributions</a:t>
            </a:r>
            <a:endParaRPr lang="en-US" altLang="zh-CN" dirty="0">
              <a:ea typeface="宋体" charset="-122"/>
            </a:endParaRPr>
          </a:p>
          <a:p>
            <a:pPr lvl="2"/>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sp>
        <p:nvSpPr>
          <p:cNvPr id="5" name="Line 4"/>
          <p:cNvSpPr>
            <a:spLocks noChangeShapeType="1"/>
          </p:cNvSpPr>
          <p:nvPr/>
        </p:nvSpPr>
        <p:spPr bwMode="auto">
          <a:xfrm>
            <a:off x="1601021" y="2699776"/>
            <a:ext cx="0" cy="3025775"/>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flipV="1">
            <a:off x="1529583" y="5579501"/>
            <a:ext cx="3600450" cy="1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6"/>
          <p:cNvSpPr txBox="1">
            <a:spLocks noChangeArrowheads="1"/>
          </p:cNvSpPr>
          <p:nvPr/>
        </p:nvSpPr>
        <p:spPr bwMode="auto">
          <a:xfrm>
            <a:off x="3356639" y="5723964"/>
            <a:ext cx="9845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charset="-122"/>
              </a:rPr>
              <a:t>degree</a:t>
            </a:r>
          </a:p>
        </p:txBody>
      </p:sp>
      <p:sp>
        <p:nvSpPr>
          <p:cNvPr id="8" name="Text Box 7"/>
          <p:cNvSpPr txBox="1">
            <a:spLocks noChangeArrowheads="1"/>
          </p:cNvSpPr>
          <p:nvPr/>
        </p:nvSpPr>
        <p:spPr bwMode="auto">
          <a:xfrm>
            <a:off x="69625" y="3368114"/>
            <a:ext cx="13324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ea typeface="宋体" charset="-122"/>
              </a:rPr>
              <a:t>frequency</a:t>
            </a:r>
          </a:p>
        </p:txBody>
      </p:sp>
      <p:sp>
        <p:nvSpPr>
          <p:cNvPr id="9" name="Freeform 11"/>
          <p:cNvSpPr>
            <a:spLocks/>
          </p:cNvSpPr>
          <p:nvPr/>
        </p:nvSpPr>
        <p:spPr bwMode="auto">
          <a:xfrm>
            <a:off x="1745483" y="2844239"/>
            <a:ext cx="3313113" cy="2663825"/>
          </a:xfrm>
          <a:custGeom>
            <a:avLst/>
            <a:gdLst>
              <a:gd name="T0" fmla="*/ 0 w 2813"/>
              <a:gd name="T1" fmla="*/ 0 h 1111"/>
              <a:gd name="T2" fmla="*/ 182 w 2813"/>
              <a:gd name="T3" fmla="*/ 680 h 1111"/>
              <a:gd name="T4" fmla="*/ 635 w 2813"/>
              <a:gd name="T5" fmla="*/ 952 h 1111"/>
              <a:gd name="T6" fmla="*/ 1906 w 2813"/>
              <a:gd name="T7" fmla="*/ 1088 h 1111"/>
              <a:gd name="T8" fmla="*/ 2813 w 2813"/>
              <a:gd name="T9" fmla="*/ 1088 h 1111"/>
            </a:gdLst>
            <a:ahLst/>
            <a:cxnLst>
              <a:cxn ang="0">
                <a:pos x="T0" y="T1"/>
              </a:cxn>
              <a:cxn ang="0">
                <a:pos x="T2" y="T3"/>
              </a:cxn>
              <a:cxn ang="0">
                <a:pos x="T4" y="T5"/>
              </a:cxn>
              <a:cxn ang="0">
                <a:pos x="T6" y="T7"/>
              </a:cxn>
              <a:cxn ang="0">
                <a:pos x="T8" y="T9"/>
              </a:cxn>
            </a:cxnLst>
            <a:rect l="0" t="0" r="r" b="b"/>
            <a:pathLst>
              <a:path w="2813" h="1111">
                <a:moveTo>
                  <a:pt x="0" y="0"/>
                </a:moveTo>
                <a:cubicBezTo>
                  <a:pt x="38" y="260"/>
                  <a:pt x="76" y="521"/>
                  <a:pt x="182" y="680"/>
                </a:cubicBezTo>
                <a:cubicBezTo>
                  <a:pt x="288" y="839"/>
                  <a:pt x="348" y="884"/>
                  <a:pt x="635" y="952"/>
                </a:cubicBezTo>
                <a:cubicBezTo>
                  <a:pt x="922" y="1020"/>
                  <a:pt x="1543" y="1065"/>
                  <a:pt x="1906" y="1088"/>
                </a:cubicBezTo>
                <a:cubicBezTo>
                  <a:pt x="2269" y="1111"/>
                  <a:pt x="2662" y="1088"/>
                  <a:pt x="2813" y="1088"/>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3"/>
          <p:cNvSpPr>
            <a:spLocks noChangeShapeType="1"/>
          </p:cNvSpPr>
          <p:nvPr/>
        </p:nvSpPr>
        <p:spPr bwMode="auto">
          <a:xfrm>
            <a:off x="2393183" y="5076264"/>
            <a:ext cx="0" cy="50482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5"/>
          <p:cNvSpPr>
            <a:spLocks noChangeShapeType="1"/>
          </p:cNvSpPr>
          <p:nvPr/>
        </p:nvSpPr>
        <p:spPr bwMode="auto">
          <a:xfrm flipH="1">
            <a:off x="1529583" y="5076264"/>
            <a:ext cx="86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16"/>
          <p:cNvSpPr txBox="1">
            <a:spLocks noChangeArrowheads="1"/>
          </p:cNvSpPr>
          <p:nvPr/>
        </p:nvSpPr>
        <p:spPr bwMode="auto">
          <a:xfrm>
            <a:off x="2239072" y="5723964"/>
            <a:ext cx="320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ea typeface="宋体" charset="-122"/>
              </a:rPr>
              <a:t>k</a:t>
            </a:r>
          </a:p>
        </p:txBody>
      </p:sp>
      <p:sp>
        <p:nvSpPr>
          <p:cNvPr id="13" name="Text Box 17"/>
          <p:cNvSpPr txBox="1">
            <a:spLocks noChangeArrowheads="1"/>
          </p:cNvSpPr>
          <p:nvPr/>
        </p:nvSpPr>
        <p:spPr bwMode="auto">
          <a:xfrm>
            <a:off x="988738" y="4881001"/>
            <a:ext cx="3577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charset="-122"/>
              </a:rPr>
              <a:t>f</a:t>
            </a:r>
            <a:r>
              <a:rPr lang="en-US" altLang="zh-CN" sz="1800" baseline="-25000">
                <a:ea typeface="宋体" charset="-122"/>
              </a:rPr>
              <a:t>k</a:t>
            </a:r>
            <a:endParaRPr lang="en-US" altLang="zh-CN" sz="1800">
              <a:ea typeface="宋体" charset="-122"/>
            </a:endParaRPr>
          </a:p>
        </p:txBody>
      </p:sp>
      <p:sp>
        <p:nvSpPr>
          <p:cNvPr id="14" name="Text Box 18"/>
          <p:cNvSpPr txBox="1">
            <a:spLocks noChangeArrowheads="1"/>
          </p:cNvSpPr>
          <p:nvPr/>
        </p:nvSpPr>
        <p:spPr bwMode="auto">
          <a:xfrm>
            <a:off x="4340527" y="3498289"/>
            <a:ext cx="44079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charset="-122"/>
              </a:rPr>
              <a:t>f</a:t>
            </a:r>
            <a:r>
              <a:rPr lang="en-US" altLang="zh-CN" sz="1800" baseline="-25000">
                <a:ea typeface="宋体" charset="-122"/>
              </a:rPr>
              <a:t>k</a:t>
            </a:r>
            <a:r>
              <a:rPr lang="en-US" altLang="zh-CN" sz="1800">
                <a:ea typeface="宋体" charset="-122"/>
              </a:rPr>
              <a:t> = fraction of nodes with degree k</a:t>
            </a:r>
          </a:p>
          <a:p>
            <a:r>
              <a:rPr lang="en-US" altLang="zh-CN" sz="1800">
                <a:ea typeface="宋体" charset="-122"/>
              </a:rPr>
              <a:t>   = probability of a randomly</a:t>
            </a:r>
          </a:p>
          <a:p>
            <a:r>
              <a:rPr lang="en-US" altLang="zh-CN" sz="1800">
                <a:ea typeface="宋体" charset="-122"/>
              </a:rPr>
              <a:t>       selected node to have degree k</a:t>
            </a:r>
          </a:p>
        </p:txBody>
      </p:sp>
    </p:spTree>
    <p:extLst>
      <p:ext uri="{BB962C8B-B14F-4D97-AF65-F5344CB8AC3E}">
        <p14:creationId xmlns:p14="http://schemas.microsoft.com/office/powerpoint/2010/main" val="337697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z="4000" smtClean="0"/>
              <a:t>Social Media: </a:t>
            </a:r>
            <a:r>
              <a:rPr lang="en-US" sz="4000" smtClean="0">
                <a:solidFill>
                  <a:srgbClr val="0000FF"/>
                </a:solidFill>
              </a:rPr>
              <a:t>Many-to-Many</a:t>
            </a:r>
          </a:p>
        </p:txBody>
      </p:sp>
      <p:graphicFrame>
        <p:nvGraphicFramePr>
          <p:cNvPr id="7" name="Content Placeholder 6"/>
          <p:cNvGraphicFramePr>
            <a:graphicFrameLocks noGrp="1"/>
          </p:cNvGraphicFramePr>
          <p:nvPr>
            <p:ph idx="1"/>
          </p:nvPr>
        </p:nvGraphicFramePr>
        <p:xfrm>
          <a:off x="457200" y="1600200"/>
          <a:ext cx="8229600" cy="4530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387" name="Group 22"/>
          <p:cNvGrpSpPr>
            <a:grpSpLocks/>
          </p:cNvGrpSpPr>
          <p:nvPr/>
        </p:nvGrpSpPr>
        <p:grpSpPr bwMode="auto">
          <a:xfrm>
            <a:off x="2286000" y="1143000"/>
            <a:ext cx="4105275" cy="1066800"/>
            <a:chOff x="2286000" y="1143000"/>
            <a:chExt cx="4105275" cy="1066800"/>
          </a:xfrm>
        </p:grpSpPr>
        <p:pic>
          <p:nvPicPr>
            <p:cNvPr id="16400" name="Picture 3"/>
            <p:cNvPicPr>
              <a:picLocks noChangeAspect="1" noChangeArrowheads="1"/>
            </p:cNvPicPr>
            <p:nvPr/>
          </p:nvPicPr>
          <p:blipFill>
            <a:blip r:embed="rId8"/>
            <a:srcRect/>
            <a:stretch>
              <a:fillRect/>
            </a:stretch>
          </p:blipFill>
          <p:spPr bwMode="auto">
            <a:xfrm>
              <a:off x="2286000" y="1752600"/>
              <a:ext cx="1216033" cy="457200"/>
            </a:xfrm>
            <a:prstGeom prst="rect">
              <a:avLst/>
            </a:prstGeom>
            <a:noFill/>
            <a:ln w="9525">
              <a:noFill/>
              <a:miter lim="800000"/>
              <a:headEnd/>
              <a:tailEnd/>
            </a:ln>
          </p:spPr>
        </p:pic>
        <p:pic>
          <p:nvPicPr>
            <p:cNvPr id="16401" name="Picture 5"/>
            <p:cNvPicPr>
              <a:picLocks noChangeAspect="1" noChangeArrowheads="1"/>
            </p:cNvPicPr>
            <p:nvPr/>
          </p:nvPicPr>
          <p:blipFill>
            <a:blip r:embed="rId9"/>
            <a:srcRect/>
            <a:stretch>
              <a:fillRect/>
            </a:stretch>
          </p:blipFill>
          <p:spPr bwMode="auto">
            <a:xfrm>
              <a:off x="3733800" y="1143000"/>
              <a:ext cx="1428750" cy="295275"/>
            </a:xfrm>
            <a:prstGeom prst="rect">
              <a:avLst/>
            </a:prstGeom>
            <a:noFill/>
            <a:ln w="9525">
              <a:noFill/>
              <a:miter lim="800000"/>
              <a:headEnd/>
              <a:tailEnd/>
            </a:ln>
          </p:spPr>
        </p:pic>
        <p:pic>
          <p:nvPicPr>
            <p:cNvPr id="16402" name="Picture 7"/>
            <p:cNvPicPr>
              <a:picLocks noChangeAspect="1" noChangeArrowheads="1"/>
            </p:cNvPicPr>
            <p:nvPr/>
          </p:nvPicPr>
          <p:blipFill>
            <a:blip r:embed="rId10"/>
            <a:srcRect/>
            <a:stretch>
              <a:fillRect/>
            </a:stretch>
          </p:blipFill>
          <p:spPr bwMode="auto">
            <a:xfrm>
              <a:off x="5257800" y="1676400"/>
              <a:ext cx="1133475" cy="304800"/>
            </a:xfrm>
            <a:prstGeom prst="rect">
              <a:avLst/>
            </a:prstGeom>
            <a:noFill/>
            <a:ln w="9525">
              <a:noFill/>
              <a:miter lim="800000"/>
              <a:headEnd/>
              <a:tailEnd/>
            </a:ln>
          </p:spPr>
        </p:pic>
      </p:grpSp>
      <p:grpSp>
        <p:nvGrpSpPr>
          <p:cNvPr id="16388" name="Group 23"/>
          <p:cNvGrpSpPr>
            <a:grpSpLocks/>
          </p:cNvGrpSpPr>
          <p:nvPr/>
        </p:nvGrpSpPr>
        <p:grpSpPr bwMode="auto">
          <a:xfrm>
            <a:off x="6172200" y="2057400"/>
            <a:ext cx="2257425" cy="2609850"/>
            <a:chOff x="6172200" y="2057400"/>
            <a:chExt cx="2257425" cy="2609850"/>
          </a:xfrm>
        </p:grpSpPr>
        <p:pic>
          <p:nvPicPr>
            <p:cNvPr id="16397" name="Picture 9"/>
            <p:cNvPicPr>
              <a:picLocks noChangeAspect="1" noChangeArrowheads="1"/>
            </p:cNvPicPr>
            <p:nvPr/>
          </p:nvPicPr>
          <p:blipFill>
            <a:blip r:embed="rId11"/>
            <a:srcRect/>
            <a:stretch>
              <a:fillRect/>
            </a:stretch>
          </p:blipFill>
          <p:spPr bwMode="auto">
            <a:xfrm>
              <a:off x="6781800" y="4191000"/>
              <a:ext cx="1647825" cy="476250"/>
            </a:xfrm>
            <a:prstGeom prst="rect">
              <a:avLst/>
            </a:prstGeom>
            <a:noFill/>
            <a:ln w="9525">
              <a:noFill/>
              <a:miter lim="800000"/>
              <a:headEnd/>
              <a:tailEnd/>
            </a:ln>
          </p:spPr>
        </p:pic>
        <p:pic>
          <p:nvPicPr>
            <p:cNvPr id="16398" name="Picture 16" descr="Livejournal-logo.png"/>
            <p:cNvPicPr>
              <a:picLocks noChangeAspect="1"/>
            </p:cNvPicPr>
            <p:nvPr/>
          </p:nvPicPr>
          <p:blipFill>
            <a:blip r:embed="rId12"/>
            <a:srcRect/>
            <a:stretch>
              <a:fillRect/>
            </a:stretch>
          </p:blipFill>
          <p:spPr bwMode="auto">
            <a:xfrm>
              <a:off x="6172200" y="2057400"/>
              <a:ext cx="1177246" cy="838200"/>
            </a:xfrm>
            <a:prstGeom prst="rect">
              <a:avLst/>
            </a:prstGeom>
            <a:noFill/>
            <a:ln w="9525">
              <a:noFill/>
              <a:miter lim="800000"/>
              <a:headEnd/>
              <a:tailEnd/>
            </a:ln>
          </p:spPr>
        </p:pic>
        <p:pic>
          <p:nvPicPr>
            <p:cNvPr id="16399" name="Picture 14"/>
            <p:cNvPicPr>
              <a:picLocks noChangeAspect="1" noChangeArrowheads="1"/>
            </p:cNvPicPr>
            <p:nvPr/>
          </p:nvPicPr>
          <p:blipFill>
            <a:blip r:embed="rId13"/>
            <a:srcRect/>
            <a:stretch>
              <a:fillRect/>
            </a:stretch>
          </p:blipFill>
          <p:spPr bwMode="auto">
            <a:xfrm>
              <a:off x="7010400" y="3276600"/>
              <a:ext cx="1371600" cy="577215"/>
            </a:xfrm>
            <a:prstGeom prst="rect">
              <a:avLst/>
            </a:prstGeom>
            <a:noFill/>
            <a:ln w="9525">
              <a:noFill/>
              <a:miter lim="800000"/>
              <a:headEnd/>
              <a:tailEnd/>
            </a:ln>
          </p:spPr>
        </p:pic>
      </p:grpSp>
      <p:pic>
        <p:nvPicPr>
          <p:cNvPr id="16389" name="Picture 23"/>
          <p:cNvPicPr>
            <a:picLocks noChangeAspect="1" noChangeArrowheads="1"/>
          </p:cNvPicPr>
          <p:nvPr/>
        </p:nvPicPr>
        <p:blipFill>
          <a:blip r:embed="rId14"/>
          <a:srcRect/>
          <a:stretch>
            <a:fillRect/>
          </a:stretch>
        </p:blipFill>
        <p:spPr bwMode="auto">
          <a:xfrm>
            <a:off x="6248400" y="4953000"/>
            <a:ext cx="1362075" cy="504825"/>
          </a:xfrm>
          <a:prstGeom prst="rect">
            <a:avLst/>
          </a:prstGeom>
          <a:noFill/>
          <a:ln w="9525">
            <a:noFill/>
            <a:miter lim="800000"/>
            <a:headEnd/>
            <a:tailEnd/>
          </a:ln>
        </p:spPr>
      </p:pic>
      <p:pic>
        <p:nvPicPr>
          <p:cNvPr id="16390" name="Picture 16" descr="epinions_sdc_home_189.gif"/>
          <p:cNvPicPr>
            <a:picLocks noChangeAspect="1"/>
          </p:cNvPicPr>
          <p:nvPr/>
        </p:nvPicPr>
        <p:blipFill>
          <a:blip r:embed="rId15"/>
          <a:srcRect/>
          <a:stretch>
            <a:fillRect/>
          </a:stretch>
        </p:blipFill>
        <p:spPr bwMode="auto">
          <a:xfrm>
            <a:off x="2743200" y="6134100"/>
            <a:ext cx="1800225" cy="723900"/>
          </a:xfrm>
          <a:prstGeom prst="rect">
            <a:avLst/>
          </a:prstGeom>
          <a:noFill/>
          <a:ln w="9525">
            <a:noFill/>
            <a:miter lim="800000"/>
            <a:headEnd/>
            <a:tailEnd/>
          </a:ln>
        </p:spPr>
      </p:pic>
      <p:pic>
        <p:nvPicPr>
          <p:cNvPr id="16391" name="Picture 16"/>
          <p:cNvPicPr>
            <a:picLocks noChangeAspect="1" noChangeArrowheads="1"/>
          </p:cNvPicPr>
          <p:nvPr/>
        </p:nvPicPr>
        <p:blipFill>
          <a:blip r:embed="rId16"/>
          <a:srcRect/>
          <a:stretch>
            <a:fillRect/>
          </a:stretch>
        </p:blipFill>
        <p:spPr bwMode="auto">
          <a:xfrm>
            <a:off x="5410200" y="5638800"/>
            <a:ext cx="868363" cy="1066800"/>
          </a:xfrm>
          <a:prstGeom prst="rect">
            <a:avLst/>
          </a:prstGeom>
          <a:noFill/>
          <a:ln w="9525">
            <a:noFill/>
            <a:miter lim="800000"/>
            <a:headEnd/>
            <a:tailEnd/>
          </a:ln>
        </p:spPr>
      </p:pic>
      <p:pic>
        <p:nvPicPr>
          <p:cNvPr id="16392" name="Picture 22"/>
          <p:cNvPicPr>
            <a:picLocks noChangeAspect="1" noChangeArrowheads="1"/>
          </p:cNvPicPr>
          <p:nvPr/>
        </p:nvPicPr>
        <p:blipFill>
          <a:blip r:embed="rId17"/>
          <a:srcRect/>
          <a:stretch>
            <a:fillRect/>
          </a:stretch>
        </p:blipFill>
        <p:spPr bwMode="auto">
          <a:xfrm>
            <a:off x="1828800" y="5029200"/>
            <a:ext cx="1428750" cy="1009650"/>
          </a:xfrm>
          <a:prstGeom prst="rect">
            <a:avLst/>
          </a:prstGeom>
          <a:noFill/>
          <a:ln w="9525">
            <a:noFill/>
            <a:miter lim="800000"/>
            <a:headEnd/>
            <a:tailEnd/>
          </a:ln>
        </p:spPr>
      </p:pic>
      <p:pic>
        <p:nvPicPr>
          <p:cNvPr id="16393" name="Picture 18"/>
          <p:cNvPicPr>
            <a:picLocks noChangeAspect="1" noChangeArrowheads="1"/>
          </p:cNvPicPr>
          <p:nvPr/>
        </p:nvPicPr>
        <p:blipFill>
          <a:blip r:embed="rId18"/>
          <a:srcRect/>
          <a:stretch>
            <a:fillRect/>
          </a:stretch>
        </p:blipFill>
        <p:spPr bwMode="auto">
          <a:xfrm>
            <a:off x="1219200" y="4419600"/>
            <a:ext cx="1104900" cy="581025"/>
          </a:xfrm>
          <a:prstGeom prst="rect">
            <a:avLst/>
          </a:prstGeom>
          <a:noFill/>
          <a:ln w="9525">
            <a:noFill/>
            <a:miter lim="800000"/>
            <a:headEnd/>
            <a:tailEnd/>
          </a:ln>
        </p:spPr>
      </p:pic>
      <p:pic>
        <p:nvPicPr>
          <p:cNvPr id="16394" name="Picture 20"/>
          <p:cNvPicPr>
            <a:picLocks noChangeAspect="1" noChangeArrowheads="1"/>
          </p:cNvPicPr>
          <p:nvPr/>
        </p:nvPicPr>
        <p:blipFill>
          <a:blip r:embed="rId19"/>
          <a:srcRect/>
          <a:stretch>
            <a:fillRect/>
          </a:stretch>
        </p:blipFill>
        <p:spPr bwMode="auto">
          <a:xfrm>
            <a:off x="838200" y="3505200"/>
            <a:ext cx="1238250" cy="485775"/>
          </a:xfrm>
          <a:prstGeom prst="rect">
            <a:avLst/>
          </a:prstGeom>
          <a:noFill/>
          <a:ln w="9525">
            <a:noFill/>
            <a:miter lim="800000"/>
            <a:headEnd/>
            <a:tailEnd/>
          </a:ln>
        </p:spPr>
      </p:pic>
      <p:pic>
        <p:nvPicPr>
          <p:cNvPr id="16395" name="Picture 21"/>
          <p:cNvPicPr>
            <a:picLocks noChangeAspect="1" noChangeArrowheads="1"/>
          </p:cNvPicPr>
          <p:nvPr/>
        </p:nvPicPr>
        <p:blipFill>
          <a:blip r:embed="rId20"/>
          <a:srcRect/>
          <a:stretch>
            <a:fillRect/>
          </a:stretch>
        </p:blipFill>
        <p:spPr bwMode="auto">
          <a:xfrm>
            <a:off x="685800" y="2590800"/>
            <a:ext cx="2238375" cy="571500"/>
          </a:xfrm>
          <a:prstGeom prst="rect">
            <a:avLst/>
          </a:prstGeom>
          <a:noFill/>
          <a:ln w="9525">
            <a:noFill/>
            <a:miter lim="800000"/>
            <a:headEnd/>
            <a:tailEnd/>
          </a:ln>
        </p:spPr>
      </p:pic>
      <p:sp>
        <p:nvSpPr>
          <p:cNvPr id="19" name="Slide Number Placeholder 18"/>
          <p:cNvSpPr>
            <a:spLocks noGrp="1"/>
          </p:cNvSpPr>
          <p:nvPr>
            <p:ph type="sldNum" sz="quarter" idx="12"/>
          </p:nvPr>
        </p:nvSpPr>
        <p:spPr/>
        <p:txBody>
          <a:bodyPr/>
          <a:lstStyle/>
          <a:p>
            <a:pPr>
              <a:defRPr/>
            </a:pPr>
            <a:fld id="{44687DA1-ECAE-4CD6-963F-B98D327E8302}" type="slidenum">
              <a:rPr lang="en-US"/>
              <a:pPr>
                <a:defRPr/>
              </a:pPr>
              <a:t>2</a:t>
            </a:fld>
            <a:endParaRPr lang="en-US"/>
          </a:p>
        </p:txBody>
      </p:sp>
    </p:spTree>
    <p:extLst>
      <p:ext uri="{BB962C8B-B14F-4D97-AF65-F5344CB8AC3E}">
        <p14:creationId xmlns:p14="http://schemas.microsoft.com/office/powerpoint/2010/main" val="3599218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t>log-log plot</a:t>
            </a:r>
          </a:p>
        </p:txBody>
      </p:sp>
      <p:sp>
        <p:nvSpPr>
          <p:cNvPr id="27650" name="Content Placeholder 2"/>
          <p:cNvSpPr>
            <a:spLocks noGrp="1"/>
          </p:cNvSpPr>
          <p:nvPr>
            <p:ph idx="1"/>
          </p:nvPr>
        </p:nvSpPr>
        <p:spPr/>
        <p:txBody>
          <a:bodyPr/>
          <a:lstStyle/>
          <a:p>
            <a:r>
              <a:rPr lang="en-US" smtClean="0"/>
              <a:t>Power law distribution becomes a </a:t>
            </a:r>
            <a:r>
              <a:rPr lang="en-US" smtClean="0">
                <a:solidFill>
                  <a:srgbClr val="0000FF"/>
                </a:solidFill>
              </a:rPr>
              <a:t>straight line </a:t>
            </a:r>
            <a:r>
              <a:rPr lang="en-US" smtClean="0"/>
              <a:t>if plot in a log-log scale</a:t>
            </a:r>
          </a:p>
        </p:txBody>
      </p:sp>
      <p:sp>
        <p:nvSpPr>
          <p:cNvPr id="4" name="Slide Number Placeholder 3"/>
          <p:cNvSpPr>
            <a:spLocks noGrp="1"/>
          </p:cNvSpPr>
          <p:nvPr>
            <p:ph type="sldNum" sz="quarter" idx="12"/>
          </p:nvPr>
        </p:nvSpPr>
        <p:spPr/>
        <p:txBody>
          <a:bodyPr/>
          <a:lstStyle/>
          <a:p>
            <a:pPr>
              <a:defRPr/>
            </a:pPr>
            <a:fld id="{03FAD8C6-6D2E-4567-ACAD-FDF0EB751D1D}" type="slidenum">
              <a:rPr lang="en-US"/>
              <a:pPr>
                <a:defRPr/>
              </a:pPr>
              <a:t>20</a:t>
            </a:fld>
            <a:endParaRPr lang="en-US"/>
          </a:p>
        </p:txBody>
      </p:sp>
      <p:pic>
        <p:nvPicPr>
          <p:cNvPr id="27652" name="Picture 4" descr="flickr.pdf"/>
          <p:cNvPicPr>
            <a:picLocks noChangeAspect="1"/>
          </p:cNvPicPr>
          <p:nvPr/>
        </p:nvPicPr>
        <p:blipFill>
          <a:blip r:embed="rId2"/>
          <a:srcRect/>
          <a:stretch>
            <a:fillRect/>
          </a:stretch>
        </p:blipFill>
        <p:spPr bwMode="auto">
          <a:xfrm>
            <a:off x="309563" y="2695575"/>
            <a:ext cx="4249737" cy="3430588"/>
          </a:xfrm>
          <a:prstGeom prst="rect">
            <a:avLst/>
          </a:prstGeom>
          <a:noFill/>
          <a:ln w="9525">
            <a:noFill/>
            <a:miter lim="800000"/>
            <a:headEnd/>
            <a:tailEnd/>
          </a:ln>
        </p:spPr>
      </p:pic>
      <p:pic>
        <p:nvPicPr>
          <p:cNvPr id="27653" name="Picture 5" descr="youtube.pdf"/>
          <p:cNvPicPr>
            <a:picLocks noChangeAspect="1"/>
          </p:cNvPicPr>
          <p:nvPr/>
        </p:nvPicPr>
        <p:blipFill>
          <a:blip r:embed="rId3"/>
          <a:srcRect/>
          <a:stretch>
            <a:fillRect/>
          </a:stretch>
        </p:blipFill>
        <p:spPr bwMode="auto">
          <a:xfrm>
            <a:off x="4727575" y="2695575"/>
            <a:ext cx="4243388" cy="3425825"/>
          </a:xfrm>
          <a:prstGeom prst="rect">
            <a:avLst/>
          </a:prstGeom>
          <a:noFill/>
          <a:ln w="9525">
            <a:noFill/>
            <a:miter lim="800000"/>
            <a:headEnd/>
            <a:tailEnd/>
          </a:ln>
        </p:spPr>
      </p:pic>
      <p:sp>
        <p:nvSpPr>
          <p:cNvPr id="27654" name="TextBox 6"/>
          <p:cNvSpPr txBox="1">
            <a:spLocks noChangeArrowheads="1"/>
          </p:cNvSpPr>
          <p:nvPr/>
        </p:nvSpPr>
        <p:spPr bwMode="auto">
          <a:xfrm>
            <a:off x="1069975" y="6356350"/>
            <a:ext cx="2801938" cy="369888"/>
          </a:xfrm>
          <a:prstGeom prst="rect">
            <a:avLst/>
          </a:prstGeom>
          <a:noFill/>
          <a:ln w="9525">
            <a:noFill/>
            <a:miter lim="800000"/>
            <a:headEnd/>
            <a:tailEnd/>
          </a:ln>
        </p:spPr>
        <p:txBody>
          <a:bodyPr wrap="none">
            <a:spAutoFit/>
          </a:bodyPr>
          <a:lstStyle/>
          <a:p>
            <a:r>
              <a:rPr lang="en-US">
                <a:latin typeface="Calibri" pitchFamily="34" charset="0"/>
              </a:rPr>
              <a:t>Friendship Network in Flickr</a:t>
            </a:r>
          </a:p>
        </p:txBody>
      </p:sp>
      <p:sp>
        <p:nvSpPr>
          <p:cNvPr id="27655" name="TextBox 7"/>
          <p:cNvSpPr txBox="1">
            <a:spLocks noChangeArrowheads="1"/>
          </p:cNvSpPr>
          <p:nvPr/>
        </p:nvSpPr>
        <p:spPr bwMode="auto">
          <a:xfrm>
            <a:off x="5151438" y="6356350"/>
            <a:ext cx="3101975" cy="369888"/>
          </a:xfrm>
          <a:prstGeom prst="rect">
            <a:avLst/>
          </a:prstGeom>
          <a:noFill/>
          <a:ln w="9525">
            <a:noFill/>
            <a:miter lim="800000"/>
            <a:headEnd/>
            <a:tailEnd/>
          </a:ln>
        </p:spPr>
        <p:txBody>
          <a:bodyPr wrap="none">
            <a:spAutoFit/>
          </a:bodyPr>
          <a:lstStyle/>
          <a:p>
            <a:r>
              <a:rPr lang="en-US">
                <a:latin typeface="Calibri" pitchFamily="34" charset="0"/>
              </a:rPr>
              <a:t>Friendship Network in YouTube</a:t>
            </a:r>
          </a:p>
        </p:txBody>
      </p:sp>
      <p:sp>
        <p:nvSpPr>
          <p:cNvPr id="27656" name="TextBox 8"/>
          <p:cNvSpPr txBox="1">
            <a:spLocks noChangeArrowheads="1"/>
          </p:cNvSpPr>
          <p:nvPr/>
        </p:nvSpPr>
        <p:spPr bwMode="auto">
          <a:xfrm>
            <a:off x="9344025" y="4344988"/>
            <a:ext cx="185738" cy="368300"/>
          </a:xfrm>
          <a:prstGeom prst="rect">
            <a:avLst/>
          </a:prstGeom>
          <a:noFill/>
          <a:ln w="9525">
            <a:noFill/>
            <a:miter lim="800000"/>
            <a:headEnd/>
            <a:tailEnd/>
          </a:ln>
        </p:spPr>
        <p:txBody>
          <a:bodyPr wrap="none">
            <a:spAutoFit/>
          </a:bodyPr>
          <a:lstStyle/>
          <a:p>
            <a:endParaRPr lang="en-US">
              <a:latin typeface="Calibri" pitchFamily="34" charset="0"/>
            </a:endParaRPr>
          </a:p>
        </p:txBody>
      </p:sp>
    </p:spTree>
    <p:extLst>
      <p:ext uri="{BB962C8B-B14F-4D97-AF65-F5344CB8AC3E}">
        <p14:creationId xmlns:p14="http://schemas.microsoft.com/office/powerpoint/2010/main" val="1817365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famous properties </a:t>
            </a:r>
            <a:r>
              <a:rPr lang="en-US" altLang="zh-CN" dirty="0" err="1" smtClean="0"/>
              <a:t>con’t</a:t>
            </a:r>
            <a:endParaRPr lang="zh-CN" altLang="en-US" dirty="0"/>
          </a:p>
        </p:txBody>
      </p:sp>
      <p:sp>
        <p:nvSpPr>
          <p:cNvPr id="3" name="Content Placeholder 2"/>
          <p:cNvSpPr>
            <a:spLocks noGrp="1"/>
          </p:cNvSpPr>
          <p:nvPr>
            <p:ph idx="1"/>
          </p:nvPr>
        </p:nvSpPr>
        <p:spPr>
          <a:xfrm>
            <a:off x="566738" y="1752600"/>
            <a:ext cx="8001000" cy="4628728"/>
          </a:xfrm>
        </p:spPr>
        <p:txBody>
          <a:bodyPr/>
          <a:lstStyle/>
          <a:p>
            <a:pPr marL="514350" indent="-514350">
              <a:buFont typeface="+mj-lt"/>
              <a:buAutoNum type="arabicPeriod" startAt="2"/>
            </a:pPr>
            <a:r>
              <a:rPr lang="en-US" altLang="zh-CN" dirty="0" smtClean="0"/>
              <a:t>‘Power-law’ degree distributions</a:t>
            </a:r>
          </a:p>
          <a:p>
            <a:pPr lvl="1">
              <a:lnSpc>
                <a:spcPct val="90000"/>
              </a:lnSpc>
            </a:pPr>
            <a:r>
              <a:rPr lang="en-US" altLang="zh-CN" sz="2400" dirty="0">
                <a:ea typeface="宋体" charset="-122"/>
              </a:rPr>
              <a:t>The degree distributions of most real-life networks follow a </a:t>
            </a:r>
            <a:r>
              <a:rPr lang="en-US" altLang="zh-CN" sz="2400" i="1" dirty="0">
                <a:solidFill>
                  <a:srgbClr val="00B0F0"/>
                </a:solidFill>
                <a:ea typeface="宋体" charset="-122"/>
              </a:rPr>
              <a:t>power law</a:t>
            </a:r>
          </a:p>
          <a:p>
            <a:pPr lvl="2"/>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sp>
        <p:nvSpPr>
          <p:cNvPr id="16" name="Line 5"/>
          <p:cNvSpPr>
            <a:spLocks noChangeShapeType="1"/>
          </p:cNvSpPr>
          <p:nvPr/>
        </p:nvSpPr>
        <p:spPr bwMode="auto">
          <a:xfrm flipV="1">
            <a:off x="1331590" y="5930249"/>
            <a:ext cx="3600450" cy="1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6"/>
          <p:cNvSpPr txBox="1">
            <a:spLocks noChangeArrowheads="1"/>
          </p:cNvSpPr>
          <p:nvPr/>
        </p:nvSpPr>
        <p:spPr bwMode="auto">
          <a:xfrm>
            <a:off x="3158646" y="5939988"/>
            <a:ext cx="9845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charset="-122"/>
              </a:rPr>
              <a:t>degree</a:t>
            </a:r>
          </a:p>
        </p:txBody>
      </p:sp>
      <p:sp>
        <p:nvSpPr>
          <p:cNvPr id="18" name="Text Box 7"/>
          <p:cNvSpPr txBox="1">
            <a:spLocks noChangeArrowheads="1"/>
          </p:cNvSpPr>
          <p:nvPr/>
        </p:nvSpPr>
        <p:spPr bwMode="auto">
          <a:xfrm>
            <a:off x="71232" y="3718862"/>
            <a:ext cx="13324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ea typeface="宋体" charset="-122"/>
              </a:rPr>
              <a:t>frequency</a:t>
            </a:r>
          </a:p>
        </p:txBody>
      </p:sp>
      <p:sp>
        <p:nvSpPr>
          <p:cNvPr id="19" name="Freeform 11"/>
          <p:cNvSpPr>
            <a:spLocks/>
          </p:cNvSpPr>
          <p:nvPr/>
        </p:nvSpPr>
        <p:spPr bwMode="auto">
          <a:xfrm>
            <a:off x="1547490" y="3194987"/>
            <a:ext cx="3313113" cy="2663825"/>
          </a:xfrm>
          <a:custGeom>
            <a:avLst/>
            <a:gdLst>
              <a:gd name="T0" fmla="*/ 0 w 2813"/>
              <a:gd name="T1" fmla="*/ 0 h 1111"/>
              <a:gd name="T2" fmla="*/ 182 w 2813"/>
              <a:gd name="T3" fmla="*/ 680 h 1111"/>
              <a:gd name="T4" fmla="*/ 635 w 2813"/>
              <a:gd name="T5" fmla="*/ 952 h 1111"/>
              <a:gd name="T6" fmla="*/ 1906 w 2813"/>
              <a:gd name="T7" fmla="*/ 1088 h 1111"/>
              <a:gd name="T8" fmla="*/ 2813 w 2813"/>
              <a:gd name="T9" fmla="*/ 1088 h 1111"/>
            </a:gdLst>
            <a:ahLst/>
            <a:cxnLst>
              <a:cxn ang="0">
                <a:pos x="T0" y="T1"/>
              </a:cxn>
              <a:cxn ang="0">
                <a:pos x="T2" y="T3"/>
              </a:cxn>
              <a:cxn ang="0">
                <a:pos x="T4" y="T5"/>
              </a:cxn>
              <a:cxn ang="0">
                <a:pos x="T6" y="T7"/>
              </a:cxn>
              <a:cxn ang="0">
                <a:pos x="T8" y="T9"/>
              </a:cxn>
            </a:cxnLst>
            <a:rect l="0" t="0" r="r" b="b"/>
            <a:pathLst>
              <a:path w="2813" h="1111">
                <a:moveTo>
                  <a:pt x="0" y="0"/>
                </a:moveTo>
                <a:cubicBezTo>
                  <a:pt x="38" y="260"/>
                  <a:pt x="76" y="521"/>
                  <a:pt x="182" y="680"/>
                </a:cubicBezTo>
                <a:cubicBezTo>
                  <a:pt x="288" y="839"/>
                  <a:pt x="348" y="884"/>
                  <a:pt x="635" y="952"/>
                </a:cubicBezTo>
                <a:cubicBezTo>
                  <a:pt x="922" y="1020"/>
                  <a:pt x="1543" y="1065"/>
                  <a:pt x="1906" y="1088"/>
                </a:cubicBezTo>
                <a:cubicBezTo>
                  <a:pt x="2269" y="1111"/>
                  <a:pt x="2662" y="1088"/>
                  <a:pt x="2813" y="1088"/>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a:off x="2195190" y="5427012"/>
            <a:ext cx="0" cy="50482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5"/>
          <p:cNvSpPr>
            <a:spLocks noChangeShapeType="1"/>
          </p:cNvSpPr>
          <p:nvPr/>
        </p:nvSpPr>
        <p:spPr bwMode="auto">
          <a:xfrm flipH="1">
            <a:off x="1331590" y="5427012"/>
            <a:ext cx="86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16"/>
          <p:cNvSpPr txBox="1">
            <a:spLocks noChangeArrowheads="1"/>
          </p:cNvSpPr>
          <p:nvPr/>
        </p:nvSpPr>
        <p:spPr bwMode="auto">
          <a:xfrm>
            <a:off x="2041079" y="5939988"/>
            <a:ext cx="320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ea typeface="宋体" charset="-122"/>
              </a:rPr>
              <a:t>k</a:t>
            </a:r>
          </a:p>
        </p:txBody>
      </p:sp>
      <p:sp>
        <p:nvSpPr>
          <p:cNvPr id="23" name="Text Box 17"/>
          <p:cNvSpPr txBox="1">
            <a:spLocks noChangeArrowheads="1"/>
          </p:cNvSpPr>
          <p:nvPr/>
        </p:nvSpPr>
        <p:spPr bwMode="auto">
          <a:xfrm>
            <a:off x="990345" y="5231749"/>
            <a:ext cx="3577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err="1">
                <a:ea typeface="宋体" charset="-122"/>
              </a:rPr>
              <a:t>f</a:t>
            </a:r>
            <a:r>
              <a:rPr lang="en-US" altLang="zh-CN" sz="1800" baseline="-25000" dirty="0" err="1">
                <a:ea typeface="宋体" charset="-122"/>
              </a:rPr>
              <a:t>k</a:t>
            </a:r>
            <a:endParaRPr lang="en-US" altLang="zh-CN" sz="1800" dirty="0">
              <a:ea typeface="宋体" charset="-122"/>
            </a:endParaRPr>
          </a:p>
        </p:txBody>
      </p:sp>
      <p:sp>
        <p:nvSpPr>
          <p:cNvPr id="24" name="Line 4"/>
          <p:cNvSpPr>
            <a:spLocks noChangeShapeType="1"/>
          </p:cNvSpPr>
          <p:nvPr/>
        </p:nvSpPr>
        <p:spPr bwMode="auto">
          <a:xfrm>
            <a:off x="1457005" y="2897811"/>
            <a:ext cx="0" cy="3025775"/>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5" name="Picture 5"/>
          <p:cNvPicPr>
            <a:picLocks noChangeAspect="1"/>
          </p:cNvPicPr>
          <p:nvPr/>
        </p:nvPicPr>
        <p:blipFill>
          <a:blip r:embed="rId3"/>
          <a:srcRect/>
          <a:stretch>
            <a:fillRect/>
          </a:stretch>
        </p:blipFill>
        <p:spPr bwMode="auto">
          <a:xfrm>
            <a:off x="2987824" y="3605078"/>
            <a:ext cx="5486400" cy="596900"/>
          </a:xfrm>
          <a:prstGeom prst="rect">
            <a:avLst/>
          </a:prstGeom>
          <a:noFill/>
          <a:ln w="9525">
            <a:noFill/>
            <a:miter lim="800000"/>
            <a:headEnd/>
            <a:tailEnd/>
          </a:ln>
        </p:spPr>
      </p:pic>
    </p:spTree>
    <p:extLst>
      <p:ext uri="{BB962C8B-B14F-4D97-AF65-F5344CB8AC3E}">
        <p14:creationId xmlns:p14="http://schemas.microsoft.com/office/powerpoint/2010/main" val="585867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other properties</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altLang="zh-CN" dirty="0" smtClean="0"/>
              <a:t>Triangle Power Law</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graphicFrame>
        <p:nvGraphicFramePr>
          <p:cNvPr id="5" name="Object 4"/>
          <p:cNvGraphicFramePr>
            <a:graphicFrameLocks noChangeAspect="1"/>
          </p:cNvGraphicFramePr>
          <p:nvPr>
            <p:extLst>
              <p:ext uri="{D42A27DB-BD31-4B8C-83A1-F6EECF244321}">
                <p14:modId xmlns:p14="http://schemas.microsoft.com/office/powerpoint/2010/main" val="3896531347"/>
              </p:ext>
            </p:extLst>
          </p:nvPr>
        </p:nvGraphicFramePr>
        <p:xfrm>
          <a:off x="1331640" y="2780928"/>
          <a:ext cx="4536504" cy="792787"/>
        </p:xfrm>
        <a:graphic>
          <a:graphicData uri="http://schemas.openxmlformats.org/presentationml/2006/ole">
            <mc:AlternateContent xmlns:mc="http://schemas.openxmlformats.org/markup-compatibility/2006">
              <mc:Choice xmlns:v="urn:schemas-microsoft-com:vml" Requires="v">
                <p:oleObj spid="_x0000_s1031" name="Equation" r:id="rId4" imgW="1307880" imgH="228600" progId="Equation.3">
                  <p:embed/>
                </p:oleObj>
              </mc:Choice>
              <mc:Fallback>
                <p:oleObj name="Equation" r:id="rId4" imgW="1307880" imgH="228600" progId="Equation.3">
                  <p:embed/>
                  <p:pic>
                    <p:nvPicPr>
                      <p:cNvPr id="0" name=""/>
                      <p:cNvPicPr/>
                      <p:nvPr/>
                    </p:nvPicPr>
                    <p:blipFill>
                      <a:blip r:embed="rId5"/>
                      <a:stretch>
                        <a:fillRect/>
                      </a:stretch>
                    </p:blipFill>
                    <p:spPr>
                      <a:xfrm>
                        <a:off x="1331640" y="2780928"/>
                        <a:ext cx="4536504" cy="792787"/>
                      </a:xfrm>
                      <a:prstGeom prst="rect">
                        <a:avLst/>
                      </a:prstGeom>
                    </p:spPr>
                  </p:pic>
                </p:oleObj>
              </mc:Fallback>
            </mc:AlternateContent>
          </a:graphicData>
        </a:graphic>
      </p:graphicFrame>
    </p:spTree>
    <p:extLst>
      <p:ext uri="{BB962C8B-B14F-4D97-AF65-F5344CB8AC3E}">
        <p14:creationId xmlns:p14="http://schemas.microsoft.com/office/powerpoint/2010/main" val="3221704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other properties</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startAt="4"/>
            </a:pPr>
            <a:r>
              <a:rPr lang="en-US" altLang="zh-CN" dirty="0" smtClean="0"/>
              <a:t>Eigenvalue Power Law</a:t>
            </a:r>
          </a:p>
          <a:p>
            <a:pPr lvl="1">
              <a:buFont typeface="Wingdings" pitchFamily="2" charset="2"/>
              <a:buChar char="l"/>
            </a:pPr>
            <a:r>
              <a:rPr lang="en-US" altLang="zh-CN" dirty="0" smtClean="0"/>
              <a:t>The 20 or so largest eigenvalues of the adjacency matrix are power law distributed</a:t>
            </a:r>
          </a:p>
          <a:p>
            <a:pPr lvl="1">
              <a:buFont typeface="Wingdings" pitchFamily="2" charset="2"/>
              <a:buChar char="l"/>
            </a:pPr>
            <a:r>
              <a:rPr lang="en-US" altLang="zh-CN" dirty="0" smtClean="0"/>
              <a:t>This is consequence of the “Degree Power Law”</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spTree>
    <p:extLst>
      <p:ext uri="{BB962C8B-B14F-4D97-AF65-F5344CB8AC3E}">
        <p14:creationId xmlns:p14="http://schemas.microsoft.com/office/powerpoint/2010/main" val="1093672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other properties</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altLang="zh-CN" dirty="0" smtClean="0"/>
              <a:t>Community Structure</a:t>
            </a:r>
          </a:p>
          <a:p>
            <a:pPr lvl="1"/>
            <a:r>
              <a:rPr lang="en-US" altLang="zh-CN" dirty="0" smtClean="0"/>
              <a:t>Social networks are modular</a:t>
            </a:r>
          </a:p>
          <a:p>
            <a:pPr lvl="2"/>
            <a:r>
              <a:rPr lang="en-US" altLang="zh-CN" dirty="0" err="1" smtClean="0"/>
              <a:t>i.e</a:t>
            </a:r>
            <a:r>
              <a:rPr lang="en-US" altLang="zh-CN" dirty="0" smtClean="0"/>
              <a:t> nodes form communities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pic>
        <p:nvPicPr>
          <p:cNvPr id="88066" name="Picture 2" descr="http://prblog.typepad.com/strategic_public_relation/images/2007/06/22/simple_social_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203105"/>
            <a:ext cx="3960440" cy="346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571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Statistical Properties</a:t>
            </a:r>
            <a:endParaRPr lang="zh-CN" altLang="en-US" dirty="0"/>
          </a:p>
        </p:txBody>
      </p:sp>
      <p:sp>
        <p:nvSpPr>
          <p:cNvPr id="3" name="Content Placeholder 2"/>
          <p:cNvSpPr>
            <a:spLocks noGrp="1"/>
          </p:cNvSpPr>
          <p:nvPr>
            <p:ph idx="1"/>
          </p:nvPr>
        </p:nvSpPr>
        <p:spPr/>
        <p:txBody>
          <a:bodyPr/>
          <a:lstStyle/>
          <a:p>
            <a:r>
              <a:rPr lang="en-US" altLang="zh-CN" dirty="0"/>
              <a:t>Static analysis</a:t>
            </a:r>
          </a:p>
          <a:p>
            <a:pPr lvl="1"/>
            <a:r>
              <a:rPr lang="en-US" altLang="zh-CN" dirty="0"/>
              <a:t>Static snapshots of graphs</a:t>
            </a:r>
          </a:p>
          <a:p>
            <a:r>
              <a:rPr lang="en-US" altLang="zh-CN" dirty="0">
                <a:solidFill>
                  <a:srgbClr val="FF0000"/>
                </a:solidFill>
              </a:rPr>
              <a:t>Dynamic analysis</a:t>
            </a:r>
          </a:p>
          <a:p>
            <a:pPr lvl="1"/>
            <a:r>
              <a:rPr lang="en-US" altLang="zh-CN" dirty="0"/>
              <a:t>A series of snapshots of graphs</a:t>
            </a:r>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spTree>
    <p:extLst>
      <p:ext uri="{BB962C8B-B14F-4D97-AF65-F5344CB8AC3E}">
        <p14:creationId xmlns:p14="http://schemas.microsoft.com/office/powerpoint/2010/main" val="3496083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a:pPr>
            <a:r>
              <a:rPr lang="en-US" altLang="zh-CN" dirty="0" smtClean="0"/>
              <a:t>Shrinking Diameter</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pic>
        <p:nvPicPr>
          <p:cNvPr id="92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276872"/>
            <a:ext cx="5184576" cy="442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796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 </a:t>
            </a:r>
            <a:r>
              <a:rPr lang="en-US" altLang="zh-CN" dirty="0" err="1"/>
              <a:t>c</a:t>
            </a:r>
            <a:r>
              <a:rPr lang="en-US" altLang="zh-CN" dirty="0" err="1" smtClean="0"/>
              <a:t>on’t</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altLang="zh-CN" dirty="0" smtClean="0"/>
              <a:t>Densification Power Law (DPL)</a:t>
            </a:r>
          </a:p>
          <a:p>
            <a:pPr lvl="1"/>
            <a:r>
              <a:rPr lang="en-US" altLang="zh-CN" sz="2000" dirty="0" smtClean="0"/>
              <a:t>E(t): the number of edges</a:t>
            </a:r>
          </a:p>
          <a:p>
            <a:pPr lvl="1"/>
            <a:r>
              <a:rPr lang="en-US" altLang="zh-CN" sz="2000" dirty="0" smtClean="0"/>
              <a:t>N(t): the number of nodes</a:t>
            </a:r>
            <a:endParaRPr lang="zh-CN" altLang="en-US" sz="20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graphicFrame>
        <p:nvGraphicFramePr>
          <p:cNvPr id="5" name="Object 4"/>
          <p:cNvGraphicFramePr>
            <a:graphicFrameLocks noChangeAspect="1"/>
          </p:cNvGraphicFramePr>
          <p:nvPr>
            <p:extLst>
              <p:ext uri="{D42A27DB-BD31-4B8C-83A1-F6EECF244321}">
                <p14:modId xmlns:p14="http://schemas.microsoft.com/office/powerpoint/2010/main" val="958883061"/>
              </p:ext>
            </p:extLst>
          </p:nvPr>
        </p:nvGraphicFramePr>
        <p:xfrm>
          <a:off x="395536" y="4005064"/>
          <a:ext cx="2112236" cy="576064"/>
        </p:xfrm>
        <a:graphic>
          <a:graphicData uri="http://schemas.openxmlformats.org/presentationml/2006/ole">
            <mc:AlternateContent xmlns:mc="http://schemas.openxmlformats.org/markup-compatibility/2006">
              <mc:Choice xmlns:v="urn:schemas-microsoft-com:vml" Requires="v">
                <p:oleObj spid="_x0000_s2055" name="Equation" r:id="rId4" imgW="838080" imgH="228600" progId="Equation.3">
                  <p:embed/>
                </p:oleObj>
              </mc:Choice>
              <mc:Fallback>
                <p:oleObj name="Equation" r:id="rId4" imgW="838080" imgH="228600" progId="Equation.3">
                  <p:embed/>
                  <p:pic>
                    <p:nvPicPr>
                      <p:cNvPr id="0" name=""/>
                      <p:cNvPicPr/>
                      <p:nvPr/>
                    </p:nvPicPr>
                    <p:blipFill>
                      <a:blip r:embed="rId5"/>
                      <a:stretch>
                        <a:fillRect/>
                      </a:stretch>
                    </p:blipFill>
                    <p:spPr>
                      <a:xfrm>
                        <a:off x="395536" y="4005064"/>
                        <a:ext cx="2112236" cy="576064"/>
                      </a:xfrm>
                      <a:prstGeom prst="rect">
                        <a:avLst/>
                      </a:prstGeom>
                    </p:spPr>
                  </p:pic>
                </p:oleObj>
              </mc:Fallback>
            </mc:AlternateContent>
          </a:graphicData>
        </a:graphic>
      </p:graphicFrame>
      <p:pic>
        <p:nvPicPr>
          <p:cNvPr id="931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2944316"/>
            <a:ext cx="4867138" cy="4085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203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 </a:t>
            </a:r>
            <a:r>
              <a:rPr lang="en-US" altLang="zh-CN" dirty="0" err="1" smtClean="0"/>
              <a:t>con’t</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altLang="zh-CN" dirty="0" smtClean="0"/>
              <a:t>Diameter-plot and Gelling point</a:t>
            </a:r>
          </a:p>
          <a:p>
            <a:pPr lvl="1"/>
            <a:r>
              <a:rPr lang="en-US" altLang="zh-CN" dirty="0" smtClean="0"/>
              <a:t>Graph forming</a:t>
            </a:r>
          </a:p>
          <a:p>
            <a:pPr lvl="2"/>
            <a:r>
              <a:rPr lang="en-US" altLang="zh-CN" dirty="0" smtClean="0"/>
              <a:t>Establishment period</a:t>
            </a:r>
          </a:p>
          <a:p>
            <a:pPr lvl="2"/>
            <a:r>
              <a:rPr lang="en-US" altLang="zh-CN" dirty="0" smtClean="0"/>
              <a:t>Stable period</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pic>
        <p:nvPicPr>
          <p:cNvPr id="942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288" y="3140968"/>
            <a:ext cx="4088851" cy="3502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6181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 </a:t>
            </a:r>
            <a:r>
              <a:rPr lang="en-US" altLang="zh-CN" dirty="0" err="1" smtClean="0"/>
              <a:t>con’t</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startAt="4"/>
            </a:pPr>
            <a:r>
              <a:rPr lang="en-US" altLang="zh-CN" dirty="0" smtClean="0"/>
              <a:t>Constant/Oscillating Connected Components (CC)</a:t>
            </a:r>
          </a:p>
          <a:p>
            <a:pPr lvl="1"/>
            <a:r>
              <a:rPr lang="en-US" altLang="zh-CN" dirty="0" smtClean="0"/>
              <a:t>Largest: constant</a:t>
            </a:r>
          </a:p>
          <a:p>
            <a:pPr lvl="1"/>
            <a:r>
              <a:rPr lang="en-US" altLang="zh-CN" dirty="0" smtClean="0"/>
              <a:t>Second/Third: oscillation</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spTree>
    <p:extLst>
      <p:ext uri="{BB962C8B-B14F-4D97-AF65-F5344CB8AC3E}">
        <p14:creationId xmlns:p14="http://schemas.microsoft.com/office/powerpoint/2010/main" val="323630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smtClean="0"/>
              <a:t>Various forms of Social Media</a:t>
            </a:r>
          </a:p>
        </p:txBody>
      </p:sp>
      <p:sp>
        <p:nvSpPr>
          <p:cNvPr id="18434" name="Content Placeholder 2"/>
          <p:cNvSpPr>
            <a:spLocks noGrp="1"/>
          </p:cNvSpPr>
          <p:nvPr>
            <p:ph idx="1"/>
          </p:nvPr>
        </p:nvSpPr>
        <p:spPr/>
        <p:txBody>
          <a:bodyPr/>
          <a:lstStyle/>
          <a:p>
            <a:r>
              <a:rPr lang="en-US" smtClean="0">
                <a:solidFill>
                  <a:srgbClr val="0000FF"/>
                </a:solidFill>
              </a:rPr>
              <a:t>Blog</a:t>
            </a:r>
            <a:r>
              <a:rPr lang="en-US" smtClean="0"/>
              <a:t>: Wordpress, blogspot, LiveJournal</a:t>
            </a:r>
          </a:p>
          <a:p>
            <a:r>
              <a:rPr lang="en-US" smtClean="0">
                <a:solidFill>
                  <a:srgbClr val="0000FF"/>
                </a:solidFill>
              </a:rPr>
              <a:t>Forum</a:t>
            </a:r>
            <a:r>
              <a:rPr lang="en-US" smtClean="0"/>
              <a:t>: Yahoo! Answers,  Epinions </a:t>
            </a:r>
          </a:p>
          <a:p>
            <a:r>
              <a:rPr lang="en-US" smtClean="0">
                <a:solidFill>
                  <a:srgbClr val="0000FF"/>
                </a:solidFill>
              </a:rPr>
              <a:t>Media Sharing</a:t>
            </a:r>
            <a:r>
              <a:rPr lang="en-US" smtClean="0"/>
              <a:t>: Flickr, YouTube, Scribd</a:t>
            </a:r>
          </a:p>
          <a:p>
            <a:r>
              <a:rPr lang="en-US" smtClean="0">
                <a:solidFill>
                  <a:srgbClr val="0000FF"/>
                </a:solidFill>
              </a:rPr>
              <a:t>Microblogging</a:t>
            </a:r>
            <a:r>
              <a:rPr lang="en-US" smtClean="0"/>
              <a:t>: Twitter, FourSquare</a:t>
            </a:r>
          </a:p>
          <a:p>
            <a:r>
              <a:rPr lang="en-US" smtClean="0">
                <a:solidFill>
                  <a:srgbClr val="0000FF"/>
                </a:solidFill>
              </a:rPr>
              <a:t>Social Networking</a:t>
            </a:r>
            <a:r>
              <a:rPr lang="en-US" smtClean="0"/>
              <a:t>: Facebook, LinkedIn, Orkut</a:t>
            </a:r>
          </a:p>
          <a:p>
            <a:r>
              <a:rPr lang="en-US" smtClean="0">
                <a:solidFill>
                  <a:srgbClr val="0000FF"/>
                </a:solidFill>
              </a:rPr>
              <a:t>Social Bookmarking</a:t>
            </a:r>
            <a:r>
              <a:rPr lang="en-US" smtClean="0"/>
              <a:t>: Del.icio.us, Diigo</a:t>
            </a:r>
          </a:p>
          <a:p>
            <a:r>
              <a:rPr lang="en-US" smtClean="0">
                <a:solidFill>
                  <a:srgbClr val="0000FF"/>
                </a:solidFill>
              </a:rPr>
              <a:t>Wikis</a:t>
            </a:r>
            <a:r>
              <a:rPr lang="en-US" smtClean="0"/>
              <a:t>: Wikipedia, scholarpedia, AskDrWiki</a:t>
            </a:r>
          </a:p>
        </p:txBody>
      </p:sp>
      <p:sp>
        <p:nvSpPr>
          <p:cNvPr id="4" name="Slide Number Placeholder 3"/>
          <p:cNvSpPr>
            <a:spLocks noGrp="1"/>
          </p:cNvSpPr>
          <p:nvPr>
            <p:ph type="sldNum" sz="quarter" idx="12"/>
          </p:nvPr>
        </p:nvSpPr>
        <p:spPr/>
        <p:txBody>
          <a:bodyPr/>
          <a:lstStyle/>
          <a:p>
            <a:pPr>
              <a:defRPr/>
            </a:pPr>
            <a:fld id="{3EDA0CF5-1285-434F-834F-F8D1A87C4BEA}" type="slidenum">
              <a:rPr lang="en-US"/>
              <a:pPr>
                <a:defRPr/>
              </a:pPr>
              <a:t>3</a:t>
            </a:fld>
            <a:endParaRPr lang="en-US"/>
          </a:p>
        </p:txBody>
      </p:sp>
    </p:spTree>
    <p:extLst>
      <p:ext uri="{BB962C8B-B14F-4D97-AF65-F5344CB8AC3E}">
        <p14:creationId xmlns:p14="http://schemas.microsoft.com/office/powerpoint/2010/main" val="119690604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 </a:t>
            </a:r>
            <a:r>
              <a:rPr lang="en-US" altLang="zh-CN" dirty="0" err="1" smtClean="0"/>
              <a:t>con’t</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altLang="zh-CN" dirty="0" smtClean="0"/>
              <a:t>Principal eigenvalue over time</a:t>
            </a:r>
          </a:p>
          <a:p>
            <a:pPr lvl="1"/>
            <a:r>
              <a:rPr lang="en-US" altLang="zh-CN" sz="2800" dirty="0"/>
              <a:t>E(t): the number of edges</a:t>
            </a:r>
          </a:p>
          <a:p>
            <a:pPr lvl="1"/>
            <a:r>
              <a:rPr lang="en-US" altLang="zh-CN" sz="2800" dirty="0" smtClean="0"/>
              <a:t>       : the largest eigenvalue</a:t>
            </a:r>
            <a:endParaRPr lang="en-US" altLang="zh-CN" dirty="0" smtClean="0"/>
          </a:p>
          <a:p>
            <a:endParaRPr lang="en-US" altLang="zh-CN" dirty="0" smtClean="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graphicFrame>
        <p:nvGraphicFramePr>
          <p:cNvPr id="5" name="Object 4"/>
          <p:cNvGraphicFramePr>
            <a:graphicFrameLocks noChangeAspect="1"/>
          </p:cNvGraphicFramePr>
          <p:nvPr>
            <p:extLst>
              <p:ext uri="{D42A27DB-BD31-4B8C-83A1-F6EECF244321}">
                <p14:modId xmlns:p14="http://schemas.microsoft.com/office/powerpoint/2010/main" val="577493462"/>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89" name="Equation" r:id="rId4" imgW="114120" imgH="215640" progId="Equation.3">
                  <p:embed/>
                </p:oleObj>
              </mc:Choice>
              <mc:Fallback>
                <p:oleObj name="Equation" r:id="rId4" imgW="114120" imgH="215640" progId="Equation.3">
                  <p:embed/>
                  <p:pic>
                    <p:nvPicPr>
                      <p:cNvPr id="0" name=""/>
                      <p:cNvPicPr/>
                      <p:nvPr/>
                    </p:nvPicPr>
                    <p:blipFill>
                      <a:blip r:embed="rId5"/>
                      <a:stretch>
                        <a:fillRect/>
                      </a:stretch>
                    </p:blipFill>
                    <p:spPr>
                      <a:xfrm>
                        <a:off x="4514850" y="3321050"/>
                        <a:ext cx="114300" cy="2159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85213170"/>
              </p:ext>
            </p:extLst>
          </p:nvPr>
        </p:nvGraphicFramePr>
        <p:xfrm>
          <a:off x="1066800" y="2650746"/>
          <a:ext cx="957188" cy="625854"/>
        </p:xfrm>
        <a:graphic>
          <a:graphicData uri="http://schemas.openxmlformats.org/presentationml/2006/ole">
            <mc:AlternateContent xmlns:mc="http://schemas.openxmlformats.org/markup-compatibility/2006">
              <mc:Choice xmlns:v="urn:schemas-microsoft-com:vml" Requires="v">
                <p:oleObj spid="_x0000_s3090" name="Equation" r:id="rId6" imgW="330120" imgH="215640" progId="Equation.3">
                  <p:embed/>
                </p:oleObj>
              </mc:Choice>
              <mc:Fallback>
                <p:oleObj name="Equation" r:id="rId6" imgW="330120" imgH="215640" progId="Equation.3">
                  <p:embed/>
                  <p:pic>
                    <p:nvPicPr>
                      <p:cNvPr id="0" name=""/>
                      <p:cNvPicPr/>
                      <p:nvPr/>
                    </p:nvPicPr>
                    <p:blipFill>
                      <a:blip r:embed="rId7"/>
                      <a:stretch>
                        <a:fillRect/>
                      </a:stretch>
                    </p:blipFill>
                    <p:spPr>
                      <a:xfrm>
                        <a:off x="1066800" y="2650746"/>
                        <a:ext cx="957188" cy="62585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42710124"/>
              </p:ext>
            </p:extLst>
          </p:nvPr>
        </p:nvGraphicFramePr>
        <p:xfrm>
          <a:off x="611560" y="4824845"/>
          <a:ext cx="4032448" cy="585355"/>
        </p:xfrm>
        <a:graphic>
          <a:graphicData uri="http://schemas.openxmlformats.org/presentationml/2006/ole">
            <mc:AlternateContent xmlns:mc="http://schemas.openxmlformats.org/markup-compatibility/2006">
              <mc:Choice xmlns:v="urn:schemas-microsoft-com:vml" Requires="v">
                <p:oleObj spid="_x0000_s3091" name="Equation" r:id="rId8" imgW="1574640" imgH="228600" progId="Equation.3">
                  <p:embed/>
                </p:oleObj>
              </mc:Choice>
              <mc:Fallback>
                <p:oleObj name="Equation" r:id="rId8" imgW="1574640" imgH="228600" progId="Equation.3">
                  <p:embed/>
                  <p:pic>
                    <p:nvPicPr>
                      <p:cNvPr id="0" name=""/>
                      <p:cNvPicPr/>
                      <p:nvPr/>
                    </p:nvPicPr>
                    <p:blipFill>
                      <a:blip r:embed="rId9"/>
                      <a:stretch>
                        <a:fillRect/>
                      </a:stretch>
                    </p:blipFill>
                    <p:spPr>
                      <a:xfrm>
                        <a:off x="611560" y="4824845"/>
                        <a:ext cx="4032448" cy="585355"/>
                      </a:xfrm>
                      <a:prstGeom prst="rect">
                        <a:avLst/>
                      </a:prstGeom>
                    </p:spPr>
                  </p:pic>
                </p:oleObj>
              </mc:Fallback>
            </mc:AlternateContent>
          </a:graphicData>
        </a:graphic>
      </p:graphicFrame>
      <p:pic>
        <p:nvPicPr>
          <p:cNvPr id="9524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0032" y="3327893"/>
            <a:ext cx="3600400" cy="3341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705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Conclusion</a:t>
            </a:r>
            <a:endParaRPr lang="zh-CN" altLang="en-US" dirty="0"/>
          </a:p>
        </p:txBody>
      </p:sp>
      <p:sp>
        <p:nvSpPr>
          <p:cNvPr id="3" name="Content Placeholder 2"/>
          <p:cNvSpPr>
            <a:spLocks noGrp="1"/>
          </p:cNvSpPr>
          <p:nvPr>
            <p:ph idx="1"/>
          </p:nvPr>
        </p:nvSpPr>
        <p:spPr/>
        <p:txBody>
          <a:bodyPr/>
          <a:lstStyle/>
          <a:p>
            <a:r>
              <a:rPr lang="en-US" altLang="zh-CN" dirty="0" smtClean="0"/>
              <a:t>Usefulness of the statistical properties</a:t>
            </a:r>
          </a:p>
          <a:p>
            <a:pPr lvl="1"/>
            <a:r>
              <a:rPr lang="en-US" altLang="zh-CN" dirty="0" smtClean="0"/>
              <a:t>Understanding human behaviors</a:t>
            </a:r>
          </a:p>
          <a:p>
            <a:pPr lvl="1"/>
            <a:r>
              <a:rPr lang="en-US" altLang="zh-CN" dirty="0"/>
              <a:t>A</a:t>
            </a:r>
            <a:r>
              <a:rPr lang="en-US" altLang="zh-CN" dirty="0" smtClean="0"/>
              <a:t>nomalous graphs/</a:t>
            </a:r>
            <a:r>
              <a:rPr lang="en-US" altLang="zh-CN" dirty="0" err="1" smtClean="0"/>
              <a:t>subgraphs</a:t>
            </a:r>
            <a:r>
              <a:rPr lang="en-US" altLang="zh-CN" dirty="0" smtClean="0"/>
              <a:t> detection</a:t>
            </a:r>
          </a:p>
          <a:p>
            <a:pPr lvl="1"/>
            <a:r>
              <a:rPr lang="en-US" altLang="zh-CN" dirty="0" smtClean="0"/>
              <a:t>Identifying authorities and search algorithms</a:t>
            </a:r>
          </a:p>
          <a:p>
            <a:pPr lvl="1"/>
            <a:r>
              <a:rPr lang="en-US" altLang="zh-CN" dirty="0" smtClean="0"/>
              <a:t>Prepare resources based on the prediction</a:t>
            </a:r>
          </a:p>
          <a:p>
            <a:pPr lvl="1"/>
            <a:r>
              <a:rPr lang="en-US" altLang="zh-CN" dirty="0" smtClean="0"/>
              <a:t>…</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spTree>
    <p:extLst>
      <p:ext uri="{BB962C8B-B14F-4D97-AF65-F5344CB8AC3E}">
        <p14:creationId xmlns:p14="http://schemas.microsoft.com/office/powerpoint/2010/main" val="4053976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b="1" dirty="0" smtClean="0"/>
              <a:t>Statistical Properties of Social Networks</a:t>
            </a:r>
            <a:endParaRPr lang="zh-CN" altLang="en-US" dirty="0"/>
          </a:p>
        </p:txBody>
      </p:sp>
      <p:sp>
        <p:nvSpPr>
          <p:cNvPr id="3" name="Subtitle 2"/>
          <p:cNvSpPr>
            <a:spLocks noGrp="1"/>
          </p:cNvSpPr>
          <p:nvPr>
            <p:ph type="subTitle" idx="1"/>
          </p:nvPr>
        </p:nvSpPr>
        <p:spPr/>
        <p:txBody>
          <a:bodyPr/>
          <a:lstStyle/>
          <a:p>
            <a:endParaRPr lang="zh-CN" altLang="en-US" dirty="0"/>
          </a:p>
        </p:txBody>
      </p:sp>
      <p:pic>
        <p:nvPicPr>
          <p:cNvPr id="4" name="Picture 13" descr="HKUST_logo"/>
          <p:cNvPicPr>
            <a:picLocks noChangeAspect="1" noChangeArrowheads="1"/>
          </p:cNvPicPr>
          <p:nvPr/>
        </p:nvPicPr>
        <p:blipFill>
          <a:blip r:embed="rId3" cstate="print"/>
          <a:srcRect/>
          <a:stretch>
            <a:fillRect/>
          </a:stretch>
        </p:blipFill>
        <p:spPr bwMode="auto">
          <a:xfrm>
            <a:off x="6187132" y="4732338"/>
            <a:ext cx="2273300" cy="12890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10277680-3A9A-4834-ACB2-16CB01014CBC}"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988028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do statistics</a:t>
            </a:r>
            <a:endParaRPr lang="zh-CN" altLang="en-US" dirty="0"/>
          </a:p>
        </p:txBody>
      </p:sp>
      <p:sp>
        <p:nvSpPr>
          <p:cNvPr id="3" name="Content Placeholder 2"/>
          <p:cNvSpPr>
            <a:spLocks noGrp="1"/>
          </p:cNvSpPr>
          <p:nvPr>
            <p:ph idx="1"/>
          </p:nvPr>
        </p:nvSpPr>
        <p:spPr/>
        <p:txBody>
          <a:bodyPr/>
          <a:lstStyle/>
          <a:p>
            <a:r>
              <a:rPr lang="en-US" altLang="zh-CN" dirty="0" smtClean="0"/>
              <a:t>To understand the networks</a:t>
            </a:r>
          </a:p>
          <a:p>
            <a:pPr marL="692150" lvl="1" indent="-347663"/>
            <a:r>
              <a:rPr lang="en-US" altLang="zh-CN" dirty="0" smtClean="0">
                <a:ea typeface="宋体" charset="-122"/>
              </a:rPr>
              <a:t>Understand </a:t>
            </a:r>
            <a:r>
              <a:rPr lang="en-US" altLang="zh-CN" dirty="0">
                <a:ea typeface="宋体" charset="-122"/>
              </a:rPr>
              <a:t>their topology and measure their properties</a:t>
            </a:r>
          </a:p>
          <a:p>
            <a:pPr marL="692150" lvl="1" indent="-347663"/>
            <a:r>
              <a:rPr lang="en-US" altLang="zh-CN" dirty="0" smtClean="0">
                <a:ea typeface="宋体" charset="-122"/>
              </a:rPr>
              <a:t>Study </a:t>
            </a:r>
            <a:r>
              <a:rPr lang="en-US" altLang="zh-CN" dirty="0">
                <a:ea typeface="宋体" charset="-122"/>
              </a:rPr>
              <a:t>their evolution and dynamics</a:t>
            </a:r>
          </a:p>
          <a:p>
            <a:pPr marL="692150" lvl="1" indent="-347663"/>
            <a:r>
              <a:rPr lang="en-US" altLang="zh-CN" dirty="0" smtClean="0">
                <a:ea typeface="宋体" charset="-122"/>
              </a:rPr>
              <a:t>Create </a:t>
            </a:r>
            <a:r>
              <a:rPr lang="en-US" altLang="zh-CN" dirty="0">
                <a:ea typeface="宋体" charset="-122"/>
              </a:rPr>
              <a:t>realistic models</a:t>
            </a:r>
          </a:p>
          <a:p>
            <a:pPr marL="692150" lvl="1" indent="-347663"/>
            <a:r>
              <a:rPr lang="en-US" altLang="zh-CN" dirty="0" smtClean="0">
                <a:ea typeface="宋体" charset="-122"/>
              </a:rPr>
              <a:t>Create </a:t>
            </a:r>
            <a:r>
              <a:rPr lang="en-US" altLang="zh-CN" dirty="0">
                <a:ea typeface="宋体" charset="-122"/>
              </a:rPr>
              <a:t>algorithms that make use of the network structure</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1984497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Interesting Questions: demonstration</a:t>
            </a:r>
            <a:endParaRPr lang="zh-CN" altLang="en-US" dirty="0"/>
          </a:p>
        </p:txBody>
      </p:sp>
      <p:sp>
        <p:nvSpPr>
          <p:cNvPr id="3" name="Content Placeholder 2"/>
          <p:cNvSpPr>
            <a:spLocks noGrp="1"/>
          </p:cNvSpPr>
          <p:nvPr>
            <p:ph idx="1"/>
          </p:nvPr>
        </p:nvSpPr>
        <p:spPr/>
        <p:txBody>
          <a:bodyPr/>
          <a:lstStyle/>
          <a:p>
            <a:r>
              <a:rPr lang="en-US" altLang="zh-CN" dirty="0" smtClean="0"/>
              <a:t>Some interesting questions</a:t>
            </a:r>
          </a:p>
          <a:p>
            <a:pPr lvl="1"/>
            <a:r>
              <a:rPr lang="en-US" altLang="zh-CN" dirty="0" smtClean="0"/>
              <a:t>What do social networks look like, on a large scale?</a:t>
            </a:r>
          </a:p>
          <a:p>
            <a:pPr lvl="1"/>
            <a:r>
              <a:rPr lang="en-US" altLang="zh-CN" dirty="0" smtClean="0"/>
              <a:t>How do networks behave over time?</a:t>
            </a:r>
          </a:p>
          <a:p>
            <a:pPr lvl="1"/>
            <a:r>
              <a:rPr lang="en-US" altLang="zh-CN" dirty="0" smtClean="0"/>
              <a:t>How do the non-giant weakly connected components behave over time?</a:t>
            </a:r>
          </a:p>
          <a:p>
            <a:pPr lvl="1"/>
            <a:r>
              <a:rPr lang="en-US" altLang="zh-CN" dirty="0" smtClean="0"/>
              <a:t>What distributions and patterns do weighted graphs maintain?</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964900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p:txBody>
          <a:bodyPr/>
          <a:lstStyle/>
          <a:p>
            <a:r>
              <a:rPr lang="en-US" smtClean="0"/>
              <a:t>Networks and Representation</a:t>
            </a:r>
          </a:p>
        </p:txBody>
      </p:sp>
      <p:sp>
        <p:nvSpPr>
          <p:cNvPr id="23554" name="Content Placeholder 4"/>
          <p:cNvSpPr>
            <a:spLocks noGrp="1"/>
          </p:cNvSpPr>
          <p:nvPr>
            <p:ph sz="half" idx="1"/>
          </p:nvPr>
        </p:nvSpPr>
        <p:spPr>
          <a:xfrm>
            <a:off x="457200" y="2865438"/>
            <a:ext cx="4038600" cy="3260725"/>
          </a:xfrm>
        </p:spPr>
        <p:txBody>
          <a:bodyPr/>
          <a:lstStyle/>
          <a:p>
            <a:r>
              <a:rPr lang="en-US" sz="2400" smtClean="0"/>
              <a:t>Graph Representation</a:t>
            </a:r>
          </a:p>
        </p:txBody>
      </p:sp>
      <p:sp>
        <p:nvSpPr>
          <p:cNvPr id="23555" name="Content Placeholder 5"/>
          <p:cNvSpPr>
            <a:spLocks noGrp="1"/>
          </p:cNvSpPr>
          <p:nvPr>
            <p:ph sz="half" idx="2"/>
          </p:nvPr>
        </p:nvSpPr>
        <p:spPr>
          <a:xfrm>
            <a:off x="4648200" y="2865438"/>
            <a:ext cx="4038600" cy="3446462"/>
          </a:xfrm>
        </p:spPr>
        <p:txBody>
          <a:bodyPr/>
          <a:lstStyle/>
          <a:p>
            <a:r>
              <a:rPr lang="en-US" sz="2400" smtClean="0"/>
              <a:t>Matrix Representation</a:t>
            </a:r>
          </a:p>
        </p:txBody>
      </p:sp>
      <p:pic>
        <p:nvPicPr>
          <p:cNvPr id="23556" name="Picture 6" descr="network.pdf"/>
          <p:cNvPicPr>
            <a:picLocks noChangeAspect="1"/>
          </p:cNvPicPr>
          <p:nvPr/>
        </p:nvPicPr>
        <p:blipFill>
          <a:blip r:embed="rId3"/>
          <a:srcRect/>
          <a:stretch>
            <a:fillRect/>
          </a:stretch>
        </p:blipFill>
        <p:spPr bwMode="auto">
          <a:xfrm>
            <a:off x="457200" y="3922713"/>
            <a:ext cx="3835400" cy="1460500"/>
          </a:xfrm>
          <a:prstGeom prst="rect">
            <a:avLst/>
          </a:prstGeom>
          <a:noFill/>
          <a:ln w="9525">
            <a:noFill/>
            <a:miter lim="800000"/>
            <a:headEnd/>
            <a:tailEnd/>
          </a:ln>
        </p:spPr>
      </p:pic>
      <p:pic>
        <p:nvPicPr>
          <p:cNvPr id="23557" name="Picture 8"/>
          <p:cNvPicPr>
            <a:picLocks noChangeAspect="1"/>
          </p:cNvPicPr>
          <p:nvPr/>
        </p:nvPicPr>
        <p:blipFill>
          <a:blip r:embed="rId4"/>
          <a:srcRect/>
          <a:stretch>
            <a:fillRect/>
          </a:stretch>
        </p:blipFill>
        <p:spPr bwMode="auto">
          <a:xfrm>
            <a:off x="4648200" y="3405188"/>
            <a:ext cx="4146550" cy="2941637"/>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pPr>
              <a:defRPr/>
            </a:pPr>
            <a:fld id="{12E1752C-206A-4462-8EEB-DE0AA6D1C923}" type="slidenum">
              <a:rPr lang="en-US">
                <a:solidFill>
                  <a:srgbClr val="000000"/>
                </a:solidFill>
              </a:rPr>
              <a:pPr>
                <a:defRPr/>
              </a:pPr>
              <a:t>35</a:t>
            </a:fld>
            <a:endParaRPr lang="en-US" dirty="0">
              <a:solidFill>
                <a:srgbClr val="000000"/>
              </a:solidFill>
            </a:endParaRPr>
          </a:p>
        </p:txBody>
      </p:sp>
      <p:sp>
        <p:nvSpPr>
          <p:cNvPr id="23559" name="TextBox 11"/>
          <p:cNvSpPr txBox="1">
            <a:spLocks noChangeArrowheads="1"/>
          </p:cNvSpPr>
          <p:nvPr/>
        </p:nvSpPr>
        <p:spPr bwMode="auto">
          <a:xfrm>
            <a:off x="457200" y="1724794"/>
            <a:ext cx="8575675" cy="1200150"/>
          </a:xfrm>
          <a:prstGeom prst="rect">
            <a:avLst/>
          </a:prstGeom>
          <a:noFill/>
          <a:ln w="9525">
            <a:noFill/>
            <a:miter lim="800000"/>
            <a:headEnd/>
            <a:tailEnd/>
          </a:ln>
        </p:spPr>
        <p:txBody>
          <a:bodyPr>
            <a:spAutoFit/>
          </a:bodyPr>
          <a:lstStyle/>
          <a:p>
            <a:pPr algn="ctr" fontAlgn="base">
              <a:spcBef>
                <a:spcPct val="50000"/>
              </a:spcBef>
              <a:spcAft>
                <a:spcPct val="0"/>
              </a:spcAft>
            </a:pPr>
            <a:r>
              <a:rPr lang="en-US" sz="2400" dirty="0">
                <a:solidFill>
                  <a:srgbClr val="0000FF"/>
                </a:solidFill>
                <a:latin typeface="Calibri" pitchFamily="34" charset="0"/>
              </a:rPr>
              <a:t>Social Network</a:t>
            </a:r>
            <a:r>
              <a:rPr lang="en-US" sz="2400" dirty="0">
                <a:solidFill>
                  <a:srgbClr val="000000"/>
                </a:solidFill>
                <a:latin typeface="Calibri" pitchFamily="34" charset="0"/>
              </a:rPr>
              <a:t>:  A social structure made of nodes (individuals or organizations) and edges that connect nodes in various  relationships like friendship, kinship etc. </a:t>
            </a:r>
          </a:p>
        </p:txBody>
      </p:sp>
    </p:spTree>
    <p:extLst>
      <p:ext uri="{BB962C8B-B14F-4D97-AF65-F5344CB8AC3E}">
        <p14:creationId xmlns:p14="http://schemas.microsoft.com/office/powerpoint/2010/main" val="17710175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t>Basic Concepts</a:t>
            </a:r>
          </a:p>
        </p:txBody>
      </p:sp>
      <p:sp>
        <p:nvSpPr>
          <p:cNvPr id="6" name="Content Placeholder 5"/>
          <p:cNvSpPr>
            <a:spLocks noGrp="1"/>
          </p:cNvSpPr>
          <p:nvPr>
            <p:ph idx="1"/>
          </p:nvPr>
        </p:nvSpPr>
        <p:spPr/>
        <p:txBody>
          <a:bodyPr rtlCol="0">
            <a:normAutofit fontScale="92500" lnSpcReduction="20000"/>
          </a:bodyPr>
          <a:lstStyle/>
          <a:p>
            <a:pPr fontAlgn="auto">
              <a:spcAft>
                <a:spcPts val="0"/>
              </a:spcAft>
              <a:buFont typeface="Arial"/>
              <a:buChar char="•"/>
              <a:defRPr/>
            </a:pPr>
            <a:r>
              <a:rPr lang="en-US" dirty="0" smtClean="0"/>
              <a:t>A: the adjacency matrix</a:t>
            </a:r>
          </a:p>
          <a:p>
            <a:pPr fontAlgn="auto">
              <a:spcAft>
                <a:spcPts val="0"/>
              </a:spcAft>
              <a:buFont typeface="Arial"/>
              <a:buChar char="•"/>
              <a:defRPr/>
            </a:pPr>
            <a:r>
              <a:rPr lang="en-US" dirty="0" smtClean="0"/>
              <a:t>V: the set of nodes</a:t>
            </a:r>
          </a:p>
          <a:p>
            <a:pPr fontAlgn="auto">
              <a:spcAft>
                <a:spcPts val="0"/>
              </a:spcAft>
              <a:buFont typeface="Arial"/>
              <a:buChar char="•"/>
              <a:defRPr/>
            </a:pPr>
            <a:r>
              <a:rPr lang="en-US" dirty="0" smtClean="0"/>
              <a:t>E: the set of edges</a:t>
            </a:r>
          </a:p>
          <a:p>
            <a:pPr fontAlgn="auto">
              <a:spcAft>
                <a:spcPts val="0"/>
              </a:spcAft>
              <a:buFont typeface="Arial"/>
              <a:buChar char="•"/>
              <a:defRPr/>
            </a:pPr>
            <a:r>
              <a:rPr lang="en-US" dirty="0" smtClean="0"/>
              <a:t>v</a:t>
            </a:r>
            <a:r>
              <a:rPr lang="en-US" baseline="-25000" dirty="0" smtClean="0"/>
              <a:t>i</a:t>
            </a:r>
            <a:r>
              <a:rPr lang="en-US" dirty="0" smtClean="0"/>
              <a:t>: a node v</a:t>
            </a:r>
            <a:r>
              <a:rPr lang="en-US" baseline="-25000" dirty="0" smtClean="0"/>
              <a:t>i</a:t>
            </a:r>
          </a:p>
          <a:p>
            <a:pPr fontAlgn="auto">
              <a:spcAft>
                <a:spcPts val="0"/>
              </a:spcAft>
              <a:buFont typeface="Arial"/>
              <a:buChar char="•"/>
              <a:defRPr/>
            </a:pPr>
            <a:r>
              <a:rPr lang="en-US" dirty="0" err="1" smtClean="0"/>
              <a:t>e(v</a:t>
            </a:r>
            <a:r>
              <a:rPr lang="en-US" baseline="-25000" dirty="0" err="1" smtClean="0"/>
              <a:t>i</a:t>
            </a:r>
            <a:r>
              <a:rPr lang="en-US" dirty="0" smtClean="0"/>
              <a:t>, </a:t>
            </a:r>
            <a:r>
              <a:rPr lang="en-US" dirty="0" err="1" smtClean="0"/>
              <a:t>v</a:t>
            </a:r>
            <a:r>
              <a:rPr lang="en-US" baseline="-25000" dirty="0" err="1" smtClean="0"/>
              <a:t>j</a:t>
            </a:r>
            <a:r>
              <a:rPr lang="en-US" dirty="0" smtClean="0"/>
              <a:t>): an edge between node v</a:t>
            </a:r>
            <a:r>
              <a:rPr lang="en-US" baseline="-25000" dirty="0" smtClean="0"/>
              <a:t>i</a:t>
            </a:r>
            <a:r>
              <a:rPr lang="en-US" dirty="0" smtClean="0"/>
              <a:t> and </a:t>
            </a:r>
            <a:r>
              <a:rPr lang="en-US" dirty="0" err="1" smtClean="0"/>
              <a:t>v</a:t>
            </a:r>
            <a:r>
              <a:rPr lang="en-US" baseline="-25000" dirty="0" err="1" smtClean="0"/>
              <a:t>j</a:t>
            </a:r>
            <a:endParaRPr lang="en-US" baseline="-25000" dirty="0" smtClean="0"/>
          </a:p>
          <a:p>
            <a:pPr fontAlgn="auto">
              <a:spcAft>
                <a:spcPts val="0"/>
              </a:spcAft>
              <a:buFont typeface="Arial"/>
              <a:buChar char="•"/>
              <a:defRPr/>
            </a:pPr>
            <a:r>
              <a:rPr lang="en-US" dirty="0" smtClean="0"/>
              <a:t>N</a:t>
            </a:r>
            <a:r>
              <a:rPr lang="en-US" baseline="-25000" dirty="0" smtClean="0"/>
              <a:t>i</a:t>
            </a:r>
            <a:r>
              <a:rPr lang="en-US" dirty="0" smtClean="0"/>
              <a:t>: the neighborhood of node v</a:t>
            </a:r>
            <a:r>
              <a:rPr lang="en-US" baseline="-25000" dirty="0" smtClean="0"/>
              <a:t>i</a:t>
            </a:r>
          </a:p>
          <a:p>
            <a:pPr fontAlgn="auto">
              <a:spcAft>
                <a:spcPts val="0"/>
              </a:spcAft>
              <a:buFont typeface="Arial"/>
              <a:buChar char="•"/>
              <a:defRPr/>
            </a:pPr>
            <a:r>
              <a:rPr lang="en-US" dirty="0" err="1" smtClean="0"/>
              <a:t>d</a:t>
            </a:r>
            <a:r>
              <a:rPr lang="en-US" baseline="-25000" dirty="0" err="1" smtClean="0"/>
              <a:t>i</a:t>
            </a:r>
            <a:r>
              <a:rPr lang="en-US" dirty="0" smtClean="0"/>
              <a:t>: the </a:t>
            </a:r>
            <a:r>
              <a:rPr lang="en-US" dirty="0" smtClean="0">
                <a:solidFill>
                  <a:srgbClr val="0000FF"/>
                </a:solidFill>
              </a:rPr>
              <a:t>degree </a:t>
            </a:r>
            <a:r>
              <a:rPr lang="en-US" dirty="0" smtClean="0"/>
              <a:t>of node v</a:t>
            </a:r>
            <a:r>
              <a:rPr lang="en-US" baseline="-25000" dirty="0" smtClean="0"/>
              <a:t>i</a:t>
            </a:r>
          </a:p>
          <a:p>
            <a:pPr fontAlgn="auto">
              <a:spcAft>
                <a:spcPts val="0"/>
              </a:spcAft>
              <a:buFont typeface="Arial"/>
              <a:buChar char="•"/>
              <a:defRPr/>
            </a:pPr>
            <a:r>
              <a:rPr lang="en-US" dirty="0" smtClean="0">
                <a:solidFill>
                  <a:srgbClr val="0000FF"/>
                </a:solidFill>
              </a:rPr>
              <a:t>geodesic</a:t>
            </a:r>
            <a:r>
              <a:rPr lang="en-US" dirty="0" smtClean="0"/>
              <a:t>: a shortest path between two nodes</a:t>
            </a:r>
          </a:p>
          <a:p>
            <a:pPr lvl="1" fontAlgn="auto">
              <a:spcAft>
                <a:spcPts val="0"/>
              </a:spcAft>
              <a:buFont typeface="Arial"/>
              <a:buChar char="–"/>
              <a:defRPr/>
            </a:pPr>
            <a:r>
              <a:rPr lang="en-US" dirty="0" smtClean="0"/>
              <a:t>geodesic distance</a:t>
            </a:r>
          </a:p>
          <a:p>
            <a:pPr fontAlgn="auto">
              <a:spcAft>
                <a:spcPts val="0"/>
              </a:spcAft>
              <a:buFont typeface="Arial"/>
              <a:buChar char="•"/>
              <a:defRPr/>
            </a:pPr>
            <a:endParaRPr lang="en-US" dirty="0"/>
          </a:p>
        </p:txBody>
      </p:sp>
      <p:sp>
        <p:nvSpPr>
          <p:cNvPr id="5" name="Slide Number Placeholder 4"/>
          <p:cNvSpPr>
            <a:spLocks noGrp="1"/>
          </p:cNvSpPr>
          <p:nvPr>
            <p:ph type="sldNum" sz="quarter" idx="12"/>
          </p:nvPr>
        </p:nvSpPr>
        <p:spPr/>
        <p:txBody>
          <a:bodyPr/>
          <a:lstStyle/>
          <a:p>
            <a:pPr>
              <a:defRPr/>
            </a:pPr>
            <a:fld id="{2CB56437-55DD-45F0-A3BE-DBFFBA267FE0}" type="slidenum">
              <a:rPr lang="en-US">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val="38092954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Statistical Properties</a:t>
            </a:r>
            <a:endParaRPr lang="zh-CN" altLang="en-US" dirty="0"/>
          </a:p>
        </p:txBody>
      </p:sp>
      <p:sp>
        <p:nvSpPr>
          <p:cNvPr id="3" name="Content Placeholder 2"/>
          <p:cNvSpPr>
            <a:spLocks noGrp="1"/>
          </p:cNvSpPr>
          <p:nvPr>
            <p:ph idx="1"/>
          </p:nvPr>
        </p:nvSpPr>
        <p:spPr/>
        <p:txBody>
          <a:bodyPr/>
          <a:lstStyle/>
          <a:p>
            <a:r>
              <a:rPr lang="en-US" altLang="zh-CN" dirty="0" smtClean="0">
                <a:solidFill>
                  <a:srgbClr val="FF0000"/>
                </a:solidFill>
              </a:rPr>
              <a:t>Static analysis</a:t>
            </a:r>
          </a:p>
          <a:p>
            <a:pPr lvl="1"/>
            <a:r>
              <a:rPr lang="en-US" altLang="zh-CN" dirty="0" smtClean="0"/>
              <a:t>Static snapshots of graphs</a:t>
            </a:r>
          </a:p>
          <a:p>
            <a:r>
              <a:rPr lang="en-US" altLang="zh-CN" dirty="0"/>
              <a:t>Dynamic analysis</a:t>
            </a:r>
          </a:p>
          <a:p>
            <a:pPr lvl="1"/>
            <a:r>
              <a:rPr lang="en-US" altLang="zh-CN" dirty="0"/>
              <a:t>A series of snapshots of graphs</a:t>
            </a:r>
          </a:p>
          <a:p>
            <a:pPr lvl="1"/>
            <a:endParaRPr lang="en-US" altLang="zh-CN" dirty="0" smtClean="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1833608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famous properties</a:t>
            </a:r>
            <a:endParaRPr lang="zh-CN" altLang="en-US" dirty="0"/>
          </a:p>
        </p:txBody>
      </p:sp>
      <p:sp>
        <p:nvSpPr>
          <p:cNvPr id="3" name="Content Placeholder 2"/>
          <p:cNvSpPr>
            <a:spLocks noGrp="1"/>
          </p:cNvSpPr>
          <p:nvPr>
            <p:ph idx="1"/>
          </p:nvPr>
        </p:nvSpPr>
        <p:spPr>
          <a:xfrm>
            <a:off x="566738" y="1752600"/>
            <a:ext cx="8001000" cy="4628728"/>
          </a:xfrm>
        </p:spPr>
        <p:txBody>
          <a:bodyPr/>
          <a:lstStyle/>
          <a:p>
            <a:pPr marL="514350" indent="-514350">
              <a:buFont typeface="+mj-lt"/>
              <a:buAutoNum type="arabicPeriod"/>
            </a:pPr>
            <a:r>
              <a:rPr lang="en-US" altLang="zh-CN" dirty="0" smtClean="0"/>
              <a:t>‘Small-world’ phenomenon</a:t>
            </a:r>
          </a:p>
          <a:p>
            <a:pPr lvl="1"/>
            <a:r>
              <a:rPr lang="en-US" altLang="zh-CN" sz="2800" dirty="0">
                <a:ea typeface="宋体" charset="-122"/>
              </a:rPr>
              <a:t>An Experiment by </a:t>
            </a:r>
            <a:r>
              <a:rPr lang="en-US" altLang="zh-CN" sz="2800" dirty="0" err="1">
                <a:ea typeface="宋体" charset="-122"/>
              </a:rPr>
              <a:t>Milgram</a:t>
            </a:r>
            <a:r>
              <a:rPr lang="en-US" altLang="zh-CN" sz="2800" dirty="0">
                <a:ea typeface="宋体" charset="-122"/>
              </a:rPr>
              <a:t> (1967</a:t>
            </a:r>
            <a:r>
              <a:rPr lang="en-US" altLang="zh-CN" sz="2800" dirty="0" smtClean="0">
                <a:ea typeface="宋体" charset="-122"/>
              </a:rPr>
              <a:t>)</a:t>
            </a:r>
          </a:p>
          <a:p>
            <a:pPr lvl="2"/>
            <a:r>
              <a:rPr lang="en-US" altLang="zh-CN" sz="2100" dirty="0">
                <a:ea typeface="宋体" charset="-122"/>
              </a:rPr>
              <a:t>Asked randomly chosen “starters” to forward a letter to the target</a:t>
            </a:r>
          </a:p>
          <a:p>
            <a:pPr lvl="2"/>
            <a:r>
              <a:rPr lang="en-US" altLang="zh-CN" sz="2100" dirty="0">
                <a:ea typeface="宋体" charset="-122"/>
              </a:rPr>
              <a:t>Name, address, and some personal information were provided for the target person</a:t>
            </a:r>
          </a:p>
          <a:p>
            <a:pPr lvl="2"/>
            <a:r>
              <a:rPr lang="en-US" altLang="zh-CN" sz="2100" dirty="0">
                <a:ea typeface="宋体" charset="-122"/>
              </a:rPr>
              <a:t>The participants could only forward a letter to a single person that he/she knew on a first name basis</a:t>
            </a:r>
          </a:p>
          <a:p>
            <a:pPr lvl="2"/>
            <a:r>
              <a:rPr lang="en-US" altLang="zh-CN" sz="2100" dirty="0">
                <a:ea typeface="宋体" charset="-122"/>
              </a:rPr>
              <a:t>Goal: To advance the letter to the target as quickly as </a:t>
            </a:r>
            <a:r>
              <a:rPr lang="en-US" altLang="zh-CN" sz="2100" dirty="0" smtClean="0">
                <a:ea typeface="宋体" charset="-122"/>
              </a:rPr>
              <a:t>possible</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3250049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3200" dirty="0" smtClean="0"/>
              <a:t>The </a:t>
            </a:r>
            <a:r>
              <a:rPr lang="en-US" sz="3200" dirty="0" err="1" smtClean="0"/>
              <a:t>Milgram</a:t>
            </a:r>
            <a:r>
              <a:rPr lang="en-US" sz="3200" dirty="0" smtClean="0"/>
              <a:t> Experiment (Wikipedia)</a:t>
            </a:r>
            <a:endParaRPr lang="en-US" sz="3200" dirty="0"/>
          </a:p>
        </p:txBody>
      </p:sp>
      <p:sp>
        <p:nvSpPr>
          <p:cNvPr id="8" name="Content Placeholder 7"/>
          <p:cNvSpPr>
            <a:spLocks noGrp="1"/>
          </p:cNvSpPr>
          <p:nvPr>
            <p:ph idx="1"/>
          </p:nvPr>
        </p:nvSpPr>
        <p:spPr>
          <a:xfrm>
            <a:off x="457200" y="1700808"/>
            <a:ext cx="8229600" cy="4756150"/>
          </a:xfrm>
        </p:spPr>
        <p:txBody>
          <a:bodyPr rtlCol="0">
            <a:normAutofit fontScale="85000" lnSpcReduction="10000"/>
          </a:bodyPr>
          <a:lstStyle/>
          <a:p>
            <a:pPr fontAlgn="auto">
              <a:spcAft>
                <a:spcPts val="0"/>
              </a:spcAft>
              <a:buFont typeface="Arial"/>
              <a:buNone/>
              <a:defRPr/>
            </a:pPr>
            <a:r>
              <a:rPr lang="en-US" b="1" dirty="0" smtClean="0"/>
              <a:t>Detailed procedure</a:t>
            </a:r>
          </a:p>
          <a:p>
            <a:pPr marL="514350" indent="-514350" fontAlgn="auto">
              <a:spcAft>
                <a:spcPts val="0"/>
              </a:spcAft>
              <a:buFont typeface="+mj-lt"/>
              <a:buAutoNum type="arabicPeriod"/>
              <a:defRPr/>
            </a:pPr>
            <a:r>
              <a:rPr lang="en-US" sz="2600" dirty="0" err="1" smtClean="0"/>
              <a:t>Milgram</a:t>
            </a:r>
            <a:r>
              <a:rPr lang="en-US" sz="2600" dirty="0" smtClean="0"/>
              <a:t> typically chose individuals in the U.S. cities of Omaha, Nebraska and Wichita, Kansas to be the starting points and Boston, Massachusetts to be the end point of a chain of correspondence</a:t>
            </a:r>
          </a:p>
          <a:p>
            <a:pPr marL="952500" lvl="1" indent="-514350" fontAlgn="auto">
              <a:spcAft>
                <a:spcPts val="0"/>
              </a:spcAft>
              <a:defRPr/>
            </a:pPr>
            <a:r>
              <a:rPr lang="en-US" sz="2100" dirty="0" smtClean="0"/>
              <a:t>because they were thought to represent a great distance in the United States, both socially and geographically.</a:t>
            </a:r>
          </a:p>
          <a:p>
            <a:pPr marL="514350" indent="-514350" fontAlgn="auto">
              <a:spcAft>
                <a:spcPts val="0"/>
              </a:spcAft>
              <a:buFont typeface="+mj-lt"/>
              <a:buAutoNum type="arabicPeriod"/>
              <a:defRPr/>
            </a:pPr>
            <a:r>
              <a:rPr lang="en-US" sz="2600" dirty="0" smtClean="0"/>
              <a:t>Information packets were initially sent to "randomly" selected individuals in Omaha or Wichita. They included letters, which detailed the study's purpose, and basic information about a target contact person in Boston. </a:t>
            </a:r>
          </a:p>
          <a:p>
            <a:pPr marL="952500" lvl="1" indent="-514350" fontAlgn="auto">
              <a:spcAft>
                <a:spcPts val="0"/>
              </a:spcAft>
              <a:defRPr/>
            </a:pPr>
            <a:r>
              <a:rPr lang="en-US" sz="2100" dirty="0" smtClean="0"/>
              <a:t>It </a:t>
            </a:r>
            <a:r>
              <a:rPr lang="en-US" sz="2100" dirty="0"/>
              <a:t>additionally contained a roster on which they could write their own name, as well as business reply cards that were pre-addressed to Harvard.</a:t>
            </a:r>
          </a:p>
        </p:txBody>
      </p:sp>
      <p:sp>
        <p:nvSpPr>
          <p:cNvPr id="4" name="Slide Number Placeholder 3"/>
          <p:cNvSpPr>
            <a:spLocks noGrp="1"/>
          </p:cNvSpPr>
          <p:nvPr>
            <p:ph type="sldNum" sz="quarter" idx="12"/>
          </p:nvPr>
        </p:nvSpPr>
        <p:spPr/>
        <p:txBody>
          <a:bodyPr/>
          <a:lstStyle/>
          <a:p>
            <a:pPr>
              <a:defRPr/>
            </a:pPr>
            <a:fld id="{755330CC-7571-4781-B1E2-A4D74C3977B1}" type="slidenum">
              <a:rPr lang="en-US">
                <a:solidFill>
                  <a:srgbClr val="000000"/>
                </a:solidFill>
              </a:rPr>
              <a:pPr>
                <a:defRPr/>
              </a:pPr>
              <a:t>39</a:t>
            </a:fld>
            <a:endParaRPr lang="en-US">
              <a:solidFill>
                <a:srgbClr val="000000"/>
              </a:solidFill>
            </a:endParaRPr>
          </a:p>
        </p:txBody>
      </p:sp>
    </p:spTree>
    <p:extLst>
      <p:ext uri="{BB962C8B-B14F-4D97-AF65-F5344CB8AC3E}">
        <p14:creationId xmlns:p14="http://schemas.microsoft.com/office/powerpoint/2010/main" val="3134379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Characteristics of Social Media</a:t>
            </a:r>
          </a:p>
        </p:txBody>
      </p:sp>
      <p:sp>
        <p:nvSpPr>
          <p:cNvPr id="19458" name="Content Placeholder 2"/>
          <p:cNvSpPr>
            <a:spLocks noGrp="1"/>
          </p:cNvSpPr>
          <p:nvPr>
            <p:ph idx="1"/>
          </p:nvPr>
        </p:nvSpPr>
        <p:spPr>
          <a:xfrm>
            <a:off x="304800" y="1295400"/>
            <a:ext cx="7924800" cy="3886200"/>
          </a:xfrm>
        </p:spPr>
        <p:txBody>
          <a:bodyPr/>
          <a:lstStyle/>
          <a:p>
            <a:r>
              <a:rPr lang="en-US" smtClean="0"/>
              <a:t>“Consumers” become “Producers”</a:t>
            </a:r>
          </a:p>
          <a:p>
            <a:r>
              <a:rPr lang="en-US" smtClean="0"/>
              <a:t>Rich User Interaction</a:t>
            </a:r>
          </a:p>
          <a:p>
            <a:r>
              <a:rPr lang="en-US" smtClean="0"/>
              <a:t>User-Generated Contents</a:t>
            </a:r>
          </a:p>
          <a:p>
            <a:r>
              <a:rPr lang="en-US" smtClean="0"/>
              <a:t>Collaborative environment</a:t>
            </a:r>
          </a:p>
          <a:p>
            <a:r>
              <a:rPr lang="en-US" smtClean="0"/>
              <a:t>Collective Wisdom</a:t>
            </a:r>
          </a:p>
          <a:p>
            <a:r>
              <a:rPr lang="en-US" smtClean="0"/>
              <a:t>Long Tail</a:t>
            </a:r>
          </a:p>
          <a:p>
            <a:pPr>
              <a:buFont typeface="Arial" charset="0"/>
              <a:buNone/>
            </a:pPr>
            <a:endParaRPr lang="en-US" sz="2400" smtClean="0"/>
          </a:p>
          <a:p>
            <a:endParaRPr lang="en-US" smtClean="0"/>
          </a:p>
          <a:p>
            <a:endParaRPr lang="en-US" smtClean="0"/>
          </a:p>
          <a:p>
            <a:endParaRPr lang="en-US" smtClean="0"/>
          </a:p>
          <a:p>
            <a:endParaRPr lang="en-US" smtClean="0"/>
          </a:p>
        </p:txBody>
      </p:sp>
      <p:sp>
        <p:nvSpPr>
          <p:cNvPr id="5" name="TextBox 4"/>
          <p:cNvSpPr txBox="1"/>
          <p:nvPr/>
        </p:nvSpPr>
        <p:spPr>
          <a:xfrm>
            <a:off x="304800" y="5181600"/>
            <a:ext cx="2932113" cy="830263"/>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fontAlgn="auto">
              <a:spcBef>
                <a:spcPts val="0"/>
              </a:spcBef>
              <a:spcAft>
                <a:spcPts val="0"/>
              </a:spcAft>
              <a:defRPr/>
            </a:pPr>
            <a:r>
              <a:rPr lang="en-US" sz="2400" dirty="0"/>
              <a:t>Broadcast Media</a:t>
            </a:r>
          </a:p>
          <a:p>
            <a:pPr algn="ctr" fontAlgn="auto">
              <a:spcBef>
                <a:spcPts val="0"/>
              </a:spcBef>
              <a:spcAft>
                <a:spcPts val="0"/>
              </a:spcAft>
              <a:defRPr/>
            </a:pPr>
            <a:r>
              <a:rPr lang="en-US" sz="2400" b="1" dirty="0">
                <a:solidFill>
                  <a:srgbClr val="FF0000"/>
                </a:solidFill>
              </a:rPr>
              <a:t>Filter, then Publish</a:t>
            </a:r>
          </a:p>
        </p:txBody>
      </p:sp>
      <p:sp>
        <p:nvSpPr>
          <p:cNvPr id="6" name="TextBox 5"/>
          <p:cNvSpPr txBox="1"/>
          <p:nvPr/>
        </p:nvSpPr>
        <p:spPr>
          <a:xfrm>
            <a:off x="5867400" y="5181600"/>
            <a:ext cx="2949575" cy="830263"/>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fontAlgn="auto">
              <a:spcBef>
                <a:spcPts val="0"/>
              </a:spcBef>
              <a:spcAft>
                <a:spcPts val="0"/>
              </a:spcAft>
              <a:defRPr/>
            </a:pPr>
            <a:r>
              <a:rPr lang="en-US" sz="2400" dirty="0"/>
              <a:t>Social Media</a:t>
            </a:r>
          </a:p>
          <a:p>
            <a:pPr algn="ctr" fontAlgn="auto">
              <a:spcBef>
                <a:spcPts val="0"/>
              </a:spcBef>
              <a:spcAft>
                <a:spcPts val="0"/>
              </a:spcAft>
              <a:defRPr/>
            </a:pPr>
            <a:r>
              <a:rPr lang="en-US" sz="2400" b="1" dirty="0">
                <a:solidFill>
                  <a:srgbClr val="FF0000"/>
                </a:solidFill>
              </a:rPr>
              <a:t>Publish, then Filter</a:t>
            </a:r>
          </a:p>
        </p:txBody>
      </p:sp>
      <p:sp>
        <p:nvSpPr>
          <p:cNvPr id="7" name="Right Arrow 6"/>
          <p:cNvSpPr/>
          <p:nvPr/>
        </p:nvSpPr>
        <p:spPr>
          <a:xfrm>
            <a:off x="3581400" y="5334000"/>
            <a:ext cx="1752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lide Number Placeholder 8"/>
          <p:cNvSpPr>
            <a:spLocks noGrp="1"/>
          </p:cNvSpPr>
          <p:nvPr>
            <p:ph type="sldNum" sz="quarter" idx="12"/>
          </p:nvPr>
        </p:nvSpPr>
        <p:spPr/>
        <p:txBody>
          <a:bodyPr/>
          <a:lstStyle/>
          <a:p>
            <a:pPr>
              <a:defRPr/>
            </a:pPr>
            <a:fld id="{16E21B3E-310D-46DF-895D-2160A9768588}" type="slidenum">
              <a:rPr lang="en-US"/>
              <a:pPr>
                <a:defRPr/>
              </a:pPr>
              <a:t>4</a:t>
            </a:fld>
            <a:endParaRPr lang="en-US"/>
          </a:p>
        </p:txBody>
      </p:sp>
      <p:pic>
        <p:nvPicPr>
          <p:cNvPr id="19463" name="Picture 9"/>
          <p:cNvPicPr>
            <a:picLocks noChangeAspect="1"/>
          </p:cNvPicPr>
          <p:nvPr/>
        </p:nvPicPr>
        <p:blipFill>
          <a:blip r:embed="rId3"/>
          <a:srcRect/>
          <a:stretch>
            <a:fillRect/>
          </a:stretch>
        </p:blipFill>
        <p:spPr bwMode="auto">
          <a:xfrm>
            <a:off x="6151563" y="1758950"/>
            <a:ext cx="2078037" cy="2776538"/>
          </a:xfrm>
          <a:prstGeom prst="rect">
            <a:avLst/>
          </a:prstGeom>
          <a:noFill/>
          <a:ln w="9525">
            <a:noFill/>
            <a:miter lim="800000"/>
            <a:headEnd/>
            <a:tailEnd/>
          </a:ln>
        </p:spPr>
      </p:pic>
    </p:spTree>
    <p:extLst>
      <p:ext uri="{BB962C8B-B14F-4D97-AF65-F5344CB8AC3E}">
        <p14:creationId xmlns:p14="http://schemas.microsoft.com/office/powerpoint/2010/main" val="31183759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smtClean="0"/>
              <a:t>The Milgram Experiment (cont.)</a:t>
            </a:r>
          </a:p>
        </p:txBody>
      </p:sp>
      <p:sp>
        <p:nvSpPr>
          <p:cNvPr id="3" name="Content Placeholder 2"/>
          <p:cNvSpPr>
            <a:spLocks noGrp="1"/>
          </p:cNvSpPr>
          <p:nvPr>
            <p:ph idx="1"/>
          </p:nvPr>
        </p:nvSpPr>
        <p:spPr>
          <a:xfrm>
            <a:off x="566738" y="1826096"/>
            <a:ext cx="8001000" cy="4267200"/>
          </a:xfrm>
        </p:spPr>
        <p:txBody>
          <a:bodyPr rtlCol="0">
            <a:normAutofit fontScale="92500" lnSpcReduction="10000"/>
          </a:bodyPr>
          <a:lstStyle/>
          <a:p>
            <a:pPr marL="514350" indent="-514350" fontAlgn="auto">
              <a:spcAft>
                <a:spcPts val="0"/>
              </a:spcAft>
              <a:buFont typeface="+mj-lt"/>
              <a:buAutoNum type="arabicPeriod" startAt="3"/>
              <a:defRPr/>
            </a:pPr>
            <a:r>
              <a:rPr lang="en-US" sz="2200" dirty="0" smtClean="0"/>
              <a:t>Upon receiving the invitation to participate, the recipient was asked whether he or she personally knew the contact person described in the letter.</a:t>
            </a:r>
          </a:p>
          <a:p>
            <a:pPr marL="952500" lvl="1" indent="-514350" fontAlgn="auto">
              <a:spcAft>
                <a:spcPts val="0"/>
              </a:spcAft>
              <a:defRPr/>
            </a:pPr>
            <a:r>
              <a:rPr lang="en-US" sz="1900" dirty="0" smtClean="0"/>
              <a:t>If so, the person was to forward the letter directly to that person. For the purposes of this study, knowing someone "personally" was defined as knowing them on a first-name basis.</a:t>
            </a:r>
          </a:p>
          <a:p>
            <a:pPr marL="514350" indent="-514350" fontAlgn="auto">
              <a:spcAft>
                <a:spcPts val="0"/>
              </a:spcAft>
              <a:buFont typeface="+mj-lt"/>
              <a:buAutoNum type="arabicPeriod" startAt="3"/>
              <a:defRPr/>
            </a:pPr>
            <a:r>
              <a:rPr lang="en-US" sz="2200" dirty="0" smtClean="0"/>
              <a:t>In the more likely case that the person did not personally know the target, then the person was to think of a friend or relative they know personally that is more likely to know the target. </a:t>
            </a:r>
          </a:p>
          <a:p>
            <a:pPr marL="952500" lvl="1" indent="-514350" fontAlgn="auto">
              <a:spcAft>
                <a:spcPts val="0"/>
              </a:spcAft>
              <a:defRPr/>
            </a:pPr>
            <a:r>
              <a:rPr lang="en-US" sz="1900" dirty="0" smtClean="0"/>
              <a:t>A postcard was also mailed to the researchers at Harvard so that they could track the chain's progression toward the target.</a:t>
            </a:r>
          </a:p>
          <a:p>
            <a:pPr fontAlgn="auto">
              <a:spcAft>
                <a:spcPts val="0"/>
              </a:spcAft>
              <a:buFont typeface="Arial"/>
              <a:buChar char="•"/>
              <a:defRPr/>
            </a:pPr>
            <a:endParaRPr lang="en-US" dirty="0"/>
          </a:p>
        </p:txBody>
      </p:sp>
      <p:sp>
        <p:nvSpPr>
          <p:cNvPr id="4" name="Slide Number Placeholder 3"/>
          <p:cNvSpPr>
            <a:spLocks noGrp="1"/>
          </p:cNvSpPr>
          <p:nvPr>
            <p:ph type="sldNum" sz="quarter" idx="12"/>
          </p:nvPr>
        </p:nvSpPr>
        <p:spPr/>
        <p:txBody>
          <a:bodyPr/>
          <a:lstStyle/>
          <a:p>
            <a:pPr>
              <a:defRPr/>
            </a:pPr>
            <a:fld id="{AB75B41A-1E5B-4AB6-8D91-3AA36592E568}" type="slidenum">
              <a:rPr lang="en-US">
                <a:solidFill>
                  <a:srgbClr val="000000"/>
                </a:solidFill>
              </a:rPr>
              <a:pPr>
                <a:defRPr/>
              </a:pPr>
              <a:t>40</a:t>
            </a:fld>
            <a:endParaRPr lang="en-US">
              <a:solidFill>
                <a:srgbClr val="000000"/>
              </a:solidFill>
            </a:endParaRPr>
          </a:p>
        </p:txBody>
      </p:sp>
    </p:spTree>
    <p:extLst>
      <p:ext uri="{BB962C8B-B14F-4D97-AF65-F5344CB8AC3E}">
        <p14:creationId xmlns:p14="http://schemas.microsoft.com/office/powerpoint/2010/main" val="2585683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a:t>
            </a:r>
            <a:r>
              <a:rPr lang="en-US" altLang="zh-CN" sz="4000" dirty="0" err="1"/>
              <a:t>Milgram</a:t>
            </a:r>
            <a:r>
              <a:rPr lang="en-US" altLang="zh-CN" sz="4000" dirty="0"/>
              <a:t> Experiment</a:t>
            </a:r>
            <a:endParaRPr lang="zh-CN" altLang="en-US" dirty="0"/>
          </a:p>
        </p:txBody>
      </p:sp>
      <p:sp>
        <p:nvSpPr>
          <p:cNvPr id="3" name="Content Placeholder 2"/>
          <p:cNvSpPr>
            <a:spLocks noGrp="1"/>
          </p:cNvSpPr>
          <p:nvPr>
            <p:ph idx="1"/>
          </p:nvPr>
        </p:nvSpPr>
        <p:spPr>
          <a:xfrm>
            <a:off x="566738" y="1898104"/>
            <a:ext cx="8001000" cy="4267200"/>
          </a:xfrm>
        </p:spPr>
        <p:txBody>
          <a:bodyPr/>
          <a:lstStyle/>
          <a:p>
            <a:pPr marL="514350" indent="-514350" fontAlgn="auto">
              <a:spcAft>
                <a:spcPts val="0"/>
              </a:spcAft>
              <a:buFont typeface="+mj-lt"/>
              <a:buAutoNum type="arabicPeriod" startAt="5"/>
              <a:defRPr/>
            </a:pPr>
            <a:r>
              <a:rPr lang="en-US" altLang="zh-CN" sz="2000" dirty="0"/>
              <a:t>When and if the package eventually reached the contact person in Boston, the researchers could examine the roster to count the number of times it had been forwarded from person to person.</a:t>
            </a:r>
          </a:p>
          <a:p>
            <a:pPr marL="952500" lvl="1" indent="-514350" fontAlgn="auto">
              <a:spcAft>
                <a:spcPts val="0"/>
              </a:spcAft>
              <a:defRPr/>
            </a:pPr>
            <a:r>
              <a:rPr lang="en-US" altLang="zh-CN" sz="1800" dirty="0"/>
              <a:t>Additionally, for packages that never reached the destination, the incoming postcards helped identify the break point in the chain.</a:t>
            </a:r>
          </a:p>
          <a:p>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548305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smtClean="0"/>
              <a:t>Result of the Experiment</a:t>
            </a:r>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a:buChar char="•"/>
              <a:defRPr/>
            </a:pPr>
            <a:r>
              <a:rPr lang="en-US" sz="2400" dirty="0" smtClean="0"/>
              <a:t>However, a significant problem was that often people refused to pass the letter forward, and thus the chain never reached its destination. </a:t>
            </a:r>
          </a:p>
          <a:p>
            <a:pPr fontAlgn="auto">
              <a:spcAft>
                <a:spcPts val="0"/>
              </a:spcAft>
              <a:buFont typeface="Arial"/>
              <a:buChar char="•"/>
              <a:defRPr/>
            </a:pPr>
            <a:endParaRPr lang="en-US" sz="2400" dirty="0" smtClean="0"/>
          </a:p>
          <a:p>
            <a:pPr fontAlgn="auto">
              <a:spcAft>
                <a:spcPts val="0"/>
              </a:spcAft>
              <a:buFont typeface="Arial"/>
              <a:buChar char="•"/>
              <a:defRPr/>
            </a:pPr>
            <a:r>
              <a:rPr lang="en-US" sz="2400" dirty="0" smtClean="0"/>
              <a:t>In one case, 232 of the 296 letters never reached the destination.[3]</a:t>
            </a:r>
          </a:p>
          <a:p>
            <a:pPr fontAlgn="auto">
              <a:spcAft>
                <a:spcPts val="0"/>
              </a:spcAft>
              <a:buFont typeface="Arial"/>
              <a:buChar char="•"/>
              <a:defRPr/>
            </a:pPr>
            <a:endParaRPr lang="en-US" sz="2400" dirty="0" smtClean="0"/>
          </a:p>
          <a:p>
            <a:pPr fontAlgn="auto">
              <a:spcAft>
                <a:spcPts val="0"/>
              </a:spcAft>
              <a:buFont typeface="Arial"/>
              <a:buChar char="•"/>
              <a:defRPr/>
            </a:pPr>
            <a:r>
              <a:rPr lang="en-US" sz="2400" dirty="0" smtClean="0"/>
              <a:t>However, 64 of the letters eventually did reach the target contact. </a:t>
            </a:r>
          </a:p>
          <a:p>
            <a:pPr fontAlgn="auto">
              <a:spcAft>
                <a:spcPts val="0"/>
              </a:spcAft>
              <a:buFont typeface="Arial"/>
              <a:buChar char="•"/>
              <a:defRPr/>
            </a:pPr>
            <a:endParaRPr lang="en-US" sz="2400" dirty="0" smtClean="0"/>
          </a:p>
          <a:p>
            <a:pPr fontAlgn="auto">
              <a:spcAft>
                <a:spcPts val="0"/>
              </a:spcAft>
              <a:buFont typeface="Arial"/>
              <a:buChar char="•"/>
              <a:defRPr/>
            </a:pPr>
            <a:r>
              <a:rPr lang="en-US" sz="2400" dirty="0" smtClean="0"/>
              <a:t>Among these chains, the average path length fell around 5.5 or six.</a:t>
            </a:r>
            <a:endParaRPr lang="en-US" sz="2400" dirty="0"/>
          </a:p>
        </p:txBody>
      </p:sp>
      <p:sp>
        <p:nvSpPr>
          <p:cNvPr id="4" name="Slide Number Placeholder 3"/>
          <p:cNvSpPr>
            <a:spLocks noGrp="1"/>
          </p:cNvSpPr>
          <p:nvPr>
            <p:ph type="sldNum" sz="quarter" idx="12"/>
          </p:nvPr>
        </p:nvSpPr>
        <p:spPr/>
        <p:txBody>
          <a:bodyPr/>
          <a:lstStyle/>
          <a:p>
            <a:pPr>
              <a:defRPr/>
            </a:pPr>
            <a:fld id="{1ED50119-D780-4AAC-9055-C4DFFBA14272}" type="slidenum">
              <a:rPr lang="en-US">
                <a:solidFill>
                  <a:srgbClr val="000000"/>
                </a:solidFill>
              </a:rPr>
              <a:pPr>
                <a:defRPr/>
              </a:pPr>
              <a:t>42</a:t>
            </a:fld>
            <a:endParaRPr lang="en-US">
              <a:solidFill>
                <a:srgbClr val="000000"/>
              </a:solidFill>
            </a:endParaRPr>
          </a:p>
        </p:txBody>
      </p:sp>
    </p:spTree>
    <p:extLst>
      <p:ext uri="{BB962C8B-B14F-4D97-AF65-F5344CB8AC3E}">
        <p14:creationId xmlns:p14="http://schemas.microsoft.com/office/powerpoint/2010/main" val="14324617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famous properties </a:t>
            </a:r>
            <a:r>
              <a:rPr lang="en-US" altLang="zh-CN" dirty="0" err="1" smtClean="0"/>
              <a:t>con’t</a:t>
            </a:r>
            <a:endParaRPr lang="zh-CN" altLang="en-US" dirty="0"/>
          </a:p>
        </p:txBody>
      </p:sp>
      <p:sp>
        <p:nvSpPr>
          <p:cNvPr id="3" name="Content Placeholder 2"/>
          <p:cNvSpPr>
            <a:spLocks noGrp="1"/>
          </p:cNvSpPr>
          <p:nvPr>
            <p:ph idx="1"/>
          </p:nvPr>
        </p:nvSpPr>
        <p:spPr>
          <a:xfrm>
            <a:off x="566738" y="1752600"/>
            <a:ext cx="8001000" cy="4628728"/>
          </a:xfrm>
        </p:spPr>
        <p:txBody>
          <a:bodyPr/>
          <a:lstStyle/>
          <a:p>
            <a:pPr marL="514350" indent="-514350">
              <a:buFont typeface="+mj-lt"/>
              <a:buAutoNum type="arabicPeriod"/>
            </a:pPr>
            <a:r>
              <a:rPr lang="en-US" altLang="zh-CN" dirty="0" smtClean="0"/>
              <a:t>‘Small-world’ phenomenon</a:t>
            </a:r>
          </a:p>
          <a:p>
            <a:pPr lvl="1"/>
            <a:r>
              <a:rPr lang="en-US" altLang="zh-CN" sz="2400" dirty="0" smtClean="0">
                <a:ea typeface="宋体" charset="-122"/>
              </a:rPr>
              <a:t>Property</a:t>
            </a:r>
          </a:p>
          <a:p>
            <a:pPr lvl="2"/>
            <a:r>
              <a:rPr lang="en-US" altLang="zh-CN" sz="2100" dirty="0" smtClean="0">
                <a:ea typeface="宋体" charset="-122"/>
              </a:rPr>
              <a:t>Any two people can be connected within 6 hops</a:t>
            </a:r>
          </a:p>
          <a:p>
            <a:pPr lvl="2"/>
            <a:endParaRPr lang="en-US" altLang="zh-CN" sz="2100" dirty="0">
              <a:ea typeface="宋体" charset="-122"/>
            </a:endParaRPr>
          </a:p>
          <a:p>
            <a:pPr lvl="2"/>
            <a:endParaRPr lang="en-US" altLang="zh-CN" sz="2100" dirty="0" smtClean="0">
              <a:ea typeface="宋体" charset="-122"/>
            </a:endParaRPr>
          </a:p>
          <a:p>
            <a:pPr lvl="2"/>
            <a:endParaRPr lang="en-US" altLang="zh-CN" sz="2100" dirty="0">
              <a:ea typeface="宋体" charset="-122"/>
            </a:endParaRPr>
          </a:p>
          <a:p>
            <a:pPr lvl="1"/>
            <a:r>
              <a:rPr lang="en-US" altLang="zh-CN" sz="2400" dirty="0"/>
              <a:t>Verified on a planetary-scale IM network of 180 million users (</a:t>
            </a:r>
            <a:r>
              <a:rPr lang="en-US" altLang="zh-CN" sz="2400" dirty="0" err="1"/>
              <a:t>Leskovec</a:t>
            </a:r>
            <a:r>
              <a:rPr lang="en-US" altLang="zh-CN" sz="2400" dirty="0"/>
              <a:t> and Horvitz 2008) </a:t>
            </a:r>
          </a:p>
          <a:p>
            <a:pPr lvl="2"/>
            <a:r>
              <a:rPr lang="en-US" altLang="zh-CN" sz="2100" dirty="0"/>
              <a:t>The average path length is </a:t>
            </a:r>
            <a:r>
              <a:rPr lang="en-US" altLang="zh-CN" sz="2100" dirty="0">
                <a:solidFill>
                  <a:srgbClr val="0000FF"/>
                </a:solidFill>
              </a:rPr>
              <a:t>6.6</a:t>
            </a:r>
          </a:p>
          <a:p>
            <a:pPr lvl="2"/>
            <a:endParaRPr lang="en-US" altLang="zh-CN" sz="2100" dirty="0">
              <a:ea typeface="宋体" charset="-122"/>
            </a:endParaRPr>
          </a:p>
          <a:p>
            <a:pPr lvl="2"/>
            <a:endParaRPr lang="en-US" altLang="zh-CN" dirty="0">
              <a:ea typeface="宋体" charset="-122"/>
            </a:endParaRPr>
          </a:p>
          <a:p>
            <a:pPr lvl="2"/>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
        <p:nvSpPr>
          <p:cNvPr id="5" name="TextBox 4"/>
          <p:cNvSpPr txBox="1"/>
          <p:nvPr/>
        </p:nvSpPr>
        <p:spPr>
          <a:xfrm>
            <a:off x="1763688" y="3284984"/>
            <a:ext cx="5616624" cy="523220"/>
          </a:xfrm>
          <a:prstGeom prst="rect">
            <a:avLst/>
          </a:prstGeom>
          <a:noFill/>
        </p:spPr>
        <p:txBody>
          <a:bodyPr wrap="square" rtlCol="0">
            <a:spAutoFit/>
          </a:bodyPr>
          <a:lstStyle/>
          <a:p>
            <a:pPr algn="ctr" fontAlgn="base">
              <a:spcBef>
                <a:spcPct val="50000"/>
              </a:spcBef>
              <a:spcAft>
                <a:spcPct val="0"/>
              </a:spcAft>
            </a:pPr>
            <a:r>
              <a:rPr lang="en-US" altLang="zh-CN" sz="2800" i="1" dirty="0">
                <a:solidFill>
                  <a:srgbClr val="000000"/>
                </a:solidFill>
              </a:rPr>
              <a:t>six degrees of separation</a:t>
            </a:r>
            <a:endParaRPr lang="zh-CN" altLang="en-US" sz="2500" i="1" dirty="0">
              <a:solidFill>
                <a:srgbClr val="000000"/>
              </a:solidFill>
            </a:endParaRPr>
          </a:p>
        </p:txBody>
      </p:sp>
    </p:spTree>
    <p:extLst>
      <p:ext uri="{BB962C8B-B14F-4D97-AF65-F5344CB8AC3E}">
        <p14:creationId xmlns:p14="http://schemas.microsoft.com/office/powerpoint/2010/main" val="431698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famous properties </a:t>
            </a:r>
            <a:r>
              <a:rPr lang="en-US" altLang="zh-CN" dirty="0" err="1" smtClean="0"/>
              <a:t>con’t</a:t>
            </a:r>
            <a:endParaRPr lang="zh-CN" altLang="en-US" dirty="0"/>
          </a:p>
        </p:txBody>
      </p:sp>
      <p:sp>
        <p:nvSpPr>
          <p:cNvPr id="3" name="Content Placeholder 2"/>
          <p:cNvSpPr>
            <a:spLocks noGrp="1"/>
          </p:cNvSpPr>
          <p:nvPr>
            <p:ph idx="1"/>
          </p:nvPr>
        </p:nvSpPr>
        <p:spPr>
          <a:xfrm>
            <a:off x="566738" y="1752600"/>
            <a:ext cx="8001000" cy="4628728"/>
          </a:xfrm>
        </p:spPr>
        <p:txBody>
          <a:bodyPr/>
          <a:lstStyle/>
          <a:p>
            <a:pPr marL="514350" indent="-514350">
              <a:buFont typeface="+mj-lt"/>
              <a:buAutoNum type="arabicPeriod" startAt="2"/>
            </a:pPr>
            <a:r>
              <a:rPr lang="en-US" altLang="zh-CN" dirty="0" smtClean="0"/>
              <a:t>‘Power-law’ degree distributions</a:t>
            </a:r>
          </a:p>
          <a:p>
            <a:pPr lvl="1"/>
            <a:r>
              <a:rPr lang="en-US" altLang="zh-CN" sz="2400" dirty="0" smtClean="0">
                <a:ea typeface="宋体" charset="-122"/>
              </a:rPr>
              <a:t>Degree distributions</a:t>
            </a:r>
            <a:endParaRPr lang="en-US" altLang="zh-CN" dirty="0">
              <a:ea typeface="宋体" charset="-122"/>
            </a:endParaRPr>
          </a:p>
          <a:p>
            <a:pPr lvl="2"/>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
        <p:nvSpPr>
          <p:cNvPr id="5" name="Line 4"/>
          <p:cNvSpPr>
            <a:spLocks noChangeShapeType="1"/>
          </p:cNvSpPr>
          <p:nvPr/>
        </p:nvSpPr>
        <p:spPr bwMode="auto">
          <a:xfrm>
            <a:off x="1601021" y="2699776"/>
            <a:ext cx="0" cy="3025775"/>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endParaRPr lang="zh-CN" altLang="en-US" sz="2500">
              <a:solidFill>
                <a:srgbClr val="000000"/>
              </a:solidFill>
            </a:endParaRPr>
          </a:p>
        </p:txBody>
      </p:sp>
      <p:sp>
        <p:nvSpPr>
          <p:cNvPr id="6" name="Line 5"/>
          <p:cNvSpPr>
            <a:spLocks noChangeShapeType="1"/>
          </p:cNvSpPr>
          <p:nvPr/>
        </p:nvSpPr>
        <p:spPr bwMode="auto">
          <a:xfrm flipV="1">
            <a:off x="1529583" y="5579501"/>
            <a:ext cx="3600450" cy="1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endParaRPr lang="zh-CN" altLang="en-US" sz="2500">
              <a:solidFill>
                <a:srgbClr val="000000"/>
              </a:solidFill>
            </a:endParaRPr>
          </a:p>
        </p:txBody>
      </p:sp>
      <p:sp>
        <p:nvSpPr>
          <p:cNvPr id="7" name="Text Box 6"/>
          <p:cNvSpPr txBox="1">
            <a:spLocks noChangeArrowheads="1"/>
          </p:cNvSpPr>
          <p:nvPr/>
        </p:nvSpPr>
        <p:spPr bwMode="auto">
          <a:xfrm>
            <a:off x="3356639" y="5723964"/>
            <a:ext cx="9845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a:solidFill>
                  <a:srgbClr val="000000"/>
                </a:solidFill>
              </a:rPr>
              <a:t>degree</a:t>
            </a:r>
          </a:p>
        </p:txBody>
      </p:sp>
      <p:sp>
        <p:nvSpPr>
          <p:cNvPr id="8" name="Text Box 7"/>
          <p:cNvSpPr txBox="1">
            <a:spLocks noChangeArrowheads="1"/>
          </p:cNvSpPr>
          <p:nvPr/>
        </p:nvSpPr>
        <p:spPr bwMode="auto">
          <a:xfrm>
            <a:off x="69625" y="3368114"/>
            <a:ext cx="13324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dirty="0">
                <a:solidFill>
                  <a:srgbClr val="000000"/>
                </a:solidFill>
              </a:rPr>
              <a:t>frequency</a:t>
            </a:r>
          </a:p>
        </p:txBody>
      </p:sp>
      <p:sp>
        <p:nvSpPr>
          <p:cNvPr id="9" name="Freeform 11"/>
          <p:cNvSpPr>
            <a:spLocks/>
          </p:cNvSpPr>
          <p:nvPr/>
        </p:nvSpPr>
        <p:spPr bwMode="auto">
          <a:xfrm>
            <a:off x="1745483" y="2844239"/>
            <a:ext cx="3313113" cy="2663825"/>
          </a:xfrm>
          <a:custGeom>
            <a:avLst/>
            <a:gdLst>
              <a:gd name="T0" fmla="*/ 0 w 2813"/>
              <a:gd name="T1" fmla="*/ 0 h 1111"/>
              <a:gd name="T2" fmla="*/ 182 w 2813"/>
              <a:gd name="T3" fmla="*/ 680 h 1111"/>
              <a:gd name="T4" fmla="*/ 635 w 2813"/>
              <a:gd name="T5" fmla="*/ 952 h 1111"/>
              <a:gd name="T6" fmla="*/ 1906 w 2813"/>
              <a:gd name="T7" fmla="*/ 1088 h 1111"/>
              <a:gd name="T8" fmla="*/ 2813 w 2813"/>
              <a:gd name="T9" fmla="*/ 1088 h 1111"/>
            </a:gdLst>
            <a:ahLst/>
            <a:cxnLst>
              <a:cxn ang="0">
                <a:pos x="T0" y="T1"/>
              </a:cxn>
              <a:cxn ang="0">
                <a:pos x="T2" y="T3"/>
              </a:cxn>
              <a:cxn ang="0">
                <a:pos x="T4" y="T5"/>
              </a:cxn>
              <a:cxn ang="0">
                <a:pos x="T6" y="T7"/>
              </a:cxn>
              <a:cxn ang="0">
                <a:pos x="T8" y="T9"/>
              </a:cxn>
            </a:cxnLst>
            <a:rect l="0" t="0" r="r" b="b"/>
            <a:pathLst>
              <a:path w="2813" h="1111">
                <a:moveTo>
                  <a:pt x="0" y="0"/>
                </a:moveTo>
                <a:cubicBezTo>
                  <a:pt x="38" y="260"/>
                  <a:pt x="76" y="521"/>
                  <a:pt x="182" y="680"/>
                </a:cubicBezTo>
                <a:cubicBezTo>
                  <a:pt x="288" y="839"/>
                  <a:pt x="348" y="884"/>
                  <a:pt x="635" y="952"/>
                </a:cubicBezTo>
                <a:cubicBezTo>
                  <a:pt x="922" y="1020"/>
                  <a:pt x="1543" y="1065"/>
                  <a:pt x="1906" y="1088"/>
                </a:cubicBezTo>
                <a:cubicBezTo>
                  <a:pt x="2269" y="1111"/>
                  <a:pt x="2662" y="1088"/>
                  <a:pt x="2813" y="1088"/>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endParaRPr lang="zh-CN" altLang="en-US" sz="2500">
              <a:solidFill>
                <a:srgbClr val="000000"/>
              </a:solidFill>
            </a:endParaRPr>
          </a:p>
        </p:txBody>
      </p:sp>
      <p:sp>
        <p:nvSpPr>
          <p:cNvPr id="10" name="Line 13"/>
          <p:cNvSpPr>
            <a:spLocks noChangeShapeType="1"/>
          </p:cNvSpPr>
          <p:nvPr/>
        </p:nvSpPr>
        <p:spPr bwMode="auto">
          <a:xfrm>
            <a:off x="2393183" y="5076264"/>
            <a:ext cx="0" cy="50482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endParaRPr lang="zh-CN" altLang="en-US" sz="2500">
              <a:solidFill>
                <a:srgbClr val="000000"/>
              </a:solidFill>
            </a:endParaRPr>
          </a:p>
        </p:txBody>
      </p:sp>
      <p:sp>
        <p:nvSpPr>
          <p:cNvPr id="11" name="Line 15"/>
          <p:cNvSpPr>
            <a:spLocks noChangeShapeType="1"/>
          </p:cNvSpPr>
          <p:nvPr/>
        </p:nvSpPr>
        <p:spPr bwMode="auto">
          <a:xfrm flipH="1">
            <a:off x="1529583" y="5076264"/>
            <a:ext cx="86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endParaRPr lang="zh-CN" altLang="en-US" sz="2500">
              <a:solidFill>
                <a:srgbClr val="000000"/>
              </a:solidFill>
            </a:endParaRPr>
          </a:p>
        </p:txBody>
      </p:sp>
      <p:sp>
        <p:nvSpPr>
          <p:cNvPr id="12" name="Text Box 16"/>
          <p:cNvSpPr txBox="1">
            <a:spLocks noChangeArrowheads="1"/>
          </p:cNvSpPr>
          <p:nvPr/>
        </p:nvSpPr>
        <p:spPr bwMode="auto">
          <a:xfrm>
            <a:off x="2239072" y="5723964"/>
            <a:ext cx="320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dirty="0">
                <a:solidFill>
                  <a:srgbClr val="000000"/>
                </a:solidFill>
              </a:rPr>
              <a:t>k</a:t>
            </a:r>
          </a:p>
        </p:txBody>
      </p:sp>
      <p:sp>
        <p:nvSpPr>
          <p:cNvPr id="13" name="Text Box 17"/>
          <p:cNvSpPr txBox="1">
            <a:spLocks noChangeArrowheads="1"/>
          </p:cNvSpPr>
          <p:nvPr/>
        </p:nvSpPr>
        <p:spPr bwMode="auto">
          <a:xfrm>
            <a:off x="988738" y="4881001"/>
            <a:ext cx="3577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a:solidFill>
                  <a:srgbClr val="000000"/>
                </a:solidFill>
              </a:rPr>
              <a:t>f</a:t>
            </a:r>
            <a:r>
              <a:rPr lang="en-US" altLang="zh-CN" baseline="-25000">
                <a:solidFill>
                  <a:srgbClr val="000000"/>
                </a:solidFill>
              </a:rPr>
              <a:t>k</a:t>
            </a:r>
            <a:endParaRPr lang="en-US" altLang="zh-CN">
              <a:solidFill>
                <a:srgbClr val="000000"/>
              </a:solidFill>
            </a:endParaRPr>
          </a:p>
        </p:txBody>
      </p:sp>
      <p:sp>
        <p:nvSpPr>
          <p:cNvPr id="14" name="Text Box 18"/>
          <p:cNvSpPr txBox="1">
            <a:spLocks noChangeArrowheads="1"/>
          </p:cNvSpPr>
          <p:nvPr/>
        </p:nvSpPr>
        <p:spPr bwMode="auto">
          <a:xfrm>
            <a:off x="4340527" y="3498289"/>
            <a:ext cx="44079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a:solidFill>
                  <a:srgbClr val="000000"/>
                </a:solidFill>
              </a:rPr>
              <a:t>f</a:t>
            </a:r>
            <a:r>
              <a:rPr lang="en-US" altLang="zh-CN" baseline="-25000">
                <a:solidFill>
                  <a:srgbClr val="000000"/>
                </a:solidFill>
              </a:rPr>
              <a:t>k</a:t>
            </a:r>
            <a:r>
              <a:rPr lang="en-US" altLang="zh-CN">
                <a:solidFill>
                  <a:srgbClr val="000000"/>
                </a:solidFill>
              </a:rPr>
              <a:t> = fraction of nodes with degree k</a:t>
            </a:r>
          </a:p>
          <a:p>
            <a:pPr algn="ctr" fontAlgn="base">
              <a:spcBef>
                <a:spcPct val="50000"/>
              </a:spcBef>
              <a:spcAft>
                <a:spcPct val="0"/>
              </a:spcAft>
            </a:pPr>
            <a:r>
              <a:rPr lang="en-US" altLang="zh-CN">
                <a:solidFill>
                  <a:srgbClr val="000000"/>
                </a:solidFill>
              </a:rPr>
              <a:t>   = probability of a randomly</a:t>
            </a:r>
          </a:p>
          <a:p>
            <a:pPr algn="ctr" fontAlgn="base">
              <a:spcBef>
                <a:spcPct val="50000"/>
              </a:spcBef>
              <a:spcAft>
                <a:spcPct val="0"/>
              </a:spcAft>
            </a:pPr>
            <a:r>
              <a:rPr lang="en-US" altLang="zh-CN">
                <a:solidFill>
                  <a:srgbClr val="000000"/>
                </a:solidFill>
              </a:rPr>
              <a:t>       selected node to have degree k</a:t>
            </a:r>
          </a:p>
        </p:txBody>
      </p:sp>
    </p:spTree>
    <p:extLst>
      <p:ext uri="{BB962C8B-B14F-4D97-AF65-F5344CB8AC3E}">
        <p14:creationId xmlns:p14="http://schemas.microsoft.com/office/powerpoint/2010/main" val="1248203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t>log-log plot</a:t>
            </a:r>
          </a:p>
        </p:txBody>
      </p:sp>
      <p:sp>
        <p:nvSpPr>
          <p:cNvPr id="27650" name="Content Placeholder 2"/>
          <p:cNvSpPr>
            <a:spLocks noGrp="1"/>
          </p:cNvSpPr>
          <p:nvPr>
            <p:ph idx="1"/>
          </p:nvPr>
        </p:nvSpPr>
        <p:spPr/>
        <p:txBody>
          <a:bodyPr/>
          <a:lstStyle/>
          <a:p>
            <a:r>
              <a:rPr lang="en-US" smtClean="0"/>
              <a:t>Power law distribution becomes a </a:t>
            </a:r>
            <a:r>
              <a:rPr lang="en-US" smtClean="0">
                <a:solidFill>
                  <a:srgbClr val="0000FF"/>
                </a:solidFill>
              </a:rPr>
              <a:t>straight line </a:t>
            </a:r>
            <a:r>
              <a:rPr lang="en-US" smtClean="0"/>
              <a:t>if plot in a log-log scale</a:t>
            </a:r>
          </a:p>
        </p:txBody>
      </p:sp>
      <p:sp>
        <p:nvSpPr>
          <p:cNvPr id="4" name="Slide Number Placeholder 3"/>
          <p:cNvSpPr>
            <a:spLocks noGrp="1"/>
          </p:cNvSpPr>
          <p:nvPr>
            <p:ph type="sldNum" sz="quarter" idx="12"/>
          </p:nvPr>
        </p:nvSpPr>
        <p:spPr/>
        <p:txBody>
          <a:bodyPr/>
          <a:lstStyle/>
          <a:p>
            <a:pPr>
              <a:defRPr/>
            </a:pPr>
            <a:fld id="{03FAD8C6-6D2E-4567-ACAD-FDF0EB751D1D}" type="slidenum">
              <a:rPr lang="en-US">
                <a:solidFill>
                  <a:srgbClr val="000000"/>
                </a:solidFill>
              </a:rPr>
              <a:pPr>
                <a:defRPr/>
              </a:pPr>
              <a:t>45</a:t>
            </a:fld>
            <a:endParaRPr lang="en-US">
              <a:solidFill>
                <a:srgbClr val="000000"/>
              </a:solidFill>
            </a:endParaRPr>
          </a:p>
        </p:txBody>
      </p:sp>
      <p:pic>
        <p:nvPicPr>
          <p:cNvPr id="27652" name="Picture 4" descr="flickr.pdf"/>
          <p:cNvPicPr>
            <a:picLocks noChangeAspect="1"/>
          </p:cNvPicPr>
          <p:nvPr/>
        </p:nvPicPr>
        <p:blipFill>
          <a:blip r:embed="rId2"/>
          <a:srcRect/>
          <a:stretch>
            <a:fillRect/>
          </a:stretch>
        </p:blipFill>
        <p:spPr bwMode="auto">
          <a:xfrm>
            <a:off x="309563" y="2695575"/>
            <a:ext cx="4249737" cy="3430588"/>
          </a:xfrm>
          <a:prstGeom prst="rect">
            <a:avLst/>
          </a:prstGeom>
          <a:noFill/>
          <a:ln w="9525">
            <a:noFill/>
            <a:miter lim="800000"/>
            <a:headEnd/>
            <a:tailEnd/>
          </a:ln>
        </p:spPr>
      </p:pic>
      <p:pic>
        <p:nvPicPr>
          <p:cNvPr id="27653" name="Picture 5" descr="youtube.pdf"/>
          <p:cNvPicPr>
            <a:picLocks noChangeAspect="1"/>
          </p:cNvPicPr>
          <p:nvPr/>
        </p:nvPicPr>
        <p:blipFill>
          <a:blip r:embed="rId3"/>
          <a:srcRect/>
          <a:stretch>
            <a:fillRect/>
          </a:stretch>
        </p:blipFill>
        <p:spPr bwMode="auto">
          <a:xfrm>
            <a:off x="4727575" y="2695575"/>
            <a:ext cx="4243388" cy="3425825"/>
          </a:xfrm>
          <a:prstGeom prst="rect">
            <a:avLst/>
          </a:prstGeom>
          <a:noFill/>
          <a:ln w="9525">
            <a:noFill/>
            <a:miter lim="800000"/>
            <a:headEnd/>
            <a:tailEnd/>
          </a:ln>
        </p:spPr>
      </p:pic>
      <p:sp>
        <p:nvSpPr>
          <p:cNvPr id="27654" name="TextBox 6"/>
          <p:cNvSpPr txBox="1">
            <a:spLocks noChangeArrowheads="1"/>
          </p:cNvSpPr>
          <p:nvPr/>
        </p:nvSpPr>
        <p:spPr bwMode="auto">
          <a:xfrm>
            <a:off x="1069975" y="6356350"/>
            <a:ext cx="2801938" cy="369888"/>
          </a:xfrm>
          <a:prstGeom prst="rect">
            <a:avLst/>
          </a:prstGeom>
          <a:noFill/>
          <a:ln w="9525">
            <a:noFill/>
            <a:miter lim="800000"/>
            <a:headEnd/>
            <a:tailEnd/>
          </a:ln>
        </p:spPr>
        <p:txBody>
          <a:bodyPr wrap="none">
            <a:spAutoFit/>
          </a:bodyPr>
          <a:lstStyle/>
          <a:p>
            <a:pPr algn="ctr" fontAlgn="base">
              <a:spcBef>
                <a:spcPct val="50000"/>
              </a:spcBef>
              <a:spcAft>
                <a:spcPct val="0"/>
              </a:spcAft>
            </a:pPr>
            <a:r>
              <a:rPr lang="en-US" sz="2500">
                <a:solidFill>
                  <a:srgbClr val="000000"/>
                </a:solidFill>
                <a:latin typeface="Calibri" pitchFamily="34" charset="0"/>
              </a:rPr>
              <a:t>Friendship Network in Flickr</a:t>
            </a:r>
          </a:p>
        </p:txBody>
      </p:sp>
      <p:sp>
        <p:nvSpPr>
          <p:cNvPr id="27655" name="TextBox 7"/>
          <p:cNvSpPr txBox="1">
            <a:spLocks noChangeArrowheads="1"/>
          </p:cNvSpPr>
          <p:nvPr/>
        </p:nvSpPr>
        <p:spPr bwMode="auto">
          <a:xfrm>
            <a:off x="5151438" y="6356350"/>
            <a:ext cx="3101975" cy="369888"/>
          </a:xfrm>
          <a:prstGeom prst="rect">
            <a:avLst/>
          </a:prstGeom>
          <a:noFill/>
          <a:ln w="9525">
            <a:noFill/>
            <a:miter lim="800000"/>
            <a:headEnd/>
            <a:tailEnd/>
          </a:ln>
        </p:spPr>
        <p:txBody>
          <a:bodyPr wrap="none">
            <a:spAutoFit/>
          </a:bodyPr>
          <a:lstStyle/>
          <a:p>
            <a:pPr algn="ctr" fontAlgn="base">
              <a:spcBef>
                <a:spcPct val="50000"/>
              </a:spcBef>
              <a:spcAft>
                <a:spcPct val="0"/>
              </a:spcAft>
            </a:pPr>
            <a:r>
              <a:rPr lang="en-US" sz="2500">
                <a:solidFill>
                  <a:srgbClr val="000000"/>
                </a:solidFill>
                <a:latin typeface="Calibri" pitchFamily="34" charset="0"/>
              </a:rPr>
              <a:t>Friendship Network in YouTube</a:t>
            </a:r>
          </a:p>
        </p:txBody>
      </p:sp>
      <p:sp>
        <p:nvSpPr>
          <p:cNvPr id="27656" name="TextBox 8"/>
          <p:cNvSpPr txBox="1">
            <a:spLocks noChangeArrowheads="1"/>
          </p:cNvSpPr>
          <p:nvPr/>
        </p:nvSpPr>
        <p:spPr bwMode="auto">
          <a:xfrm>
            <a:off x="9344025" y="4344988"/>
            <a:ext cx="185738" cy="368300"/>
          </a:xfrm>
          <a:prstGeom prst="rect">
            <a:avLst/>
          </a:prstGeom>
          <a:noFill/>
          <a:ln w="9525">
            <a:noFill/>
            <a:miter lim="800000"/>
            <a:headEnd/>
            <a:tailEnd/>
          </a:ln>
        </p:spPr>
        <p:txBody>
          <a:bodyPr wrap="none">
            <a:spAutoFit/>
          </a:bodyPr>
          <a:lstStyle/>
          <a:p>
            <a:pPr algn="ctr" fontAlgn="base">
              <a:spcBef>
                <a:spcPct val="50000"/>
              </a:spcBef>
              <a:spcAft>
                <a:spcPct val="0"/>
              </a:spcAft>
            </a:pPr>
            <a:endParaRPr lang="en-US" sz="2500">
              <a:solidFill>
                <a:srgbClr val="000000"/>
              </a:solidFill>
              <a:latin typeface="Calibri" pitchFamily="34" charset="0"/>
            </a:endParaRPr>
          </a:p>
        </p:txBody>
      </p:sp>
    </p:spTree>
    <p:extLst>
      <p:ext uri="{BB962C8B-B14F-4D97-AF65-F5344CB8AC3E}">
        <p14:creationId xmlns:p14="http://schemas.microsoft.com/office/powerpoint/2010/main" val="2072733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famous properties </a:t>
            </a:r>
            <a:r>
              <a:rPr lang="en-US" altLang="zh-CN" dirty="0" err="1" smtClean="0"/>
              <a:t>con’t</a:t>
            </a:r>
            <a:endParaRPr lang="zh-CN" altLang="en-US" dirty="0"/>
          </a:p>
        </p:txBody>
      </p:sp>
      <p:sp>
        <p:nvSpPr>
          <p:cNvPr id="3" name="Content Placeholder 2"/>
          <p:cNvSpPr>
            <a:spLocks noGrp="1"/>
          </p:cNvSpPr>
          <p:nvPr>
            <p:ph idx="1"/>
          </p:nvPr>
        </p:nvSpPr>
        <p:spPr>
          <a:xfrm>
            <a:off x="566738" y="1752600"/>
            <a:ext cx="8001000" cy="4628728"/>
          </a:xfrm>
        </p:spPr>
        <p:txBody>
          <a:bodyPr/>
          <a:lstStyle/>
          <a:p>
            <a:pPr marL="514350" indent="-514350">
              <a:buFont typeface="+mj-lt"/>
              <a:buAutoNum type="arabicPeriod" startAt="2"/>
            </a:pPr>
            <a:r>
              <a:rPr lang="en-US" altLang="zh-CN" dirty="0" smtClean="0"/>
              <a:t>‘Power-law’ degree distributions</a:t>
            </a:r>
          </a:p>
          <a:p>
            <a:pPr lvl="1">
              <a:lnSpc>
                <a:spcPct val="90000"/>
              </a:lnSpc>
            </a:pPr>
            <a:r>
              <a:rPr lang="en-US" altLang="zh-CN" sz="2400" dirty="0">
                <a:ea typeface="宋体" charset="-122"/>
              </a:rPr>
              <a:t>The degree distributions of most real-life networks follow a </a:t>
            </a:r>
            <a:r>
              <a:rPr lang="en-US" altLang="zh-CN" sz="2400" i="1" dirty="0">
                <a:solidFill>
                  <a:srgbClr val="00B0F0"/>
                </a:solidFill>
                <a:ea typeface="宋体" charset="-122"/>
              </a:rPr>
              <a:t>power law</a:t>
            </a:r>
          </a:p>
          <a:p>
            <a:pPr lvl="2"/>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
        <p:nvSpPr>
          <p:cNvPr id="16" name="Line 5"/>
          <p:cNvSpPr>
            <a:spLocks noChangeShapeType="1"/>
          </p:cNvSpPr>
          <p:nvPr/>
        </p:nvSpPr>
        <p:spPr bwMode="auto">
          <a:xfrm flipV="1">
            <a:off x="1331590" y="5930249"/>
            <a:ext cx="3600450" cy="1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endParaRPr lang="zh-CN" altLang="en-US" sz="2500">
              <a:solidFill>
                <a:srgbClr val="000000"/>
              </a:solidFill>
            </a:endParaRPr>
          </a:p>
        </p:txBody>
      </p:sp>
      <p:sp>
        <p:nvSpPr>
          <p:cNvPr id="17" name="Text Box 6"/>
          <p:cNvSpPr txBox="1">
            <a:spLocks noChangeArrowheads="1"/>
          </p:cNvSpPr>
          <p:nvPr/>
        </p:nvSpPr>
        <p:spPr bwMode="auto">
          <a:xfrm>
            <a:off x="3158646" y="5939988"/>
            <a:ext cx="9845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a:solidFill>
                  <a:srgbClr val="000000"/>
                </a:solidFill>
              </a:rPr>
              <a:t>degree</a:t>
            </a:r>
          </a:p>
        </p:txBody>
      </p:sp>
      <p:sp>
        <p:nvSpPr>
          <p:cNvPr id="18" name="Text Box 7"/>
          <p:cNvSpPr txBox="1">
            <a:spLocks noChangeArrowheads="1"/>
          </p:cNvSpPr>
          <p:nvPr/>
        </p:nvSpPr>
        <p:spPr bwMode="auto">
          <a:xfrm>
            <a:off x="71232" y="3718862"/>
            <a:ext cx="13324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dirty="0">
                <a:solidFill>
                  <a:srgbClr val="000000"/>
                </a:solidFill>
              </a:rPr>
              <a:t>frequency</a:t>
            </a:r>
          </a:p>
        </p:txBody>
      </p:sp>
      <p:sp>
        <p:nvSpPr>
          <p:cNvPr id="19" name="Freeform 11"/>
          <p:cNvSpPr>
            <a:spLocks/>
          </p:cNvSpPr>
          <p:nvPr/>
        </p:nvSpPr>
        <p:spPr bwMode="auto">
          <a:xfrm>
            <a:off x="1547490" y="3194987"/>
            <a:ext cx="3313113" cy="2663825"/>
          </a:xfrm>
          <a:custGeom>
            <a:avLst/>
            <a:gdLst>
              <a:gd name="T0" fmla="*/ 0 w 2813"/>
              <a:gd name="T1" fmla="*/ 0 h 1111"/>
              <a:gd name="T2" fmla="*/ 182 w 2813"/>
              <a:gd name="T3" fmla="*/ 680 h 1111"/>
              <a:gd name="T4" fmla="*/ 635 w 2813"/>
              <a:gd name="T5" fmla="*/ 952 h 1111"/>
              <a:gd name="T6" fmla="*/ 1906 w 2813"/>
              <a:gd name="T7" fmla="*/ 1088 h 1111"/>
              <a:gd name="T8" fmla="*/ 2813 w 2813"/>
              <a:gd name="T9" fmla="*/ 1088 h 1111"/>
            </a:gdLst>
            <a:ahLst/>
            <a:cxnLst>
              <a:cxn ang="0">
                <a:pos x="T0" y="T1"/>
              </a:cxn>
              <a:cxn ang="0">
                <a:pos x="T2" y="T3"/>
              </a:cxn>
              <a:cxn ang="0">
                <a:pos x="T4" y="T5"/>
              </a:cxn>
              <a:cxn ang="0">
                <a:pos x="T6" y="T7"/>
              </a:cxn>
              <a:cxn ang="0">
                <a:pos x="T8" y="T9"/>
              </a:cxn>
            </a:cxnLst>
            <a:rect l="0" t="0" r="r" b="b"/>
            <a:pathLst>
              <a:path w="2813" h="1111">
                <a:moveTo>
                  <a:pt x="0" y="0"/>
                </a:moveTo>
                <a:cubicBezTo>
                  <a:pt x="38" y="260"/>
                  <a:pt x="76" y="521"/>
                  <a:pt x="182" y="680"/>
                </a:cubicBezTo>
                <a:cubicBezTo>
                  <a:pt x="288" y="839"/>
                  <a:pt x="348" y="884"/>
                  <a:pt x="635" y="952"/>
                </a:cubicBezTo>
                <a:cubicBezTo>
                  <a:pt x="922" y="1020"/>
                  <a:pt x="1543" y="1065"/>
                  <a:pt x="1906" y="1088"/>
                </a:cubicBezTo>
                <a:cubicBezTo>
                  <a:pt x="2269" y="1111"/>
                  <a:pt x="2662" y="1088"/>
                  <a:pt x="2813" y="1088"/>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endParaRPr lang="zh-CN" altLang="en-US" sz="2500">
              <a:solidFill>
                <a:srgbClr val="000000"/>
              </a:solidFill>
            </a:endParaRPr>
          </a:p>
        </p:txBody>
      </p:sp>
      <p:sp>
        <p:nvSpPr>
          <p:cNvPr id="20" name="Line 13"/>
          <p:cNvSpPr>
            <a:spLocks noChangeShapeType="1"/>
          </p:cNvSpPr>
          <p:nvPr/>
        </p:nvSpPr>
        <p:spPr bwMode="auto">
          <a:xfrm>
            <a:off x="2195190" y="5427012"/>
            <a:ext cx="0" cy="50482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endParaRPr lang="zh-CN" altLang="en-US" sz="2500">
              <a:solidFill>
                <a:srgbClr val="000000"/>
              </a:solidFill>
            </a:endParaRPr>
          </a:p>
        </p:txBody>
      </p:sp>
      <p:sp>
        <p:nvSpPr>
          <p:cNvPr id="21" name="Line 15"/>
          <p:cNvSpPr>
            <a:spLocks noChangeShapeType="1"/>
          </p:cNvSpPr>
          <p:nvPr/>
        </p:nvSpPr>
        <p:spPr bwMode="auto">
          <a:xfrm flipH="1">
            <a:off x="1331590" y="5427012"/>
            <a:ext cx="8636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endParaRPr lang="zh-CN" altLang="en-US" sz="2500">
              <a:solidFill>
                <a:srgbClr val="000000"/>
              </a:solidFill>
            </a:endParaRPr>
          </a:p>
        </p:txBody>
      </p:sp>
      <p:sp>
        <p:nvSpPr>
          <p:cNvPr id="22" name="Text Box 16"/>
          <p:cNvSpPr txBox="1">
            <a:spLocks noChangeArrowheads="1"/>
          </p:cNvSpPr>
          <p:nvPr/>
        </p:nvSpPr>
        <p:spPr bwMode="auto">
          <a:xfrm>
            <a:off x="2041079" y="5939988"/>
            <a:ext cx="320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dirty="0">
                <a:solidFill>
                  <a:srgbClr val="000000"/>
                </a:solidFill>
              </a:rPr>
              <a:t>k</a:t>
            </a:r>
          </a:p>
        </p:txBody>
      </p:sp>
      <p:sp>
        <p:nvSpPr>
          <p:cNvPr id="23" name="Text Box 17"/>
          <p:cNvSpPr txBox="1">
            <a:spLocks noChangeArrowheads="1"/>
          </p:cNvSpPr>
          <p:nvPr/>
        </p:nvSpPr>
        <p:spPr bwMode="auto">
          <a:xfrm>
            <a:off x="990345" y="5231749"/>
            <a:ext cx="3577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dirty="0" err="1">
                <a:solidFill>
                  <a:srgbClr val="000000"/>
                </a:solidFill>
              </a:rPr>
              <a:t>f</a:t>
            </a:r>
            <a:r>
              <a:rPr lang="en-US" altLang="zh-CN" baseline="-25000" dirty="0" err="1">
                <a:solidFill>
                  <a:srgbClr val="000000"/>
                </a:solidFill>
              </a:rPr>
              <a:t>k</a:t>
            </a:r>
            <a:endParaRPr lang="en-US" altLang="zh-CN" dirty="0">
              <a:solidFill>
                <a:srgbClr val="000000"/>
              </a:solidFill>
            </a:endParaRPr>
          </a:p>
        </p:txBody>
      </p:sp>
      <p:sp>
        <p:nvSpPr>
          <p:cNvPr id="24" name="Line 4"/>
          <p:cNvSpPr>
            <a:spLocks noChangeShapeType="1"/>
          </p:cNvSpPr>
          <p:nvPr/>
        </p:nvSpPr>
        <p:spPr bwMode="auto">
          <a:xfrm>
            <a:off x="1457005" y="2897811"/>
            <a:ext cx="0" cy="3025775"/>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endParaRPr lang="zh-CN" altLang="en-US" sz="2500">
              <a:solidFill>
                <a:srgbClr val="000000"/>
              </a:solidFill>
            </a:endParaRPr>
          </a:p>
        </p:txBody>
      </p:sp>
      <p:pic>
        <p:nvPicPr>
          <p:cNvPr id="25" name="Picture 5"/>
          <p:cNvPicPr>
            <a:picLocks noChangeAspect="1"/>
          </p:cNvPicPr>
          <p:nvPr/>
        </p:nvPicPr>
        <p:blipFill>
          <a:blip r:embed="rId3"/>
          <a:srcRect/>
          <a:stretch>
            <a:fillRect/>
          </a:stretch>
        </p:blipFill>
        <p:spPr bwMode="auto">
          <a:xfrm>
            <a:off x="2987824" y="3605078"/>
            <a:ext cx="5486400" cy="596900"/>
          </a:xfrm>
          <a:prstGeom prst="rect">
            <a:avLst/>
          </a:prstGeom>
          <a:noFill/>
          <a:ln w="9525">
            <a:noFill/>
            <a:miter lim="800000"/>
            <a:headEnd/>
            <a:tailEnd/>
          </a:ln>
        </p:spPr>
      </p:pic>
    </p:spTree>
    <p:extLst>
      <p:ext uri="{BB962C8B-B14F-4D97-AF65-F5344CB8AC3E}">
        <p14:creationId xmlns:p14="http://schemas.microsoft.com/office/powerpoint/2010/main" val="2578173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other properties</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altLang="zh-CN" dirty="0" smtClean="0"/>
              <a:t>Triangle Power Law</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graphicFrame>
        <p:nvGraphicFramePr>
          <p:cNvPr id="5" name="Object 4"/>
          <p:cNvGraphicFramePr>
            <a:graphicFrameLocks noChangeAspect="1"/>
          </p:cNvGraphicFramePr>
          <p:nvPr>
            <p:extLst/>
          </p:nvPr>
        </p:nvGraphicFramePr>
        <p:xfrm>
          <a:off x="1331640" y="2780928"/>
          <a:ext cx="4536504" cy="792787"/>
        </p:xfrm>
        <a:graphic>
          <a:graphicData uri="http://schemas.openxmlformats.org/presentationml/2006/ole">
            <mc:AlternateContent xmlns:mc="http://schemas.openxmlformats.org/markup-compatibility/2006">
              <mc:Choice xmlns:v="urn:schemas-microsoft-com:vml" Requires="v">
                <p:oleObj spid="_x0000_s4101" name="Equation" r:id="rId4" imgW="1307880" imgH="228600" progId="Equation.3">
                  <p:embed/>
                </p:oleObj>
              </mc:Choice>
              <mc:Fallback>
                <p:oleObj name="Equation" r:id="rId4" imgW="1307880" imgH="228600" progId="Equation.3">
                  <p:embed/>
                  <p:pic>
                    <p:nvPicPr>
                      <p:cNvPr id="0" name=""/>
                      <p:cNvPicPr/>
                      <p:nvPr/>
                    </p:nvPicPr>
                    <p:blipFill>
                      <a:blip r:embed="rId5"/>
                      <a:stretch>
                        <a:fillRect/>
                      </a:stretch>
                    </p:blipFill>
                    <p:spPr>
                      <a:xfrm>
                        <a:off x="1331640" y="2780928"/>
                        <a:ext cx="4536504" cy="792787"/>
                      </a:xfrm>
                      <a:prstGeom prst="rect">
                        <a:avLst/>
                      </a:prstGeom>
                    </p:spPr>
                  </p:pic>
                </p:oleObj>
              </mc:Fallback>
            </mc:AlternateContent>
          </a:graphicData>
        </a:graphic>
      </p:graphicFrame>
    </p:spTree>
    <p:extLst>
      <p:ext uri="{BB962C8B-B14F-4D97-AF65-F5344CB8AC3E}">
        <p14:creationId xmlns:p14="http://schemas.microsoft.com/office/powerpoint/2010/main" val="463998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other properties</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startAt="4"/>
            </a:pPr>
            <a:r>
              <a:rPr lang="en-US" altLang="zh-CN" dirty="0" smtClean="0"/>
              <a:t>Eigenvalue Power Law</a:t>
            </a:r>
          </a:p>
          <a:p>
            <a:pPr lvl="1">
              <a:buFont typeface="Wingdings" pitchFamily="2" charset="2"/>
              <a:buChar char="l"/>
            </a:pPr>
            <a:r>
              <a:rPr lang="en-US" altLang="zh-CN" dirty="0" smtClean="0"/>
              <a:t>The 20 or so largest eigenvalues of the adjacency matrix are power law distributed</a:t>
            </a:r>
          </a:p>
          <a:p>
            <a:pPr lvl="1">
              <a:buFont typeface="Wingdings" pitchFamily="2" charset="2"/>
              <a:buChar char="l"/>
            </a:pPr>
            <a:r>
              <a:rPr lang="en-US" altLang="zh-CN" dirty="0" smtClean="0"/>
              <a:t>This is consequence of the “Degree Power Law”</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231197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other properties</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altLang="zh-CN" dirty="0" smtClean="0"/>
              <a:t>Community Structure</a:t>
            </a:r>
          </a:p>
          <a:p>
            <a:pPr lvl="1"/>
            <a:r>
              <a:rPr lang="en-US" altLang="zh-CN" dirty="0" smtClean="0"/>
              <a:t>Social networks are modular</a:t>
            </a:r>
          </a:p>
          <a:p>
            <a:pPr lvl="2"/>
            <a:r>
              <a:rPr lang="en-US" altLang="zh-CN" dirty="0" err="1" smtClean="0"/>
              <a:t>i.e</a:t>
            </a:r>
            <a:r>
              <a:rPr lang="en-US" altLang="zh-CN" dirty="0" smtClean="0"/>
              <a:t> nodes form communities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pic>
        <p:nvPicPr>
          <p:cNvPr id="88066" name="Picture 2" descr="http://prblog.typepad.com/strategic_public_relation/images/2007/06/22/simple_social_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203105"/>
            <a:ext cx="3960440" cy="346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00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smtClean="0"/>
              <a:t>Top 20 Websites at USA</a:t>
            </a:r>
          </a:p>
        </p:txBody>
      </p:sp>
      <p:graphicFrame>
        <p:nvGraphicFramePr>
          <p:cNvPr id="6" name="Content Placeholder 5"/>
          <p:cNvGraphicFramePr>
            <a:graphicFrameLocks noGrp="1"/>
          </p:cNvGraphicFramePr>
          <p:nvPr>
            <p:ph idx="1"/>
          </p:nvPr>
        </p:nvGraphicFramePr>
        <p:xfrm>
          <a:off x="488950" y="1492250"/>
          <a:ext cx="8229600" cy="4572000"/>
        </p:xfrm>
        <a:graphic>
          <a:graphicData uri="http://schemas.openxmlformats.org/drawingml/2006/table">
            <a:tbl>
              <a:tblPr bandRow="1">
                <a:tableStyleId>{0505E3EF-67EA-436B-97B2-0124C06EBD24}</a:tableStyleId>
              </a:tblPr>
              <a:tblGrid>
                <a:gridCol w="766388"/>
                <a:gridCol w="3348412"/>
                <a:gridCol w="709565"/>
                <a:gridCol w="3405235"/>
              </a:tblGrid>
              <a:tr h="370840">
                <a:tc>
                  <a:txBody>
                    <a:bodyPr/>
                    <a:lstStyle/>
                    <a:p>
                      <a:r>
                        <a:rPr lang="en-US" sz="2400" dirty="0" smtClean="0">
                          <a:solidFill>
                            <a:schemeClr val="bg1">
                              <a:lumMod val="50000"/>
                            </a:schemeClr>
                          </a:solidFill>
                        </a:rPr>
                        <a:t>1</a:t>
                      </a:r>
                      <a:endParaRPr lang="en-US" sz="2400" dirty="0">
                        <a:solidFill>
                          <a:schemeClr val="bg1">
                            <a:lumMod val="50000"/>
                          </a:schemeClr>
                        </a:solidFill>
                      </a:endParaRPr>
                    </a:p>
                  </a:txBody>
                  <a:tcPr>
                    <a:noFill/>
                  </a:tcPr>
                </a:tc>
                <a:tc>
                  <a:txBody>
                    <a:bodyPr/>
                    <a:lstStyle/>
                    <a:p>
                      <a:r>
                        <a:rPr lang="en-US" sz="2400" dirty="0" err="1" smtClean="0">
                          <a:solidFill>
                            <a:schemeClr val="bg1">
                              <a:lumMod val="50000"/>
                            </a:schemeClr>
                          </a:solidFill>
                        </a:rPr>
                        <a:t>Google.com</a:t>
                      </a:r>
                      <a:endParaRPr lang="en-US" sz="2400" dirty="0">
                        <a:solidFill>
                          <a:schemeClr val="bg1">
                            <a:lumMod val="50000"/>
                          </a:schemeClr>
                        </a:solidFill>
                      </a:endParaRPr>
                    </a:p>
                  </a:txBody>
                  <a:tcPr>
                    <a:noFill/>
                  </a:tcPr>
                </a:tc>
                <a:tc>
                  <a:txBody>
                    <a:bodyPr/>
                    <a:lstStyle/>
                    <a:p>
                      <a:r>
                        <a:rPr lang="en-US" sz="2400" dirty="0" smtClean="0">
                          <a:solidFill>
                            <a:srgbClr val="0000FF"/>
                          </a:solidFill>
                        </a:rPr>
                        <a:t>11</a:t>
                      </a:r>
                      <a:endParaRPr lang="en-US" sz="2400" dirty="0">
                        <a:solidFill>
                          <a:srgbClr val="0000FF"/>
                        </a:solidFill>
                      </a:endParaRPr>
                    </a:p>
                  </a:txBody>
                  <a:tcPr>
                    <a:noFill/>
                  </a:tcPr>
                </a:tc>
                <a:tc>
                  <a:txBody>
                    <a:bodyPr/>
                    <a:lstStyle/>
                    <a:p>
                      <a:r>
                        <a:rPr lang="en-US" sz="2400" dirty="0" err="1" smtClean="0">
                          <a:solidFill>
                            <a:srgbClr val="0000FF"/>
                          </a:solidFill>
                        </a:rPr>
                        <a:t>Blogger.com</a:t>
                      </a:r>
                      <a:endParaRPr lang="en-US" sz="2400" dirty="0">
                        <a:solidFill>
                          <a:srgbClr val="0000FF"/>
                        </a:solidFill>
                      </a:endParaRPr>
                    </a:p>
                  </a:txBody>
                  <a:tcPr>
                    <a:noFill/>
                  </a:tcPr>
                </a:tc>
              </a:tr>
              <a:tr h="370840">
                <a:tc>
                  <a:txBody>
                    <a:bodyPr/>
                    <a:lstStyle/>
                    <a:p>
                      <a:r>
                        <a:rPr lang="en-US" sz="2400" dirty="0" smtClean="0">
                          <a:solidFill>
                            <a:srgbClr val="0000FF"/>
                          </a:solidFill>
                        </a:rPr>
                        <a:t>2</a:t>
                      </a:r>
                      <a:endParaRPr lang="en-US" sz="2400" dirty="0">
                        <a:solidFill>
                          <a:srgbClr val="0000FF"/>
                        </a:solidFill>
                      </a:endParaRPr>
                    </a:p>
                  </a:txBody>
                  <a:tcPr>
                    <a:noFill/>
                  </a:tcPr>
                </a:tc>
                <a:tc>
                  <a:txBody>
                    <a:bodyPr/>
                    <a:lstStyle/>
                    <a:p>
                      <a:r>
                        <a:rPr lang="en-US" sz="2400" dirty="0" err="1" smtClean="0">
                          <a:solidFill>
                            <a:srgbClr val="0000FF"/>
                          </a:solidFill>
                        </a:rPr>
                        <a:t>Facebook.com</a:t>
                      </a:r>
                      <a:endParaRPr lang="en-US" sz="2400" dirty="0">
                        <a:solidFill>
                          <a:srgbClr val="0000FF"/>
                        </a:solidFill>
                      </a:endParaRPr>
                    </a:p>
                  </a:txBody>
                  <a:tcPr>
                    <a:noFill/>
                  </a:tcPr>
                </a:tc>
                <a:tc>
                  <a:txBody>
                    <a:bodyPr/>
                    <a:lstStyle/>
                    <a:p>
                      <a:r>
                        <a:rPr lang="en-US" sz="2400" dirty="0" smtClean="0">
                          <a:solidFill>
                            <a:schemeClr val="bg1">
                              <a:lumMod val="50000"/>
                            </a:schemeClr>
                          </a:solidFill>
                        </a:rPr>
                        <a:t>12</a:t>
                      </a:r>
                      <a:endParaRPr lang="en-US" sz="2400" dirty="0">
                        <a:solidFill>
                          <a:schemeClr val="bg1">
                            <a:lumMod val="50000"/>
                          </a:schemeClr>
                        </a:solidFill>
                      </a:endParaRPr>
                    </a:p>
                  </a:txBody>
                  <a:tcPr>
                    <a:noFill/>
                  </a:tcPr>
                </a:tc>
                <a:tc>
                  <a:txBody>
                    <a:bodyPr/>
                    <a:lstStyle/>
                    <a:p>
                      <a:r>
                        <a:rPr lang="en-US" sz="2400" dirty="0" err="1" smtClean="0">
                          <a:solidFill>
                            <a:schemeClr val="bg1">
                              <a:lumMod val="50000"/>
                            </a:schemeClr>
                          </a:solidFill>
                        </a:rPr>
                        <a:t>msn.com</a:t>
                      </a:r>
                      <a:endParaRPr lang="en-US" sz="2400" dirty="0">
                        <a:solidFill>
                          <a:schemeClr val="bg1">
                            <a:lumMod val="50000"/>
                          </a:schemeClr>
                        </a:solidFill>
                      </a:endParaRPr>
                    </a:p>
                  </a:txBody>
                  <a:tcPr>
                    <a:noFill/>
                  </a:tcPr>
                </a:tc>
              </a:tr>
              <a:tr h="370840">
                <a:tc>
                  <a:txBody>
                    <a:bodyPr/>
                    <a:lstStyle/>
                    <a:p>
                      <a:r>
                        <a:rPr lang="en-US" sz="2400" dirty="0" smtClean="0">
                          <a:solidFill>
                            <a:schemeClr val="bg1">
                              <a:lumMod val="50000"/>
                            </a:schemeClr>
                          </a:solidFill>
                        </a:rPr>
                        <a:t>3</a:t>
                      </a:r>
                      <a:endParaRPr lang="en-US" sz="2400" dirty="0">
                        <a:solidFill>
                          <a:schemeClr val="bg1">
                            <a:lumMod val="50000"/>
                          </a:schemeClr>
                        </a:solidFill>
                      </a:endParaRPr>
                    </a:p>
                  </a:txBody>
                  <a:tcPr>
                    <a:noFill/>
                  </a:tcPr>
                </a:tc>
                <a:tc>
                  <a:txBody>
                    <a:bodyPr/>
                    <a:lstStyle/>
                    <a:p>
                      <a:r>
                        <a:rPr lang="en-US" sz="2400" dirty="0" err="1" smtClean="0">
                          <a:solidFill>
                            <a:schemeClr val="bg1">
                              <a:lumMod val="50000"/>
                            </a:schemeClr>
                          </a:solidFill>
                        </a:rPr>
                        <a:t>Yahoo.com</a:t>
                      </a:r>
                      <a:endParaRPr lang="en-US" sz="2400" dirty="0">
                        <a:solidFill>
                          <a:schemeClr val="bg1">
                            <a:lumMod val="50000"/>
                          </a:schemeClr>
                        </a:solidFill>
                      </a:endParaRPr>
                    </a:p>
                  </a:txBody>
                  <a:tcPr>
                    <a:noFill/>
                  </a:tcPr>
                </a:tc>
                <a:tc>
                  <a:txBody>
                    <a:bodyPr/>
                    <a:lstStyle/>
                    <a:p>
                      <a:r>
                        <a:rPr lang="en-US" sz="2400" dirty="0" smtClean="0">
                          <a:solidFill>
                            <a:srgbClr val="0000FF"/>
                          </a:solidFill>
                        </a:rPr>
                        <a:t>13</a:t>
                      </a:r>
                      <a:endParaRPr lang="en-US" sz="2400" dirty="0">
                        <a:solidFill>
                          <a:srgbClr val="0000FF"/>
                        </a:solidFill>
                      </a:endParaRPr>
                    </a:p>
                  </a:txBody>
                  <a:tcPr>
                    <a:noFill/>
                  </a:tcPr>
                </a:tc>
                <a:tc>
                  <a:txBody>
                    <a:bodyPr/>
                    <a:lstStyle/>
                    <a:p>
                      <a:r>
                        <a:rPr lang="en-US" sz="2400" dirty="0" err="1" smtClean="0">
                          <a:solidFill>
                            <a:srgbClr val="0000FF"/>
                          </a:solidFill>
                        </a:rPr>
                        <a:t>Myspace.com</a:t>
                      </a:r>
                      <a:endParaRPr lang="en-US" sz="2400" dirty="0">
                        <a:solidFill>
                          <a:srgbClr val="0000FF"/>
                        </a:solidFill>
                      </a:endParaRPr>
                    </a:p>
                  </a:txBody>
                  <a:tcPr>
                    <a:noFill/>
                  </a:tcPr>
                </a:tc>
              </a:tr>
              <a:tr h="370840">
                <a:tc>
                  <a:txBody>
                    <a:bodyPr/>
                    <a:lstStyle/>
                    <a:p>
                      <a:r>
                        <a:rPr lang="en-US" sz="2400" dirty="0" smtClean="0">
                          <a:solidFill>
                            <a:srgbClr val="0000FF"/>
                          </a:solidFill>
                        </a:rPr>
                        <a:t>4</a:t>
                      </a:r>
                      <a:endParaRPr lang="en-US" sz="2400" dirty="0">
                        <a:solidFill>
                          <a:srgbClr val="0000FF"/>
                        </a:solidFill>
                      </a:endParaRPr>
                    </a:p>
                  </a:txBody>
                  <a:tcPr>
                    <a:noFill/>
                  </a:tcPr>
                </a:tc>
                <a:tc>
                  <a:txBody>
                    <a:bodyPr/>
                    <a:lstStyle/>
                    <a:p>
                      <a:r>
                        <a:rPr lang="en-US" sz="2400" dirty="0" err="1" smtClean="0">
                          <a:solidFill>
                            <a:srgbClr val="0000FF"/>
                          </a:solidFill>
                        </a:rPr>
                        <a:t>YouTube.com</a:t>
                      </a:r>
                      <a:endParaRPr lang="en-US" sz="2400" dirty="0">
                        <a:solidFill>
                          <a:srgbClr val="0000FF"/>
                        </a:solidFill>
                      </a:endParaRPr>
                    </a:p>
                  </a:txBody>
                  <a:tcPr>
                    <a:noFill/>
                  </a:tcPr>
                </a:tc>
                <a:tc>
                  <a:txBody>
                    <a:bodyPr/>
                    <a:lstStyle/>
                    <a:p>
                      <a:r>
                        <a:rPr lang="en-US" sz="2400" dirty="0" smtClean="0">
                          <a:solidFill>
                            <a:schemeClr val="bg1">
                              <a:lumMod val="50000"/>
                            </a:schemeClr>
                          </a:solidFill>
                        </a:rPr>
                        <a:t>14</a:t>
                      </a:r>
                      <a:endParaRPr lang="en-US" sz="2400" dirty="0">
                        <a:solidFill>
                          <a:schemeClr val="bg1">
                            <a:lumMod val="50000"/>
                          </a:schemeClr>
                        </a:solidFill>
                      </a:endParaRPr>
                    </a:p>
                  </a:txBody>
                  <a:tcPr>
                    <a:noFill/>
                  </a:tcPr>
                </a:tc>
                <a:tc>
                  <a:txBody>
                    <a:bodyPr/>
                    <a:lstStyle/>
                    <a:p>
                      <a:r>
                        <a:rPr lang="en-US" sz="2400" dirty="0" err="1" smtClean="0">
                          <a:solidFill>
                            <a:schemeClr val="bg1">
                              <a:lumMod val="50000"/>
                            </a:schemeClr>
                          </a:solidFill>
                        </a:rPr>
                        <a:t>Go.com</a:t>
                      </a:r>
                      <a:endParaRPr lang="en-US" sz="2400" dirty="0">
                        <a:solidFill>
                          <a:schemeClr val="bg1">
                            <a:lumMod val="50000"/>
                          </a:schemeClr>
                        </a:solidFill>
                      </a:endParaRPr>
                    </a:p>
                  </a:txBody>
                  <a:tcPr>
                    <a:noFill/>
                  </a:tcPr>
                </a:tc>
              </a:tr>
              <a:tr h="370840">
                <a:tc>
                  <a:txBody>
                    <a:bodyPr/>
                    <a:lstStyle/>
                    <a:p>
                      <a:r>
                        <a:rPr lang="en-US" sz="2400" dirty="0" smtClean="0">
                          <a:solidFill>
                            <a:schemeClr val="bg1">
                              <a:lumMod val="50000"/>
                            </a:schemeClr>
                          </a:solidFill>
                        </a:rPr>
                        <a:t>5</a:t>
                      </a:r>
                      <a:endParaRPr lang="en-US" sz="2400" dirty="0">
                        <a:solidFill>
                          <a:schemeClr val="bg1">
                            <a:lumMod val="50000"/>
                          </a:schemeClr>
                        </a:solidFill>
                      </a:endParaRPr>
                    </a:p>
                  </a:txBody>
                  <a:tcPr>
                    <a:noFill/>
                  </a:tcPr>
                </a:tc>
                <a:tc>
                  <a:txBody>
                    <a:bodyPr/>
                    <a:lstStyle/>
                    <a:p>
                      <a:r>
                        <a:rPr lang="en-US" sz="2400" dirty="0" err="1" smtClean="0">
                          <a:solidFill>
                            <a:schemeClr val="bg1">
                              <a:lumMod val="50000"/>
                            </a:schemeClr>
                          </a:solidFill>
                        </a:rPr>
                        <a:t>Amazon.com</a:t>
                      </a:r>
                      <a:endParaRPr lang="en-US" sz="2400" dirty="0">
                        <a:solidFill>
                          <a:schemeClr val="bg1">
                            <a:lumMod val="50000"/>
                          </a:schemeClr>
                        </a:solidFill>
                      </a:endParaRPr>
                    </a:p>
                  </a:txBody>
                  <a:tcPr>
                    <a:noFill/>
                  </a:tcPr>
                </a:tc>
                <a:tc>
                  <a:txBody>
                    <a:bodyPr/>
                    <a:lstStyle/>
                    <a:p>
                      <a:r>
                        <a:rPr lang="en-US" sz="2400" dirty="0" smtClean="0">
                          <a:solidFill>
                            <a:schemeClr val="bg1">
                              <a:lumMod val="50000"/>
                            </a:schemeClr>
                          </a:solidFill>
                        </a:rPr>
                        <a:t>15</a:t>
                      </a:r>
                      <a:endParaRPr lang="en-US" sz="2400" dirty="0">
                        <a:solidFill>
                          <a:schemeClr val="bg1">
                            <a:lumMod val="50000"/>
                          </a:schemeClr>
                        </a:solidFill>
                      </a:endParaRPr>
                    </a:p>
                  </a:txBody>
                  <a:tcPr>
                    <a:noFill/>
                  </a:tcPr>
                </a:tc>
                <a:tc>
                  <a:txBody>
                    <a:bodyPr/>
                    <a:lstStyle/>
                    <a:p>
                      <a:r>
                        <a:rPr lang="en-US" sz="2400" dirty="0" err="1" smtClean="0">
                          <a:solidFill>
                            <a:schemeClr val="bg1">
                              <a:lumMod val="50000"/>
                            </a:schemeClr>
                          </a:solidFill>
                        </a:rPr>
                        <a:t>Bing.com</a:t>
                      </a:r>
                      <a:endParaRPr lang="en-US" sz="2400" dirty="0">
                        <a:solidFill>
                          <a:schemeClr val="bg1">
                            <a:lumMod val="50000"/>
                          </a:schemeClr>
                        </a:solidFill>
                      </a:endParaRPr>
                    </a:p>
                  </a:txBody>
                  <a:tcPr>
                    <a:noFill/>
                  </a:tcPr>
                </a:tc>
              </a:tr>
              <a:tr h="370840">
                <a:tc>
                  <a:txBody>
                    <a:bodyPr/>
                    <a:lstStyle/>
                    <a:p>
                      <a:r>
                        <a:rPr lang="en-US" sz="2400" dirty="0" smtClean="0">
                          <a:solidFill>
                            <a:srgbClr val="0000FF"/>
                          </a:solidFill>
                        </a:rPr>
                        <a:t>6</a:t>
                      </a:r>
                      <a:endParaRPr lang="en-US" sz="2400" dirty="0">
                        <a:solidFill>
                          <a:srgbClr val="0000FF"/>
                        </a:solidFill>
                      </a:endParaRPr>
                    </a:p>
                  </a:txBody>
                  <a:tcPr>
                    <a:noFill/>
                  </a:tcPr>
                </a:tc>
                <a:tc>
                  <a:txBody>
                    <a:bodyPr/>
                    <a:lstStyle/>
                    <a:p>
                      <a:r>
                        <a:rPr lang="en-US" sz="2400" dirty="0" err="1" smtClean="0">
                          <a:solidFill>
                            <a:srgbClr val="0000FF"/>
                          </a:solidFill>
                        </a:rPr>
                        <a:t>Wikipedia.org</a:t>
                      </a:r>
                      <a:endParaRPr lang="en-US" sz="2400" dirty="0">
                        <a:solidFill>
                          <a:srgbClr val="0000FF"/>
                        </a:solidFill>
                      </a:endParaRPr>
                    </a:p>
                  </a:txBody>
                  <a:tcPr>
                    <a:noFill/>
                  </a:tcPr>
                </a:tc>
                <a:tc>
                  <a:txBody>
                    <a:bodyPr/>
                    <a:lstStyle/>
                    <a:p>
                      <a:r>
                        <a:rPr lang="en-US" sz="2400" dirty="0" smtClean="0">
                          <a:solidFill>
                            <a:schemeClr val="bg1">
                              <a:lumMod val="50000"/>
                            </a:schemeClr>
                          </a:solidFill>
                        </a:rPr>
                        <a:t>16</a:t>
                      </a:r>
                      <a:endParaRPr lang="en-US" sz="2400" dirty="0">
                        <a:solidFill>
                          <a:schemeClr val="bg1">
                            <a:lumMod val="50000"/>
                          </a:schemeClr>
                        </a:solidFill>
                      </a:endParaRPr>
                    </a:p>
                  </a:txBody>
                  <a:tcPr>
                    <a:noFill/>
                  </a:tcPr>
                </a:tc>
                <a:tc>
                  <a:txBody>
                    <a:bodyPr/>
                    <a:lstStyle/>
                    <a:p>
                      <a:r>
                        <a:rPr lang="en-US" sz="2400" dirty="0" err="1" smtClean="0">
                          <a:solidFill>
                            <a:schemeClr val="bg1">
                              <a:lumMod val="50000"/>
                            </a:schemeClr>
                          </a:solidFill>
                        </a:rPr>
                        <a:t>AOL.com</a:t>
                      </a:r>
                      <a:endParaRPr lang="en-US" sz="2400" dirty="0">
                        <a:solidFill>
                          <a:schemeClr val="bg1">
                            <a:lumMod val="50000"/>
                          </a:schemeClr>
                        </a:solidFill>
                      </a:endParaRPr>
                    </a:p>
                  </a:txBody>
                  <a:tcPr>
                    <a:noFill/>
                  </a:tcPr>
                </a:tc>
              </a:tr>
              <a:tr h="370840">
                <a:tc>
                  <a:txBody>
                    <a:bodyPr/>
                    <a:lstStyle/>
                    <a:p>
                      <a:r>
                        <a:rPr lang="en-US" sz="2400" dirty="0" smtClean="0">
                          <a:solidFill>
                            <a:schemeClr val="bg1">
                              <a:lumMod val="50000"/>
                            </a:schemeClr>
                          </a:solidFill>
                        </a:rPr>
                        <a:t>7</a:t>
                      </a:r>
                      <a:endParaRPr lang="en-US" sz="2400" dirty="0">
                        <a:solidFill>
                          <a:schemeClr val="bg1">
                            <a:lumMod val="50000"/>
                          </a:schemeClr>
                        </a:solidFill>
                      </a:endParaRPr>
                    </a:p>
                  </a:txBody>
                  <a:tcPr>
                    <a:noFill/>
                  </a:tcPr>
                </a:tc>
                <a:tc>
                  <a:txBody>
                    <a:bodyPr/>
                    <a:lstStyle/>
                    <a:p>
                      <a:r>
                        <a:rPr lang="en-US" sz="2400" dirty="0" err="1" smtClean="0">
                          <a:solidFill>
                            <a:schemeClr val="bg1">
                              <a:lumMod val="50000"/>
                            </a:schemeClr>
                          </a:solidFill>
                        </a:rPr>
                        <a:t>Craigslist.org</a:t>
                      </a:r>
                      <a:endParaRPr lang="en-US" sz="2400" dirty="0">
                        <a:solidFill>
                          <a:schemeClr val="bg1">
                            <a:lumMod val="50000"/>
                          </a:schemeClr>
                        </a:solidFill>
                      </a:endParaRPr>
                    </a:p>
                  </a:txBody>
                  <a:tcPr>
                    <a:noFill/>
                  </a:tcPr>
                </a:tc>
                <a:tc>
                  <a:txBody>
                    <a:bodyPr/>
                    <a:lstStyle/>
                    <a:p>
                      <a:r>
                        <a:rPr lang="en-US" sz="2400" dirty="0" smtClean="0">
                          <a:solidFill>
                            <a:srgbClr val="0000FF"/>
                          </a:solidFill>
                        </a:rPr>
                        <a:t>17</a:t>
                      </a:r>
                      <a:endParaRPr lang="en-US" sz="2400" dirty="0">
                        <a:solidFill>
                          <a:srgbClr val="0000FF"/>
                        </a:solidFill>
                      </a:endParaRPr>
                    </a:p>
                  </a:txBody>
                  <a:tcPr>
                    <a:noFill/>
                  </a:tcPr>
                </a:tc>
                <a:tc>
                  <a:txBody>
                    <a:bodyPr/>
                    <a:lstStyle/>
                    <a:p>
                      <a:r>
                        <a:rPr lang="en-US" sz="2400" dirty="0" err="1" smtClean="0">
                          <a:solidFill>
                            <a:srgbClr val="0000FF"/>
                          </a:solidFill>
                        </a:rPr>
                        <a:t>LinkedIn.com</a:t>
                      </a:r>
                      <a:endParaRPr lang="en-US" sz="2400" dirty="0">
                        <a:solidFill>
                          <a:srgbClr val="0000FF"/>
                        </a:solidFill>
                      </a:endParaRPr>
                    </a:p>
                  </a:txBody>
                  <a:tcPr>
                    <a:noFill/>
                  </a:tcPr>
                </a:tc>
              </a:tr>
              <a:tr h="370840">
                <a:tc>
                  <a:txBody>
                    <a:bodyPr/>
                    <a:lstStyle/>
                    <a:p>
                      <a:r>
                        <a:rPr lang="en-US" sz="2400" dirty="0" smtClean="0">
                          <a:solidFill>
                            <a:srgbClr val="0000FF"/>
                          </a:solidFill>
                        </a:rPr>
                        <a:t>8</a:t>
                      </a:r>
                      <a:endParaRPr lang="en-US" sz="2400" dirty="0">
                        <a:solidFill>
                          <a:srgbClr val="0000FF"/>
                        </a:solidFill>
                      </a:endParaRPr>
                    </a:p>
                  </a:txBody>
                  <a:tcPr>
                    <a:noFill/>
                  </a:tcPr>
                </a:tc>
                <a:tc>
                  <a:txBody>
                    <a:bodyPr/>
                    <a:lstStyle/>
                    <a:p>
                      <a:r>
                        <a:rPr lang="en-US" sz="2400" dirty="0" err="1" smtClean="0">
                          <a:solidFill>
                            <a:srgbClr val="0000FF"/>
                          </a:solidFill>
                        </a:rPr>
                        <a:t>Twitter.com</a:t>
                      </a:r>
                      <a:endParaRPr lang="en-US" sz="2400" dirty="0">
                        <a:solidFill>
                          <a:srgbClr val="0000FF"/>
                        </a:solidFill>
                      </a:endParaRPr>
                    </a:p>
                  </a:txBody>
                  <a:tcPr>
                    <a:noFill/>
                  </a:tcPr>
                </a:tc>
                <a:tc>
                  <a:txBody>
                    <a:bodyPr/>
                    <a:lstStyle/>
                    <a:p>
                      <a:r>
                        <a:rPr lang="en-US" sz="2400" dirty="0" smtClean="0">
                          <a:solidFill>
                            <a:schemeClr val="bg1">
                              <a:lumMod val="50000"/>
                            </a:schemeClr>
                          </a:solidFill>
                        </a:rPr>
                        <a:t>18</a:t>
                      </a:r>
                      <a:endParaRPr lang="en-US" sz="2400" dirty="0">
                        <a:solidFill>
                          <a:schemeClr val="bg1">
                            <a:lumMod val="50000"/>
                          </a:schemeClr>
                        </a:solidFill>
                      </a:endParaRPr>
                    </a:p>
                  </a:txBody>
                  <a:tcPr>
                    <a:noFill/>
                  </a:tcPr>
                </a:tc>
                <a:tc>
                  <a:txBody>
                    <a:bodyPr/>
                    <a:lstStyle/>
                    <a:p>
                      <a:r>
                        <a:rPr lang="en-US" sz="2400" dirty="0" err="1" smtClean="0">
                          <a:solidFill>
                            <a:schemeClr val="bg1">
                              <a:lumMod val="50000"/>
                            </a:schemeClr>
                          </a:solidFill>
                        </a:rPr>
                        <a:t>CNN.com</a:t>
                      </a:r>
                      <a:endParaRPr lang="en-US" sz="2400" dirty="0">
                        <a:solidFill>
                          <a:schemeClr val="bg1">
                            <a:lumMod val="50000"/>
                          </a:schemeClr>
                        </a:solidFill>
                      </a:endParaRPr>
                    </a:p>
                  </a:txBody>
                  <a:tcPr>
                    <a:noFill/>
                  </a:tcPr>
                </a:tc>
              </a:tr>
              <a:tr h="370840">
                <a:tc>
                  <a:txBody>
                    <a:bodyPr/>
                    <a:lstStyle/>
                    <a:p>
                      <a:r>
                        <a:rPr lang="en-US" sz="2400" dirty="0" smtClean="0">
                          <a:solidFill>
                            <a:schemeClr val="bg1">
                              <a:lumMod val="50000"/>
                            </a:schemeClr>
                          </a:solidFill>
                        </a:rPr>
                        <a:t>9</a:t>
                      </a:r>
                      <a:endParaRPr lang="en-US" sz="2400" dirty="0">
                        <a:solidFill>
                          <a:schemeClr val="bg1">
                            <a:lumMod val="50000"/>
                          </a:schemeClr>
                        </a:solidFill>
                      </a:endParaRPr>
                    </a:p>
                  </a:txBody>
                  <a:tcPr>
                    <a:noFill/>
                  </a:tcPr>
                </a:tc>
                <a:tc>
                  <a:txBody>
                    <a:bodyPr/>
                    <a:lstStyle/>
                    <a:p>
                      <a:r>
                        <a:rPr lang="en-US" sz="2400" dirty="0" err="1" smtClean="0">
                          <a:solidFill>
                            <a:schemeClr val="bg1">
                              <a:lumMod val="50000"/>
                            </a:schemeClr>
                          </a:solidFill>
                        </a:rPr>
                        <a:t>Ebay.com</a:t>
                      </a:r>
                      <a:endParaRPr lang="en-US" sz="2400" dirty="0">
                        <a:solidFill>
                          <a:schemeClr val="bg1">
                            <a:lumMod val="50000"/>
                          </a:schemeClr>
                        </a:solidFill>
                      </a:endParaRPr>
                    </a:p>
                  </a:txBody>
                  <a:tcPr>
                    <a:noFill/>
                  </a:tcPr>
                </a:tc>
                <a:tc>
                  <a:txBody>
                    <a:bodyPr/>
                    <a:lstStyle/>
                    <a:p>
                      <a:r>
                        <a:rPr lang="en-US" sz="2400" dirty="0" smtClean="0">
                          <a:solidFill>
                            <a:schemeClr val="bg1">
                              <a:lumMod val="50000"/>
                            </a:schemeClr>
                          </a:solidFill>
                        </a:rPr>
                        <a:t>19</a:t>
                      </a:r>
                      <a:endParaRPr lang="en-US" sz="2400" dirty="0">
                        <a:solidFill>
                          <a:schemeClr val="bg1">
                            <a:lumMod val="50000"/>
                          </a:schemeClr>
                        </a:solidFill>
                      </a:endParaRPr>
                    </a:p>
                  </a:txBody>
                  <a:tcPr>
                    <a:noFill/>
                  </a:tcPr>
                </a:tc>
                <a:tc>
                  <a:txBody>
                    <a:bodyPr/>
                    <a:lstStyle/>
                    <a:p>
                      <a:r>
                        <a:rPr lang="en-US" sz="2400" dirty="0" err="1" smtClean="0">
                          <a:solidFill>
                            <a:schemeClr val="bg1">
                              <a:lumMod val="50000"/>
                            </a:schemeClr>
                          </a:solidFill>
                        </a:rPr>
                        <a:t>Espn.go.com</a:t>
                      </a:r>
                      <a:endParaRPr lang="en-US" sz="2400" dirty="0">
                        <a:solidFill>
                          <a:schemeClr val="bg1">
                            <a:lumMod val="50000"/>
                          </a:schemeClr>
                        </a:solidFill>
                      </a:endParaRPr>
                    </a:p>
                  </a:txBody>
                  <a:tcPr>
                    <a:noFill/>
                  </a:tcPr>
                </a:tc>
              </a:tr>
              <a:tr h="370840">
                <a:tc>
                  <a:txBody>
                    <a:bodyPr/>
                    <a:lstStyle/>
                    <a:p>
                      <a:r>
                        <a:rPr lang="en-US" sz="2400" dirty="0" smtClean="0">
                          <a:solidFill>
                            <a:schemeClr val="bg1">
                              <a:lumMod val="50000"/>
                            </a:schemeClr>
                          </a:solidFill>
                        </a:rPr>
                        <a:t>10</a:t>
                      </a:r>
                      <a:endParaRPr lang="en-US" sz="2400" dirty="0">
                        <a:solidFill>
                          <a:schemeClr val="bg1">
                            <a:lumMod val="50000"/>
                          </a:schemeClr>
                        </a:solidFill>
                      </a:endParaRPr>
                    </a:p>
                  </a:txBody>
                  <a:tcPr>
                    <a:noFill/>
                  </a:tcPr>
                </a:tc>
                <a:tc>
                  <a:txBody>
                    <a:bodyPr/>
                    <a:lstStyle/>
                    <a:p>
                      <a:r>
                        <a:rPr lang="en-US" sz="2400" dirty="0" err="1" smtClean="0">
                          <a:solidFill>
                            <a:schemeClr val="bg1">
                              <a:lumMod val="50000"/>
                            </a:schemeClr>
                          </a:solidFill>
                        </a:rPr>
                        <a:t>Live.com</a:t>
                      </a:r>
                      <a:endParaRPr lang="en-US" sz="2400" dirty="0">
                        <a:solidFill>
                          <a:schemeClr val="bg1">
                            <a:lumMod val="50000"/>
                          </a:schemeClr>
                        </a:solidFill>
                      </a:endParaRPr>
                    </a:p>
                  </a:txBody>
                  <a:tcPr>
                    <a:noFill/>
                  </a:tcPr>
                </a:tc>
                <a:tc>
                  <a:txBody>
                    <a:bodyPr/>
                    <a:lstStyle/>
                    <a:p>
                      <a:r>
                        <a:rPr lang="en-US" sz="2400" dirty="0" smtClean="0">
                          <a:solidFill>
                            <a:srgbClr val="0000FF"/>
                          </a:solidFill>
                        </a:rPr>
                        <a:t>20</a:t>
                      </a:r>
                      <a:endParaRPr lang="en-US" sz="2400" dirty="0">
                        <a:solidFill>
                          <a:srgbClr val="0000FF"/>
                        </a:solidFill>
                      </a:endParaRPr>
                    </a:p>
                  </a:txBody>
                  <a:tcPr>
                    <a:noFill/>
                  </a:tcPr>
                </a:tc>
                <a:tc>
                  <a:txBody>
                    <a:bodyPr/>
                    <a:lstStyle/>
                    <a:p>
                      <a:r>
                        <a:rPr lang="en-US" sz="2400" dirty="0" err="1" smtClean="0">
                          <a:solidFill>
                            <a:srgbClr val="0000FF"/>
                          </a:solidFill>
                        </a:rPr>
                        <a:t>Wordpress.com</a:t>
                      </a:r>
                      <a:endParaRPr lang="en-US" sz="2400" dirty="0">
                        <a:solidFill>
                          <a:srgbClr val="0000FF"/>
                        </a:solidFill>
                      </a:endParaRPr>
                    </a:p>
                  </a:txBody>
                  <a:tcPr>
                    <a:noFill/>
                  </a:tcPr>
                </a:tc>
              </a:tr>
            </a:tbl>
          </a:graphicData>
        </a:graphic>
      </p:graphicFrame>
      <p:sp>
        <p:nvSpPr>
          <p:cNvPr id="20539" name="TextBox 6"/>
          <p:cNvSpPr txBox="1">
            <a:spLocks noChangeArrowheads="1"/>
          </p:cNvSpPr>
          <p:nvPr/>
        </p:nvSpPr>
        <p:spPr bwMode="auto">
          <a:xfrm>
            <a:off x="1998663" y="6351588"/>
            <a:ext cx="4932362" cy="461962"/>
          </a:xfrm>
          <a:prstGeom prst="rect">
            <a:avLst/>
          </a:prstGeom>
          <a:noFill/>
          <a:ln w="9525">
            <a:noFill/>
            <a:miter lim="800000"/>
            <a:headEnd/>
            <a:tailEnd/>
          </a:ln>
        </p:spPr>
        <p:txBody>
          <a:bodyPr wrap="none">
            <a:spAutoFit/>
          </a:bodyPr>
          <a:lstStyle/>
          <a:p>
            <a:r>
              <a:rPr lang="en-US" sz="2400">
                <a:latin typeface="Calibri" pitchFamily="34" charset="0"/>
              </a:rPr>
              <a:t>40% of websites are social media sites</a:t>
            </a:r>
          </a:p>
        </p:txBody>
      </p:sp>
      <p:sp>
        <p:nvSpPr>
          <p:cNvPr id="5" name="Slide Number Placeholder 4"/>
          <p:cNvSpPr>
            <a:spLocks noGrp="1"/>
          </p:cNvSpPr>
          <p:nvPr>
            <p:ph type="sldNum" sz="quarter" idx="12"/>
          </p:nvPr>
        </p:nvSpPr>
        <p:spPr/>
        <p:txBody>
          <a:bodyPr/>
          <a:lstStyle/>
          <a:p>
            <a:pPr>
              <a:defRPr/>
            </a:pPr>
            <a:fld id="{CF8ED29B-0E1A-42D4-A140-0B802F105000}" type="slidenum">
              <a:rPr lang="en-US"/>
              <a:pPr>
                <a:defRPr/>
              </a:pPr>
              <a:t>5</a:t>
            </a:fld>
            <a:endParaRPr lang="en-US"/>
          </a:p>
        </p:txBody>
      </p:sp>
    </p:spTree>
    <p:extLst>
      <p:ext uri="{BB962C8B-B14F-4D97-AF65-F5344CB8AC3E}">
        <p14:creationId xmlns:p14="http://schemas.microsoft.com/office/powerpoint/2010/main" val="35170300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Statistical Properties</a:t>
            </a:r>
            <a:endParaRPr lang="zh-CN" altLang="en-US" dirty="0"/>
          </a:p>
        </p:txBody>
      </p:sp>
      <p:sp>
        <p:nvSpPr>
          <p:cNvPr id="3" name="Content Placeholder 2"/>
          <p:cNvSpPr>
            <a:spLocks noGrp="1"/>
          </p:cNvSpPr>
          <p:nvPr>
            <p:ph idx="1"/>
          </p:nvPr>
        </p:nvSpPr>
        <p:spPr/>
        <p:txBody>
          <a:bodyPr/>
          <a:lstStyle/>
          <a:p>
            <a:r>
              <a:rPr lang="en-US" altLang="zh-CN" dirty="0"/>
              <a:t>Static analysis</a:t>
            </a:r>
          </a:p>
          <a:p>
            <a:pPr lvl="1"/>
            <a:r>
              <a:rPr lang="en-US" altLang="zh-CN" dirty="0"/>
              <a:t>Static snapshots of graphs</a:t>
            </a:r>
          </a:p>
          <a:p>
            <a:r>
              <a:rPr lang="en-US" altLang="zh-CN" dirty="0">
                <a:solidFill>
                  <a:srgbClr val="FF0000"/>
                </a:solidFill>
              </a:rPr>
              <a:t>Dynamic analysis</a:t>
            </a:r>
          </a:p>
          <a:p>
            <a:pPr lvl="1"/>
            <a:r>
              <a:rPr lang="en-US" altLang="zh-CN" dirty="0"/>
              <a:t>A series of snapshots of graphs</a:t>
            </a:r>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1991049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a:pPr>
            <a:r>
              <a:rPr lang="en-US" altLang="zh-CN" dirty="0" smtClean="0"/>
              <a:t>Shrinking Diameter</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pic>
        <p:nvPicPr>
          <p:cNvPr id="92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276872"/>
            <a:ext cx="5184576" cy="442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9354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 </a:t>
            </a:r>
            <a:r>
              <a:rPr lang="en-US" altLang="zh-CN" dirty="0" err="1"/>
              <a:t>c</a:t>
            </a:r>
            <a:r>
              <a:rPr lang="en-US" altLang="zh-CN" dirty="0" err="1" smtClean="0"/>
              <a:t>on’t</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altLang="zh-CN" dirty="0" smtClean="0"/>
              <a:t>Densification Power Law (DPL)</a:t>
            </a:r>
          </a:p>
          <a:p>
            <a:pPr lvl="1"/>
            <a:r>
              <a:rPr lang="en-US" altLang="zh-CN" sz="2000" dirty="0" smtClean="0"/>
              <a:t>E(t): the number of edges</a:t>
            </a:r>
          </a:p>
          <a:p>
            <a:pPr lvl="1"/>
            <a:r>
              <a:rPr lang="en-US" altLang="zh-CN" sz="2000" dirty="0" smtClean="0"/>
              <a:t>N(t): the number of nodes</a:t>
            </a:r>
            <a:endParaRPr lang="zh-CN" altLang="en-US" sz="20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graphicFrame>
        <p:nvGraphicFramePr>
          <p:cNvPr id="5" name="Object 4"/>
          <p:cNvGraphicFramePr>
            <a:graphicFrameLocks noChangeAspect="1"/>
          </p:cNvGraphicFramePr>
          <p:nvPr>
            <p:extLst/>
          </p:nvPr>
        </p:nvGraphicFramePr>
        <p:xfrm>
          <a:off x="395536" y="4005064"/>
          <a:ext cx="2112236" cy="576064"/>
        </p:xfrm>
        <a:graphic>
          <a:graphicData uri="http://schemas.openxmlformats.org/presentationml/2006/ole">
            <mc:AlternateContent xmlns:mc="http://schemas.openxmlformats.org/markup-compatibility/2006">
              <mc:Choice xmlns:v="urn:schemas-microsoft-com:vml" Requires="v">
                <p:oleObj spid="_x0000_s5125" name="Equation" r:id="rId4" imgW="838080" imgH="228600" progId="Equation.3">
                  <p:embed/>
                </p:oleObj>
              </mc:Choice>
              <mc:Fallback>
                <p:oleObj name="Equation" r:id="rId4" imgW="838080" imgH="228600" progId="Equation.3">
                  <p:embed/>
                  <p:pic>
                    <p:nvPicPr>
                      <p:cNvPr id="0" name=""/>
                      <p:cNvPicPr/>
                      <p:nvPr/>
                    </p:nvPicPr>
                    <p:blipFill>
                      <a:blip r:embed="rId5"/>
                      <a:stretch>
                        <a:fillRect/>
                      </a:stretch>
                    </p:blipFill>
                    <p:spPr>
                      <a:xfrm>
                        <a:off x="395536" y="4005064"/>
                        <a:ext cx="2112236" cy="576064"/>
                      </a:xfrm>
                      <a:prstGeom prst="rect">
                        <a:avLst/>
                      </a:prstGeom>
                    </p:spPr>
                  </p:pic>
                </p:oleObj>
              </mc:Fallback>
            </mc:AlternateContent>
          </a:graphicData>
        </a:graphic>
      </p:graphicFrame>
      <p:pic>
        <p:nvPicPr>
          <p:cNvPr id="931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2944316"/>
            <a:ext cx="4867138" cy="4085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869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 </a:t>
            </a:r>
            <a:r>
              <a:rPr lang="en-US" altLang="zh-CN" dirty="0" err="1" smtClean="0"/>
              <a:t>con’t</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altLang="zh-CN" dirty="0" smtClean="0"/>
              <a:t>Diameter-plot and Gelling point</a:t>
            </a:r>
          </a:p>
          <a:p>
            <a:pPr lvl="1"/>
            <a:r>
              <a:rPr lang="en-US" altLang="zh-CN" dirty="0" smtClean="0"/>
              <a:t>Graph forming</a:t>
            </a:r>
          </a:p>
          <a:p>
            <a:pPr lvl="2"/>
            <a:r>
              <a:rPr lang="en-US" altLang="zh-CN" dirty="0" smtClean="0"/>
              <a:t>Establishment period</a:t>
            </a:r>
          </a:p>
          <a:p>
            <a:pPr lvl="2"/>
            <a:r>
              <a:rPr lang="en-US" altLang="zh-CN" dirty="0" smtClean="0"/>
              <a:t>Stable period</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pic>
        <p:nvPicPr>
          <p:cNvPr id="942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288" y="3140968"/>
            <a:ext cx="4088851" cy="3502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25428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 </a:t>
            </a:r>
            <a:r>
              <a:rPr lang="en-US" altLang="zh-CN" dirty="0" err="1" smtClean="0"/>
              <a:t>con’t</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startAt="4"/>
            </a:pPr>
            <a:r>
              <a:rPr lang="en-US" altLang="zh-CN" dirty="0" smtClean="0"/>
              <a:t>Constant/Oscillating Connected Components (CC)</a:t>
            </a:r>
          </a:p>
          <a:p>
            <a:pPr lvl="1"/>
            <a:r>
              <a:rPr lang="en-US" altLang="zh-CN" dirty="0" smtClean="0"/>
              <a:t>Largest: constant</a:t>
            </a:r>
          </a:p>
          <a:p>
            <a:pPr lvl="1"/>
            <a:r>
              <a:rPr lang="en-US" altLang="zh-CN" dirty="0" smtClean="0"/>
              <a:t>Second/Third: oscillation</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2169237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 </a:t>
            </a:r>
            <a:r>
              <a:rPr lang="en-US" altLang="zh-CN" dirty="0" err="1" smtClean="0"/>
              <a:t>con’t</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altLang="zh-CN" dirty="0" smtClean="0"/>
              <a:t>Principal eigenvalue over time</a:t>
            </a:r>
          </a:p>
          <a:p>
            <a:pPr lvl="1"/>
            <a:r>
              <a:rPr lang="en-US" altLang="zh-CN" sz="2800" dirty="0"/>
              <a:t>E(t): the number of edges</a:t>
            </a:r>
          </a:p>
          <a:p>
            <a:pPr lvl="1"/>
            <a:r>
              <a:rPr lang="en-US" altLang="zh-CN" sz="2800" dirty="0" smtClean="0"/>
              <a:t>       : the largest eigenvalue</a:t>
            </a:r>
            <a:endParaRPr lang="en-US" altLang="zh-CN" dirty="0" smtClean="0"/>
          </a:p>
          <a:p>
            <a:endParaRPr lang="en-US" altLang="zh-CN" dirty="0" smtClean="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graphicFrame>
        <p:nvGraphicFramePr>
          <p:cNvPr id="5" name="Object 4"/>
          <p:cNvGraphicFramePr>
            <a:graphicFrameLocks noChangeAspect="1"/>
          </p:cNvGraphicFramePr>
          <p:nvPr>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155" name="Equation" r:id="rId4" imgW="114120" imgH="215640" progId="Equation.3">
                  <p:embed/>
                </p:oleObj>
              </mc:Choice>
              <mc:Fallback>
                <p:oleObj name="Equation" r:id="rId4" imgW="114120" imgH="215640" progId="Equation.3">
                  <p:embed/>
                  <p:pic>
                    <p:nvPicPr>
                      <p:cNvPr id="0" name=""/>
                      <p:cNvPicPr/>
                      <p:nvPr/>
                    </p:nvPicPr>
                    <p:blipFill>
                      <a:blip r:embed="rId5"/>
                      <a:stretch>
                        <a:fillRect/>
                      </a:stretch>
                    </p:blipFill>
                    <p:spPr>
                      <a:xfrm>
                        <a:off x="4514850" y="3321050"/>
                        <a:ext cx="114300" cy="21590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1475656" y="2780928"/>
          <a:ext cx="957188" cy="625854"/>
        </p:xfrm>
        <a:graphic>
          <a:graphicData uri="http://schemas.openxmlformats.org/presentationml/2006/ole">
            <mc:AlternateContent xmlns:mc="http://schemas.openxmlformats.org/markup-compatibility/2006">
              <mc:Choice xmlns:v="urn:schemas-microsoft-com:vml" Requires="v">
                <p:oleObj spid="_x0000_s6156" name="Equation" r:id="rId6" imgW="330120" imgH="215640" progId="Equation.3">
                  <p:embed/>
                </p:oleObj>
              </mc:Choice>
              <mc:Fallback>
                <p:oleObj name="Equation" r:id="rId6" imgW="330120" imgH="215640" progId="Equation.3">
                  <p:embed/>
                  <p:pic>
                    <p:nvPicPr>
                      <p:cNvPr id="0" name=""/>
                      <p:cNvPicPr/>
                      <p:nvPr/>
                    </p:nvPicPr>
                    <p:blipFill>
                      <a:blip r:embed="rId7"/>
                      <a:stretch>
                        <a:fillRect/>
                      </a:stretch>
                    </p:blipFill>
                    <p:spPr>
                      <a:xfrm>
                        <a:off x="1475656" y="2780928"/>
                        <a:ext cx="957188" cy="625854"/>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611560" y="3347701"/>
          <a:ext cx="4032448" cy="585355"/>
        </p:xfrm>
        <a:graphic>
          <a:graphicData uri="http://schemas.openxmlformats.org/presentationml/2006/ole">
            <mc:AlternateContent xmlns:mc="http://schemas.openxmlformats.org/markup-compatibility/2006">
              <mc:Choice xmlns:v="urn:schemas-microsoft-com:vml" Requires="v">
                <p:oleObj spid="_x0000_s6157" name="Equation" r:id="rId8" imgW="1574640" imgH="228600" progId="Equation.3">
                  <p:embed/>
                </p:oleObj>
              </mc:Choice>
              <mc:Fallback>
                <p:oleObj name="Equation" r:id="rId8" imgW="1574640" imgH="228600" progId="Equation.3">
                  <p:embed/>
                  <p:pic>
                    <p:nvPicPr>
                      <p:cNvPr id="0" name=""/>
                      <p:cNvPicPr/>
                      <p:nvPr/>
                    </p:nvPicPr>
                    <p:blipFill>
                      <a:blip r:embed="rId9"/>
                      <a:stretch>
                        <a:fillRect/>
                      </a:stretch>
                    </p:blipFill>
                    <p:spPr>
                      <a:xfrm>
                        <a:off x="611560" y="3347701"/>
                        <a:ext cx="4032448" cy="585355"/>
                      </a:xfrm>
                      <a:prstGeom prst="rect">
                        <a:avLst/>
                      </a:prstGeom>
                    </p:spPr>
                  </p:pic>
                </p:oleObj>
              </mc:Fallback>
            </mc:AlternateContent>
          </a:graphicData>
        </a:graphic>
      </p:graphicFrame>
      <p:pic>
        <p:nvPicPr>
          <p:cNvPr id="9524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0032" y="3327893"/>
            <a:ext cx="3600400" cy="3341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3192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Conclusion</a:t>
            </a:r>
            <a:endParaRPr lang="zh-CN" altLang="en-US" dirty="0"/>
          </a:p>
        </p:txBody>
      </p:sp>
      <p:sp>
        <p:nvSpPr>
          <p:cNvPr id="3" name="Content Placeholder 2"/>
          <p:cNvSpPr>
            <a:spLocks noGrp="1"/>
          </p:cNvSpPr>
          <p:nvPr>
            <p:ph idx="1"/>
          </p:nvPr>
        </p:nvSpPr>
        <p:spPr/>
        <p:txBody>
          <a:bodyPr/>
          <a:lstStyle/>
          <a:p>
            <a:r>
              <a:rPr lang="en-US" altLang="zh-CN" dirty="0" smtClean="0"/>
              <a:t>Usefulness of the statistical properties</a:t>
            </a:r>
          </a:p>
          <a:p>
            <a:pPr lvl="1"/>
            <a:r>
              <a:rPr lang="en-US" altLang="zh-CN" dirty="0" smtClean="0"/>
              <a:t>Understanding human behaviors</a:t>
            </a:r>
          </a:p>
          <a:p>
            <a:pPr lvl="1"/>
            <a:r>
              <a:rPr lang="en-US" altLang="zh-CN" dirty="0"/>
              <a:t>A</a:t>
            </a:r>
            <a:r>
              <a:rPr lang="en-US" altLang="zh-CN" dirty="0" smtClean="0"/>
              <a:t>nomalous graphs/</a:t>
            </a:r>
            <a:r>
              <a:rPr lang="en-US" altLang="zh-CN" dirty="0" err="1" smtClean="0"/>
              <a:t>subgraphs</a:t>
            </a:r>
            <a:r>
              <a:rPr lang="en-US" altLang="zh-CN" dirty="0" smtClean="0"/>
              <a:t> detection</a:t>
            </a:r>
          </a:p>
          <a:p>
            <a:pPr lvl="1"/>
            <a:r>
              <a:rPr lang="en-US" altLang="zh-CN" dirty="0" smtClean="0"/>
              <a:t>Identifying authorities and search algorithms</a:t>
            </a:r>
          </a:p>
          <a:p>
            <a:pPr lvl="1"/>
            <a:r>
              <a:rPr lang="en-US" altLang="zh-CN" dirty="0" smtClean="0"/>
              <a:t>Prepare resources based on the prediction</a:t>
            </a:r>
          </a:p>
          <a:p>
            <a:pPr lvl="1"/>
            <a:r>
              <a:rPr lang="en-US" altLang="zh-CN" dirty="0" smtClean="0"/>
              <a:t>…</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1447079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b="1" dirty="0" smtClean="0"/>
              <a:t>Community Discovery in Social Networks</a:t>
            </a:r>
            <a:endParaRPr lang="zh-CN" altLang="en-US" dirty="0"/>
          </a:p>
        </p:txBody>
      </p:sp>
      <p:sp>
        <p:nvSpPr>
          <p:cNvPr id="3" name="Subtitle 2"/>
          <p:cNvSpPr>
            <a:spLocks noGrp="1"/>
          </p:cNvSpPr>
          <p:nvPr>
            <p:ph type="subTitle" idx="1"/>
          </p:nvPr>
        </p:nvSpPr>
        <p:spPr/>
        <p:txBody>
          <a:bodyPr/>
          <a:lstStyle/>
          <a:p>
            <a:endParaRPr lang="zh-CN" altLang="en-US" dirty="0"/>
          </a:p>
        </p:txBody>
      </p:sp>
      <p:pic>
        <p:nvPicPr>
          <p:cNvPr id="4" name="Picture 13" descr="HKUST_logo"/>
          <p:cNvPicPr>
            <a:picLocks noChangeAspect="1" noChangeArrowheads="1"/>
          </p:cNvPicPr>
          <p:nvPr/>
        </p:nvPicPr>
        <p:blipFill>
          <a:blip r:embed="rId3" cstate="print"/>
          <a:srcRect/>
          <a:stretch>
            <a:fillRect/>
          </a:stretch>
        </p:blipFill>
        <p:spPr bwMode="auto">
          <a:xfrm>
            <a:off x="6187132" y="4732338"/>
            <a:ext cx="2273300" cy="12890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10277680-3A9A-4834-ACB2-16CB01014CBC}"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28287879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community</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pic>
        <p:nvPicPr>
          <p:cNvPr id="5" name="Picture 2" descr="http://prblog.typepad.com/strategic_public_relation/images/2007/06/22/simple_social_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916832"/>
            <a:ext cx="3960440" cy="346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124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community</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pic>
        <p:nvPicPr>
          <p:cNvPr id="5" name="Picture 2" descr="http://prblog.typepad.com/strategic_public_relation/images/2007/06/22/simple_social_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916832"/>
            <a:ext cx="3960440" cy="3466255"/>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p:cNvSpPr/>
          <p:nvPr/>
        </p:nvSpPr>
        <p:spPr bwMode="auto">
          <a:xfrm>
            <a:off x="3186688" y="2917332"/>
            <a:ext cx="1539240" cy="1426068"/>
          </a:xfrm>
          <a:custGeom>
            <a:avLst/>
            <a:gdLst>
              <a:gd name="connsiteX0" fmla="*/ 883920 w 1539240"/>
              <a:gd name="connsiteY0" fmla="*/ 8748 h 1426068"/>
              <a:gd name="connsiteX1" fmla="*/ 792480 w 1539240"/>
              <a:gd name="connsiteY1" fmla="*/ 39228 h 1426068"/>
              <a:gd name="connsiteX2" fmla="*/ 731520 w 1539240"/>
              <a:gd name="connsiteY2" fmla="*/ 54468 h 1426068"/>
              <a:gd name="connsiteX3" fmla="*/ 640080 w 1539240"/>
              <a:gd name="connsiteY3" fmla="*/ 84948 h 1426068"/>
              <a:gd name="connsiteX4" fmla="*/ 533400 w 1539240"/>
              <a:gd name="connsiteY4" fmla="*/ 130668 h 1426068"/>
              <a:gd name="connsiteX5" fmla="*/ 381000 w 1539240"/>
              <a:gd name="connsiteY5" fmla="*/ 176388 h 1426068"/>
              <a:gd name="connsiteX6" fmla="*/ 335280 w 1539240"/>
              <a:gd name="connsiteY6" fmla="*/ 206868 h 1426068"/>
              <a:gd name="connsiteX7" fmla="*/ 243840 w 1539240"/>
              <a:gd name="connsiteY7" fmla="*/ 237348 h 1426068"/>
              <a:gd name="connsiteX8" fmla="*/ 152400 w 1539240"/>
              <a:gd name="connsiteY8" fmla="*/ 328788 h 1426068"/>
              <a:gd name="connsiteX9" fmla="*/ 121920 w 1539240"/>
              <a:gd name="connsiteY9" fmla="*/ 389748 h 1426068"/>
              <a:gd name="connsiteX10" fmla="*/ 91440 w 1539240"/>
              <a:gd name="connsiteY10" fmla="*/ 435468 h 1426068"/>
              <a:gd name="connsiteX11" fmla="*/ 45720 w 1539240"/>
              <a:gd name="connsiteY11" fmla="*/ 587868 h 1426068"/>
              <a:gd name="connsiteX12" fmla="*/ 0 w 1539240"/>
              <a:gd name="connsiteY12" fmla="*/ 709788 h 1426068"/>
              <a:gd name="connsiteX13" fmla="*/ 30480 w 1539240"/>
              <a:gd name="connsiteY13" fmla="*/ 968868 h 1426068"/>
              <a:gd name="connsiteX14" fmla="*/ 60960 w 1539240"/>
              <a:gd name="connsiteY14" fmla="*/ 1014588 h 1426068"/>
              <a:gd name="connsiteX15" fmla="*/ 91440 w 1539240"/>
              <a:gd name="connsiteY15" fmla="*/ 1121268 h 1426068"/>
              <a:gd name="connsiteX16" fmla="*/ 137160 w 1539240"/>
              <a:gd name="connsiteY16" fmla="*/ 1166988 h 1426068"/>
              <a:gd name="connsiteX17" fmla="*/ 182880 w 1539240"/>
              <a:gd name="connsiteY17" fmla="*/ 1182228 h 1426068"/>
              <a:gd name="connsiteX18" fmla="*/ 213360 w 1539240"/>
              <a:gd name="connsiteY18" fmla="*/ 1227948 h 1426068"/>
              <a:gd name="connsiteX19" fmla="*/ 365760 w 1539240"/>
              <a:gd name="connsiteY19" fmla="*/ 1319388 h 1426068"/>
              <a:gd name="connsiteX20" fmla="*/ 411480 w 1539240"/>
              <a:gd name="connsiteY20" fmla="*/ 1334628 h 1426068"/>
              <a:gd name="connsiteX21" fmla="*/ 457200 w 1539240"/>
              <a:gd name="connsiteY21" fmla="*/ 1365108 h 1426068"/>
              <a:gd name="connsiteX22" fmla="*/ 701040 w 1539240"/>
              <a:gd name="connsiteY22" fmla="*/ 1395588 h 1426068"/>
              <a:gd name="connsiteX23" fmla="*/ 960120 w 1539240"/>
              <a:gd name="connsiteY23" fmla="*/ 1426068 h 1426068"/>
              <a:gd name="connsiteX24" fmla="*/ 1143000 w 1539240"/>
              <a:gd name="connsiteY24" fmla="*/ 1395588 h 1426068"/>
              <a:gd name="connsiteX25" fmla="*/ 1188720 w 1539240"/>
              <a:gd name="connsiteY25" fmla="*/ 1365108 h 1426068"/>
              <a:gd name="connsiteX26" fmla="*/ 1219200 w 1539240"/>
              <a:gd name="connsiteY26" fmla="*/ 1319388 h 1426068"/>
              <a:gd name="connsiteX27" fmla="*/ 1325880 w 1539240"/>
              <a:gd name="connsiteY27" fmla="*/ 1212708 h 1426068"/>
              <a:gd name="connsiteX28" fmla="*/ 1402080 w 1539240"/>
              <a:gd name="connsiteY28" fmla="*/ 1106028 h 1426068"/>
              <a:gd name="connsiteX29" fmla="*/ 1447800 w 1539240"/>
              <a:gd name="connsiteY29" fmla="*/ 1045068 h 1426068"/>
              <a:gd name="connsiteX30" fmla="*/ 1508760 w 1539240"/>
              <a:gd name="connsiteY30" fmla="*/ 968868 h 1426068"/>
              <a:gd name="connsiteX31" fmla="*/ 1524000 w 1539240"/>
              <a:gd name="connsiteY31" fmla="*/ 907908 h 1426068"/>
              <a:gd name="connsiteX32" fmla="*/ 1539240 w 1539240"/>
              <a:gd name="connsiteY32" fmla="*/ 862188 h 1426068"/>
              <a:gd name="connsiteX33" fmla="*/ 1524000 w 1539240"/>
              <a:gd name="connsiteY33" fmla="*/ 801228 h 1426068"/>
              <a:gd name="connsiteX34" fmla="*/ 1463040 w 1539240"/>
              <a:gd name="connsiteY34" fmla="*/ 633588 h 1426068"/>
              <a:gd name="connsiteX35" fmla="*/ 1432560 w 1539240"/>
              <a:gd name="connsiteY35" fmla="*/ 542148 h 1426068"/>
              <a:gd name="connsiteX36" fmla="*/ 1417320 w 1539240"/>
              <a:gd name="connsiteY36" fmla="*/ 496428 h 1426068"/>
              <a:gd name="connsiteX37" fmla="*/ 1402080 w 1539240"/>
              <a:gd name="connsiteY37" fmla="*/ 450708 h 1426068"/>
              <a:gd name="connsiteX38" fmla="*/ 1371600 w 1539240"/>
              <a:gd name="connsiteY38" fmla="*/ 344028 h 1426068"/>
              <a:gd name="connsiteX39" fmla="*/ 1234440 w 1539240"/>
              <a:gd name="connsiteY39" fmla="*/ 222108 h 1426068"/>
              <a:gd name="connsiteX40" fmla="*/ 1143000 w 1539240"/>
              <a:gd name="connsiteY40" fmla="*/ 145908 h 1426068"/>
              <a:gd name="connsiteX41" fmla="*/ 1097280 w 1539240"/>
              <a:gd name="connsiteY41" fmla="*/ 100188 h 1426068"/>
              <a:gd name="connsiteX42" fmla="*/ 1051560 w 1539240"/>
              <a:gd name="connsiteY42" fmla="*/ 84948 h 1426068"/>
              <a:gd name="connsiteX43" fmla="*/ 1005840 w 1539240"/>
              <a:gd name="connsiteY43" fmla="*/ 54468 h 1426068"/>
              <a:gd name="connsiteX44" fmla="*/ 960120 w 1539240"/>
              <a:gd name="connsiteY44" fmla="*/ 39228 h 1426068"/>
              <a:gd name="connsiteX45" fmla="*/ 914400 w 1539240"/>
              <a:gd name="connsiteY45" fmla="*/ 8748 h 1426068"/>
              <a:gd name="connsiteX46" fmla="*/ 883920 w 1539240"/>
              <a:gd name="connsiteY46" fmla="*/ 8748 h 142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39240" h="1426068">
                <a:moveTo>
                  <a:pt x="883920" y="8748"/>
                </a:moveTo>
                <a:cubicBezTo>
                  <a:pt x="863600" y="13828"/>
                  <a:pt x="823254" y="29996"/>
                  <a:pt x="792480" y="39228"/>
                </a:cubicBezTo>
                <a:cubicBezTo>
                  <a:pt x="772418" y="45247"/>
                  <a:pt x="751582" y="48449"/>
                  <a:pt x="731520" y="54468"/>
                </a:cubicBezTo>
                <a:cubicBezTo>
                  <a:pt x="700746" y="63700"/>
                  <a:pt x="666813" y="67126"/>
                  <a:pt x="640080" y="84948"/>
                </a:cubicBezTo>
                <a:cubicBezTo>
                  <a:pt x="567544" y="133305"/>
                  <a:pt x="622865" y="103828"/>
                  <a:pt x="533400" y="130668"/>
                </a:cubicBezTo>
                <a:cubicBezTo>
                  <a:pt x="347882" y="186323"/>
                  <a:pt x="521507" y="141261"/>
                  <a:pt x="381000" y="176388"/>
                </a:cubicBezTo>
                <a:cubicBezTo>
                  <a:pt x="365760" y="186548"/>
                  <a:pt x="352018" y="199429"/>
                  <a:pt x="335280" y="206868"/>
                </a:cubicBezTo>
                <a:cubicBezTo>
                  <a:pt x="305920" y="219917"/>
                  <a:pt x="243840" y="237348"/>
                  <a:pt x="243840" y="237348"/>
                </a:cubicBezTo>
                <a:cubicBezTo>
                  <a:pt x="131114" y="406437"/>
                  <a:pt x="322529" y="130304"/>
                  <a:pt x="152400" y="328788"/>
                </a:cubicBezTo>
                <a:cubicBezTo>
                  <a:pt x="137615" y="346037"/>
                  <a:pt x="133192" y="370023"/>
                  <a:pt x="121920" y="389748"/>
                </a:cubicBezTo>
                <a:cubicBezTo>
                  <a:pt x="112833" y="405651"/>
                  <a:pt x="98879" y="418730"/>
                  <a:pt x="91440" y="435468"/>
                </a:cubicBezTo>
                <a:cubicBezTo>
                  <a:pt x="8067" y="623058"/>
                  <a:pt x="98917" y="446010"/>
                  <a:pt x="45720" y="587868"/>
                </a:cubicBezTo>
                <a:cubicBezTo>
                  <a:pt x="-14051" y="747256"/>
                  <a:pt x="39119" y="553314"/>
                  <a:pt x="0" y="709788"/>
                </a:cubicBezTo>
                <a:cubicBezTo>
                  <a:pt x="1379" y="727712"/>
                  <a:pt x="4067" y="907238"/>
                  <a:pt x="30480" y="968868"/>
                </a:cubicBezTo>
                <a:cubicBezTo>
                  <a:pt x="37695" y="985703"/>
                  <a:pt x="50800" y="999348"/>
                  <a:pt x="60960" y="1014588"/>
                </a:cubicBezTo>
                <a:cubicBezTo>
                  <a:pt x="62992" y="1022717"/>
                  <a:pt x="82695" y="1108150"/>
                  <a:pt x="91440" y="1121268"/>
                </a:cubicBezTo>
                <a:cubicBezTo>
                  <a:pt x="103395" y="1139201"/>
                  <a:pt x="119227" y="1155033"/>
                  <a:pt x="137160" y="1166988"/>
                </a:cubicBezTo>
                <a:cubicBezTo>
                  <a:pt x="150526" y="1175899"/>
                  <a:pt x="167640" y="1177148"/>
                  <a:pt x="182880" y="1182228"/>
                </a:cubicBezTo>
                <a:cubicBezTo>
                  <a:pt x="193040" y="1197468"/>
                  <a:pt x="199576" y="1215887"/>
                  <a:pt x="213360" y="1227948"/>
                </a:cubicBezTo>
                <a:cubicBezTo>
                  <a:pt x="248029" y="1258284"/>
                  <a:pt x="318966" y="1299333"/>
                  <a:pt x="365760" y="1319388"/>
                </a:cubicBezTo>
                <a:cubicBezTo>
                  <a:pt x="380525" y="1325716"/>
                  <a:pt x="397112" y="1327444"/>
                  <a:pt x="411480" y="1334628"/>
                </a:cubicBezTo>
                <a:cubicBezTo>
                  <a:pt x="427863" y="1342819"/>
                  <a:pt x="439656" y="1359845"/>
                  <a:pt x="457200" y="1365108"/>
                </a:cubicBezTo>
                <a:cubicBezTo>
                  <a:pt x="483896" y="1373117"/>
                  <a:pt x="688927" y="1393973"/>
                  <a:pt x="701040" y="1395588"/>
                </a:cubicBezTo>
                <a:cubicBezTo>
                  <a:pt x="963160" y="1430537"/>
                  <a:pt x="552280" y="1388992"/>
                  <a:pt x="960120" y="1426068"/>
                </a:cubicBezTo>
                <a:cubicBezTo>
                  <a:pt x="1003579" y="1421239"/>
                  <a:pt x="1091937" y="1421120"/>
                  <a:pt x="1143000" y="1395588"/>
                </a:cubicBezTo>
                <a:cubicBezTo>
                  <a:pt x="1159383" y="1387397"/>
                  <a:pt x="1173480" y="1375268"/>
                  <a:pt x="1188720" y="1365108"/>
                </a:cubicBezTo>
                <a:cubicBezTo>
                  <a:pt x="1198880" y="1349868"/>
                  <a:pt x="1206947" y="1333002"/>
                  <a:pt x="1219200" y="1319388"/>
                </a:cubicBezTo>
                <a:cubicBezTo>
                  <a:pt x="1252842" y="1282008"/>
                  <a:pt x="1295706" y="1252940"/>
                  <a:pt x="1325880" y="1212708"/>
                </a:cubicBezTo>
                <a:cubicBezTo>
                  <a:pt x="1475300" y="1013482"/>
                  <a:pt x="1290657" y="1262021"/>
                  <a:pt x="1402080" y="1106028"/>
                </a:cubicBezTo>
                <a:cubicBezTo>
                  <a:pt x="1416843" y="1085359"/>
                  <a:pt x="1432560" y="1065388"/>
                  <a:pt x="1447800" y="1045068"/>
                </a:cubicBezTo>
                <a:cubicBezTo>
                  <a:pt x="1497622" y="895601"/>
                  <a:pt x="1416848" y="1106736"/>
                  <a:pt x="1508760" y="968868"/>
                </a:cubicBezTo>
                <a:cubicBezTo>
                  <a:pt x="1520378" y="951440"/>
                  <a:pt x="1518246" y="928047"/>
                  <a:pt x="1524000" y="907908"/>
                </a:cubicBezTo>
                <a:cubicBezTo>
                  <a:pt x="1528413" y="892462"/>
                  <a:pt x="1534160" y="877428"/>
                  <a:pt x="1539240" y="862188"/>
                </a:cubicBezTo>
                <a:cubicBezTo>
                  <a:pt x="1534160" y="841868"/>
                  <a:pt x="1530019" y="821290"/>
                  <a:pt x="1524000" y="801228"/>
                </a:cubicBezTo>
                <a:cubicBezTo>
                  <a:pt x="1485882" y="674168"/>
                  <a:pt x="1504590" y="747850"/>
                  <a:pt x="1463040" y="633588"/>
                </a:cubicBezTo>
                <a:cubicBezTo>
                  <a:pt x="1452060" y="603394"/>
                  <a:pt x="1442720" y="572628"/>
                  <a:pt x="1432560" y="542148"/>
                </a:cubicBezTo>
                <a:lnTo>
                  <a:pt x="1417320" y="496428"/>
                </a:lnTo>
                <a:cubicBezTo>
                  <a:pt x="1412240" y="481188"/>
                  <a:pt x="1405976" y="466293"/>
                  <a:pt x="1402080" y="450708"/>
                </a:cubicBezTo>
                <a:cubicBezTo>
                  <a:pt x="1398781" y="437511"/>
                  <a:pt x="1381317" y="361033"/>
                  <a:pt x="1371600" y="344028"/>
                </a:cubicBezTo>
                <a:cubicBezTo>
                  <a:pt x="1306820" y="230663"/>
                  <a:pt x="1342804" y="330472"/>
                  <a:pt x="1234440" y="222108"/>
                </a:cubicBezTo>
                <a:cubicBezTo>
                  <a:pt x="1100868" y="88536"/>
                  <a:pt x="1270306" y="251996"/>
                  <a:pt x="1143000" y="145908"/>
                </a:cubicBezTo>
                <a:cubicBezTo>
                  <a:pt x="1126443" y="132110"/>
                  <a:pt x="1115213" y="112143"/>
                  <a:pt x="1097280" y="100188"/>
                </a:cubicBezTo>
                <a:cubicBezTo>
                  <a:pt x="1083914" y="91277"/>
                  <a:pt x="1065928" y="92132"/>
                  <a:pt x="1051560" y="84948"/>
                </a:cubicBezTo>
                <a:cubicBezTo>
                  <a:pt x="1035177" y="76757"/>
                  <a:pt x="1022223" y="62659"/>
                  <a:pt x="1005840" y="54468"/>
                </a:cubicBezTo>
                <a:cubicBezTo>
                  <a:pt x="991472" y="47284"/>
                  <a:pt x="974488" y="46412"/>
                  <a:pt x="960120" y="39228"/>
                </a:cubicBezTo>
                <a:cubicBezTo>
                  <a:pt x="943737" y="31037"/>
                  <a:pt x="930783" y="16939"/>
                  <a:pt x="914400" y="8748"/>
                </a:cubicBezTo>
                <a:cubicBezTo>
                  <a:pt x="880707" y="-8098"/>
                  <a:pt x="904240" y="3668"/>
                  <a:pt x="883920" y="8748"/>
                </a:cubicBezTo>
                <a:close/>
              </a:path>
            </a:pathLst>
          </a:cu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indent="-457200" algn="ctr" fontAlgn="base">
              <a:spcBef>
                <a:spcPct val="50000"/>
              </a:spcBef>
              <a:spcAft>
                <a:spcPct val="0"/>
              </a:spcAft>
            </a:pPr>
            <a:endParaRPr lang="zh-CN" altLang="en-US" sz="2500" smtClean="0">
              <a:solidFill>
                <a:srgbClr val="000000"/>
              </a:solidFill>
            </a:endParaRPr>
          </a:p>
        </p:txBody>
      </p:sp>
      <p:sp>
        <p:nvSpPr>
          <p:cNvPr id="8" name="Freeform 7"/>
          <p:cNvSpPr/>
          <p:nvPr/>
        </p:nvSpPr>
        <p:spPr bwMode="auto">
          <a:xfrm>
            <a:off x="5228848" y="4084320"/>
            <a:ext cx="1051560" cy="990600"/>
          </a:xfrm>
          <a:custGeom>
            <a:avLst/>
            <a:gdLst>
              <a:gd name="connsiteX0" fmla="*/ 121920 w 1051560"/>
              <a:gd name="connsiteY0" fmla="*/ 152400 h 990600"/>
              <a:gd name="connsiteX1" fmla="*/ 30480 w 1051560"/>
              <a:gd name="connsiteY1" fmla="*/ 228600 h 990600"/>
              <a:gd name="connsiteX2" fmla="*/ 0 w 1051560"/>
              <a:gd name="connsiteY2" fmla="*/ 335280 h 990600"/>
              <a:gd name="connsiteX3" fmla="*/ 15240 w 1051560"/>
              <a:gd name="connsiteY3" fmla="*/ 548640 h 990600"/>
              <a:gd name="connsiteX4" fmla="*/ 30480 w 1051560"/>
              <a:gd name="connsiteY4" fmla="*/ 594360 h 990600"/>
              <a:gd name="connsiteX5" fmla="*/ 45720 w 1051560"/>
              <a:gd name="connsiteY5" fmla="*/ 655320 h 990600"/>
              <a:gd name="connsiteX6" fmla="*/ 91440 w 1051560"/>
              <a:gd name="connsiteY6" fmla="*/ 746760 h 990600"/>
              <a:gd name="connsiteX7" fmla="*/ 152400 w 1051560"/>
              <a:gd name="connsiteY7" fmla="*/ 792480 h 990600"/>
              <a:gd name="connsiteX8" fmla="*/ 304800 w 1051560"/>
              <a:gd name="connsiteY8" fmla="*/ 868680 h 990600"/>
              <a:gd name="connsiteX9" fmla="*/ 441960 w 1051560"/>
              <a:gd name="connsiteY9" fmla="*/ 944880 h 990600"/>
              <a:gd name="connsiteX10" fmla="*/ 533400 w 1051560"/>
              <a:gd name="connsiteY10" fmla="*/ 990600 h 990600"/>
              <a:gd name="connsiteX11" fmla="*/ 716280 w 1051560"/>
              <a:gd name="connsiteY11" fmla="*/ 975360 h 990600"/>
              <a:gd name="connsiteX12" fmla="*/ 822960 w 1051560"/>
              <a:gd name="connsiteY12" fmla="*/ 929640 h 990600"/>
              <a:gd name="connsiteX13" fmla="*/ 868680 w 1051560"/>
              <a:gd name="connsiteY13" fmla="*/ 914400 h 990600"/>
              <a:gd name="connsiteX14" fmla="*/ 914400 w 1051560"/>
              <a:gd name="connsiteY14" fmla="*/ 868680 h 990600"/>
              <a:gd name="connsiteX15" fmla="*/ 944880 w 1051560"/>
              <a:gd name="connsiteY15" fmla="*/ 807720 h 990600"/>
              <a:gd name="connsiteX16" fmla="*/ 990600 w 1051560"/>
              <a:gd name="connsiteY16" fmla="*/ 777240 h 990600"/>
              <a:gd name="connsiteX17" fmla="*/ 1021080 w 1051560"/>
              <a:gd name="connsiteY17" fmla="*/ 685800 h 990600"/>
              <a:gd name="connsiteX18" fmla="*/ 1036320 w 1051560"/>
              <a:gd name="connsiteY18" fmla="*/ 640080 h 990600"/>
              <a:gd name="connsiteX19" fmla="*/ 1051560 w 1051560"/>
              <a:gd name="connsiteY19" fmla="*/ 579120 h 990600"/>
              <a:gd name="connsiteX20" fmla="*/ 1021080 w 1051560"/>
              <a:gd name="connsiteY20" fmla="*/ 365760 h 990600"/>
              <a:gd name="connsiteX21" fmla="*/ 1005840 w 1051560"/>
              <a:gd name="connsiteY21" fmla="*/ 304800 h 990600"/>
              <a:gd name="connsiteX22" fmla="*/ 975360 w 1051560"/>
              <a:gd name="connsiteY22" fmla="*/ 259080 h 990600"/>
              <a:gd name="connsiteX23" fmla="*/ 960120 w 1051560"/>
              <a:gd name="connsiteY23" fmla="*/ 213360 h 990600"/>
              <a:gd name="connsiteX24" fmla="*/ 899160 w 1051560"/>
              <a:gd name="connsiteY24" fmla="*/ 121920 h 990600"/>
              <a:gd name="connsiteX25" fmla="*/ 868680 w 1051560"/>
              <a:gd name="connsiteY25" fmla="*/ 76200 h 990600"/>
              <a:gd name="connsiteX26" fmla="*/ 762000 w 1051560"/>
              <a:gd name="connsiteY26" fmla="*/ 45720 h 990600"/>
              <a:gd name="connsiteX27" fmla="*/ 609600 w 1051560"/>
              <a:gd name="connsiteY27" fmla="*/ 15240 h 990600"/>
              <a:gd name="connsiteX28" fmla="*/ 426720 w 1051560"/>
              <a:gd name="connsiteY28" fmla="*/ 0 h 990600"/>
              <a:gd name="connsiteX29" fmla="*/ 259080 w 1051560"/>
              <a:gd name="connsiteY29" fmla="*/ 30480 h 990600"/>
              <a:gd name="connsiteX30" fmla="*/ 167640 w 1051560"/>
              <a:gd name="connsiteY30" fmla="*/ 91440 h 990600"/>
              <a:gd name="connsiteX31" fmla="*/ 121920 w 1051560"/>
              <a:gd name="connsiteY31" fmla="*/ 121920 h 990600"/>
              <a:gd name="connsiteX32" fmla="*/ 76200 w 1051560"/>
              <a:gd name="connsiteY32" fmla="*/ 137160 h 990600"/>
              <a:gd name="connsiteX33" fmla="*/ 60960 w 1051560"/>
              <a:gd name="connsiteY33" fmla="*/ 18288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51560" h="990600">
                <a:moveTo>
                  <a:pt x="121920" y="152400"/>
                </a:moveTo>
                <a:cubicBezTo>
                  <a:pt x="91440" y="177800"/>
                  <a:pt x="56607" y="198741"/>
                  <a:pt x="30480" y="228600"/>
                </a:cubicBezTo>
                <a:cubicBezTo>
                  <a:pt x="22828" y="237345"/>
                  <a:pt x="607" y="332852"/>
                  <a:pt x="0" y="335280"/>
                </a:cubicBezTo>
                <a:cubicBezTo>
                  <a:pt x="5080" y="406400"/>
                  <a:pt x="6909" y="477827"/>
                  <a:pt x="15240" y="548640"/>
                </a:cubicBezTo>
                <a:cubicBezTo>
                  <a:pt x="17117" y="564594"/>
                  <a:pt x="26067" y="578914"/>
                  <a:pt x="30480" y="594360"/>
                </a:cubicBezTo>
                <a:cubicBezTo>
                  <a:pt x="36234" y="614499"/>
                  <a:pt x="39966" y="635181"/>
                  <a:pt x="45720" y="655320"/>
                </a:cubicBezTo>
                <a:cubicBezTo>
                  <a:pt x="55636" y="690026"/>
                  <a:pt x="64723" y="720043"/>
                  <a:pt x="91440" y="746760"/>
                </a:cubicBezTo>
                <a:cubicBezTo>
                  <a:pt x="109401" y="764721"/>
                  <a:pt x="131266" y="778391"/>
                  <a:pt x="152400" y="792480"/>
                </a:cubicBezTo>
                <a:cubicBezTo>
                  <a:pt x="227144" y="842309"/>
                  <a:pt x="224107" y="836403"/>
                  <a:pt x="304800" y="868680"/>
                </a:cubicBezTo>
                <a:cubicBezTo>
                  <a:pt x="448294" y="1012174"/>
                  <a:pt x="218187" y="795698"/>
                  <a:pt x="441960" y="944880"/>
                </a:cubicBezTo>
                <a:cubicBezTo>
                  <a:pt x="501046" y="984271"/>
                  <a:pt x="470304" y="969568"/>
                  <a:pt x="533400" y="990600"/>
                </a:cubicBezTo>
                <a:cubicBezTo>
                  <a:pt x="594360" y="985520"/>
                  <a:pt x="655645" y="983445"/>
                  <a:pt x="716280" y="975360"/>
                </a:cubicBezTo>
                <a:cubicBezTo>
                  <a:pt x="750868" y="970748"/>
                  <a:pt x="793855" y="942113"/>
                  <a:pt x="822960" y="929640"/>
                </a:cubicBezTo>
                <a:cubicBezTo>
                  <a:pt x="837725" y="923312"/>
                  <a:pt x="853440" y="919480"/>
                  <a:pt x="868680" y="914400"/>
                </a:cubicBezTo>
                <a:cubicBezTo>
                  <a:pt x="883920" y="899160"/>
                  <a:pt x="901873" y="886218"/>
                  <a:pt x="914400" y="868680"/>
                </a:cubicBezTo>
                <a:cubicBezTo>
                  <a:pt x="927605" y="850193"/>
                  <a:pt x="930336" y="825173"/>
                  <a:pt x="944880" y="807720"/>
                </a:cubicBezTo>
                <a:cubicBezTo>
                  <a:pt x="956606" y="793649"/>
                  <a:pt x="975360" y="787400"/>
                  <a:pt x="990600" y="777240"/>
                </a:cubicBezTo>
                <a:lnTo>
                  <a:pt x="1021080" y="685800"/>
                </a:lnTo>
                <a:cubicBezTo>
                  <a:pt x="1026160" y="670560"/>
                  <a:pt x="1032424" y="655665"/>
                  <a:pt x="1036320" y="640080"/>
                </a:cubicBezTo>
                <a:lnTo>
                  <a:pt x="1051560" y="579120"/>
                </a:lnTo>
                <a:cubicBezTo>
                  <a:pt x="1027185" y="310996"/>
                  <a:pt x="1056263" y="488899"/>
                  <a:pt x="1021080" y="365760"/>
                </a:cubicBezTo>
                <a:cubicBezTo>
                  <a:pt x="1015326" y="345621"/>
                  <a:pt x="1014091" y="324052"/>
                  <a:pt x="1005840" y="304800"/>
                </a:cubicBezTo>
                <a:cubicBezTo>
                  <a:pt x="998625" y="287965"/>
                  <a:pt x="983551" y="275463"/>
                  <a:pt x="975360" y="259080"/>
                </a:cubicBezTo>
                <a:cubicBezTo>
                  <a:pt x="968176" y="244712"/>
                  <a:pt x="967922" y="227403"/>
                  <a:pt x="960120" y="213360"/>
                </a:cubicBezTo>
                <a:cubicBezTo>
                  <a:pt x="942330" y="181338"/>
                  <a:pt x="919480" y="152400"/>
                  <a:pt x="899160" y="121920"/>
                </a:cubicBezTo>
                <a:cubicBezTo>
                  <a:pt x="889000" y="106680"/>
                  <a:pt x="886056" y="81992"/>
                  <a:pt x="868680" y="76200"/>
                </a:cubicBezTo>
                <a:cubicBezTo>
                  <a:pt x="820702" y="60207"/>
                  <a:pt x="815581" y="57202"/>
                  <a:pt x="762000" y="45720"/>
                </a:cubicBezTo>
                <a:cubicBezTo>
                  <a:pt x="711344" y="34865"/>
                  <a:pt x="661227" y="19542"/>
                  <a:pt x="609600" y="15240"/>
                </a:cubicBezTo>
                <a:lnTo>
                  <a:pt x="426720" y="0"/>
                </a:lnTo>
                <a:cubicBezTo>
                  <a:pt x="400149" y="3321"/>
                  <a:pt x="300003" y="7745"/>
                  <a:pt x="259080" y="30480"/>
                </a:cubicBezTo>
                <a:cubicBezTo>
                  <a:pt x="227058" y="48270"/>
                  <a:pt x="198120" y="71120"/>
                  <a:pt x="167640" y="91440"/>
                </a:cubicBezTo>
                <a:cubicBezTo>
                  <a:pt x="152400" y="101600"/>
                  <a:pt x="139296" y="116128"/>
                  <a:pt x="121920" y="121920"/>
                </a:cubicBezTo>
                <a:lnTo>
                  <a:pt x="76200" y="137160"/>
                </a:lnTo>
                <a:lnTo>
                  <a:pt x="60960" y="182880"/>
                </a:lnTo>
              </a:path>
            </a:pathLst>
          </a:cu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indent="-457200" algn="ctr" fontAlgn="base">
              <a:spcBef>
                <a:spcPct val="50000"/>
              </a:spcBef>
              <a:spcAft>
                <a:spcPct val="0"/>
              </a:spcAft>
            </a:pPr>
            <a:endParaRPr lang="zh-CN" altLang="en-US" sz="2500" smtClean="0">
              <a:solidFill>
                <a:srgbClr val="000000"/>
              </a:solidFill>
            </a:endParaRPr>
          </a:p>
        </p:txBody>
      </p:sp>
      <p:sp>
        <p:nvSpPr>
          <p:cNvPr id="9" name="Freeform 8"/>
          <p:cNvSpPr/>
          <p:nvPr/>
        </p:nvSpPr>
        <p:spPr bwMode="auto">
          <a:xfrm>
            <a:off x="4360168" y="2072635"/>
            <a:ext cx="1219200" cy="953982"/>
          </a:xfrm>
          <a:custGeom>
            <a:avLst/>
            <a:gdLst>
              <a:gd name="connsiteX0" fmla="*/ 472440 w 1219200"/>
              <a:gd name="connsiteY0" fmla="*/ 30485 h 953982"/>
              <a:gd name="connsiteX1" fmla="*/ 350520 w 1219200"/>
              <a:gd name="connsiteY1" fmla="*/ 45725 h 953982"/>
              <a:gd name="connsiteX2" fmla="*/ 289560 w 1219200"/>
              <a:gd name="connsiteY2" fmla="*/ 137165 h 953982"/>
              <a:gd name="connsiteX3" fmla="*/ 243840 w 1219200"/>
              <a:gd name="connsiteY3" fmla="*/ 167645 h 953982"/>
              <a:gd name="connsiteX4" fmla="*/ 213360 w 1219200"/>
              <a:gd name="connsiteY4" fmla="*/ 213365 h 953982"/>
              <a:gd name="connsiteX5" fmla="*/ 167640 w 1219200"/>
              <a:gd name="connsiteY5" fmla="*/ 259085 h 953982"/>
              <a:gd name="connsiteX6" fmla="*/ 152400 w 1219200"/>
              <a:gd name="connsiteY6" fmla="*/ 304805 h 953982"/>
              <a:gd name="connsiteX7" fmla="*/ 106680 w 1219200"/>
              <a:gd name="connsiteY7" fmla="*/ 350525 h 953982"/>
              <a:gd name="connsiteX8" fmla="*/ 76200 w 1219200"/>
              <a:gd name="connsiteY8" fmla="*/ 411485 h 953982"/>
              <a:gd name="connsiteX9" fmla="*/ 30480 w 1219200"/>
              <a:gd name="connsiteY9" fmla="*/ 472445 h 953982"/>
              <a:gd name="connsiteX10" fmla="*/ 0 w 1219200"/>
              <a:gd name="connsiteY10" fmla="*/ 609605 h 953982"/>
              <a:gd name="connsiteX11" fmla="*/ 15240 w 1219200"/>
              <a:gd name="connsiteY11" fmla="*/ 716285 h 953982"/>
              <a:gd name="connsiteX12" fmla="*/ 60960 w 1219200"/>
              <a:gd name="connsiteY12" fmla="*/ 807725 h 953982"/>
              <a:gd name="connsiteX13" fmla="*/ 228600 w 1219200"/>
              <a:gd name="connsiteY13" fmla="*/ 868685 h 953982"/>
              <a:gd name="connsiteX14" fmla="*/ 304800 w 1219200"/>
              <a:gd name="connsiteY14" fmla="*/ 883925 h 953982"/>
              <a:gd name="connsiteX15" fmla="*/ 350520 w 1219200"/>
              <a:gd name="connsiteY15" fmla="*/ 899165 h 953982"/>
              <a:gd name="connsiteX16" fmla="*/ 579120 w 1219200"/>
              <a:gd name="connsiteY16" fmla="*/ 929645 h 953982"/>
              <a:gd name="connsiteX17" fmla="*/ 853440 w 1219200"/>
              <a:gd name="connsiteY17" fmla="*/ 929645 h 953982"/>
              <a:gd name="connsiteX18" fmla="*/ 975360 w 1219200"/>
              <a:gd name="connsiteY18" fmla="*/ 899165 h 953982"/>
              <a:gd name="connsiteX19" fmla="*/ 1097280 w 1219200"/>
              <a:gd name="connsiteY19" fmla="*/ 838205 h 953982"/>
              <a:gd name="connsiteX20" fmla="*/ 1188720 w 1219200"/>
              <a:gd name="connsiteY20" fmla="*/ 807725 h 953982"/>
              <a:gd name="connsiteX21" fmla="*/ 1219200 w 1219200"/>
              <a:gd name="connsiteY21" fmla="*/ 685805 h 953982"/>
              <a:gd name="connsiteX22" fmla="*/ 1203960 w 1219200"/>
              <a:gd name="connsiteY22" fmla="*/ 518165 h 953982"/>
              <a:gd name="connsiteX23" fmla="*/ 1127760 w 1219200"/>
              <a:gd name="connsiteY23" fmla="*/ 381005 h 953982"/>
              <a:gd name="connsiteX24" fmla="*/ 1051560 w 1219200"/>
              <a:gd name="connsiteY24" fmla="*/ 243845 h 953982"/>
              <a:gd name="connsiteX25" fmla="*/ 990600 w 1219200"/>
              <a:gd name="connsiteY25" fmla="*/ 152405 h 953982"/>
              <a:gd name="connsiteX26" fmla="*/ 960120 w 1219200"/>
              <a:gd name="connsiteY26" fmla="*/ 106685 h 953982"/>
              <a:gd name="connsiteX27" fmla="*/ 868680 w 1219200"/>
              <a:gd name="connsiteY27" fmla="*/ 60965 h 953982"/>
              <a:gd name="connsiteX28" fmla="*/ 655320 w 1219200"/>
              <a:gd name="connsiteY28" fmla="*/ 30485 h 953982"/>
              <a:gd name="connsiteX29" fmla="*/ 609600 w 1219200"/>
              <a:gd name="connsiteY29" fmla="*/ 15245 h 953982"/>
              <a:gd name="connsiteX30" fmla="*/ 396240 w 1219200"/>
              <a:gd name="connsiteY30" fmla="*/ 15245 h 953982"/>
              <a:gd name="connsiteX31" fmla="*/ 365760 w 1219200"/>
              <a:gd name="connsiteY31" fmla="*/ 45725 h 95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200" h="953982">
                <a:moveTo>
                  <a:pt x="472440" y="30485"/>
                </a:moveTo>
                <a:cubicBezTo>
                  <a:pt x="431800" y="35565"/>
                  <a:pt x="385897" y="25088"/>
                  <a:pt x="350520" y="45725"/>
                </a:cubicBezTo>
                <a:cubicBezTo>
                  <a:pt x="318878" y="64183"/>
                  <a:pt x="320040" y="116845"/>
                  <a:pt x="289560" y="137165"/>
                </a:cubicBezTo>
                <a:lnTo>
                  <a:pt x="243840" y="167645"/>
                </a:lnTo>
                <a:cubicBezTo>
                  <a:pt x="233680" y="182885"/>
                  <a:pt x="225086" y="199294"/>
                  <a:pt x="213360" y="213365"/>
                </a:cubicBezTo>
                <a:cubicBezTo>
                  <a:pt x="199562" y="229922"/>
                  <a:pt x="179595" y="241152"/>
                  <a:pt x="167640" y="259085"/>
                </a:cubicBezTo>
                <a:cubicBezTo>
                  <a:pt x="158729" y="272451"/>
                  <a:pt x="161311" y="291439"/>
                  <a:pt x="152400" y="304805"/>
                </a:cubicBezTo>
                <a:cubicBezTo>
                  <a:pt x="140445" y="322738"/>
                  <a:pt x="119207" y="332987"/>
                  <a:pt x="106680" y="350525"/>
                </a:cubicBezTo>
                <a:cubicBezTo>
                  <a:pt x="93475" y="369012"/>
                  <a:pt x="88241" y="392220"/>
                  <a:pt x="76200" y="411485"/>
                </a:cubicBezTo>
                <a:cubicBezTo>
                  <a:pt x="62738" y="433024"/>
                  <a:pt x="45720" y="452125"/>
                  <a:pt x="30480" y="472445"/>
                </a:cubicBezTo>
                <a:cubicBezTo>
                  <a:pt x="24602" y="495956"/>
                  <a:pt x="0" y="590257"/>
                  <a:pt x="0" y="609605"/>
                </a:cubicBezTo>
                <a:cubicBezTo>
                  <a:pt x="0" y="645526"/>
                  <a:pt x="8195" y="681062"/>
                  <a:pt x="15240" y="716285"/>
                </a:cubicBezTo>
                <a:cubicBezTo>
                  <a:pt x="21438" y="747273"/>
                  <a:pt x="38483" y="785248"/>
                  <a:pt x="60960" y="807725"/>
                </a:cubicBezTo>
                <a:cubicBezTo>
                  <a:pt x="104145" y="850910"/>
                  <a:pt x="174426" y="857850"/>
                  <a:pt x="228600" y="868685"/>
                </a:cubicBezTo>
                <a:cubicBezTo>
                  <a:pt x="254000" y="873765"/>
                  <a:pt x="279670" y="877643"/>
                  <a:pt x="304800" y="883925"/>
                </a:cubicBezTo>
                <a:cubicBezTo>
                  <a:pt x="320385" y="887821"/>
                  <a:pt x="334768" y="896015"/>
                  <a:pt x="350520" y="899165"/>
                </a:cubicBezTo>
                <a:cubicBezTo>
                  <a:pt x="385573" y="906176"/>
                  <a:pt x="549451" y="925936"/>
                  <a:pt x="579120" y="929645"/>
                </a:cubicBezTo>
                <a:cubicBezTo>
                  <a:pt x="690215" y="966677"/>
                  <a:pt x="642448" y="957166"/>
                  <a:pt x="853440" y="929645"/>
                </a:cubicBezTo>
                <a:cubicBezTo>
                  <a:pt x="894979" y="924227"/>
                  <a:pt x="937892" y="917899"/>
                  <a:pt x="975360" y="899165"/>
                </a:cubicBezTo>
                <a:cubicBezTo>
                  <a:pt x="1016000" y="878845"/>
                  <a:pt x="1054175" y="852573"/>
                  <a:pt x="1097280" y="838205"/>
                </a:cubicBezTo>
                <a:lnTo>
                  <a:pt x="1188720" y="807725"/>
                </a:lnTo>
                <a:cubicBezTo>
                  <a:pt x="1200746" y="771647"/>
                  <a:pt x="1219200" y="722586"/>
                  <a:pt x="1219200" y="685805"/>
                </a:cubicBezTo>
                <a:cubicBezTo>
                  <a:pt x="1219200" y="629695"/>
                  <a:pt x="1211895" y="573711"/>
                  <a:pt x="1203960" y="518165"/>
                </a:cubicBezTo>
                <a:cubicBezTo>
                  <a:pt x="1192470" y="437734"/>
                  <a:pt x="1162664" y="485717"/>
                  <a:pt x="1127760" y="381005"/>
                </a:cubicBezTo>
                <a:cubicBezTo>
                  <a:pt x="1100936" y="300532"/>
                  <a:pt x="1121431" y="348651"/>
                  <a:pt x="1051560" y="243845"/>
                </a:cubicBezTo>
                <a:lnTo>
                  <a:pt x="990600" y="152405"/>
                </a:lnTo>
                <a:cubicBezTo>
                  <a:pt x="980440" y="137165"/>
                  <a:pt x="975360" y="116845"/>
                  <a:pt x="960120" y="106685"/>
                </a:cubicBezTo>
                <a:cubicBezTo>
                  <a:pt x="924055" y="82641"/>
                  <a:pt x="911585" y="68537"/>
                  <a:pt x="868680" y="60965"/>
                </a:cubicBezTo>
                <a:cubicBezTo>
                  <a:pt x="797931" y="48480"/>
                  <a:pt x="655320" y="30485"/>
                  <a:pt x="655320" y="30485"/>
                </a:cubicBezTo>
                <a:cubicBezTo>
                  <a:pt x="640080" y="25405"/>
                  <a:pt x="625405" y="18119"/>
                  <a:pt x="609600" y="15245"/>
                </a:cubicBezTo>
                <a:cubicBezTo>
                  <a:pt x="537968" y="2221"/>
                  <a:pt x="467005" y="-11292"/>
                  <a:pt x="396240" y="15245"/>
                </a:cubicBezTo>
                <a:cubicBezTo>
                  <a:pt x="382786" y="20290"/>
                  <a:pt x="375920" y="35565"/>
                  <a:pt x="365760" y="45725"/>
                </a:cubicBezTo>
              </a:path>
            </a:pathLst>
          </a:cu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indent="-457200" algn="ctr" fontAlgn="base">
              <a:spcBef>
                <a:spcPct val="50000"/>
              </a:spcBef>
              <a:spcAft>
                <a:spcPct val="0"/>
              </a:spcAft>
            </a:pPr>
            <a:endParaRPr lang="zh-CN" altLang="en-US" sz="2500" smtClean="0">
              <a:solidFill>
                <a:srgbClr val="000000"/>
              </a:solidFill>
            </a:endParaRPr>
          </a:p>
        </p:txBody>
      </p:sp>
      <p:sp>
        <p:nvSpPr>
          <p:cNvPr id="10" name="TextBox 9"/>
          <p:cNvSpPr txBox="1"/>
          <p:nvPr/>
        </p:nvSpPr>
        <p:spPr>
          <a:xfrm>
            <a:off x="5944344" y="1810962"/>
            <a:ext cx="3168352" cy="2031325"/>
          </a:xfrm>
          <a:prstGeom prst="rect">
            <a:avLst/>
          </a:prstGeom>
          <a:noFill/>
        </p:spPr>
        <p:txBody>
          <a:bodyPr wrap="square" rtlCol="0">
            <a:spAutoFit/>
          </a:bodyPr>
          <a:lstStyle/>
          <a:p>
            <a:pPr fontAlgn="base">
              <a:spcBef>
                <a:spcPct val="50000"/>
              </a:spcBef>
              <a:spcAft>
                <a:spcPct val="0"/>
              </a:spcAft>
            </a:pPr>
            <a:r>
              <a:rPr lang="en-US" altLang="zh-CN" dirty="0" smtClean="0">
                <a:solidFill>
                  <a:srgbClr val="000000"/>
                </a:solidFill>
              </a:rPr>
              <a:t>A </a:t>
            </a:r>
            <a:r>
              <a:rPr lang="en-US" altLang="zh-CN" b="1" i="1" dirty="0" smtClean="0">
                <a:solidFill>
                  <a:srgbClr val="000000"/>
                </a:solidFill>
              </a:rPr>
              <a:t>community</a:t>
            </a:r>
            <a:r>
              <a:rPr lang="en-US" altLang="zh-CN" dirty="0" smtClean="0">
                <a:solidFill>
                  <a:srgbClr val="000000"/>
                </a:solidFill>
              </a:rPr>
              <a:t> is a group of nodes with greater ties internally than to the rest of the network</a:t>
            </a:r>
          </a:p>
          <a:p>
            <a:pPr fontAlgn="base">
              <a:spcBef>
                <a:spcPct val="50000"/>
              </a:spcBef>
              <a:spcAft>
                <a:spcPct val="0"/>
              </a:spcAft>
            </a:pPr>
            <a:endParaRPr lang="en-US" altLang="zh-CN" dirty="0">
              <a:solidFill>
                <a:srgbClr val="000000"/>
              </a:solidFill>
            </a:endParaRPr>
          </a:p>
          <a:p>
            <a:pPr fontAlgn="base">
              <a:spcBef>
                <a:spcPct val="50000"/>
              </a:spcBef>
              <a:spcAft>
                <a:spcPct val="0"/>
              </a:spcAft>
            </a:pPr>
            <a:r>
              <a:rPr lang="en-US" altLang="zh-CN" dirty="0" smtClean="0">
                <a:solidFill>
                  <a:srgbClr val="000000"/>
                </a:solidFill>
              </a:rPr>
              <a:t>Strictest: clique</a:t>
            </a:r>
            <a:endParaRPr lang="zh-CN" altLang="en-US" dirty="0">
              <a:solidFill>
                <a:srgbClr val="000000"/>
              </a:solidFill>
            </a:endParaRPr>
          </a:p>
        </p:txBody>
      </p:sp>
    </p:spTree>
    <p:extLst>
      <p:ext uri="{BB962C8B-B14F-4D97-AF65-F5344CB8AC3E}">
        <p14:creationId xmlns:p14="http://schemas.microsoft.com/office/powerpoint/2010/main" val="401507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What is Social Network and Social Media</a:t>
            </a:r>
            <a:endParaRPr lang="zh-CN" altLang="en-US" dirty="0"/>
          </a:p>
        </p:txBody>
      </p:sp>
      <p:sp>
        <p:nvSpPr>
          <p:cNvPr id="3" name="Content Placeholder 2"/>
          <p:cNvSpPr>
            <a:spLocks noGrp="1"/>
          </p:cNvSpPr>
          <p:nvPr>
            <p:ph idx="1"/>
          </p:nvPr>
        </p:nvSpPr>
        <p:spPr/>
        <p:txBody>
          <a:bodyPr/>
          <a:lstStyle/>
          <a:p>
            <a:r>
              <a:rPr lang="en-US" altLang="zh-CN" dirty="0" smtClean="0"/>
              <a:t>Social Network</a:t>
            </a:r>
          </a:p>
          <a:p>
            <a:pPr lvl="1"/>
            <a:r>
              <a:rPr lang="en-US" altLang="zh-CN" dirty="0" smtClean="0"/>
              <a:t>The networks formed by individuals</a:t>
            </a:r>
          </a:p>
          <a:p>
            <a:r>
              <a:rPr lang="en-US" altLang="zh-CN" dirty="0" smtClean="0"/>
              <a:t>Social Media</a:t>
            </a:r>
          </a:p>
          <a:p>
            <a:pPr lvl="1"/>
            <a:r>
              <a:rPr lang="en-US" altLang="zh-CN" dirty="0"/>
              <a:t>social network + media</a:t>
            </a:r>
          </a:p>
          <a:p>
            <a:pPr lvl="2"/>
            <a:r>
              <a:rPr lang="en-US" altLang="zh-CN" dirty="0"/>
              <a:t>  media = content of twitter, tag, </a:t>
            </a:r>
            <a:r>
              <a:rPr lang="en-US" altLang="zh-CN" dirty="0" smtClean="0"/>
              <a:t>videos, photos ....</a:t>
            </a:r>
            <a:endParaRPr lang="en-US" altLang="zh-CN" dirty="0"/>
          </a:p>
          <a:p>
            <a:pPr lvl="1"/>
            <a:endParaRPr lang="zh-CN" altLang="en-US" dirty="0"/>
          </a:p>
        </p:txBody>
      </p:sp>
    </p:spTree>
    <p:extLst>
      <p:ext uri="{BB962C8B-B14F-4D97-AF65-F5344CB8AC3E}">
        <p14:creationId xmlns:p14="http://schemas.microsoft.com/office/powerpoint/2010/main" val="34278935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community exists?</a:t>
            </a:r>
            <a:endParaRPr lang="zh-CN" altLang="en-US" dirty="0"/>
          </a:p>
        </p:txBody>
      </p:sp>
      <p:sp>
        <p:nvSpPr>
          <p:cNvPr id="3" name="Content Placeholder 2"/>
          <p:cNvSpPr>
            <a:spLocks noGrp="1"/>
          </p:cNvSpPr>
          <p:nvPr>
            <p:ph idx="1"/>
          </p:nvPr>
        </p:nvSpPr>
        <p:spPr/>
        <p:txBody>
          <a:bodyPr/>
          <a:lstStyle/>
          <a:p>
            <a:pPr>
              <a:lnSpc>
                <a:spcPct val="90000"/>
              </a:lnSpc>
            </a:pPr>
            <a:r>
              <a:rPr lang="en-US" altLang="zh-CN" dirty="0"/>
              <a:t>Why communities in social media? </a:t>
            </a:r>
          </a:p>
          <a:p>
            <a:pPr lvl="1">
              <a:lnSpc>
                <a:spcPct val="90000"/>
              </a:lnSpc>
            </a:pPr>
            <a:r>
              <a:rPr lang="en-US" altLang="zh-CN" dirty="0"/>
              <a:t>Human beings are social</a:t>
            </a:r>
          </a:p>
          <a:p>
            <a:pPr lvl="1">
              <a:lnSpc>
                <a:spcPct val="90000"/>
              </a:lnSpc>
            </a:pPr>
            <a:r>
              <a:rPr lang="en-US" altLang="zh-CN" dirty="0"/>
              <a:t>Easy-to-use social media allows people to extend their social life in unprecedented ways</a:t>
            </a:r>
          </a:p>
          <a:p>
            <a:pPr lvl="1">
              <a:lnSpc>
                <a:spcPct val="90000"/>
              </a:lnSpc>
            </a:pPr>
            <a:r>
              <a:rPr lang="en-US" altLang="zh-CN" dirty="0"/>
              <a:t>Difficult to meet friends in the physical world, but much easier to find friend online with similar interests</a:t>
            </a:r>
          </a:p>
          <a:p>
            <a:pPr lvl="1">
              <a:lnSpc>
                <a:spcPct val="90000"/>
              </a:lnSpc>
            </a:pPr>
            <a:r>
              <a:rPr lang="en-US" altLang="zh-CN" dirty="0"/>
              <a:t>Interactions between nodes can help determine communities</a:t>
            </a:r>
          </a:p>
          <a:p>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1666006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do community discovery</a:t>
            </a:r>
            <a:endParaRPr lang="zh-CN" altLang="en-US" dirty="0"/>
          </a:p>
        </p:txBody>
      </p:sp>
      <p:sp>
        <p:nvSpPr>
          <p:cNvPr id="3" name="Content Placeholder 2"/>
          <p:cNvSpPr>
            <a:spLocks noGrp="1"/>
          </p:cNvSpPr>
          <p:nvPr>
            <p:ph idx="1"/>
          </p:nvPr>
        </p:nvSpPr>
        <p:spPr>
          <a:xfrm>
            <a:off x="566738" y="1752600"/>
            <a:ext cx="8001000" cy="4052664"/>
          </a:xfrm>
        </p:spPr>
        <p:txBody>
          <a:bodyPr/>
          <a:lstStyle/>
          <a:p>
            <a:r>
              <a:rPr lang="en-US" altLang="zh-CN" dirty="0" smtClean="0"/>
              <a:t>Why?</a:t>
            </a:r>
          </a:p>
          <a:p>
            <a:pPr lvl="1"/>
            <a:r>
              <a:rPr lang="en-US" altLang="zh-CN" sz="2000" dirty="0" smtClean="0"/>
              <a:t>Understand and underpin social structure and its evolution</a:t>
            </a:r>
          </a:p>
          <a:p>
            <a:pPr lvl="1"/>
            <a:r>
              <a:rPr lang="en-US" altLang="zh-CN" sz="2000" dirty="0" smtClean="0"/>
              <a:t>Study the social behavior of human/animals</a:t>
            </a:r>
          </a:p>
          <a:p>
            <a:pPr lvl="1"/>
            <a:r>
              <a:rPr lang="en-US" altLang="zh-CN" sz="2000" dirty="0" smtClean="0"/>
              <a:t>Set proxy caches</a:t>
            </a:r>
          </a:p>
          <a:p>
            <a:pPr lvl="1"/>
            <a:r>
              <a:rPr lang="en-US" altLang="zh-CN" sz="2000" dirty="0" smtClean="0"/>
              <a:t>Detect link farms</a:t>
            </a:r>
          </a:p>
          <a:p>
            <a:pPr lvl="1"/>
            <a:r>
              <a:rPr lang="en-US" altLang="zh-CN" sz="2000" dirty="0" smtClean="0"/>
              <a:t>Do personalized recommendation</a:t>
            </a:r>
          </a:p>
          <a:p>
            <a:pPr lvl="1"/>
            <a:r>
              <a:rPr lang="en-US" altLang="zh-CN" sz="2000" dirty="0" smtClean="0"/>
              <a:t>Enable efficient message routing and posting in mobile ad-hoc networks</a:t>
            </a:r>
          </a:p>
          <a:p>
            <a:pPr lvl="1"/>
            <a:r>
              <a:rPr lang="en-US" altLang="zh-CN" sz="2000" dirty="0" smtClean="0"/>
              <a:t>Enable efficient customer feedback</a:t>
            </a:r>
          </a:p>
          <a:p>
            <a:pPr lvl="1"/>
            <a:r>
              <a:rPr lang="en-US" altLang="zh-CN" sz="2000" dirty="0" smtClean="0"/>
              <a:t>…</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8821055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Discovering Algorithms</a:t>
            </a:r>
            <a:endParaRPr lang="zh-CN" altLang="en-US" dirty="0"/>
          </a:p>
        </p:txBody>
      </p:sp>
      <p:sp>
        <p:nvSpPr>
          <p:cNvPr id="3" name="Content Placeholder 2"/>
          <p:cNvSpPr>
            <a:spLocks noGrp="1"/>
          </p:cNvSpPr>
          <p:nvPr>
            <p:ph idx="1"/>
          </p:nvPr>
        </p:nvSpPr>
        <p:spPr/>
        <p:txBody>
          <a:bodyPr/>
          <a:lstStyle/>
          <a:p>
            <a:r>
              <a:rPr lang="en-US" altLang="zh-CN" dirty="0" smtClean="0"/>
              <a:t>Outline</a:t>
            </a:r>
          </a:p>
          <a:p>
            <a:pPr lvl="1"/>
            <a:r>
              <a:rPr lang="en-US" altLang="zh-CN" dirty="0" smtClean="0"/>
              <a:t>Overview</a:t>
            </a:r>
          </a:p>
          <a:p>
            <a:pPr lvl="1"/>
            <a:r>
              <a:rPr lang="en-US" altLang="zh-CN" dirty="0" smtClean="0"/>
              <a:t>Quality Estimation</a:t>
            </a:r>
          </a:p>
          <a:p>
            <a:pPr lvl="1"/>
            <a:r>
              <a:rPr lang="en-US" altLang="zh-CN" dirty="0" smtClean="0"/>
              <a:t>Some Algorithms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36453841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Overview</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pic>
        <p:nvPicPr>
          <p:cNvPr id="962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872699" y="151637"/>
            <a:ext cx="5578113" cy="810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409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Quality Estimation</a:t>
            </a:r>
            <a:endParaRPr lang="zh-CN" altLang="en-US" dirty="0"/>
          </a:p>
        </p:txBody>
      </p:sp>
      <p:sp>
        <p:nvSpPr>
          <p:cNvPr id="3" name="Content Placeholder 2"/>
          <p:cNvSpPr>
            <a:spLocks noGrp="1"/>
          </p:cNvSpPr>
          <p:nvPr>
            <p:ph idx="1"/>
          </p:nvPr>
        </p:nvSpPr>
        <p:spPr/>
        <p:txBody>
          <a:bodyPr/>
          <a:lstStyle/>
          <a:p>
            <a:r>
              <a:rPr lang="en-US" altLang="zh-CN" sz="2800" dirty="0" smtClean="0"/>
              <a:t>How to measure the discovering results?</a:t>
            </a:r>
          </a:p>
          <a:p>
            <a:pPr lvl="1"/>
            <a:endParaRPr lang="en-US" altLang="zh-CN" sz="2400" dirty="0" smtClean="0"/>
          </a:p>
          <a:p>
            <a:pPr lvl="1"/>
            <a:r>
              <a:rPr lang="en-US" altLang="zh-CN" sz="2400" dirty="0" smtClean="0"/>
              <a:t>Normalized Cut</a:t>
            </a:r>
          </a:p>
          <a:p>
            <a:pPr marL="471487" lvl="1" indent="0">
              <a:buNone/>
            </a:pPr>
            <a:r>
              <a:rPr lang="en-US" altLang="zh-CN" sz="2400" dirty="0" smtClean="0"/>
              <a:t>	</a:t>
            </a:r>
          </a:p>
          <a:p>
            <a:pPr lvl="1"/>
            <a:r>
              <a:rPr lang="en-US" altLang="zh-CN" sz="2400" dirty="0" smtClean="0"/>
              <a:t>Conductance</a:t>
            </a:r>
          </a:p>
          <a:p>
            <a:pPr marL="471487" lvl="1" indent="0">
              <a:buNone/>
            </a:pPr>
            <a:endParaRPr lang="en-US" altLang="zh-CN" sz="2400" dirty="0" smtClean="0"/>
          </a:p>
          <a:p>
            <a:pPr lvl="1"/>
            <a:r>
              <a:rPr lang="en-US" altLang="zh-CN" sz="2400" dirty="0" smtClean="0"/>
              <a:t>Kernighan-Lin (KL) objective</a:t>
            </a:r>
          </a:p>
          <a:p>
            <a:pPr lvl="1"/>
            <a:endParaRPr lang="en-US" altLang="zh-CN" sz="2400" dirty="0"/>
          </a:p>
          <a:p>
            <a:pPr marL="471487" lvl="1" indent="0">
              <a:buNone/>
            </a:pPr>
            <a:endParaRPr lang="en-US" altLang="zh-CN" sz="2400" dirty="0" smtClean="0"/>
          </a:p>
          <a:p>
            <a:pPr marL="471487" lvl="1" indent="0">
              <a:buNone/>
            </a:pPr>
            <a:endParaRPr lang="en-US" altLang="zh-CN" sz="2300" dirty="0" smtClean="0"/>
          </a:p>
          <a:p>
            <a:pPr marL="471487" lvl="1" indent="0">
              <a:buNone/>
            </a:pPr>
            <a:endParaRPr lang="en-US" altLang="zh-CN" sz="2300" dirty="0" smtClean="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graphicFrame>
        <p:nvGraphicFramePr>
          <p:cNvPr id="5" name="Object 4"/>
          <p:cNvGraphicFramePr>
            <a:graphicFrameLocks noChangeAspect="1"/>
          </p:cNvGraphicFramePr>
          <p:nvPr>
            <p:extLst/>
          </p:nvPr>
        </p:nvGraphicFramePr>
        <p:xfrm>
          <a:off x="4139952" y="2522538"/>
          <a:ext cx="3553469" cy="906462"/>
        </p:xfrm>
        <a:graphic>
          <a:graphicData uri="http://schemas.openxmlformats.org/presentationml/2006/ole">
            <mc:AlternateContent xmlns:mc="http://schemas.openxmlformats.org/markup-compatibility/2006">
              <mc:Choice xmlns:v="urn:schemas-microsoft-com:vml" Requires="v">
                <p:oleObj spid="_x0000_s7179" name="Equation" r:id="rId4" imgW="2044440" imgH="520560" progId="Equation.3">
                  <p:embed/>
                </p:oleObj>
              </mc:Choice>
              <mc:Fallback>
                <p:oleObj name="Equation" r:id="rId4" imgW="2044440" imgH="520560" progId="Equation.3">
                  <p:embed/>
                  <p:pic>
                    <p:nvPicPr>
                      <p:cNvPr id="0" name=""/>
                      <p:cNvPicPr/>
                      <p:nvPr/>
                    </p:nvPicPr>
                    <p:blipFill>
                      <a:blip r:embed="rId5"/>
                      <a:stretch>
                        <a:fillRect/>
                      </a:stretch>
                    </p:blipFill>
                    <p:spPr>
                      <a:xfrm>
                        <a:off x="4139952" y="2522538"/>
                        <a:ext cx="3553469" cy="906462"/>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4139952" y="3536519"/>
          <a:ext cx="3934073" cy="900593"/>
        </p:xfrm>
        <a:graphic>
          <a:graphicData uri="http://schemas.openxmlformats.org/presentationml/2006/ole">
            <mc:AlternateContent xmlns:mc="http://schemas.openxmlformats.org/markup-compatibility/2006">
              <mc:Choice xmlns:v="urn:schemas-microsoft-com:vml" Requires="v">
                <p:oleObj spid="_x0000_s7180" name="Equation" r:id="rId6" imgW="2273040" imgH="520560" progId="Equation.3">
                  <p:embed/>
                </p:oleObj>
              </mc:Choice>
              <mc:Fallback>
                <p:oleObj name="Equation" r:id="rId6" imgW="2273040" imgH="520560" progId="Equation.3">
                  <p:embed/>
                  <p:pic>
                    <p:nvPicPr>
                      <p:cNvPr id="0" name=""/>
                      <p:cNvPicPr>
                        <a:picLocks noChangeAspect="1" noChangeArrowheads="1"/>
                      </p:cNvPicPr>
                      <p:nvPr/>
                    </p:nvPicPr>
                    <p:blipFill>
                      <a:blip r:embed="rId7"/>
                      <a:srcRect/>
                      <a:stretch>
                        <a:fillRect/>
                      </a:stretch>
                    </p:blipFill>
                    <p:spPr bwMode="auto">
                      <a:xfrm>
                        <a:off x="4139952" y="3536519"/>
                        <a:ext cx="3934073" cy="900593"/>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nvPr>
        </p:nvGraphicFramePr>
        <p:xfrm>
          <a:off x="2067955" y="5053681"/>
          <a:ext cx="4592277" cy="751583"/>
        </p:xfrm>
        <a:graphic>
          <a:graphicData uri="http://schemas.openxmlformats.org/presentationml/2006/ole">
            <mc:AlternateContent xmlns:mc="http://schemas.openxmlformats.org/markup-compatibility/2006">
              <mc:Choice xmlns:v="urn:schemas-microsoft-com:vml" Requires="v">
                <p:oleObj spid="_x0000_s7181" name="Equation" r:id="rId8" imgW="2171520" imgH="355320" progId="Equation.3">
                  <p:embed/>
                </p:oleObj>
              </mc:Choice>
              <mc:Fallback>
                <p:oleObj name="Equation" r:id="rId8" imgW="2171520" imgH="355320" progId="Equation.3">
                  <p:embed/>
                  <p:pic>
                    <p:nvPicPr>
                      <p:cNvPr id="0" name=""/>
                      <p:cNvPicPr>
                        <a:picLocks noChangeAspect="1" noChangeArrowheads="1"/>
                      </p:cNvPicPr>
                      <p:nvPr/>
                    </p:nvPicPr>
                    <p:blipFill>
                      <a:blip r:embed="rId9"/>
                      <a:srcRect/>
                      <a:stretch>
                        <a:fillRect/>
                      </a:stretch>
                    </p:blipFill>
                    <p:spPr bwMode="auto">
                      <a:xfrm>
                        <a:off x="2067955" y="5053681"/>
                        <a:ext cx="4592277" cy="75158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9883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67034C7E-9CED-465D-BC91-DF7E6036E790}" type="slidenum">
              <a:rPr lang="en-US" altLang="zh-CN">
                <a:solidFill>
                  <a:srgbClr val="000000"/>
                </a:solidFill>
              </a:rPr>
              <a:pPr/>
              <a:t>65</a:t>
            </a:fld>
            <a:endParaRPr lang="en-US" altLang="zh-CN">
              <a:solidFill>
                <a:srgbClr val="000000"/>
              </a:solidFill>
            </a:endParaRPr>
          </a:p>
        </p:txBody>
      </p:sp>
      <p:sp>
        <p:nvSpPr>
          <p:cNvPr id="14338" name="Rectangle 2"/>
          <p:cNvSpPr>
            <a:spLocks noGrp="1" noChangeArrowheads="1"/>
          </p:cNvSpPr>
          <p:nvPr>
            <p:ph type="title"/>
          </p:nvPr>
        </p:nvSpPr>
        <p:spPr/>
        <p:txBody>
          <a:bodyPr/>
          <a:lstStyle/>
          <a:p>
            <a:r>
              <a:rPr lang="en-US" altLang="zh-CN" dirty="0" smtClean="0">
                <a:ea typeface="宋体" pitchFamily="2" charset="-122"/>
              </a:rPr>
              <a:t>Quality Estimation: Modularity</a:t>
            </a:r>
            <a:endParaRPr lang="en-US" altLang="zh-CN" dirty="0">
              <a:ea typeface="宋体" pitchFamily="2" charset="-122"/>
            </a:endParaRPr>
          </a:p>
        </p:txBody>
      </p:sp>
      <p:sp>
        <p:nvSpPr>
          <p:cNvPr id="14341" name="Text Box 5"/>
          <p:cNvSpPr txBox="1">
            <a:spLocks noChangeArrowheads="1"/>
          </p:cNvSpPr>
          <p:nvPr/>
        </p:nvSpPr>
        <p:spPr bwMode="auto">
          <a:xfrm>
            <a:off x="251520" y="2204864"/>
            <a:ext cx="1043705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zh-CN" sz="2000" dirty="0">
                <a:solidFill>
                  <a:srgbClr val="000000"/>
                </a:solidFill>
              </a:rPr>
              <a:t>Q(division) =    </a:t>
            </a:r>
            <a:r>
              <a:rPr lang="en-US" altLang="zh-CN" sz="2000" dirty="0">
                <a:solidFill>
                  <a:srgbClr val="336699"/>
                </a:solidFill>
              </a:rPr>
              <a:t>#(internal edges)</a:t>
            </a:r>
            <a:r>
              <a:rPr lang="en-US" altLang="zh-CN" sz="2000" dirty="0">
                <a:solidFill>
                  <a:srgbClr val="000000"/>
                </a:solidFill>
              </a:rPr>
              <a:t> - </a:t>
            </a:r>
            <a:r>
              <a:rPr lang="en-US" altLang="zh-CN" sz="2000" dirty="0" smtClean="0">
                <a:solidFill>
                  <a:srgbClr val="000000"/>
                </a:solidFill>
              </a:rPr>
              <a:t> E</a:t>
            </a:r>
            <a:r>
              <a:rPr lang="en-US" altLang="zh-CN" sz="2000" dirty="0">
                <a:solidFill>
                  <a:srgbClr val="000000"/>
                </a:solidFill>
              </a:rPr>
              <a:t>(</a:t>
            </a:r>
            <a:r>
              <a:rPr lang="en-US" altLang="zh-CN" sz="2000" dirty="0">
                <a:solidFill>
                  <a:srgbClr val="008000"/>
                </a:solidFill>
              </a:rPr>
              <a:t>#(internal edges) in a </a:t>
            </a:r>
            <a:endParaRPr lang="en-US" altLang="zh-CN" sz="2000" dirty="0" smtClean="0">
              <a:solidFill>
                <a:srgbClr val="008000"/>
              </a:solidFill>
            </a:endParaRPr>
          </a:p>
          <a:p>
            <a:pPr fontAlgn="base">
              <a:spcBef>
                <a:spcPct val="50000"/>
              </a:spcBef>
              <a:spcAft>
                <a:spcPct val="0"/>
              </a:spcAft>
            </a:pPr>
            <a:r>
              <a:rPr lang="en-US" altLang="zh-CN" sz="2000" dirty="0">
                <a:solidFill>
                  <a:srgbClr val="008000"/>
                </a:solidFill>
              </a:rPr>
              <a:t>	</a:t>
            </a:r>
            <a:r>
              <a:rPr lang="en-US" altLang="zh-CN" sz="2000" dirty="0" smtClean="0">
                <a:solidFill>
                  <a:srgbClr val="008000"/>
                </a:solidFill>
              </a:rPr>
              <a:t>		RANDOM </a:t>
            </a:r>
            <a:r>
              <a:rPr lang="en-US" altLang="zh-CN" sz="2000" dirty="0">
                <a:solidFill>
                  <a:srgbClr val="008000"/>
                </a:solidFill>
              </a:rPr>
              <a:t>graph </a:t>
            </a:r>
            <a:r>
              <a:rPr lang="en-US" altLang="zh-CN" sz="2000" dirty="0" smtClean="0">
                <a:solidFill>
                  <a:srgbClr val="008000"/>
                </a:solidFill>
              </a:rPr>
              <a:t>with </a:t>
            </a:r>
            <a:r>
              <a:rPr lang="en-US" altLang="zh-CN" sz="2000" dirty="0">
                <a:solidFill>
                  <a:srgbClr val="008000"/>
                </a:solidFill>
              </a:rPr>
              <a:t>same node degrees</a:t>
            </a:r>
            <a:r>
              <a:rPr lang="en-US" altLang="zh-CN" sz="2000" dirty="0">
                <a:solidFill>
                  <a:srgbClr val="000000"/>
                </a:solidFill>
              </a:rPr>
              <a:t>)</a:t>
            </a:r>
            <a:br>
              <a:rPr lang="en-US" altLang="zh-CN" sz="2000" dirty="0">
                <a:solidFill>
                  <a:srgbClr val="000000"/>
                </a:solidFill>
              </a:rPr>
            </a:br>
            <a:endParaRPr lang="en-US" altLang="zh-CN" sz="2000" dirty="0" smtClean="0">
              <a:solidFill>
                <a:srgbClr val="000000"/>
              </a:solidFill>
            </a:endParaRPr>
          </a:p>
          <a:p>
            <a:pPr fontAlgn="base">
              <a:spcBef>
                <a:spcPct val="50000"/>
              </a:spcBef>
              <a:spcAft>
                <a:spcPct val="0"/>
              </a:spcAft>
            </a:pPr>
            <a:r>
              <a:rPr lang="en-US" altLang="zh-CN" sz="2000" dirty="0" smtClean="0">
                <a:solidFill>
                  <a:srgbClr val="CC3300"/>
                </a:solidFill>
              </a:rPr>
              <a:t>Trivial </a:t>
            </a:r>
            <a:r>
              <a:rPr lang="en-US" altLang="zh-CN" sz="2000" dirty="0">
                <a:solidFill>
                  <a:srgbClr val="CC3300"/>
                </a:solidFill>
              </a:rPr>
              <a:t>division</a:t>
            </a:r>
            <a:r>
              <a:rPr lang="en-US" altLang="zh-CN" sz="2000" dirty="0">
                <a:solidFill>
                  <a:srgbClr val="000000"/>
                </a:solidFill>
              </a:rPr>
              <a:t>: all vertices in one </a:t>
            </a:r>
            <a:r>
              <a:rPr lang="en-US" altLang="zh-CN" sz="2000" dirty="0" smtClean="0">
                <a:solidFill>
                  <a:srgbClr val="000000"/>
                </a:solidFill>
              </a:rPr>
              <a:t>group ==&gt; </a:t>
            </a:r>
            <a:r>
              <a:rPr lang="en-US" altLang="zh-CN" sz="2000" dirty="0">
                <a:solidFill>
                  <a:srgbClr val="000000"/>
                </a:solidFill>
              </a:rPr>
              <a:t>Q(trivial division) = 0</a:t>
            </a:r>
          </a:p>
        </p:txBody>
      </p:sp>
      <p:pic>
        <p:nvPicPr>
          <p:cNvPr id="12" name="Picture 11" descr="latex-image-1.p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4149080"/>
            <a:ext cx="41783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979712" y="5157192"/>
            <a:ext cx="5184576" cy="369332"/>
          </a:xfrm>
          <a:prstGeom prst="rect">
            <a:avLst/>
          </a:prstGeom>
          <a:noFill/>
        </p:spPr>
        <p:txBody>
          <a:bodyPr wrap="square" rtlCol="0">
            <a:spAutoFit/>
          </a:bodyPr>
          <a:lstStyle/>
          <a:p>
            <a:pPr algn="ctr" fontAlgn="base">
              <a:spcBef>
                <a:spcPct val="50000"/>
              </a:spcBef>
              <a:spcAft>
                <a:spcPct val="0"/>
              </a:spcAft>
            </a:pPr>
            <a:r>
              <a:rPr lang="en-US" altLang="zh-CN" i="1" dirty="0">
                <a:solidFill>
                  <a:srgbClr val="000000"/>
                </a:solidFill>
              </a:rPr>
              <a:t>m</a:t>
            </a:r>
            <a:r>
              <a:rPr lang="en-US" altLang="zh-CN" i="1" dirty="0" smtClean="0">
                <a:solidFill>
                  <a:srgbClr val="000000"/>
                </a:solidFill>
              </a:rPr>
              <a:t> is the number of edges in the network</a:t>
            </a:r>
            <a:endParaRPr lang="zh-CN" altLang="en-US" i="1" dirty="0">
              <a:solidFill>
                <a:srgbClr val="000000"/>
              </a:solidFill>
            </a:endParaRPr>
          </a:p>
        </p:txBody>
      </p:sp>
      <p:sp>
        <p:nvSpPr>
          <p:cNvPr id="7" name="TextBox 6"/>
          <p:cNvSpPr txBox="1"/>
          <p:nvPr/>
        </p:nvSpPr>
        <p:spPr>
          <a:xfrm>
            <a:off x="899592" y="6187965"/>
            <a:ext cx="6840760" cy="430887"/>
          </a:xfrm>
          <a:prstGeom prst="rect">
            <a:avLst/>
          </a:prstGeom>
          <a:noFill/>
        </p:spPr>
        <p:txBody>
          <a:bodyPr wrap="square" rtlCol="0">
            <a:spAutoFit/>
          </a:bodyPr>
          <a:lstStyle/>
          <a:p>
            <a:pPr algn="ctr" fontAlgn="base">
              <a:spcBef>
                <a:spcPct val="50000"/>
              </a:spcBef>
              <a:spcAft>
                <a:spcPct val="0"/>
              </a:spcAft>
            </a:pPr>
            <a:r>
              <a:rPr lang="en-US" altLang="zh-CN" sz="2200" i="1" u="sng" dirty="0" smtClean="0">
                <a:solidFill>
                  <a:srgbClr val="000000"/>
                </a:solidFill>
              </a:rPr>
              <a:t>Optimizing any of these objectives is NP-Hard</a:t>
            </a:r>
            <a:endParaRPr lang="zh-CN" altLang="en-US" sz="2200" i="1" u="sng" dirty="0">
              <a:solidFill>
                <a:srgbClr val="000000"/>
              </a:solidFill>
            </a:endParaRPr>
          </a:p>
        </p:txBody>
      </p:sp>
      <p:sp>
        <p:nvSpPr>
          <p:cNvPr id="3" name="TextBox 2"/>
          <p:cNvSpPr txBox="1"/>
          <p:nvPr/>
        </p:nvSpPr>
        <p:spPr>
          <a:xfrm>
            <a:off x="323528" y="5229200"/>
            <a:ext cx="2736304" cy="830997"/>
          </a:xfrm>
          <a:prstGeom prst="rect">
            <a:avLst/>
          </a:prstGeom>
          <a:noFill/>
        </p:spPr>
        <p:txBody>
          <a:bodyPr wrap="square" rtlCol="0">
            <a:spAutoFit/>
          </a:bodyPr>
          <a:lstStyle/>
          <a:p>
            <a:pPr algn="ctr" fontAlgn="base">
              <a:spcBef>
                <a:spcPct val="50000"/>
              </a:spcBef>
              <a:spcAft>
                <a:spcPct val="0"/>
              </a:spcAft>
            </a:pPr>
            <a:r>
              <a:rPr lang="en-US" altLang="zh-CN" sz="4800" dirty="0" smtClean="0">
                <a:solidFill>
                  <a:srgbClr val="000000"/>
                </a:solidFill>
              </a:rPr>
              <a:t>…</a:t>
            </a:r>
            <a:endParaRPr lang="zh-CN" altLang="en-US" sz="4800" dirty="0">
              <a:solidFill>
                <a:srgbClr val="000000"/>
              </a:solidFill>
            </a:endParaRPr>
          </a:p>
        </p:txBody>
      </p:sp>
    </p:spTree>
    <p:custDataLst>
      <p:tags r:id="rId1"/>
    </p:custDataLst>
    <p:extLst>
      <p:ext uri="{BB962C8B-B14F-4D97-AF65-F5344CB8AC3E}">
        <p14:creationId xmlns:p14="http://schemas.microsoft.com/office/powerpoint/2010/main" val="26266914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Discovering Algorithms</a:t>
            </a:r>
            <a:endParaRPr lang="zh-CN" altLang="en-US" dirty="0"/>
          </a:p>
        </p:txBody>
      </p:sp>
      <p:sp>
        <p:nvSpPr>
          <p:cNvPr id="3" name="Content Placeholder 2"/>
          <p:cNvSpPr>
            <a:spLocks noGrp="1"/>
          </p:cNvSpPr>
          <p:nvPr>
            <p:ph idx="1"/>
          </p:nvPr>
        </p:nvSpPr>
        <p:spPr/>
        <p:txBody>
          <a:bodyPr/>
          <a:lstStyle/>
          <a:p>
            <a:r>
              <a:rPr lang="en-US" altLang="zh-CN" dirty="0" smtClean="0"/>
              <a:t>Outline</a:t>
            </a:r>
          </a:p>
          <a:p>
            <a:pPr lvl="1"/>
            <a:r>
              <a:rPr lang="en-US" altLang="zh-CN" dirty="0" smtClean="0"/>
              <a:t>Overview</a:t>
            </a:r>
          </a:p>
          <a:p>
            <a:pPr lvl="1"/>
            <a:r>
              <a:rPr lang="en-US" altLang="zh-CN" dirty="0" smtClean="0"/>
              <a:t>Quality Estimation</a:t>
            </a:r>
          </a:p>
          <a:p>
            <a:pPr lvl="1"/>
            <a:r>
              <a:rPr lang="en-US" altLang="zh-CN" dirty="0" smtClean="0">
                <a:solidFill>
                  <a:srgbClr val="FF0000"/>
                </a:solidFill>
              </a:rPr>
              <a:t>Some Algorithms</a:t>
            </a:r>
            <a:endParaRPr lang="zh-CN" altLang="en-US" dirty="0">
              <a:solidFill>
                <a:srgbClr val="FF0000"/>
              </a:solidFill>
            </a:endParaRPr>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21891634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304800"/>
            <a:ext cx="8763000" cy="609600"/>
          </a:xfrm>
        </p:spPr>
        <p:txBody>
          <a:bodyPr/>
          <a:lstStyle/>
          <a:p>
            <a:pPr algn="ctr"/>
            <a:r>
              <a:rPr lang="en-US" altLang="zh-CN" sz="3200" dirty="0"/>
              <a:t>The Kernighan-Lin (KL) algorithm</a:t>
            </a:r>
            <a:endParaRPr lang="en-US" dirty="0"/>
          </a:p>
        </p:txBody>
      </p:sp>
      <p:sp>
        <p:nvSpPr>
          <p:cNvPr id="10244" name="Line 4"/>
          <p:cNvSpPr>
            <a:spLocks noChangeShapeType="1"/>
          </p:cNvSpPr>
          <p:nvPr/>
        </p:nvSpPr>
        <p:spPr bwMode="auto">
          <a:xfrm>
            <a:off x="762000" y="914400"/>
            <a:ext cx="8382000" cy="0"/>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grpSp>
        <p:nvGrpSpPr>
          <p:cNvPr id="2" name="Group 46"/>
          <p:cNvGrpSpPr>
            <a:grpSpLocks/>
          </p:cNvGrpSpPr>
          <p:nvPr/>
        </p:nvGrpSpPr>
        <p:grpSpPr bwMode="auto">
          <a:xfrm>
            <a:off x="2438400" y="1066800"/>
            <a:ext cx="4292600" cy="2263775"/>
            <a:chOff x="1488" y="624"/>
            <a:chExt cx="2752" cy="1474"/>
          </a:xfrm>
        </p:grpSpPr>
        <p:sp>
          <p:nvSpPr>
            <p:cNvPr id="10278" name="Freeform 38"/>
            <p:cNvSpPr>
              <a:spLocks/>
            </p:cNvSpPr>
            <p:nvPr/>
          </p:nvSpPr>
          <p:spPr bwMode="auto">
            <a:xfrm>
              <a:off x="3157" y="764"/>
              <a:ext cx="1083" cy="1334"/>
            </a:xfrm>
            <a:custGeom>
              <a:avLst/>
              <a:gdLst/>
              <a:ahLst/>
              <a:cxnLst>
                <a:cxn ang="0">
                  <a:pos x="491" y="52"/>
                </a:cxn>
                <a:cxn ang="0">
                  <a:pos x="335" y="93"/>
                </a:cxn>
                <a:cxn ang="0">
                  <a:pos x="265" y="124"/>
                </a:cxn>
                <a:cxn ang="0">
                  <a:pos x="249" y="148"/>
                </a:cxn>
                <a:cxn ang="0">
                  <a:pos x="226" y="163"/>
                </a:cxn>
                <a:cxn ang="0">
                  <a:pos x="218" y="202"/>
                </a:cxn>
                <a:cxn ang="0">
                  <a:pos x="171" y="241"/>
                </a:cxn>
                <a:cxn ang="0">
                  <a:pos x="132" y="311"/>
                </a:cxn>
                <a:cxn ang="0">
                  <a:pos x="70" y="498"/>
                </a:cxn>
                <a:cxn ang="0">
                  <a:pos x="23" y="615"/>
                </a:cxn>
                <a:cxn ang="0">
                  <a:pos x="15" y="670"/>
                </a:cxn>
                <a:cxn ang="0">
                  <a:pos x="0" y="717"/>
                </a:cxn>
                <a:cxn ang="0">
                  <a:pos x="8" y="1052"/>
                </a:cxn>
                <a:cxn ang="0">
                  <a:pos x="109" y="1239"/>
                </a:cxn>
                <a:cxn ang="0">
                  <a:pos x="148" y="1309"/>
                </a:cxn>
                <a:cxn ang="0">
                  <a:pos x="273" y="1332"/>
                </a:cxn>
                <a:cxn ang="0">
                  <a:pos x="405" y="1309"/>
                </a:cxn>
                <a:cxn ang="0">
                  <a:pos x="452" y="1293"/>
                </a:cxn>
                <a:cxn ang="0">
                  <a:pos x="475" y="1286"/>
                </a:cxn>
                <a:cxn ang="0">
                  <a:pos x="506" y="1215"/>
                </a:cxn>
                <a:cxn ang="0">
                  <a:pos x="553" y="1192"/>
                </a:cxn>
                <a:cxn ang="0">
                  <a:pos x="865" y="1153"/>
                </a:cxn>
                <a:cxn ang="0">
                  <a:pos x="935" y="1130"/>
                </a:cxn>
                <a:cxn ang="0">
                  <a:pos x="958" y="1114"/>
                </a:cxn>
                <a:cxn ang="0">
                  <a:pos x="1005" y="1099"/>
                </a:cxn>
                <a:cxn ang="0">
                  <a:pos x="1029" y="1091"/>
                </a:cxn>
                <a:cxn ang="0">
                  <a:pos x="1075" y="966"/>
                </a:cxn>
                <a:cxn ang="0">
                  <a:pos x="1083" y="888"/>
                </a:cxn>
                <a:cxn ang="0">
                  <a:pos x="1075" y="374"/>
                </a:cxn>
                <a:cxn ang="0">
                  <a:pos x="1052" y="327"/>
                </a:cxn>
                <a:cxn ang="0">
                  <a:pos x="958" y="78"/>
                </a:cxn>
                <a:cxn ang="0">
                  <a:pos x="803" y="0"/>
                </a:cxn>
                <a:cxn ang="0">
                  <a:pos x="654" y="23"/>
                </a:cxn>
                <a:cxn ang="0">
                  <a:pos x="499" y="70"/>
                </a:cxn>
                <a:cxn ang="0">
                  <a:pos x="491" y="52"/>
                </a:cxn>
              </a:cxnLst>
              <a:rect l="0" t="0" r="r" b="b"/>
              <a:pathLst>
                <a:path w="1083" h="1334">
                  <a:moveTo>
                    <a:pt x="491" y="52"/>
                  </a:moveTo>
                  <a:cubicBezTo>
                    <a:pt x="461" y="86"/>
                    <a:pt x="381" y="85"/>
                    <a:pt x="335" y="93"/>
                  </a:cubicBezTo>
                  <a:cubicBezTo>
                    <a:pt x="279" y="112"/>
                    <a:pt x="302" y="100"/>
                    <a:pt x="265" y="124"/>
                  </a:cubicBezTo>
                  <a:cubicBezTo>
                    <a:pt x="260" y="132"/>
                    <a:pt x="256" y="141"/>
                    <a:pt x="249" y="148"/>
                  </a:cubicBezTo>
                  <a:cubicBezTo>
                    <a:pt x="243" y="154"/>
                    <a:pt x="231" y="155"/>
                    <a:pt x="226" y="163"/>
                  </a:cubicBezTo>
                  <a:cubicBezTo>
                    <a:pt x="219" y="175"/>
                    <a:pt x="225" y="190"/>
                    <a:pt x="218" y="202"/>
                  </a:cubicBezTo>
                  <a:cubicBezTo>
                    <a:pt x="208" y="220"/>
                    <a:pt x="184" y="225"/>
                    <a:pt x="171" y="241"/>
                  </a:cubicBezTo>
                  <a:cubicBezTo>
                    <a:pt x="154" y="262"/>
                    <a:pt x="148" y="288"/>
                    <a:pt x="132" y="311"/>
                  </a:cubicBezTo>
                  <a:cubicBezTo>
                    <a:pt x="114" y="374"/>
                    <a:pt x="91" y="436"/>
                    <a:pt x="70" y="498"/>
                  </a:cubicBezTo>
                  <a:cubicBezTo>
                    <a:pt x="56" y="538"/>
                    <a:pt x="47" y="580"/>
                    <a:pt x="23" y="615"/>
                  </a:cubicBezTo>
                  <a:cubicBezTo>
                    <a:pt x="20" y="633"/>
                    <a:pt x="19" y="652"/>
                    <a:pt x="15" y="670"/>
                  </a:cubicBezTo>
                  <a:cubicBezTo>
                    <a:pt x="11" y="686"/>
                    <a:pt x="0" y="717"/>
                    <a:pt x="0" y="717"/>
                  </a:cubicBezTo>
                  <a:cubicBezTo>
                    <a:pt x="3" y="829"/>
                    <a:pt x="1" y="941"/>
                    <a:pt x="8" y="1052"/>
                  </a:cubicBezTo>
                  <a:cubicBezTo>
                    <a:pt x="13" y="1129"/>
                    <a:pt x="86" y="1172"/>
                    <a:pt x="109" y="1239"/>
                  </a:cubicBezTo>
                  <a:cubicBezTo>
                    <a:pt x="116" y="1258"/>
                    <a:pt x="129" y="1297"/>
                    <a:pt x="148" y="1309"/>
                  </a:cubicBezTo>
                  <a:cubicBezTo>
                    <a:pt x="182" y="1330"/>
                    <a:pt x="238" y="1329"/>
                    <a:pt x="273" y="1332"/>
                  </a:cubicBezTo>
                  <a:cubicBezTo>
                    <a:pt x="373" y="1324"/>
                    <a:pt x="332" y="1334"/>
                    <a:pt x="405" y="1309"/>
                  </a:cubicBezTo>
                  <a:cubicBezTo>
                    <a:pt x="424" y="1302"/>
                    <a:pt x="433" y="1299"/>
                    <a:pt x="452" y="1293"/>
                  </a:cubicBezTo>
                  <a:cubicBezTo>
                    <a:pt x="460" y="1291"/>
                    <a:pt x="475" y="1286"/>
                    <a:pt x="475" y="1286"/>
                  </a:cubicBezTo>
                  <a:cubicBezTo>
                    <a:pt x="481" y="1267"/>
                    <a:pt x="494" y="1230"/>
                    <a:pt x="506" y="1215"/>
                  </a:cubicBezTo>
                  <a:cubicBezTo>
                    <a:pt x="514" y="1205"/>
                    <a:pt x="541" y="1195"/>
                    <a:pt x="553" y="1192"/>
                  </a:cubicBezTo>
                  <a:cubicBezTo>
                    <a:pt x="680" y="1162"/>
                    <a:pt x="714" y="1159"/>
                    <a:pt x="865" y="1153"/>
                  </a:cubicBezTo>
                  <a:cubicBezTo>
                    <a:pt x="887" y="1145"/>
                    <a:pt x="914" y="1141"/>
                    <a:pt x="935" y="1130"/>
                  </a:cubicBezTo>
                  <a:cubicBezTo>
                    <a:pt x="943" y="1126"/>
                    <a:pt x="949" y="1118"/>
                    <a:pt x="958" y="1114"/>
                  </a:cubicBezTo>
                  <a:cubicBezTo>
                    <a:pt x="973" y="1107"/>
                    <a:pt x="989" y="1104"/>
                    <a:pt x="1005" y="1099"/>
                  </a:cubicBezTo>
                  <a:cubicBezTo>
                    <a:pt x="1013" y="1096"/>
                    <a:pt x="1029" y="1091"/>
                    <a:pt x="1029" y="1091"/>
                  </a:cubicBezTo>
                  <a:cubicBezTo>
                    <a:pt x="1053" y="1052"/>
                    <a:pt x="1064" y="1010"/>
                    <a:pt x="1075" y="966"/>
                  </a:cubicBezTo>
                  <a:cubicBezTo>
                    <a:pt x="1078" y="940"/>
                    <a:pt x="1083" y="914"/>
                    <a:pt x="1083" y="888"/>
                  </a:cubicBezTo>
                  <a:cubicBezTo>
                    <a:pt x="1083" y="717"/>
                    <a:pt x="1082" y="545"/>
                    <a:pt x="1075" y="374"/>
                  </a:cubicBezTo>
                  <a:cubicBezTo>
                    <a:pt x="1074" y="357"/>
                    <a:pt x="1057" y="344"/>
                    <a:pt x="1052" y="327"/>
                  </a:cubicBezTo>
                  <a:cubicBezTo>
                    <a:pt x="1027" y="243"/>
                    <a:pt x="1009" y="151"/>
                    <a:pt x="958" y="78"/>
                  </a:cubicBezTo>
                  <a:cubicBezTo>
                    <a:pt x="940" y="17"/>
                    <a:pt x="857" y="11"/>
                    <a:pt x="803" y="0"/>
                  </a:cubicBezTo>
                  <a:cubicBezTo>
                    <a:pt x="751" y="6"/>
                    <a:pt x="705" y="16"/>
                    <a:pt x="654" y="23"/>
                  </a:cubicBezTo>
                  <a:cubicBezTo>
                    <a:pt x="619" y="35"/>
                    <a:pt x="529" y="75"/>
                    <a:pt x="499" y="70"/>
                  </a:cubicBezTo>
                  <a:cubicBezTo>
                    <a:pt x="493" y="69"/>
                    <a:pt x="494" y="58"/>
                    <a:pt x="491" y="52"/>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0255" name="Freeform 15"/>
            <p:cNvSpPr>
              <a:spLocks/>
            </p:cNvSpPr>
            <p:nvPr/>
          </p:nvSpPr>
          <p:spPr bwMode="auto">
            <a:xfrm>
              <a:off x="1488" y="816"/>
              <a:ext cx="931" cy="1268"/>
            </a:xfrm>
            <a:custGeom>
              <a:avLst/>
              <a:gdLst/>
              <a:ahLst/>
              <a:cxnLst>
                <a:cxn ang="0">
                  <a:pos x="258" y="27"/>
                </a:cxn>
                <a:cxn ang="0">
                  <a:pos x="216" y="53"/>
                </a:cxn>
                <a:cxn ang="0">
                  <a:pos x="173" y="96"/>
                </a:cxn>
                <a:cxn ang="0">
                  <a:pos x="141" y="117"/>
                </a:cxn>
                <a:cxn ang="0">
                  <a:pos x="109" y="181"/>
                </a:cxn>
                <a:cxn ang="0">
                  <a:pos x="99" y="213"/>
                </a:cxn>
                <a:cxn ang="0">
                  <a:pos x="125" y="494"/>
                </a:cxn>
                <a:cxn ang="0">
                  <a:pos x="94" y="584"/>
                </a:cxn>
                <a:cxn ang="0">
                  <a:pos x="72" y="616"/>
                </a:cxn>
                <a:cxn ang="0">
                  <a:pos x="62" y="632"/>
                </a:cxn>
                <a:cxn ang="0">
                  <a:pos x="40" y="664"/>
                </a:cxn>
                <a:cxn ang="0">
                  <a:pos x="9" y="765"/>
                </a:cxn>
                <a:cxn ang="0">
                  <a:pos x="72" y="903"/>
                </a:cxn>
                <a:cxn ang="0">
                  <a:pos x="168" y="977"/>
                </a:cxn>
                <a:cxn ang="0">
                  <a:pos x="216" y="1004"/>
                </a:cxn>
                <a:cxn ang="0">
                  <a:pos x="247" y="1105"/>
                </a:cxn>
                <a:cxn ang="0">
                  <a:pos x="290" y="1174"/>
                </a:cxn>
                <a:cxn ang="0">
                  <a:pos x="322" y="1200"/>
                </a:cxn>
                <a:cxn ang="0">
                  <a:pos x="364" y="1243"/>
                </a:cxn>
                <a:cxn ang="0">
                  <a:pos x="508" y="1354"/>
                </a:cxn>
                <a:cxn ang="0">
                  <a:pos x="534" y="1360"/>
                </a:cxn>
                <a:cxn ang="0">
                  <a:pos x="550" y="1365"/>
                </a:cxn>
                <a:cxn ang="0">
                  <a:pos x="598" y="1376"/>
                </a:cxn>
                <a:cxn ang="0">
                  <a:pos x="736" y="1365"/>
                </a:cxn>
                <a:cxn ang="0">
                  <a:pos x="768" y="1354"/>
                </a:cxn>
                <a:cxn ang="0">
                  <a:pos x="800" y="1344"/>
                </a:cxn>
                <a:cxn ang="0">
                  <a:pos x="832" y="1328"/>
                </a:cxn>
                <a:cxn ang="0">
                  <a:pos x="895" y="1269"/>
                </a:cxn>
                <a:cxn ang="0">
                  <a:pos x="938" y="1195"/>
                </a:cxn>
                <a:cxn ang="0">
                  <a:pos x="948" y="1179"/>
                </a:cxn>
                <a:cxn ang="0">
                  <a:pos x="964" y="1174"/>
                </a:cxn>
                <a:cxn ang="0">
                  <a:pos x="986" y="1142"/>
                </a:cxn>
                <a:cxn ang="0">
                  <a:pos x="996" y="1110"/>
                </a:cxn>
                <a:cxn ang="0">
                  <a:pos x="1001" y="1094"/>
                </a:cxn>
                <a:cxn ang="0">
                  <a:pos x="938" y="861"/>
                </a:cxn>
                <a:cxn ang="0">
                  <a:pos x="901" y="781"/>
                </a:cxn>
                <a:cxn ang="0">
                  <a:pos x="885" y="733"/>
                </a:cxn>
                <a:cxn ang="0">
                  <a:pos x="948" y="542"/>
                </a:cxn>
                <a:cxn ang="0">
                  <a:pos x="906" y="314"/>
                </a:cxn>
                <a:cxn ang="0">
                  <a:pos x="874" y="250"/>
                </a:cxn>
                <a:cxn ang="0">
                  <a:pos x="720" y="223"/>
                </a:cxn>
                <a:cxn ang="0">
                  <a:pos x="603" y="207"/>
                </a:cxn>
                <a:cxn ang="0">
                  <a:pos x="571" y="181"/>
                </a:cxn>
                <a:cxn ang="0">
                  <a:pos x="529" y="128"/>
                </a:cxn>
                <a:cxn ang="0">
                  <a:pos x="449" y="75"/>
                </a:cxn>
                <a:cxn ang="0">
                  <a:pos x="338" y="0"/>
                </a:cxn>
                <a:cxn ang="0">
                  <a:pos x="285" y="6"/>
                </a:cxn>
                <a:cxn ang="0">
                  <a:pos x="258" y="27"/>
                </a:cxn>
              </a:cxnLst>
              <a:rect l="0" t="0" r="r" b="b"/>
              <a:pathLst>
                <a:path w="1001" h="1376">
                  <a:moveTo>
                    <a:pt x="258" y="27"/>
                  </a:moveTo>
                  <a:cubicBezTo>
                    <a:pt x="226" y="37"/>
                    <a:pt x="254" y="44"/>
                    <a:pt x="216" y="53"/>
                  </a:cubicBezTo>
                  <a:cubicBezTo>
                    <a:pt x="198" y="65"/>
                    <a:pt x="189" y="83"/>
                    <a:pt x="173" y="96"/>
                  </a:cubicBezTo>
                  <a:cubicBezTo>
                    <a:pt x="163" y="104"/>
                    <a:pt x="141" y="117"/>
                    <a:pt x="141" y="117"/>
                  </a:cubicBezTo>
                  <a:cubicBezTo>
                    <a:pt x="124" y="143"/>
                    <a:pt x="118" y="153"/>
                    <a:pt x="109" y="181"/>
                  </a:cubicBezTo>
                  <a:cubicBezTo>
                    <a:pt x="105" y="192"/>
                    <a:pt x="99" y="213"/>
                    <a:pt x="99" y="213"/>
                  </a:cubicBezTo>
                  <a:cubicBezTo>
                    <a:pt x="106" y="307"/>
                    <a:pt x="112" y="400"/>
                    <a:pt x="125" y="494"/>
                  </a:cubicBezTo>
                  <a:cubicBezTo>
                    <a:pt x="121" y="528"/>
                    <a:pt x="124" y="564"/>
                    <a:pt x="94" y="584"/>
                  </a:cubicBezTo>
                  <a:cubicBezTo>
                    <a:pt x="87" y="595"/>
                    <a:pt x="79" y="605"/>
                    <a:pt x="72" y="616"/>
                  </a:cubicBezTo>
                  <a:cubicBezTo>
                    <a:pt x="69" y="621"/>
                    <a:pt x="65" y="627"/>
                    <a:pt x="62" y="632"/>
                  </a:cubicBezTo>
                  <a:cubicBezTo>
                    <a:pt x="55" y="643"/>
                    <a:pt x="40" y="664"/>
                    <a:pt x="40" y="664"/>
                  </a:cubicBezTo>
                  <a:cubicBezTo>
                    <a:pt x="29" y="698"/>
                    <a:pt x="17" y="731"/>
                    <a:pt x="9" y="765"/>
                  </a:cubicBezTo>
                  <a:cubicBezTo>
                    <a:pt x="15" y="873"/>
                    <a:pt x="0" y="853"/>
                    <a:pt x="72" y="903"/>
                  </a:cubicBezTo>
                  <a:cubicBezTo>
                    <a:pt x="95" y="936"/>
                    <a:pt x="129" y="965"/>
                    <a:pt x="168" y="977"/>
                  </a:cubicBezTo>
                  <a:cubicBezTo>
                    <a:pt x="184" y="988"/>
                    <a:pt x="200" y="993"/>
                    <a:pt x="216" y="1004"/>
                  </a:cubicBezTo>
                  <a:cubicBezTo>
                    <a:pt x="236" y="1036"/>
                    <a:pt x="233" y="1072"/>
                    <a:pt x="247" y="1105"/>
                  </a:cubicBezTo>
                  <a:cubicBezTo>
                    <a:pt x="258" y="1130"/>
                    <a:pt x="275" y="1152"/>
                    <a:pt x="290" y="1174"/>
                  </a:cubicBezTo>
                  <a:cubicBezTo>
                    <a:pt x="298" y="1185"/>
                    <a:pt x="313" y="1189"/>
                    <a:pt x="322" y="1200"/>
                  </a:cubicBezTo>
                  <a:cubicBezTo>
                    <a:pt x="336" y="1217"/>
                    <a:pt x="345" y="1230"/>
                    <a:pt x="364" y="1243"/>
                  </a:cubicBezTo>
                  <a:cubicBezTo>
                    <a:pt x="384" y="1296"/>
                    <a:pt x="454" y="1341"/>
                    <a:pt x="508" y="1354"/>
                  </a:cubicBezTo>
                  <a:cubicBezTo>
                    <a:pt x="517" y="1356"/>
                    <a:pt x="525" y="1358"/>
                    <a:pt x="534" y="1360"/>
                  </a:cubicBezTo>
                  <a:cubicBezTo>
                    <a:pt x="539" y="1361"/>
                    <a:pt x="545" y="1364"/>
                    <a:pt x="550" y="1365"/>
                  </a:cubicBezTo>
                  <a:cubicBezTo>
                    <a:pt x="566" y="1369"/>
                    <a:pt x="598" y="1376"/>
                    <a:pt x="598" y="1376"/>
                  </a:cubicBezTo>
                  <a:cubicBezTo>
                    <a:pt x="639" y="1374"/>
                    <a:pt x="692" y="1374"/>
                    <a:pt x="736" y="1365"/>
                  </a:cubicBezTo>
                  <a:cubicBezTo>
                    <a:pt x="747" y="1363"/>
                    <a:pt x="758" y="1357"/>
                    <a:pt x="768" y="1354"/>
                  </a:cubicBezTo>
                  <a:cubicBezTo>
                    <a:pt x="779" y="1350"/>
                    <a:pt x="800" y="1344"/>
                    <a:pt x="800" y="1344"/>
                  </a:cubicBezTo>
                  <a:cubicBezTo>
                    <a:pt x="810" y="1337"/>
                    <a:pt x="823" y="1335"/>
                    <a:pt x="832" y="1328"/>
                  </a:cubicBezTo>
                  <a:cubicBezTo>
                    <a:pt x="850" y="1314"/>
                    <a:pt x="878" y="1286"/>
                    <a:pt x="895" y="1269"/>
                  </a:cubicBezTo>
                  <a:cubicBezTo>
                    <a:pt x="907" y="1237"/>
                    <a:pt x="909" y="1215"/>
                    <a:pt x="938" y="1195"/>
                  </a:cubicBezTo>
                  <a:cubicBezTo>
                    <a:pt x="941" y="1190"/>
                    <a:pt x="943" y="1183"/>
                    <a:pt x="948" y="1179"/>
                  </a:cubicBezTo>
                  <a:cubicBezTo>
                    <a:pt x="952" y="1175"/>
                    <a:pt x="960" y="1178"/>
                    <a:pt x="964" y="1174"/>
                  </a:cubicBezTo>
                  <a:cubicBezTo>
                    <a:pt x="973" y="1165"/>
                    <a:pt x="986" y="1142"/>
                    <a:pt x="986" y="1142"/>
                  </a:cubicBezTo>
                  <a:cubicBezTo>
                    <a:pt x="989" y="1131"/>
                    <a:pt x="993" y="1121"/>
                    <a:pt x="996" y="1110"/>
                  </a:cubicBezTo>
                  <a:cubicBezTo>
                    <a:pt x="998" y="1105"/>
                    <a:pt x="1001" y="1094"/>
                    <a:pt x="1001" y="1094"/>
                  </a:cubicBezTo>
                  <a:cubicBezTo>
                    <a:pt x="997" y="1038"/>
                    <a:pt x="994" y="896"/>
                    <a:pt x="938" y="861"/>
                  </a:cubicBezTo>
                  <a:cubicBezTo>
                    <a:pt x="928" y="834"/>
                    <a:pt x="914" y="807"/>
                    <a:pt x="901" y="781"/>
                  </a:cubicBezTo>
                  <a:cubicBezTo>
                    <a:pt x="893" y="766"/>
                    <a:pt x="885" y="733"/>
                    <a:pt x="885" y="733"/>
                  </a:cubicBezTo>
                  <a:cubicBezTo>
                    <a:pt x="894" y="663"/>
                    <a:pt x="911" y="602"/>
                    <a:pt x="948" y="542"/>
                  </a:cubicBezTo>
                  <a:cubicBezTo>
                    <a:pt x="967" y="476"/>
                    <a:pt x="974" y="356"/>
                    <a:pt x="906" y="314"/>
                  </a:cubicBezTo>
                  <a:cubicBezTo>
                    <a:pt x="893" y="295"/>
                    <a:pt x="893" y="265"/>
                    <a:pt x="874" y="250"/>
                  </a:cubicBezTo>
                  <a:cubicBezTo>
                    <a:pt x="839" y="223"/>
                    <a:pt x="753" y="225"/>
                    <a:pt x="720" y="223"/>
                  </a:cubicBezTo>
                  <a:cubicBezTo>
                    <a:pt x="681" y="217"/>
                    <a:pt x="640" y="221"/>
                    <a:pt x="603" y="207"/>
                  </a:cubicBezTo>
                  <a:cubicBezTo>
                    <a:pt x="593" y="198"/>
                    <a:pt x="581" y="191"/>
                    <a:pt x="571" y="181"/>
                  </a:cubicBezTo>
                  <a:cubicBezTo>
                    <a:pt x="555" y="165"/>
                    <a:pt x="544" y="143"/>
                    <a:pt x="529" y="128"/>
                  </a:cubicBezTo>
                  <a:cubicBezTo>
                    <a:pt x="506" y="105"/>
                    <a:pt x="473" y="97"/>
                    <a:pt x="449" y="75"/>
                  </a:cubicBezTo>
                  <a:cubicBezTo>
                    <a:pt x="394" y="25"/>
                    <a:pt x="407" y="26"/>
                    <a:pt x="338" y="0"/>
                  </a:cubicBezTo>
                  <a:cubicBezTo>
                    <a:pt x="320" y="2"/>
                    <a:pt x="303" y="3"/>
                    <a:pt x="285" y="6"/>
                  </a:cubicBezTo>
                  <a:cubicBezTo>
                    <a:pt x="276" y="7"/>
                    <a:pt x="245" y="14"/>
                    <a:pt x="258" y="27"/>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0245" name="Oval 5"/>
            <p:cNvSpPr>
              <a:spLocks noChangeArrowheads="1"/>
            </p:cNvSpPr>
            <p:nvPr/>
          </p:nvSpPr>
          <p:spPr bwMode="auto">
            <a:xfrm>
              <a:off x="1728" y="960"/>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1</a:t>
              </a:r>
              <a:endParaRPr lang="en-US" sz="2500">
                <a:solidFill>
                  <a:srgbClr val="000000"/>
                </a:solidFill>
              </a:endParaRPr>
            </a:p>
          </p:txBody>
        </p:sp>
        <p:sp>
          <p:nvSpPr>
            <p:cNvPr id="10248" name="Oval 8"/>
            <p:cNvSpPr>
              <a:spLocks noChangeArrowheads="1"/>
            </p:cNvSpPr>
            <p:nvPr/>
          </p:nvSpPr>
          <p:spPr bwMode="auto">
            <a:xfrm>
              <a:off x="2112" y="1104"/>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2</a:t>
              </a:r>
              <a:endParaRPr lang="en-US" sz="2500">
                <a:solidFill>
                  <a:srgbClr val="000000"/>
                </a:solidFill>
              </a:endParaRPr>
            </a:p>
          </p:txBody>
        </p:sp>
        <p:sp>
          <p:nvSpPr>
            <p:cNvPr id="10249" name="Oval 9"/>
            <p:cNvSpPr>
              <a:spLocks noChangeArrowheads="1"/>
            </p:cNvSpPr>
            <p:nvPr/>
          </p:nvSpPr>
          <p:spPr bwMode="auto">
            <a:xfrm>
              <a:off x="1632" y="1440"/>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3</a:t>
              </a:r>
              <a:endParaRPr lang="en-US" sz="2500">
                <a:solidFill>
                  <a:srgbClr val="000000"/>
                </a:solidFill>
              </a:endParaRPr>
            </a:p>
          </p:txBody>
        </p:sp>
        <p:sp>
          <p:nvSpPr>
            <p:cNvPr id="10250" name="Oval 10"/>
            <p:cNvSpPr>
              <a:spLocks noChangeArrowheads="1"/>
            </p:cNvSpPr>
            <p:nvPr/>
          </p:nvSpPr>
          <p:spPr bwMode="auto">
            <a:xfrm>
              <a:off x="2016" y="1728"/>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4</a:t>
              </a:r>
              <a:endParaRPr lang="en-US" sz="2500">
                <a:solidFill>
                  <a:srgbClr val="000000"/>
                </a:solidFill>
              </a:endParaRPr>
            </a:p>
          </p:txBody>
        </p:sp>
        <p:cxnSp>
          <p:nvCxnSpPr>
            <p:cNvPr id="10252" name="AutoShape 12"/>
            <p:cNvCxnSpPr>
              <a:cxnSpLocks noChangeShapeType="1"/>
              <a:stCxn id="10245" idx="4"/>
              <a:endCxn id="10249" idx="0"/>
            </p:cNvCxnSpPr>
            <p:nvPr/>
          </p:nvCxnSpPr>
          <p:spPr bwMode="auto">
            <a:xfrm flipH="1">
              <a:off x="1728" y="1152"/>
              <a:ext cx="96" cy="288"/>
            </a:xfrm>
            <a:prstGeom prst="straightConnector1">
              <a:avLst/>
            </a:prstGeom>
            <a:noFill/>
            <a:ln w="9525">
              <a:solidFill>
                <a:schemeClr val="tx1"/>
              </a:solidFill>
              <a:round/>
              <a:headEnd/>
              <a:tailEnd/>
            </a:ln>
            <a:effectLst/>
          </p:spPr>
        </p:cxnSp>
        <p:cxnSp>
          <p:nvCxnSpPr>
            <p:cNvPr id="10253" name="AutoShape 13"/>
            <p:cNvCxnSpPr>
              <a:cxnSpLocks noChangeShapeType="1"/>
              <a:stCxn id="10245" idx="6"/>
              <a:endCxn id="10248" idx="2"/>
            </p:cNvCxnSpPr>
            <p:nvPr/>
          </p:nvCxnSpPr>
          <p:spPr bwMode="auto">
            <a:xfrm>
              <a:off x="1920" y="1056"/>
              <a:ext cx="192" cy="144"/>
            </a:xfrm>
            <a:prstGeom prst="straightConnector1">
              <a:avLst/>
            </a:prstGeom>
            <a:noFill/>
            <a:ln w="9525">
              <a:solidFill>
                <a:schemeClr val="tx1"/>
              </a:solidFill>
              <a:round/>
              <a:headEnd/>
              <a:tailEnd/>
            </a:ln>
            <a:effectLst/>
          </p:spPr>
        </p:cxnSp>
        <p:cxnSp>
          <p:nvCxnSpPr>
            <p:cNvPr id="10254" name="AutoShape 14"/>
            <p:cNvCxnSpPr>
              <a:cxnSpLocks noChangeShapeType="1"/>
              <a:stCxn id="10250" idx="2"/>
              <a:endCxn id="10249" idx="5"/>
            </p:cNvCxnSpPr>
            <p:nvPr/>
          </p:nvCxnSpPr>
          <p:spPr bwMode="auto">
            <a:xfrm flipH="1" flipV="1">
              <a:off x="1796" y="1604"/>
              <a:ext cx="220" cy="220"/>
            </a:xfrm>
            <a:prstGeom prst="straightConnector1">
              <a:avLst/>
            </a:prstGeom>
            <a:noFill/>
            <a:ln w="9525">
              <a:solidFill>
                <a:schemeClr val="tx1"/>
              </a:solidFill>
              <a:round/>
              <a:headEnd/>
              <a:tailEnd/>
            </a:ln>
            <a:effectLst/>
          </p:spPr>
        </p:cxnSp>
        <p:sp>
          <p:nvSpPr>
            <p:cNvPr id="10256" name="Oval 16"/>
            <p:cNvSpPr>
              <a:spLocks noChangeArrowheads="1"/>
            </p:cNvSpPr>
            <p:nvPr/>
          </p:nvSpPr>
          <p:spPr bwMode="auto">
            <a:xfrm>
              <a:off x="3360" y="1104"/>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6</a:t>
              </a:r>
              <a:endParaRPr lang="en-US" sz="2500">
                <a:solidFill>
                  <a:srgbClr val="000000"/>
                </a:solidFill>
              </a:endParaRPr>
            </a:p>
          </p:txBody>
        </p:sp>
        <p:sp>
          <p:nvSpPr>
            <p:cNvPr id="10257" name="Oval 17"/>
            <p:cNvSpPr>
              <a:spLocks noChangeArrowheads="1"/>
            </p:cNvSpPr>
            <p:nvPr/>
          </p:nvSpPr>
          <p:spPr bwMode="auto">
            <a:xfrm>
              <a:off x="3888" y="912"/>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7</a:t>
              </a:r>
              <a:endParaRPr lang="en-US" sz="2500">
                <a:solidFill>
                  <a:srgbClr val="000000"/>
                </a:solidFill>
              </a:endParaRPr>
            </a:p>
          </p:txBody>
        </p:sp>
        <p:sp>
          <p:nvSpPr>
            <p:cNvPr id="10258" name="Oval 18"/>
            <p:cNvSpPr>
              <a:spLocks noChangeArrowheads="1"/>
            </p:cNvSpPr>
            <p:nvPr/>
          </p:nvSpPr>
          <p:spPr bwMode="auto">
            <a:xfrm>
              <a:off x="3312" y="1728"/>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5</a:t>
              </a:r>
              <a:endParaRPr lang="en-US" sz="2500">
                <a:solidFill>
                  <a:srgbClr val="000000"/>
                </a:solidFill>
              </a:endParaRPr>
            </a:p>
          </p:txBody>
        </p:sp>
        <p:sp>
          <p:nvSpPr>
            <p:cNvPr id="10259" name="Oval 19"/>
            <p:cNvSpPr>
              <a:spLocks noChangeArrowheads="1"/>
            </p:cNvSpPr>
            <p:nvPr/>
          </p:nvSpPr>
          <p:spPr bwMode="auto">
            <a:xfrm>
              <a:off x="3888" y="1536"/>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8</a:t>
              </a:r>
              <a:endParaRPr lang="en-US" sz="2500">
                <a:solidFill>
                  <a:srgbClr val="000000"/>
                </a:solidFill>
              </a:endParaRPr>
            </a:p>
          </p:txBody>
        </p:sp>
        <p:cxnSp>
          <p:nvCxnSpPr>
            <p:cNvPr id="10261" name="AutoShape 21"/>
            <p:cNvCxnSpPr>
              <a:cxnSpLocks noChangeShapeType="1"/>
              <a:stCxn id="10250" idx="6"/>
              <a:endCxn id="10258" idx="2"/>
            </p:cNvCxnSpPr>
            <p:nvPr/>
          </p:nvCxnSpPr>
          <p:spPr bwMode="auto">
            <a:xfrm>
              <a:off x="2208" y="1824"/>
              <a:ext cx="1104" cy="0"/>
            </a:xfrm>
            <a:prstGeom prst="straightConnector1">
              <a:avLst/>
            </a:prstGeom>
            <a:noFill/>
            <a:ln w="9525">
              <a:solidFill>
                <a:schemeClr val="tx1"/>
              </a:solidFill>
              <a:round/>
              <a:headEnd/>
              <a:tailEnd/>
            </a:ln>
            <a:effectLst/>
          </p:spPr>
        </p:cxnSp>
        <p:cxnSp>
          <p:nvCxnSpPr>
            <p:cNvPr id="10262" name="AutoShape 22"/>
            <p:cNvCxnSpPr>
              <a:cxnSpLocks noChangeShapeType="1"/>
              <a:stCxn id="10250" idx="7"/>
              <a:endCxn id="10256" idx="3"/>
            </p:cNvCxnSpPr>
            <p:nvPr/>
          </p:nvCxnSpPr>
          <p:spPr bwMode="auto">
            <a:xfrm flipV="1">
              <a:off x="2180" y="1268"/>
              <a:ext cx="1208" cy="488"/>
            </a:xfrm>
            <a:prstGeom prst="straightConnector1">
              <a:avLst/>
            </a:prstGeom>
            <a:noFill/>
            <a:ln w="9525">
              <a:solidFill>
                <a:schemeClr val="tx1"/>
              </a:solidFill>
              <a:round/>
              <a:headEnd/>
              <a:tailEnd/>
            </a:ln>
            <a:effectLst/>
          </p:spPr>
        </p:cxnSp>
        <p:cxnSp>
          <p:nvCxnSpPr>
            <p:cNvPr id="10263" name="AutoShape 23"/>
            <p:cNvCxnSpPr>
              <a:cxnSpLocks noChangeShapeType="1"/>
              <a:stCxn id="10248" idx="6"/>
              <a:endCxn id="10256" idx="2"/>
            </p:cNvCxnSpPr>
            <p:nvPr/>
          </p:nvCxnSpPr>
          <p:spPr bwMode="auto">
            <a:xfrm>
              <a:off x="2304" y="1200"/>
              <a:ext cx="1056" cy="0"/>
            </a:xfrm>
            <a:prstGeom prst="straightConnector1">
              <a:avLst/>
            </a:prstGeom>
            <a:noFill/>
            <a:ln w="9525">
              <a:solidFill>
                <a:schemeClr val="tx1"/>
              </a:solidFill>
              <a:round/>
              <a:headEnd/>
              <a:tailEnd/>
            </a:ln>
            <a:effectLst/>
          </p:spPr>
        </p:cxnSp>
        <p:cxnSp>
          <p:nvCxnSpPr>
            <p:cNvPr id="10264" name="AutoShape 24"/>
            <p:cNvCxnSpPr>
              <a:cxnSpLocks noChangeShapeType="1"/>
              <a:stCxn id="10248" idx="7"/>
              <a:endCxn id="10257" idx="2"/>
            </p:cNvCxnSpPr>
            <p:nvPr/>
          </p:nvCxnSpPr>
          <p:spPr bwMode="auto">
            <a:xfrm flipV="1">
              <a:off x="2276" y="1008"/>
              <a:ext cx="1612" cy="124"/>
            </a:xfrm>
            <a:prstGeom prst="straightConnector1">
              <a:avLst/>
            </a:prstGeom>
            <a:noFill/>
            <a:ln w="9525">
              <a:solidFill>
                <a:schemeClr val="tx1"/>
              </a:solidFill>
              <a:round/>
              <a:headEnd/>
              <a:tailEnd/>
            </a:ln>
            <a:effectLst/>
          </p:spPr>
        </p:cxnSp>
        <p:cxnSp>
          <p:nvCxnSpPr>
            <p:cNvPr id="10265" name="AutoShape 25"/>
            <p:cNvCxnSpPr>
              <a:cxnSpLocks noChangeShapeType="1"/>
              <a:stCxn id="10257" idx="4"/>
              <a:endCxn id="10259" idx="0"/>
            </p:cNvCxnSpPr>
            <p:nvPr/>
          </p:nvCxnSpPr>
          <p:spPr bwMode="auto">
            <a:xfrm>
              <a:off x="3984" y="1104"/>
              <a:ext cx="0" cy="432"/>
            </a:xfrm>
            <a:prstGeom prst="straightConnector1">
              <a:avLst/>
            </a:prstGeom>
            <a:noFill/>
            <a:ln w="9525">
              <a:solidFill>
                <a:schemeClr val="tx1"/>
              </a:solidFill>
              <a:round/>
              <a:headEnd/>
              <a:tailEnd/>
            </a:ln>
            <a:effectLst/>
          </p:spPr>
        </p:cxnSp>
        <p:cxnSp>
          <p:nvCxnSpPr>
            <p:cNvPr id="10266" name="AutoShape 26"/>
            <p:cNvCxnSpPr>
              <a:cxnSpLocks noChangeShapeType="1"/>
              <a:stCxn id="10256" idx="5"/>
              <a:endCxn id="10259" idx="2"/>
            </p:cNvCxnSpPr>
            <p:nvPr/>
          </p:nvCxnSpPr>
          <p:spPr bwMode="auto">
            <a:xfrm>
              <a:off x="3524" y="1268"/>
              <a:ext cx="364" cy="364"/>
            </a:xfrm>
            <a:prstGeom prst="straightConnector1">
              <a:avLst/>
            </a:prstGeom>
            <a:noFill/>
            <a:ln w="9525">
              <a:solidFill>
                <a:schemeClr val="tx1"/>
              </a:solidFill>
              <a:round/>
              <a:headEnd/>
              <a:tailEnd/>
            </a:ln>
            <a:effectLst/>
          </p:spPr>
        </p:cxnSp>
        <p:cxnSp>
          <p:nvCxnSpPr>
            <p:cNvPr id="10267" name="AutoShape 27"/>
            <p:cNvCxnSpPr>
              <a:cxnSpLocks noChangeShapeType="1"/>
              <a:stCxn id="10248" idx="5"/>
              <a:endCxn id="10259" idx="3"/>
            </p:cNvCxnSpPr>
            <p:nvPr/>
          </p:nvCxnSpPr>
          <p:spPr bwMode="auto">
            <a:xfrm>
              <a:off x="2276" y="1268"/>
              <a:ext cx="1640" cy="432"/>
            </a:xfrm>
            <a:prstGeom prst="straightConnector1">
              <a:avLst/>
            </a:prstGeom>
            <a:noFill/>
            <a:ln w="9525">
              <a:solidFill>
                <a:schemeClr val="tx1"/>
              </a:solidFill>
              <a:round/>
              <a:headEnd/>
              <a:tailEnd/>
            </a:ln>
            <a:effectLst/>
          </p:spPr>
        </p:cxnSp>
        <p:sp>
          <p:nvSpPr>
            <p:cNvPr id="10268" name="Text Box 28"/>
            <p:cNvSpPr txBox="1">
              <a:spLocks noChangeArrowheads="1"/>
            </p:cNvSpPr>
            <p:nvPr/>
          </p:nvSpPr>
          <p:spPr bwMode="auto">
            <a:xfrm>
              <a:off x="1600" y="864"/>
              <a:ext cx="224" cy="17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-2</a:t>
              </a:r>
              <a:endParaRPr lang="en-US" sz="2500">
                <a:solidFill>
                  <a:srgbClr val="000000"/>
                </a:solidFill>
              </a:endParaRPr>
            </a:p>
          </p:txBody>
        </p:sp>
        <p:sp>
          <p:nvSpPr>
            <p:cNvPr id="10269" name="Text Box 29"/>
            <p:cNvSpPr txBox="1">
              <a:spLocks noChangeArrowheads="1"/>
            </p:cNvSpPr>
            <p:nvPr/>
          </p:nvSpPr>
          <p:spPr bwMode="auto">
            <a:xfrm>
              <a:off x="3808" y="816"/>
              <a:ext cx="224" cy="17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0</a:t>
              </a:r>
              <a:endParaRPr lang="en-US" sz="2500">
                <a:solidFill>
                  <a:srgbClr val="000000"/>
                </a:solidFill>
              </a:endParaRPr>
            </a:p>
          </p:txBody>
        </p:sp>
        <p:sp>
          <p:nvSpPr>
            <p:cNvPr id="10270" name="Text Box 30"/>
            <p:cNvSpPr txBox="1">
              <a:spLocks noChangeArrowheads="1"/>
            </p:cNvSpPr>
            <p:nvPr/>
          </p:nvSpPr>
          <p:spPr bwMode="auto">
            <a:xfrm>
              <a:off x="3424" y="1632"/>
              <a:ext cx="224" cy="17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0271" name="Text Box 31"/>
            <p:cNvSpPr txBox="1">
              <a:spLocks noChangeArrowheads="1"/>
            </p:cNvSpPr>
            <p:nvPr/>
          </p:nvSpPr>
          <p:spPr bwMode="auto">
            <a:xfrm>
              <a:off x="1968" y="1007"/>
              <a:ext cx="224" cy="17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+2</a:t>
              </a:r>
              <a:endParaRPr lang="en-US" sz="2500">
                <a:solidFill>
                  <a:srgbClr val="000000"/>
                </a:solidFill>
              </a:endParaRPr>
            </a:p>
          </p:txBody>
        </p:sp>
        <p:sp>
          <p:nvSpPr>
            <p:cNvPr id="10272" name="Text Box 32"/>
            <p:cNvSpPr txBox="1">
              <a:spLocks noChangeArrowheads="1"/>
            </p:cNvSpPr>
            <p:nvPr/>
          </p:nvSpPr>
          <p:spPr bwMode="auto">
            <a:xfrm>
              <a:off x="1504" y="1363"/>
              <a:ext cx="224" cy="17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-2</a:t>
              </a:r>
              <a:endParaRPr lang="en-US" sz="2500">
                <a:solidFill>
                  <a:srgbClr val="000000"/>
                </a:solidFill>
              </a:endParaRPr>
            </a:p>
          </p:txBody>
        </p:sp>
        <p:sp>
          <p:nvSpPr>
            <p:cNvPr id="10273" name="Text Box 33"/>
            <p:cNvSpPr txBox="1">
              <a:spLocks noChangeArrowheads="1"/>
            </p:cNvSpPr>
            <p:nvPr/>
          </p:nvSpPr>
          <p:spPr bwMode="auto">
            <a:xfrm>
              <a:off x="2016" y="1584"/>
              <a:ext cx="224" cy="17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0274" name="Text Box 34"/>
            <p:cNvSpPr txBox="1">
              <a:spLocks noChangeArrowheads="1"/>
            </p:cNvSpPr>
            <p:nvPr/>
          </p:nvSpPr>
          <p:spPr bwMode="auto">
            <a:xfrm>
              <a:off x="3504" y="1056"/>
              <a:ext cx="224" cy="17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0275" name="Text Box 35"/>
            <p:cNvSpPr txBox="1">
              <a:spLocks noChangeArrowheads="1"/>
            </p:cNvSpPr>
            <p:nvPr/>
          </p:nvSpPr>
          <p:spPr bwMode="auto">
            <a:xfrm>
              <a:off x="3984" y="1440"/>
              <a:ext cx="224" cy="17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0281" name="Freeform 41"/>
            <p:cNvSpPr>
              <a:spLocks/>
            </p:cNvSpPr>
            <p:nvPr/>
          </p:nvSpPr>
          <p:spPr bwMode="auto">
            <a:xfrm>
              <a:off x="2728" y="912"/>
              <a:ext cx="56" cy="1056"/>
            </a:xfrm>
            <a:custGeom>
              <a:avLst/>
              <a:gdLst/>
              <a:ahLst/>
              <a:cxnLst>
                <a:cxn ang="0">
                  <a:pos x="47" y="0"/>
                </a:cxn>
                <a:cxn ang="0">
                  <a:pos x="8" y="109"/>
                </a:cxn>
                <a:cxn ang="0">
                  <a:pos x="39" y="499"/>
                </a:cxn>
                <a:cxn ang="0">
                  <a:pos x="16" y="865"/>
                </a:cxn>
                <a:cxn ang="0">
                  <a:pos x="24" y="1177"/>
                </a:cxn>
                <a:cxn ang="0">
                  <a:pos x="55" y="1294"/>
                </a:cxn>
                <a:cxn ang="0">
                  <a:pos x="78" y="1317"/>
                </a:cxn>
              </a:cxnLst>
              <a:rect l="0" t="0" r="r" b="b"/>
              <a:pathLst>
                <a:path w="83" h="1322">
                  <a:moveTo>
                    <a:pt x="47" y="0"/>
                  </a:moveTo>
                  <a:cubicBezTo>
                    <a:pt x="0" y="16"/>
                    <a:pt x="13" y="60"/>
                    <a:pt x="8" y="109"/>
                  </a:cubicBezTo>
                  <a:cubicBezTo>
                    <a:pt x="12" y="246"/>
                    <a:pt x="6" y="369"/>
                    <a:pt x="39" y="499"/>
                  </a:cubicBezTo>
                  <a:cubicBezTo>
                    <a:pt x="52" y="625"/>
                    <a:pt x="37" y="742"/>
                    <a:pt x="16" y="865"/>
                  </a:cubicBezTo>
                  <a:cubicBezTo>
                    <a:pt x="19" y="969"/>
                    <a:pt x="20" y="1073"/>
                    <a:pt x="24" y="1177"/>
                  </a:cubicBezTo>
                  <a:cubicBezTo>
                    <a:pt x="25" y="1199"/>
                    <a:pt x="38" y="1277"/>
                    <a:pt x="55" y="1294"/>
                  </a:cubicBezTo>
                  <a:cubicBezTo>
                    <a:pt x="83" y="1322"/>
                    <a:pt x="78" y="1283"/>
                    <a:pt x="78" y="1317"/>
                  </a:cubicBezTo>
                </a:path>
              </a:pathLst>
            </a:custGeom>
            <a:noFill/>
            <a:ln w="41275" cap="flat">
              <a:solidFill>
                <a:schemeClr val="tx1"/>
              </a:solidFill>
              <a:prstDash val="sysDot"/>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0282" name="Text Box 42"/>
            <p:cNvSpPr txBox="1">
              <a:spLocks noChangeArrowheads="1"/>
            </p:cNvSpPr>
            <p:nvPr/>
          </p:nvSpPr>
          <p:spPr bwMode="auto">
            <a:xfrm>
              <a:off x="1824" y="624"/>
              <a:ext cx="288" cy="21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600" b="1">
                  <a:solidFill>
                    <a:srgbClr val="000000"/>
                  </a:solidFill>
                </a:rPr>
                <a:t>P</a:t>
              </a:r>
              <a:r>
                <a:rPr lang="en-US" sz="1600" b="1" baseline="-25000">
                  <a:solidFill>
                    <a:srgbClr val="000000"/>
                  </a:solidFill>
                </a:rPr>
                <a:t>1</a:t>
              </a:r>
              <a:endParaRPr lang="en-US" sz="2500" b="1">
                <a:solidFill>
                  <a:srgbClr val="000000"/>
                </a:solidFill>
              </a:endParaRPr>
            </a:p>
          </p:txBody>
        </p:sp>
        <p:sp>
          <p:nvSpPr>
            <p:cNvPr id="10283" name="Text Box 43"/>
            <p:cNvSpPr txBox="1">
              <a:spLocks noChangeArrowheads="1"/>
            </p:cNvSpPr>
            <p:nvPr/>
          </p:nvSpPr>
          <p:spPr bwMode="auto">
            <a:xfrm>
              <a:off x="3504" y="624"/>
              <a:ext cx="288" cy="21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600" b="1">
                  <a:solidFill>
                    <a:srgbClr val="000000"/>
                  </a:solidFill>
                </a:rPr>
                <a:t>P</a:t>
              </a:r>
              <a:r>
                <a:rPr lang="en-US" sz="1600" b="1" baseline="-25000">
                  <a:solidFill>
                    <a:srgbClr val="000000"/>
                  </a:solidFill>
                </a:rPr>
                <a:t>2</a:t>
              </a:r>
              <a:endParaRPr lang="en-US" sz="2500">
                <a:solidFill>
                  <a:srgbClr val="000000"/>
                </a:solidFill>
              </a:endParaRPr>
            </a:p>
          </p:txBody>
        </p:sp>
      </p:grpSp>
      <p:sp>
        <p:nvSpPr>
          <p:cNvPr id="10285" name="Text Box 45"/>
          <p:cNvSpPr txBox="1">
            <a:spLocks noChangeArrowheads="1"/>
          </p:cNvSpPr>
          <p:nvPr/>
        </p:nvSpPr>
        <p:spPr bwMode="auto">
          <a:xfrm>
            <a:off x="4038600" y="3200400"/>
            <a:ext cx="762000" cy="304800"/>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400">
                <a:solidFill>
                  <a:srgbClr val="000000"/>
                </a:solidFill>
              </a:rPr>
              <a:t>CUT=5</a:t>
            </a:r>
          </a:p>
        </p:txBody>
      </p:sp>
      <p:grpSp>
        <p:nvGrpSpPr>
          <p:cNvPr id="3" name="Group 85"/>
          <p:cNvGrpSpPr>
            <a:grpSpLocks/>
          </p:cNvGrpSpPr>
          <p:nvPr/>
        </p:nvGrpSpPr>
        <p:grpSpPr bwMode="auto">
          <a:xfrm>
            <a:off x="2514600" y="4100513"/>
            <a:ext cx="4292600" cy="2049462"/>
            <a:chOff x="1584" y="2583"/>
            <a:chExt cx="2704" cy="1291"/>
          </a:xfrm>
        </p:grpSpPr>
        <p:sp>
          <p:nvSpPr>
            <p:cNvPr id="10288" name="Freeform 48"/>
            <p:cNvSpPr>
              <a:spLocks/>
            </p:cNvSpPr>
            <p:nvPr/>
          </p:nvSpPr>
          <p:spPr bwMode="auto">
            <a:xfrm>
              <a:off x="3224" y="2583"/>
              <a:ext cx="1064" cy="1291"/>
            </a:xfrm>
            <a:custGeom>
              <a:avLst/>
              <a:gdLst/>
              <a:ahLst/>
              <a:cxnLst>
                <a:cxn ang="0">
                  <a:pos x="491" y="52"/>
                </a:cxn>
                <a:cxn ang="0">
                  <a:pos x="335" y="93"/>
                </a:cxn>
                <a:cxn ang="0">
                  <a:pos x="265" y="124"/>
                </a:cxn>
                <a:cxn ang="0">
                  <a:pos x="249" y="148"/>
                </a:cxn>
                <a:cxn ang="0">
                  <a:pos x="226" y="163"/>
                </a:cxn>
                <a:cxn ang="0">
                  <a:pos x="218" y="202"/>
                </a:cxn>
                <a:cxn ang="0">
                  <a:pos x="171" y="241"/>
                </a:cxn>
                <a:cxn ang="0">
                  <a:pos x="132" y="311"/>
                </a:cxn>
                <a:cxn ang="0">
                  <a:pos x="70" y="498"/>
                </a:cxn>
                <a:cxn ang="0">
                  <a:pos x="23" y="615"/>
                </a:cxn>
                <a:cxn ang="0">
                  <a:pos x="15" y="670"/>
                </a:cxn>
                <a:cxn ang="0">
                  <a:pos x="0" y="717"/>
                </a:cxn>
                <a:cxn ang="0">
                  <a:pos x="8" y="1052"/>
                </a:cxn>
                <a:cxn ang="0">
                  <a:pos x="109" y="1239"/>
                </a:cxn>
                <a:cxn ang="0">
                  <a:pos x="148" y="1309"/>
                </a:cxn>
                <a:cxn ang="0">
                  <a:pos x="273" y="1332"/>
                </a:cxn>
                <a:cxn ang="0">
                  <a:pos x="405" y="1309"/>
                </a:cxn>
                <a:cxn ang="0">
                  <a:pos x="452" y="1293"/>
                </a:cxn>
                <a:cxn ang="0">
                  <a:pos x="475" y="1286"/>
                </a:cxn>
                <a:cxn ang="0">
                  <a:pos x="506" y="1215"/>
                </a:cxn>
                <a:cxn ang="0">
                  <a:pos x="553" y="1192"/>
                </a:cxn>
                <a:cxn ang="0">
                  <a:pos x="865" y="1153"/>
                </a:cxn>
                <a:cxn ang="0">
                  <a:pos x="935" y="1130"/>
                </a:cxn>
                <a:cxn ang="0">
                  <a:pos x="958" y="1114"/>
                </a:cxn>
                <a:cxn ang="0">
                  <a:pos x="1005" y="1099"/>
                </a:cxn>
                <a:cxn ang="0">
                  <a:pos x="1029" y="1091"/>
                </a:cxn>
                <a:cxn ang="0">
                  <a:pos x="1075" y="966"/>
                </a:cxn>
                <a:cxn ang="0">
                  <a:pos x="1083" y="888"/>
                </a:cxn>
                <a:cxn ang="0">
                  <a:pos x="1075" y="374"/>
                </a:cxn>
                <a:cxn ang="0">
                  <a:pos x="1052" y="327"/>
                </a:cxn>
                <a:cxn ang="0">
                  <a:pos x="958" y="78"/>
                </a:cxn>
                <a:cxn ang="0">
                  <a:pos x="803" y="0"/>
                </a:cxn>
                <a:cxn ang="0">
                  <a:pos x="654" y="23"/>
                </a:cxn>
                <a:cxn ang="0">
                  <a:pos x="499" y="70"/>
                </a:cxn>
                <a:cxn ang="0">
                  <a:pos x="491" y="52"/>
                </a:cxn>
              </a:cxnLst>
              <a:rect l="0" t="0" r="r" b="b"/>
              <a:pathLst>
                <a:path w="1083" h="1334">
                  <a:moveTo>
                    <a:pt x="491" y="52"/>
                  </a:moveTo>
                  <a:cubicBezTo>
                    <a:pt x="461" y="86"/>
                    <a:pt x="381" y="85"/>
                    <a:pt x="335" y="93"/>
                  </a:cubicBezTo>
                  <a:cubicBezTo>
                    <a:pt x="279" y="112"/>
                    <a:pt x="302" y="100"/>
                    <a:pt x="265" y="124"/>
                  </a:cubicBezTo>
                  <a:cubicBezTo>
                    <a:pt x="260" y="132"/>
                    <a:pt x="256" y="141"/>
                    <a:pt x="249" y="148"/>
                  </a:cubicBezTo>
                  <a:cubicBezTo>
                    <a:pt x="243" y="154"/>
                    <a:pt x="231" y="155"/>
                    <a:pt x="226" y="163"/>
                  </a:cubicBezTo>
                  <a:cubicBezTo>
                    <a:pt x="219" y="175"/>
                    <a:pt x="225" y="190"/>
                    <a:pt x="218" y="202"/>
                  </a:cubicBezTo>
                  <a:cubicBezTo>
                    <a:pt x="208" y="220"/>
                    <a:pt x="184" y="225"/>
                    <a:pt x="171" y="241"/>
                  </a:cubicBezTo>
                  <a:cubicBezTo>
                    <a:pt x="154" y="262"/>
                    <a:pt x="148" y="288"/>
                    <a:pt x="132" y="311"/>
                  </a:cubicBezTo>
                  <a:cubicBezTo>
                    <a:pt x="114" y="374"/>
                    <a:pt x="91" y="436"/>
                    <a:pt x="70" y="498"/>
                  </a:cubicBezTo>
                  <a:cubicBezTo>
                    <a:pt x="56" y="538"/>
                    <a:pt x="47" y="580"/>
                    <a:pt x="23" y="615"/>
                  </a:cubicBezTo>
                  <a:cubicBezTo>
                    <a:pt x="20" y="633"/>
                    <a:pt x="19" y="652"/>
                    <a:pt x="15" y="670"/>
                  </a:cubicBezTo>
                  <a:cubicBezTo>
                    <a:pt x="11" y="686"/>
                    <a:pt x="0" y="717"/>
                    <a:pt x="0" y="717"/>
                  </a:cubicBezTo>
                  <a:cubicBezTo>
                    <a:pt x="3" y="829"/>
                    <a:pt x="1" y="941"/>
                    <a:pt x="8" y="1052"/>
                  </a:cubicBezTo>
                  <a:cubicBezTo>
                    <a:pt x="13" y="1129"/>
                    <a:pt x="86" y="1172"/>
                    <a:pt x="109" y="1239"/>
                  </a:cubicBezTo>
                  <a:cubicBezTo>
                    <a:pt x="116" y="1258"/>
                    <a:pt x="129" y="1297"/>
                    <a:pt x="148" y="1309"/>
                  </a:cubicBezTo>
                  <a:cubicBezTo>
                    <a:pt x="182" y="1330"/>
                    <a:pt x="238" y="1329"/>
                    <a:pt x="273" y="1332"/>
                  </a:cubicBezTo>
                  <a:cubicBezTo>
                    <a:pt x="373" y="1324"/>
                    <a:pt x="332" y="1334"/>
                    <a:pt x="405" y="1309"/>
                  </a:cubicBezTo>
                  <a:cubicBezTo>
                    <a:pt x="424" y="1302"/>
                    <a:pt x="433" y="1299"/>
                    <a:pt x="452" y="1293"/>
                  </a:cubicBezTo>
                  <a:cubicBezTo>
                    <a:pt x="460" y="1291"/>
                    <a:pt x="475" y="1286"/>
                    <a:pt x="475" y="1286"/>
                  </a:cubicBezTo>
                  <a:cubicBezTo>
                    <a:pt x="481" y="1267"/>
                    <a:pt x="494" y="1230"/>
                    <a:pt x="506" y="1215"/>
                  </a:cubicBezTo>
                  <a:cubicBezTo>
                    <a:pt x="514" y="1205"/>
                    <a:pt x="541" y="1195"/>
                    <a:pt x="553" y="1192"/>
                  </a:cubicBezTo>
                  <a:cubicBezTo>
                    <a:pt x="680" y="1162"/>
                    <a:pt x="714" y="1159"/>
                    <a:pt x="865" y="1153"/>
                  </a:cubicBezTo>
                  <a:cubicBezTo>
                    <a:pt x="887" y="1145"/>
                    <a:pt x="914" y="1141"/>
                    <a:pt x="935" y="1130"/>
                  </a:cubicBezTo>
                  <a:cubicBezTo>
                    <a:pt x="943" y="1126"/>
                    <a:pt x="949" y="1118"/>
                    <a:pt x="958" y="1114"/>
                  </a:cubicBezTo>
                  <a:cubicBezTo>
                    <a:pt x="973" y="1107"/>
                    <a:pt x="989" y="1104"/>
                    <a:pt x="1005" y="1099"/>
                  </a:cubicBezTo>
                  <a:cubicBezTo>
                    <a:pt x="1013" y="1096"/>
                    <a:pt x="1029" y="1091"/>
                    <a:pt x="1029" y="1091"/>
                  </a:cubicBezTo>
                  <a:cubicBezTo>
                    <a:pt x="1053" y="1052"/>
                    <a:pt x="1064" y="1010"/>
                    <a:pt x="1075" y="966"/>
                  </a:cubicBezTo>
                  <a:cubicBezTo>
                    <a:pt x="1078" y="940"/>
                    <a:pt x="1083" y="914"/>
                    <a:pt x="1083" y="888"/>
                  </a:cubicBezTo>
                  <a:cubicBezTo>
                    <a:pt x="1083" y="717"/>
                    <a:pt x="1082" y="545"/>
                    <a:pt x="1075" y="374"/>
                  </a:cubicBezTo>
                  <a:cubicBezTo>
                    <a:pt x="1074" y="357"/>
                    <a:pt x="1057" y="344"/>
                    <a:pt x="1052" y="327"/>
                  </a:cubicBezTo>
                  <a:cubicBezTo>
                    <a:pt x="1027" y="243"/>
                    <a:pt x="1009" y="151"/>
                    <a:pt x="958" y="78"/>
                  </a:cubicBezTo>
                  <a:cubicBezTo>
                    <a:pt x="940" y="17"/>
                    <a:pt x="857" y="11"/>
                    <a:pt x="803" y="0"/>
                  </a:cubicBezTo>
                  <a:cubicBezTo>
                    <a:pt x="751" y="6"/>
                    <a:pt x="705" y="16"/>
                    <a:pt x="654" y="23"/>
                  </a:cubicBezTo>
                  <a:cubicBezTo>
                    <a:pt x="619" y="35"/>
                    <a:pt x="529" y="75"/>
                    <a:pt x="499" y="70"/>
                  </a:cubicBezTo>
                  <a:cubicBezTo>
                    <a:pt x="493" y="69"/>
                    <a:pt x="494" y="58"/>
                    <a:pt x="491" y="52"/>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0289" name="Freeform 49"/>
            <p:cNvSpPr>
              <a:spLocks/>
            </p:cNvSpPr>
            <p:nvPr/>
          </p:nvSpPr>
          <p:spPr bwMode="auto">
            <a:xfrm>
              <a:off x="1584" y="2634"/>
              <a:ext cx="915" cy="1226"/>
            </a:xfrm>
            <a:custGeom>
              <a:avLst/>
              <a:gdLst/>
              <a:ahLst/>
              <a:cxnLst>
                <a:cxn ang="0">
                  <a:pos x="258" y="27"/>
                </a:cxn>
                <a:cxn ang="0">
                  <a:pos x="216" y="53"/>
                </a:cxn>
                <a:cxn ang="0">
                  <a:pos x="173" y="96"/>
                </a:cxn>
                <a:cxn ang="0">
                  <a:pos x="141" y="117"/>
                </a:cxn>
                <a:cxn ang="0">
                  <a:pos x="109" y="181"/>
                </a:cxn>
                <a:cxn ang="0">
                  <a:pos x="99" y="213"/>
                </a:cxn>
                <a:cxn ang="0">
                  <a:pos x="125" y="494"/>
                </a:cxn>
                <a:cxn ang="0">
                  <a:pos x="94" y="584"/>
                </a:cxn>
                <a:cxn ang="0">
                  <a:pos x="72" y="616"/>
                </a:cxn>
                <a:cxn ang="0">
                  <a:pos x="62" y="632"/>
                </a:cxn>
                <a:cxn ang="0">
                  <a:pos x="40" y="664"/>
                </a:cxn>
                <a:cxn ang="0">
                  <a:pos x="9" y="765"/>
                </a:cxn>
                <a:cxn ang="0">
                  <a:pos x="72" y="903"/>
                </a:cxn>
                <a:cxn ang="0">
                  <a:pos x="168" y="977"/>
                </a:cxn>
                <a:cxn ang="0">
                  <a:pos x="216" y="1004"/>
                </a:cxn>
                <a:cxn ang="0">
                  <a:pos x="247" y="1105"/>
                </a:cxn>
                <a:cxn ang="0">
                  <a:pos x="290" y="1174"/>
                </a:cxn>
                <a:cxn ang="0">
                  <a:pos x="322" y="1200"/>
                </a:cxn>
                <a:cxn ang="0">
                  <a:pos x="364" y="1243"/>
                </a:cxn>
                <a:cxn ang="0">
                  <a:pos x="508" y="1354"/>
                </a:cxn>
                <a:cxn ang="0">
                  <a:pos x="534" y="1360"/>
                </a:cxn>
                <a:cxn ang="0">
                  <a:pos x="550" y="1365"/>
                </a:cxn>
                <a:cxn ang="0">
                  <a:pos x="598" y="1376"/>
                </a:cxn>
                <a:cxn ang="0">
                  <a:pos x="736" y="1365"/>
                </a:cxn>
                <a:cxn ang="0">
                  <a:pos x="768" y="1354"/>
                </a:cxn>
                <a:cxn ang="0">
                  <a:pos x="800" y="1344"/>
                </a:cxn>
                <a:cxn ang="0">
                  <a:pos x="832" y="1328"/>
                </a:cxn>
                <a:cxn ang="0">
                  <a:pos x="895" y="1269"/>
                </a:cxn>
                <a:cxn ang="0">
                  <a:pos x="938" y="1195"/>
                </a:cxn>
                <a:cxn ang="0">
                  <a:pos x="948" y="1179"/>
                </a:cxn>
                <a:cxn ang="0">
                  <a:pos x="964" y="1174"/>
                </a:cxn>
                <a:cxn ang="0">
                  <a:pos x="986" y="1142"/>
                </a:cxn>
                <a:cxn ang="0">
                  <a:pos x="996" y="1110"/>
                </a:cxn>
                <a:cxn ang="0">
                  <a:pos x="1001" y="1094"/>
                </a:cxn>
                <a:cxn ang="0">
                  <a:pos x="938" y="861"/>
                </a:cxn>
                <a:cxn ang="0">
                  <a:pos x="901" y="781"/>
                </a:cxn>
                <a:cxn ang="0">
                  <a:pos x="885" y="733"/>
                </a:cxn>
                <a:cxn ang="0">
                  <a:pos x="948" y="542"/>
                </a:cxn>
                <a:cxn ang="0">
                  <a:pos x="906" y="314"/>
                </a:cxn>
                <a:cxn ang="0">
                  <a:pos x="874" y="250"/>
                </a:cxn>
                <a:cxn ang="0">
                  <a:pos x="720" y="223"/>
                </a:cxn>
                <a:cxn ang="0">
                  <a:pos x="603" y="207"/>
                </a:cxn>
                <a:cxn ang="0">
                  <a:pos x="571" y="181"/>
                </a:cxn>
                <a:cxn ang="0">
                  <a:pos x="529" y="128"/>
                </a:cxn>
                <a:cxn ang="0">
                  <a:pos x="449" y="75"/>
                </a:cxn>
                <a:cxn ang="0">
                  <a:pos x="338" y="0"/>
                </a:cxn>
                <a:cxn ang="0">
                  <a:pos x="285" y="6"/>
                </a:cxn>
                <a:cxn ang="0">
                  <a:pos x="258" y="27"/>
                </a:cxn>
              </a:cxnLst>
              <a:rect l="0" t="0" r="r" b="b"/>
              <a:pathLst>
                <a:path w="1001" h="1376">
                  <a:moveTo>
                    <a:pt x="258" y="27"/>
                  </a:moveTo>
                  <a:cubicBezTo>
                    <a:pt x="226" y="37"/>
                    <a:pt x="254" y="44"/>
                    <a:pt x="216" y="53"/>
                  </a:cubicBezTo>
                  <a:cubicBezTo>
                    <a:pt x="198" y="65"/>
                    <a:pt x="189" y="83"/>
                    <a:pt x="173" y="96"/>
                  </a:cubicBezTo>
                  <a:cubicBezTo>
                    <a:pt x="163" y="104"/>
                    <a:pt x="141" y="117"/>
                    <a:pt x="141" y="117"/>
                  </a:cubicBezTo>
                  <a:cubicBezTo>
                    <a:pt x="124" y="143"/>
                    <a:pt x="118" y="153"/>
                    <a:pt x="109" y="181"/>
                  </a:cubicBezTo>
                  <a:cubicBezTo>
                    <a:pt x="105" y="192"/>
                    <a:pt x="99" y="213"/>
                    <a:pt x="99" y="213"/>
                  </a:cubicBezTo>
                  <a:cubicBezTo>
                    <a:pt x="106" y="307"/>
                    <a:pt x="112" y="400"/>
                    <a:pt x="125" y="494"/>
                  </a:cubicBezTo>
                  <a:cubicBezTo>
                    <a:pt x="121" y="528"/>
                    <a:pt x="124" y="564"/>
                    <a:pt x="94" y="584"/>
                  </a:cubicBezTo>
                  <a:cubicBezTo>
                    <a:pt x="87" y="595"/>
                    <a:pt x="79" y="605"/>
                    <a:pt x="72" y="616"/>
                  </a:cubicBezTo>
                  <a:cubicBezTo>
                    <a:pt x="69" y="621"/>
                    <a:pt x="65" y="627"/>
                    <a:pt x="62" y="632"/>
                  </a:cubicBezTo>
                  <a:cubicBezTo>
                    <a:pt x="55" y="643"/>
                    <a:pt x="40" y="664"/>
                    <a:pt x="40" y="664"/>
                  </a:cubicBezTo>
                  <a:cubicBezTo>
                    <a:pt x="29" y="698"/>
                    <a:pt x="17" y="731"/>
                    <a:pt x="9" y="765"/>
                  </a:cubicBezTo>
                  <a:cubicBezTo>
                    <a:pt x="15" y="873"/>
                    <a:pt x="0" y="853"/>
                    <a:pt x="72" y="903"/>
                  </a:cubicBezTo>
                  <a:cubicBezTo>
                    <a:pt x="95" y="936"/>
                    <a:pt x="129" y="965"/>
                    <a:pt x="168" y="977"/>
                  </a:cubicBezTo>
                  <a:cubicBezTo>
                    <a:pt x="184" y="988"/>
                    <a:pt x="200" y="993"/>
                    <a:pt x="216" y="1004"/>
                  </a:cubicBezTo>
                  <a:cubicBezTo>
                    <a:pt x="236" y="1036"/>
                    <a:pt x="233" y="1072"/>
                    <a:pt x="247" y="1105"/>
                  </a:cubicBezTo>
                  <a:cubicBezTo>
                    <a:pt x="258" y="1130"/>
                    <a:pt x="275" y="1152"/>
                    <a:pt x="290" y="1174"/>
                  </a:cubicBezTo>
                  <a:cubicBezTo>
                    <a:pt x="298" y="1185"/>
                    <a:pt x="313" y="1189"/>
                    <a:pt x="322" y="1200"/>
                  </a:cubicBezTo>
                  <a:cubicBezTo>
                    <a:pt x="336" y="1217"/>
                    <a:pt x="345" y="1230"/>
                    <a:pt x="364" y="1243"/>
                  </a:cubicBezTo>
                  <a:cubicBezTo>
                    <a:pt x="384" y="1296"/>
                    <a:pt x="454" y="1341"/>
                    <a:pt x="508" y="1354"/>
                  </a:cubicBezTo>
                  <a:cubicBezTo>
                    <a:pt x="517" y="1356"/>
                    <a:pt x="525" y="1358"/>
                    <a:pt x="534" y="1360"/>
                  </a:cubicBezTo>
                  <a:cubicBezTo>
                    <a:pt x="539" y="1361"/>
                    <a:pt x="545" y="1364"/>
                    <a:pt x="550" y="1365"/>
                  </a:cubicBezTo>
                  <a:cubicBezTo>
                    <a:pt x="566" y="1369"/>
                    <a:pt x="598" y="1376"/>
                    <a:pt x="598" y="1376"/>
                  </a:cubicBezTo>
                  <a:cubicBezTo>
                    <a:pt x="639" y="1374"/>
                    <a:pt x="692" y="1374"/>
                    <a:pt x="736" y="1365"/>
                  </a:cubicBezTo>
                  <a:cubicBezTo>
                    <a:pt x="747" y="1363"/>
                    <a:pt x="758" y="1357"/>
                    <a:pt x="768" y="1354"/>
                  </a:cubicBezTo>
                  <a:cubicBezTo>
                    <a:pt x="779" y="1350"/>
                    <a:pt x="800" y="1344"/>
                    <a:pt x="800" y="1344"/>
                  </a:cubicBezTo>
                  <a:cubicBezTo>
                    <a:pt x="810" y="1337"/>
                    <a:pt x="823" y="1335"/>
                    <a:pt x="832" y="1328"/>
                  </a:cubicBezTo>
                  <a:cubicBezTo>
                    <a:pt x="850" y="1314"/>
                    <a:pt x="878" y="1286"/>
                    <a:pt x="895" y="1269"/>
                  </a:cubicBezTo>
                  <a:cubicBezTo>
                    <a:pt x="907" y="1237"/>
                    <a:pt x="909" y="1215"/>
                    <a:pt x="938" y="1195"/>
                  </a:cubicBezTo>
                  <a:cubicBezTo>
                    <a:pt x="941" y="1190"/>
                    <a:pt x="943" y="1183"/>
                    <a:pt x="948" y="1179"/>
                  </a:cubicBezTo>
                  <a:cubicBezTo>
                    <a:pt x="952" y="1175"/>
                    <a:pt x="960" y="1178"/>
                    <a:pt x="964" y="1174"/>
                  </a:cubicBezTo>
                  <a:cubicBezTo>
                    <a:pt x="973" y="1165"/>
                    <a:pt x="986" y="1142"/>
                    <a:pt x="986" y="1142"/>
                  </a:cubicBezTo>
                  <a:cubicBezTo>
                    <a:pt x="989" y="1131"/>
                    <a:pt x="993" y="1121"/>
                    <a:pt x="996" y="1110"/>
                  </a:cubicBezTo>
                  <a:cubicBezTo>
                    <a:pt x="998" y="1105"/>
                    <a:pt x="1001" y="1094"/>
                    <a:pt x="1001" y="1094"/>
                  </a:cubicBezTo>
                  <a:cubicBezTo>
                    <a:pt x="997" y="1038"/>
                    <a:pt x="994" y="896"/>
                    <a:pt x="938" y="861"/>
                  </a:cubicBezTo>
                  <a:cubicBezTo>
                    <a:pt x="928" y="834"/>
                    <a:pt x="914" y="807"/>
                    <a:pt x="901" y="781"/>
                  </a:cubicBezTo>
                  <a:cubicBezTo>
                    <a:pt x="893" y="766"/>
                    <a:pt x="885" y="733"/>
                    <a:pt x="885" y="733"/>
                  </a:cubicBezTo>
                  <a:cubicBezTo>
                    <a:pt x="894" y="663"/>
                    <a:pt x="911" y="602"/>
                    <a:pt x="948" y="542"/>
                  </a:cubicBezTo>
                  <a:cubicBezTo>
                    <a:pt x="967" y="476"/>
                    <a:pt x="974" y="356"/>
                    <a:pt x="906" y="314"/>
                  </a:cubicBezTo>
                  <a:cubicBezTo>
                    <a:pt x="893" y="295"/>
                    <a:pt x="893" y="265"/>
                    <a:pt x="874" y="250"/>
                  </a:cubicBezTo>
                  <a:cubicBezTo>
                    <a:pt x="839" y="223"/>
                    <a:pt x="753" y="225"/>
                    <a:pt x="720" y="223"/>
                  </a:cubicBezTo>
                  <a:cubicBezTo>
                    <a:pt x="681" y="217"/>
                    <a:pt x="640" y="221"/>
                    <a:pt x="603" y="207"/>
                  </a:cubicBezTo>
                  <a:cubicBezTo>
                    <a:pt x="593" y="198"/>
                    <a:pt x="581" y="191"/>
                    <a:pt x="571" y="181"/>
                  </a:cubicBezTo>
                  <a:cubicBezTo>
                    <a:pt x="555" y="165"/>
                    <a:pt x="544" y="143"/>
                    <a:pt x="529" y="128"/>
                  </a:cubicBezTo>
                  <a:cubicBezTo>
                    <a:pt x="506" y="105"/>
                    <a:pt x="473" y="97"/>
                    <a:pt x="449" y="75"/>
                  </a:cubicBezTo>
                  <a:cubicBezTo>
                    <a:pt x="394" y="25"/>
                    <a:pt x="407" y="26"/>
                    <a:pt x="338" y="0"/>
                  </a:cubicBezTo>
                  <a:cubicBezTo>
                    <a:pt x="320" y="2"/>
                    <a:pt x="303" y="3"/>
                    <a:pt x="285" y="6"/>
                  </a:cubicBezTo>
                  <a:cubicBezTo>
                    <a:pt x="276" y="7"/>
                    <a:pt x="245" y="14"/>
                    <a:pt x="258" y="27"/>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0290" name="Oval 50"/>
            <p:cNvSpPr>
              <a:spLocks noChangeArrowheads="1"/>
            </p:cNvSpPr>
            <p:nvPr/>
          </p:nvSpPr>
          <p:spPr bwMode="auto">
            <a:xfrm>
              <a:off x="1820" y="2773"/>
              <a:ext cx="188" cy="1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1</a:t>
              </a:r>
              <a:endParaRPr lang="en-US" sz="2500">
                <a:solidFill>
                  <a:srgbClr val="000000"/>
                </a:solidFill>
              </a:endParaRPr>
            </a:p>
          </p:txBody>
        </p:sp>
        <p:sp>
          <p:nvSpPr>
            <p:cNvPr id="10291" name="Oval 51"/>
            <p:cNvSpPr>
              <a:spLocks noChangeArrowheads="1"/>
            </p:cNvSpPr>
            <p:nvPr/>
          </p:nvSpPr>
          <p:spPr bwMode="auto">
            <a:xfrm>
              <a:off x="3408" y="2880"/>
              <a:ext cx="189" cy="186"/>
            </a:xfrm>
            <a:prstGeom prst="ellipse">
              <a:avLst/>
            </a:prstGeom>
            <a:solidFill>
              <a:schemeClr val="accent1"/>
            </a:solid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2</a:t>
              </a:r>
              <a:endParaRPr lang="en-US" sz="2500">
                <a:solidFill>
                  <a:srgbClr val="000000"/>
                </a:solidFill>
              </a:endParaRPr>
            </a:p>
          </p:txBody>
        </p:sp>
        <p:sp>
          <p:nvSpPr>
            <p:cNvPr id="10292" name="Oval 52"/>
            <p:cNvSpPr>
              <a:spLocks noChangeArrowheads="1"/>
            </p:cNvSpPr>
            <p:nvPr/>
          </p:nvSpPr>
          <p:spPr bwMode="auto">
            <a:xfrm>
              <a:off x="1725" y="3237"/>
              <a:ext cx="189" cy="1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3</a:t>
              </a:r>
              <a:endParaRPr lang="en-US" sz="1600">
                <a:solidFill>
                  <a:srgbClr val="000000"/>
                </a:solidFill>
              </a:endParaRPr>
            </a:p>
          </p:txBody>
        </p:sp>
        <p:sp>
          <p:nvSpPr>
            <p:cNvPr id="10293" name="Oval 53"/>
            <p:cNvSpPr>
              <a:spLocks noChangeArrowheads="1"/>
            </p:cNvSpPr>
            <p:nvPr/>
          </p:nvSpPr>
          <p:spPr bwMode="auto">
            <a:xfrm>
              <a:off x="2103" y="3516"/>
              <a:ext cx="188" cy="1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4</a:t>
              </a:r>
              <a:endParaRPr lang="en-US" sz="1600">
                <a:solidFill>
                  <a:srgbClr val="000000"/>
                </a:solidFill>
              </a:endParaRPr>
            </a:p>
          </p:txBody>
        </p:sp>
        <p:cxnSp>
          <p:nvCxnSpPr>
            <p:cNvPr id="10294" name="AutoShape 54"/>
            <p:cNvCxnSpPr>
              <a:cxnSpLocks noChangeShapeType="1"/>
              <a:stCxn id="10290" idx="4"/>
              <a:endCxn id="10292" idx="0"/>
            </p:cNvCxnSpPr>
            <p:nvPr/>
          </p:nvCxnSpPr>
          <p:spPr bwMode="auto">
            <a:xfrm flipH="1">
              <a:off x="1820" y="2959"/>
              <a:ext cx="94" cy="278"/>
            </a:xfrm>
            <a:prstGeom prst="straightConnector1">
              <a:avLst/>
            </a:prstGeom>
            <a:noFill/>
            <a:ln w="9525">
              <a:solidFill>
                <a:schemeClr val="tx1"/>
              </a:solidFill>
              <a:round/>
              <a:headEnd/>
              <a:tailEnd/>
            </a:ln>
            <a:effectLst/>
          </p:spPr>
        </p:cxnSp>
        <p:cxnSp>
          <p:nvCxnSpPr>
            <p:cNvPr id="10295" name="AutoShape 55"/>
            <p:cNvCxnSpPr>
              <a:cxnSpLocks noChangeShapeType="1"/>
              <a:stCxn id="10290" idx="6"/>
              <a:endCxn id="10291" idx="2"/>
            </p:cNvCxnSpPr>
            <p:nvPr/>
          </p:nvCxnSpPr>
          <p:spPr bwMode="auto">
            <a:xfrm>
              <a:off x="2008" y="2866"/>
              <a:ext cx="1400" cy="107"/>
            </a:xfrm>
            <a:prstGeom prst="straightConnector1">
              <a:avLst/>
            </a:prstGeom>
            <a:noFill/>
            <a:ln w="9525">
              <a:solidFill>
                <a:schemeClr val="tx1"/>
              </a:solidFill>
              <a:round/>
              <a:headEnd/>
              <a:tailEnd/>
            </a:ln>
            <a:effectLst/>
          </p:spPr>
        </p:cxnSp>
        <p:cxnSp>
          <p:nvCxnSpPr>
            <p:cNvPr id="10296" name="AutoShape 56"/>
            <p:cNvCxnSpPr>
              <a:cxnSpLocks noChangeShapeType="1"/>
              <a:stCxn id="10293" idx="2"/>
              <a:endCxn id="10292" idx="5"/>
            </p:cNvCxnSpPr>
            <p:nvPr/>
          </p:nvCxnSpPr>
          <p:spPr bwMode="auto">
            <a:xfrm flipH="1" flipV="1">
              <a:off x="1886" y="3396"/>
              <a:ext cx="217" cy="213"/>
            </a:xfrm>
            <a:prstGeom prst="straightConnector1">
              <a:avLst/>
            </a:prstGeom>
            <a:noFill/>
            <a:ln w="9525">
              <a:solidFill>
                <a:schemeClr val="tx1"/>
              </a:solidFill>
              <a:round/>
              <a:headEnd/>
              <a:tailEnd/>
            </a:ln>
            <a:effectLst/>
          </p:spPr>
        </p:cxnSp>
        <p:sp>
          <p:nvSpPr>
            <p:cNvPr id="10297" name="Oval 57"/>
            <p:cNvSpPr>
              <a:spLocks noChangeArrowheads="1"/>
            </p:cNvSpPr>
            <p:nvPr/>
          </p:nvSpPr>
          <p:spPr bwMode="auto">
            <a:xfrm>
              <a:off x="3744" y="2976"/>
              <a:ext cx="189" cy="1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6</a:t>
              </a:r>
              <a:endParaRPr lang="en-US" sz="1600">
                <a:solidFill>
                  <a:srgbClr val="000000"/>
                </a:solidFill>
              </a:endParaRPr>
            </a:p>
          </p:txBody>
        </p:sp>
        <p:sp>
          <p:nvSpPr>
            <p:cNvPr id="10298" name="Oval 58"/>
            <p:cNvSpPr>
              <a:spLocks noChangeArrowheads="1"/>
            </p:cNvSpPr>
            <p:nvPr/>
          </p:nvSpPr>
          <p:spPr bwMode="auto">
            <a:xfrm>
              <a:off x="3942" y="2727"/>
              <a:ext cx="189" cy="185"/>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7</a:t>
              </a:r>
              <a:endParaRPr lang="en-US" sz="1600">
                <a:solidFill>
                  <a:srgbClr val="000000"/>
                </a:solidFill>
              </a:endParaRPr>
            </a:p>
          </p:txBody>
        </p:sp>
        <p:sp>
          <p:nvSpPr>
            <p:cNvPr id="10299" name="Oval 59"/>
            <p:cNvSpPr>
              <a:spLocks noChangeArrowheads="1"/>
            </p:cNvSpPr>
            <p:nvPr/>
          </p:nvSpPr>
          <p:spPr bwMode="auto">
            <a:xfrm>
              <a:off x="3376" y="3516"/>
              <a:ext cx="189" cy="1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5</a:t>
              </a:r>
              <a:endParaRPr lang="en-US" sz="1600">
                <a:solidFill>
                  <a:srgbClr val="000000"/>
                </a:solidFill>
              </a:endParaRPr>
            </a:p>
          </p:txBody>
        </p:sp>
        <p:sp>
          <p:nvSpPr>
            <p:cNvPr id="10300" name="Oval 60"/>
            <p:cNvSpPr>
              <a:spLocks noChangeArrowheads="1"/>
            </p:cNvSpPr>
            <p:nvPr/>
          </p:nvSpPr>
          <p:spPr bwMode="auto">
            <a:xfrm>
              <a:off x="3942" y="3330"/>
              <a:ext cx="189" cy="1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8</a:t>
              </a:r>
              <a:endParaRPr lang="en-US" sz="1600">
                <a:solidFill>
                  <a:srgbClr val="000000"/>
                </a:solidFill>
              </a:endParaRPr>
            </a:p>
          </p:txBody>
        </p:sp>
        <p:cxnSp>
          <p:nvCxnSpPr>
            <p:cNvPr id="10301" name="AutoShape 61"/>
            <p:cNvCxnSpPr>
              <a:cxnSpLocks noChangeShapeType="1"/>
              <a:stCxn id="10293" idx="6"/>
              <a:endCxn id="10299" idx="2"/>
            </p:cNvCxnSpPr>
            <p:nvPr/>
          </p:nvCxnSpPr>
          <p:spPr bwMode="auto">
            <a:xfrm>
              <a:off x="2291" y="3609"/>
              <a:ext cx="1085" cy="0"/>
            </a:xfrm>
            <a:prstGeom prst="straightConnector1">
              <a:avLst/>
            </a:prstGeom>
            <a:noFill/>
            <a:ln w="9525">
              <a:solidFill>
                <a:schemeClr val="tx1"/>
              </a:solidFill>
              <a:round/>
              <a:headEnd/>
              <a:tailEnd/>
            </a:ln>
            <a:effectLst/>
          </p:spPr>
        </p:cxnSp>
        <p:cxnSp>
          <p:nvCxnSpPr>
            <p:cNvPr id="10302" name="AutoShape 62"/>
            <p:cNvCxnSpPr>
              <a:cxnSpLocks noChangeShapeType="1"/>
              <a:stCxn id="10293" idx="7"/>
              <a:endCxn id="10297" idx="3"/>
            </p:cNvCxnSpPr>
            <p:nvPr/>
          </p:nvCxnSpPr>
          <p:spPr bwMode="auto">
            <a:xfrm flipV="1">
              <a:off x="2263" y="3135"/>
              <a:ext cx="1509" cy="408"/>
            </a:xfrm>
            <a:prstGeom prst="straightConnector1">
              <a:avLst/>
            </a:prstGeom>
            <a:noFill/>
            <a:ln w="9525">
              <a:solidFill>
                <a:schemeClr val="tx1"/>
              </a:solidFill>
              <a:round/>
              <a:headEnd/>
              <a:tailEnd/>
            </a:ln>
            <a:effectLst/>
          </p:spPr>
        </p:cxnSp>
        <p:cxnSp>
          <p:nvCxnSpPr>
            <p:cNvPr id="10303" name="AutoShape 63"/>
            <p:cNvCxnSpPr>
              <a:cxnSpLocks noChangeShapeType="1"/>
              <a:stCxn id="10291" idx="6"/>
              <a:endCxn id="10297" idx="2"/>
            </p:cNvCxnSpPr>
            <p:nvPr/>
          </p:nvCxnSpPr>
          <p:spPr bwMode="auto">
            <a:xfrm>
              <a:off x="3597" y="2973"/>
              <a:ext cx="147" cy="96"/>
            </a:xfrm>
            <a:prstGeom prst="straightConnector1">
              <a:avLst/>
            </a:prstGeom>
            <a:noFill/>
            <a:ln w="9525">
              <a:solidFill>
                <a:schemeClr val="tx1"/>
              </a:solidFill>
              <a:round/>
              <a:headEnd/>
              <a:tailEnd/>
            </a:ln>
            <a:effectLst/>
          </p:spPr>
        </p:cxnSp>
        <p:cxnSp>
          <p:nvCxnSpPr>
            <p:cNvPr id="10304" name="AutoShape 64"/>
            <p:cNvCxnSpPr>
              <a:cxnSpLocks noChangeShapeType="1"/>
              <a:stCxn id="10291" idx="7"/>
              <a:endCxn id="10298" idx="2"/>
            </p:cNvCxnSpPr>
            <p:nvPr/>
          </p:nvCxnSpPr>
          <p:spPr bwMode="auto">
            <a:xfrm flipV="1">
              <a:off x="3569" y="2820"/>
              <a:ext cx="373" cy="87"/>
            </a:xfrm>
            <a:prstGeom prst="straightConnector1">
              <a:avLst/>
            </a:prstGeom>
            <a:noFill/>
            <a:ln w="9525">
              <a:solidFill>
                <a:schemeClr val="tx1"/>
              </a:solidFill>
              <a:round/>
              <a:headEnd/>
              <a:tailEnd/>
            </a:ln>
            <a:effectLst/>
          </p:spPr>
        </p:cxnSp>
        <p:cxnSp>
          <p:nvCxnSpPr>
            <p:cNvPr id="10305" name="AutoShape 65"/>
            <p:cNvCxnSpPr>
              <a:cxnSpLocks noChangeShapeType="1"/>
              <a:stCxn id="10298" idx="4"/>
              <a:endCxn id="10300" idx="0"/>
            </p:cNvCxnSpPr>
            <p:nvPr/>
          </p:nvCxnSpPr>
          <p:spPr bwMode="auto">
            <a:xfrm>
              <a:off x="4037" y="2912"/>
              <a:ext cx="0" cy="418"/>
            </a:xfrm>
            <a:prstGeom prst="straightConnector1">
              <a:avLst/>
            </a:prstGeom>
            <a:noFill/>
            <a:ln w="9525">
              <a:solidFill>
                <a:schemeClr val="tx1"/>
              </a:solidFill>
              <a:round/>
              <a:headEnd/>
              <a:tailEnd/>
            </a:ln>
            <a:effectLst/>
          </p:spPr>
        </p:cxnSp>
        <p:cxnSp>
          <p:nvCxnSpPr>
            <p:cNvPr id="10306" name="AutoShape 66"/>
            <p:cNvCxnSpPr>
              <a:cxnSpLocks noChangeShapeType="1"/>
              <a:stCxn id="10297" idx="5"/>
              <a:endCxn id="10300" idx="2"/>
            </p:cNvCxnSpPr>
            <p:nvPr/>
          </p:nvCxnSpPr>
          <p:spPr bwMode="auto">
            <a:xfrm>
              <a:off x="3905" y="3135"/>
              <a:ext cx="37" cy="288"/>
            </a:xfrm>
            <a:prstGeom prst="straightConnector1">
              <a:avLst/>
            </a:prstGeom>
            <a:noFill/>
            <a:ln w="9525">
              <a:solidFill>
                <a:schemeClr val="tx1"/>
              </a:solidFill>
              <a:round/>
              <a:headEnd/>
              <a:tailEnd/>
            </a:ln>
            <a:effectLst/>
          </p:spPr>
        </p:cxnSp>
        <p:cxnSp>
          <p:nvCxnSpPr>
            <p:cNvPr id="10307" name="AutoShape 67"/>
            <p:cNvCxnSpPr>
              <a:cxnSpLocks noChangeShapeType="1"/>
              <a:stCxn id="10291" idx="5"/>
              <a:endCxn id="10300" idx="3"/>
            </p:cNvCxnSpPr>
            <p:nvPr/>
          </p:nvCxnSpPr>
          <p:spPr bwMode="auto">
            <a:xfrm>
              <a:off x="3569" y="3039"/>
              <a:ext cx="401" cy="450"/>
            </a:xfrm>
            <a:prstGeom prst="straightConnector1">
              <a:avLst/>
            </a:prstGeom>
            <a:noFill/>
            <a:ln w="9525">
              <a:solidFill>
                <a:schemeClr val="tx1"/>
              </a:solidFill>
              <a:round/>
              <a:headEnd/>
              <a:tailEnd/>
            </a:ln>
            <a:effectLst/>
          </p:spPr>
        </p:cxnSp>
        <p:sp>
          <p:nvSpPr>
            <p:cNvPr id="10308" name="Text Box 68"/>
            <p:cNvSpPr txBox="1">
              <a:spLocks noChangeArrowheads="1"/>
            </p:cNvSpPr>
            <p:nvPr/>
          </p:nvSpPr>
          <p:spPr bwMode="auto">
            <a:xfrm>
              <a:off x="1694" y="2680"/>
              <a:ext cx="220" cy="173"/>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0</a:t>
              </a:r>
              <a:endParaRPr lang="en-US" sz="2500">
                <a:solidFill>
                  <a:srgbClr val="000000"/>
                </a:solidFill>
              </a:endParaRPr>
            </a:p>
          </p:txBody>
        </p:sp>
        <p:sp>
          <p:nvSpPr>
            <p:cNvPr id="10309" name="Text Box 69"/>
            <p:cNvSpPr txBox="1">
              <a:spLocks noChangeArrowheads="1"/>
            </p:cNvSpPr>
            <p:nvPr/>
          </p:nvSpPr>
          <p:spPr bwMode="auto">
            <a:xfrm>
              <a:off x="3864" y="2634"/>
              <a:ext cx="220" cy="173"/>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-2</a:t>
              </a:r>
              <a:endParaRPr lang="en-US" sz="2500">
                <a:solidFill>
                  <a:srgbClr val="000000"/>
                </a:solidFill>
              </a:endParaRPr>
            </a:p>
          </p:txBody>
        </p:sp>
        <p:sp>
          <p:nvSpPr>
            <p:cNvPr id="10310" name="Text Box 70"/>
            <p:cNvSpPr txBox="1">
              <a:spLocks noChangeArrowheads="1"/>
            </p:cNvSpPr>
            <p:nvPr/>
          </p:nvSpPr>
          <p:spPr bwMode="auto">
            <a:xfrm>
              <a:off x="3486" y="3423"/>
              <a:ext cx="220" cy="173"/>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0312" name="Text Box 72"/>
            <p:cNvSpPr txBox="1">
              <a:spLocks noChangeArrowheads="1"/>
            </p:cNvSpPr>
            <p:nvPr/>
          </p:nvSpPr>
          <p:spPr bwMode="auto">
            <a:xfrm>
              <a:off x="1600" y="3163"/>
              <a:ext cx="220" cy="173"/>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-2</a:t>
              </a:r>
              <a:endParaRPr lang="en-US" sz="2500">
                <a:solidFill>
                  <a:srgbClr val="000000"/>
                </a:solidFill>
              </a:endParaRPr>
            </a:p>
          </p:txBody>
        </p:sp>
        <p:sp>
          <p:nvSpPr>
            <p:cNvPr id="10313" name="Text Box 73"/>
            <p:cNvSpPr txBox="1">
              <a:spLocks noChangeArrowheads="1"/>
            </p:cNvSpPr>
            <p:nvPr/>
          </p:nvSpPr>
          <p:spPr bwMode="auto">
            <a:xfrm>
              <a:off x="2103" y="3377"/>
              <a:ext cx="220" cy="173"/>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0314" name="Text Box 74"/>
            <p:cNvSpPr txBox="1">
              <a:spLocks noChangeArrowheads="1"/>
            </p:cNvSpPr>
            <p:nvPr/>
          </p:nvSpPr>
          <p:spPr bwMode="auto">
            <a:xfrm>
              <a:off x="3888" y="2899"/>
              <a:ext cx="220" cy="173"/>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0315" name="Text Box 75"/>
            <p:cNvSpPr txBox="1">
              <a:spLocks noChangeArrowheads="1"/>
            </p:cNvSpPr>
            <p:nvPr/>
          </p:nvSpPr>
          <p:spPr bwMode="auto">
            <a:xfrm>
              <a:off x="4036" y="3237"/>
              <a:ext cx="221" cy="173"/>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-3</a:t>
              </a:r>
              <a:endParaRPr lang="en-US" sz="2500">
                <a:solidFill>
                  <a:srgbClr val="000000"/>
                </a:solidFill>
              </a:endParaRPr>
            </a:p>
          </p:txBody>
        </p:sp>
        <p:sp>
          <p:nvSpPr>
            <p:cNvPr id="10316" name="Freeform 76"/>
            <p:cNvSpPr>
              <a:spLocks/>
            </p:cNvSpPr>
            <p:nvPr/>
          </p:nvSpPr>
          <p:spPr bwMode="auto">
            <a:xfrm>
              <a:off x="2802" y="2727"/>
              <a:ext cx="55" cy="1021"/>
            </a:xfrm>
            <a:custGeom>
              <a:avLst/>
              <a:gdLst/>
              <a:ahLst/>
              <a:cxnLst>
                <a:cxn ang="0">
                  <a:pos x="47" y="0"/>
                </a:cxn>
                <a:cxn ang="0">
                  <a:pos x="8" y="109"/>
                </a:cxn>
                <a:cxn ang="0">
                  <a:pos x="39" y="499"/>
                </a:cxn>
                <a:cxn ang="0">
                  <a:pos x="16" y="865"/>
                </a:cxn>
                <a:cxn ang="0">
                  <a:pos x="24" y="1177"/>
                </a:cxn>
                <a:cxn ang="0">
                  <a:pos x="55" y="1294"/>
                </a:cxn>
                <a:cxn ang="0">
                  <a:pos x="78" y="1317"/>
                </a:cxn>
              </a:cxnLst>
              <a:rect l="0" t="0" r="r" b="b"/>
              <a:pathLst>
                <a:path w="83" h="1322">
                  <a:moveTo>
                    <a:pt x="47" y="0"/>
                  </a:moveTo>
                  <a:cubicBezTo>
                    <a:pt x="0" y="16"/>
                    <a:pt x="13" y="60"/>
                    <a:pt x="8" y="109"/>
                  </a:cubicBezTo>
                  <a:cubicBezTo>
                    <a:pt x="12" y="246"/>
                    <a:pt x="6" y="369"/>
                    <a:pt x="39" y="499"/>
                  </a:cubicBezTo>
                  <a:cubicBezTo>
                    <a:pt x="52" y="625"/>
                    <a:pt x="37" y="742"/>
                    <a:pt x="16" y="865"/>
                  </a:cubicBezTo>
                  <a:cubicBezTo>
                    <a:pt x="19" y="969"/>
                    <a:pt x="20" y="1073"/>
                    <a:pt x="24" y="1177"/>
                  </a:cubicBezTo>
                  <a:cubicBezTo>
                    <a:pt x="25" y="1199"/>
                    <a:pt x="38" y="1277"/>
                    <a:pt x="55" y="1294"/>
                  </a:cubicBezTo>
                  <a:cubicBezTo>
                    <a:pt x="83" y="1322"/>
                    <a:pt x="78" y="1283"/>
                    <a:pt x="78" y="1317"/>
                  </a:cubicBezTo>
                </a:path>
              </a:pathLst>
            </a:custGeom>
            <a:noFill/>
            <a:ln w="41275" cap="flat">
              <a:solidFill>
                <a:schemeClr val="tx1"/>
              </a:solidFill>
              <a:prstDash val="sysDot"/>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grpSp>
      <p:sp>
        <p:nvSpPr>
          <p:cNvPr id="10319" name="Text Box 79"/>
          <p:cNvSpPr txBox="1">
            <a:spLocks noChangeArrowheads="1"/>
          </p:cNvSpPr>
          <p:nvPr/>
        </p:nvSpPr>
        <p:spPr bwMode="auto">
          <a:xfrm>
            <a:off x="685800" y="3581400"/>
            <a:ext cx="3048000" cy="2746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b="1">
                <a:solidFill>
                  <a:srgbClr val="000000"/>
                </a:solidFill>
              </a:rPr>
              <a:t>IF V</a:t>
            </a:r>
            <a:r>
              <a:rPr lang="en-US" sz="1200" b="1" baseline="-25000">
                <a:solidFill>
                  <a:srgbClr val="000000"/>
                </a:solidFill>
              </a:rPr>
              <a:t>2</a:t>
            </a:r>
            <a:r>
              <a:rPr lang="en-US" sz="1200" b="1">
                <a:solidFill>
                  <a:srgbClr val="000000"/>
                </a:solidFill>
              </a:rPr>
              <a:t> MOVES GAIN=2 and TOT_GAIN=2</a:t>
            </a:r>
          </a:p>
        </p:txBody>
      </p:sp>
      <p:sp>
        <p:nvSpPr>
          <p:cNvPr id="10320" name="AutoShape 80"/>
          <p:cNvSpPr>
            <a:spLocks noChangeArrowheads="1"/>
          </p:cNvSpPr>
          <p:nvPr/>
        </p:nvSpPr>
        <p:spPr bwMode="auto">
          <a:xfrm>
            <a:off x="4343400" y="3505200"/>
            <a:ext cx="228600" cy="457200"/>
          </a:xfrm>
          <a:prstGeom prst="down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0321" name="Text Box 81"/>
          <p:cNvSpPr txBox="1">
            <a:spLocks noChangeArrowheads="1"/>
          </p:cNvSpPr>
          <p:nvPr/>
        </p:nvSpPr>
        <p:spPr bwMode="auto">
          <a:xfrm>
            <a:off x="685800" y="6324600"/>
            <a:ext cx="3048000" cy="2746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b="1">
                <a:solidFill>
                  <a:srgbClr val="000000"/>
                </a:solidFill>
              </a:rPr>
              <a:t>IF V</a:t>
            </a:r>
            <a:r>
              <a:rPr lang="en-US" sz="1200" b="1" baseline="-25000">
                <a:solidFill>
                  <a:srgbClr val="000000"/>
                </a:solidFill>
              </a:rPr>
              <a:t>5</a:t>
            </a:r>
            <a:r>
              <a:rPr lang="en-US" sz="1200" b="1">
                <a:solidFill>
                  <a:srgbClr val="000000"/>
                </a:solidFill>
              </a:rPr>
              <a:t> MOVES GAIN=1 and TOT_GAIN=3</a:t>
            </a:r>
          </a:p>
        </p:txBody>
      </p:sp>
      <p:sp>
        <p:nvSpPr>
          <p:cNvPr id="10322" name="Text Box 82"/>
          <p:cNvSpPr txBox="1">
            <a:spLocks noChangeArrowheads="1"/>
          </p:cNvSpPr>
          <p:nvPr/>
        </p:nvSpPr>
        <p:spPr bwMode="auto">
          <a:xfrm>
            <a:off x="4114800" y="5943600"/>
            <a:ext cx="762000" cy="304800"/>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400">
                <a:solidFill>
                  <a:srgbClr val="000000"/>
                </a:solidFill>
              </a:rPr>
              <a:t>CUT=3</a:t>
            </a:r>
          </a:p>
        </p:txBody>
      </p:sp>
      <p:sp>
        <p:nvSpPr>
          <p:cNvPr id="10323" name="AutoShape 83"/>
          <p:cNvSpPr>
            <a:spLocks noChangeArrowheads="1"/>
          </p:cNvSpPr>
          <p:nvPr/>
        </p:nvSpPr>
        <p:spPr bwMode="auto">
          <a:xfrm>
            <a:off x="4343400" y="6248400"/>
            <a:ext cx="228600" cy="457200"/>
          </a:xfrm>
          <a:prstGeom prst="down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Tree>
    <p:extLst>
      <p:ext uri="{BB962C8B-B14F-4D97-AF65-F5344CB8AC3E}">
        <p14:creationId xmlns:p14="http://schemas.microsoft.com/office/powerpoint/2010/main" val="32721851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 y="304800"/>
            <a:ext cx="8763000" cy="609600"/>
          </a:xfrm>
        </p:spPr>
        <p:txBody>
          <a:bodyPr/>
          <a:lstStyle/>
          <a:p>
            <a:pPr algn="ctr"/>
            <a:r>
              <a:rPr lang="en-US" altLang="zh-CN" sz="3200" dirty="0"/>
              <a:t>The Kernighan-Lin (KL) </a:t>
            </a:r>
            <a:r>
              <a:rPr lang="en-US" altLang="zh-CN" sz="3200" dirty="0" smtClean="0"/>
              <a:t>algorithm </a:t>
            </a:r>
            <a:r>
              <a:rPr lang="en-US" altLang="zh-CN" sz="3200" dirty="0" err="1" smtClean="0"/>
              <a:t>con’t</a:t>
            </a:r>
            <a:endParaRPr lang="en-US" dirty="0"/>
          </a:p>
        </p:txBody>
      </p:sp>
      <p:sp>
        <p:nvSpPr>
          <p:cNvPr id="11267" name="Line 3"/>
          <p:cNvSpPr>
            <a:spLocks noChangeShapeType="1"/>
          </p:cNvSpPr>
          <p:nvPr/>
        </p:nvSpPr>
        <p:spPr bwMode="auto">
          <a:xfrm>
            <a:off x="762000" y="914400"/>
            <a:ext cx="8382000" cy="0"/>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cxnSp>
        <p:nvCxnSpPr>
          <p:cNvPr id="11268" name="AutoShape 4"/>
          <p:cNvCxnSpPr>
            <a:cxnSpLocks noChangeShapeType="1"/>
          </p:cNvCxnSpPr>
          <p:nvPr/>
        </p:nvCxnSpPr>
        <p:spPr bwMode="auto">
          <a:xfrm>
            <a:off x="-1219200" y="6629400"/>
            <a:ext cx="304800" cy="838200"/>
          </a:xfrm>
          <a:prstGeom prst="straightConnector1">
            <a:avLst/>
          </a:prstGeom>
          <a:noFill/>
          <a:ln w="9525">
            <a:solidFill>
              <a:schemeClr val="tx1"/>
            </a:solidFill>
            <a:round/>
            <a:headEnd/>
            <a:tailEnd/>
          </a:ln>
          <a:effectLst/>
        </p:spPr>
      </p:cxnSp>
      <p:sp>
        <p:nvSpPr>
          <p:cNvPr id="11303" name="Freeform 39"/>
          <p:cNvSpPr>
            <a:spLocks/>
          </p:cNvSpPr>
          <p:nvPr/>
        </p:nvSpPr>
        <p:spPr bwMode="auto">
          <a:xfrm>
            <a:off x="5041900" y="1295400"/>
            <a:ext cx="1689100" cy="2049463"/>
          </a:xfrm>
          <a:custGeom>
            <a:avLst/>
            <a:gdLst/>
            <a:ahLst/>
            <a:cxnLst>
              <a:cxn ang="0">
                <a:pos x="491" y="52"/>
              </a:cxn>
              <a:cxn ang="0">
                <a:pos x="335" y="93"/>
              </a:cxn>
              <a:cxn ang="0">
                <a:pos x="265" y="124"/>
              </a:cxn>
              <a:cxn ang="0">
                <a:pos x="249" y="148"/>
              </a:cxn>
              <a:cxn ang="0">
                <a:pos x="226" y="163"/>
              </a:cxn>
              <a:cxn ang="0">
                <a:pos x="218" y="202"/>
              </a:cxn>
              <a:cxn ang="0">
                <a:pos x="171" y="241"/>
              </a:cxn>
              <a:cxn ang="0">
                <a:pos x="132" y="311"/>
              </a:cxn>
              <a:cxn ang="0">
                <a:pos x="70" y="498"/>
              </a:cxn>
              <a:cxn ang="0">
                <a:pos x="23" y="615"/>
              </a:cxn>
              <a:cxn ang="0">
                <a:pos x="15" y="670"/>
              </a:cxn>
              <a:cxn ang="0">
                <a:pos x="0" y="717"/>
              </a:cxn>
              <a:cxn ang="0">
                <a:pos x="8" y="1052"/>
              </a:cxn>
              <a:cxn ang="0">
                <a:pos x="109" y="1239"/>
              </a:cxn>
              <a:cxn ang="0">
                <a:pos x="148" y="1309"/>
              </a:cxn>
              <a:cxn ang="0">
                <a:pos x="273" y="1332"/>
              </a:cxn>
              <a:cxn ang="0">
                <a:pos x="405" y="1309"/>
              </a:cxn>
              <a:cxn ang="0">
                <a:pos x="452" y="1293"/>
              </a:cxn>
              <a:cxn ang="0">
                <a:pos x="475" y="1286"/>
              </a:cxn>
              <a:cxn ang="0">
                <a:pos x="506" y="1215"/>
              </a:cxn>
              <a:cxn ang="0">
                <a:pos x="553" y="1192"/>
              </a:cxn>
              <a:cxn ang="0">
                <a:pos x="865" y="1153"/>
              </a:cxn>
              <a:cxn ang="0">
                <a:pos x="935" y="1130"/>
              </a:cxn>
              <a:cxn ang="0">
                <a:pos x="958" y="1114"/>
              </a:cxn>
              <a:cxn ang="0">
                <a:pos x="1005" y="1099"/>
              </a:cxn>
              <a:cxn ang="0">
                <a:pos x="1029" y="1091"/>
              </a:cxn>
              <a:cxn ang="0">
                <a:pos x="1075" y="966"/>
              </a:cxn>
              <a:cxn ang="0">
                <a:pos x="1083" y="888"/>
              </a:cxn>
              <a:cxn ang="0">
                <a:pos x="1075" y="374"/>
              </a:cxn>
              <a:cxn ang="0">
                <a:pos x="1052" y="327"/>
              </a:cxn>
              <a:cxn ang="0">
                <a:pos x="958" y="78"/>
              </a:cxn>
              <a:cxn ang="0">
                <a:pos x="803" y="0"/>
              </a:cxn>
              <a:cxn ang="0">
                <a:pos x="654" y="23"/>
              </a:cxn>
              <a:cxn ang="0">
                <a:pos x="499" y="70"/>
              </a:cxn>
              <a:cxn ang="0">
                <a:pos x="491" y="52"/>
              </a:cxn>
            </a:cxnLst>
            <a:rect l="0" t="0" r="r" b="b"/>
            <a:pathLst>
              <a:path w="1083" h="1334">
                <a:moveTo>
                  <a:pt x="491" y="52"/>
                </a:moveTo>
                <a:cubicBezTo>
                  <a:pt x="461" y="86"/>
                  <a:pt x="381" y="85"/>
                  <a:pt x="335" y="93"/>
                </a:cubicBezTo>
                <a:cubicBezTo>
                  <a:pt x="279" y="112"/>
                  <a:pt x="302" y="100"/>
                  <a:pt x="265" y="124"/>
                </a:cubicBezTo>
                <a:cubicBezTo>
                  <a:pt x="260" y="132"/>
                  <a:pt x="256" y="141"/>
                  <a:pt x="249" y="148"/>
                </a:cubicBezTo>
                <a:cubicBezTo>
                  <a:pt x="243" y="154"/>
                  <a:pt x="231" y="155"/>
                  <a:pt x="226" y="163"/>
                </a:cubicBezTo>
                <a:cubicBezTo>
                  <a:pt x="219" y="175"/>
                  <a:pt x="225" y="190"/>
                  <a:pt x="218" y="202"/>
                </a:cubicBezTo>
                <a:cubicBezTo>
                  <a:pt x="208" y="220"/>
                  <a:pt x="184" y="225"/>
                  <a:pt x="171" y="241"/>
                </a:cubicBezTo>
                <a:cubicBezTo>
                  <a:pt x="154" y="262"/>
                  <a:pt x="148" y="288"/>
                  <a:pt x="132" y="311"/>
                </a:cubicBezTo>
                <a:cubicBezTo>
                  <a:pt x="114" y="374"/>
                  <a:pt x="91" y="436"/>
                  <a:pt x="70" y="498"/>
                </a:cubicBezTo>
                <a:cubicBezTo>
                  <a:pt x="56" y="538"/>
                  <a:pt x="47" y="580"/>
                  <a:pt x="23" y="615"/>
                </a:cubicBezTo>
                <a:cubicBezTo>
                  <a:pt x="20" y="633"/>
                  <a:pt x="19" y="652"/>
                  <a:pt x="15" y="670"/>
                </a:cubicBezTo>
                <a:cubicBezTo>
                  <a:pt x="11" y="686"/>
                  <a:pt x="0" y="717"/>
                  <a:pt x="0" y="717"/>
                </a:cubicBezTo>
                <a:cubicBezTo>
                  <a:pt x="3" y="829"/>
                  <a:pt x="1" y="941"/>
                  <a:pt x="8" y="1052"/>
                </a:cubicBezTo>
                <a:cubicBezTo>
                  <a:pt x="13" y="1129"/>
                  <a:pt x="86" y="1172"/>
                  <a:pt x="109" y="1239"/>
                </a:cubicBezTo>
                <a:cubicBezTo>
                  <a:pt x="116" y="1258"/>
                  <a:pt x="129" y="1297"/>
                  <a:pt x="148" y="1309"/>
                </a:cubicBezTo>
                <a:cubicBezTo>
                  <a:pt x="182" y="1330"/>
                  <a:pt x="238" y="1329"/>
                  <a:pt x="273" y="1332"/>
                </a:cubicBezTo>
                <a:cubicBezTo>
                  <a:pt x="373" y="1324"/>
                  <a:pt x="332" y="1334"/>
                  <a:pt x="405" y="1309"/>
                </a:cubicBezTo>
                <a:cubicBezTo>
                  <a:pt x="424" y="1302"/>
                  <a:pt x="433" y="1299"/>
                  <a:pt x="452" y="1293"/>
                </a:cubicBezTo>
                <a:cubicBezTo>
                  <a:pt x="460" y="1291"/>
                  <a:pt x="475" y="1286"/>
                  <a:pt x="475" y="1286"/>
                </a:cubicBezTo>
                <a:cubicBezTo>
                  <a:pt x="481" y="1267"/>
                  <a:pt x="494" y="1230"/>
                  <a:pt x="506" y="1215"/>
                </a:cubicBezTo>
                <a:cubicBezTo>
                  <a:pt x="514" y="1205"/>
                  <a:pt x="541" y="1195"/>
                  <a:pt x="553" y="1192"/>
                </a:cubicBezTo>
                <a:cubicBezTo>
                  <a:pt x="680" y="1162"/>
                  <a:pt x="714" y="1159"/>
                  <a:pt x="865" y="1153"/>
                </a:cubicBezTo>
                <a:cubicBezTo>
                  <a:pt x="887" y="1145"/>
                  <a:pt x="914" y="1141"/>
                  <a:pt x="935" y="1130"/>
                </a:cubicBezTo>
                <a:cubicBezTo>
                  <a:pt x="943" y="1126"/>
                  <a:pt x="949" y="1118"/>
                  <a:pt x="958" y="1114"/>
                </a:cubicBezTo>
                <a:cubicBezTo>
                  <a:pt x="973" y="1107"/>
                  <a:pt x="989" y="1104"/>
                  <a:pt x="1005" y="1099"/>
                </a:cubicBezTo>
                <a:cubicBezTo>
                  <a:pt x="1013" y="1096"/>
                  <a:pt x="1029" y="1091"/>
                  <a:pt x="1029" y="1091"/>
                </a:cubicBezTo>
                <a:cubicBezTo>
                  <a:pt x="1053" y="1052"/>
                  <a:pt x="1064" y="1010"/>
                  <a:pt x="1075" y="966"/>
                </a:cubicBezTo>
                <a:cubicBezTo>
                  <a:pt x="1078" y="940"/>
                  <a:pt x="1083" y="914"/>
                  <a:pt x="1083" y="888"/>
                </a:cubicBezTo>
                <a:cubicBezTo>
                  <a:pt x="1083" y="717"/>
                  <a:pt x="1082" y="545"/>
                  <a:pt x="1075" y="374"/>
                </a:cubicBezTo>
                <a:cubicBezTo>
                  <a:pt x="1074" y="357"/>
                  <a:pt x="1057" y="344"/>
                  <a:pt x="1052" y="327"/>
                </a:cubicBezTo>
                <a:cubicBezTo>
                  <a:pt x="1027" y="243"/>
                  <a:pt x="1009" y="151"/>
                  <a:pt x="958" y="78"/>
                </a:cubicBezTo>
                <a:cubicBezTo>
                  <a:pt x="940" y="17"/>
                  <a:pt x="857" y="11"/>
                  <a:pt x="803" y="0"/>
                </a:cubicBezTo>
                <a:cubicBezTo>
                  <a:pt x="751" y="6"/>
                  <a:pt x="705" y="16"/>
                  <a:pt x="654" y="23"/>
                </a:cubicBezTo>
                <a:cubicBezTo>
                  <a:pt x="619" y="35"/>
                  <a:pt x="529" y="75"/>
                  <a:pt x="499" y="70"/>
                </a:cubicBezTo>
                <a:cubicBezTo>
                  <a:pt x="493" y="69"/>
                  <a:pt x="494" y="58"/>
                  <a:pt x="491" y="52"/>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1304" name="Freeform 40"/>
          <p:cNvSpPr>
            <a:spLocks/>
          </p:cNvSpPr>
          <p:nvPr/>
        </p:nvSpPr>
        <p:spPr bwMode="auto">
          <a:xfrm>
            <a:off x="2438400" y="1376363"/>
            <a:ext cx="1452563" cy="1946275"/>
          </a:xfrm>
          <a:custGeom>
            <a:avLst/>
            <a:gdLst/>
            <a:ahLst/>
            <a:cxnLst>
              <a:cxn ang="0">
                <a:pos x="258" y="27"/>
              </a:cxn>
              <a:cxn ang="0">
                <a:pos x="216" y="53"/>
              </a:cxn>
              <a:cxn ang="0">
                <a:pos x="173" y="96"/>
              </a:cxn>
              <a:cxn ang="0">
                <a:pos x="141" y="117"/>
              </a:cxn>
              <a:cxn ang="0">
                <a:pos x="109" y="181"/>
              </a:cxn>
              <a:cxn ang="0">
                <a:pos x="99" y="213"/>
              </a:cxn>
              <a:cxn ang="0">
                <a:pos x="125" y="494"/>
              </a:cxn>
              <a:cxn ang="0">
                <a:pos x="94" y="584"/>
              </a:cxn>
              <a:cxn ang="0">
                <a:pos x="72" y="616"/>
              </a:cxn>
              <a:cxn ang="0">
                <a:pos x="62" y="632"/>
              </a:cxn>
              <a:cxn ang="0">
                <a:pos x="40" y="664"/>
              </a:cxn>
              <a:cxn ang="0">
                <a:pos x="9" y="765"/>
              </a:cxn>
              <a:cxn ang="0">
                <a:pos x="72" y="903"/>
              </a:cxn>
              <a:cxn ang="0">
                <a:pos x="168" y="977"/>
              </a:cxn>
              <a:cxn ang="0">
                <a:pos x="216" y="1004"/>
              </a:cxn>
              <a:cxn ang="0">
                <a:pos x="247" y="1105"/>
              </a:cxn>
              <a:cxn ang="0">
                <a:pos x="290" y="1174"/>
              </a:cxn>
              <a:cxn ang="0">
                <a:pos x="322" y="1200"/>
              </a:cxn>
              <a:cxn ang="0">
                <a:pos x="364" y="1243"/>
              </a:cxn>
              <a:cxn ang="0">
                <a:pos x="508" y="1354"/>
              </a:cxn>
              <a:cxn ang="0">
                <a:pos x="534" y="1360"/>
              </a:cxn>
              <a:cxn ang="0">
                <a:pos x="550" y="1365"/>
              </a:cxn>
              <a:cxn ang="0">
                <a:pos x="598" y="1376"/>
              </a:cxn>
              <a:cxn ang="0">
                <a:pos x="736" y="1365"/>
              </a:cxn>
              <a:cxn ang="0">
                <a:pos x="768" y="1354"/>
              </a:cxn>
              <a:cxn ang="0">
                <a:pos x="800" y="1344"/>
              </a:cxn>
              <a:cxn ang="0">
                <a:pos x="832" y="1328"/>
              </a:cxn>
              <a:cxn ang="0">
                <a:pos x="895" y="1269"/>
              </a:cxn>
              <a:cxn ang="0">
                <a:pos x="938" y="1195"/>
              </a:cxn>
              <a:cxn ang="0">
                <a:pos x="948" y="1179"/>
              </a:cxn>
              <a:cxn ang="0">
                <a:pos x="964" y="1174"/>
              </a:cxn>
              <a:cxn ang="0">
                <a:pos x="986" y="1142"/>
              </a:cxn>
              <a:cxn ang="0">
                <a:pos x="996" y="1110"/>
              </a:cxn>
              <a:cxn ang="0">
                <a:pos x="1001" y="1094"/>
              </a:cxn>
              <a:cxn ang="0">
                <a:pos x="938" y="861"/>
              </a:cxn>
              <a:cxn ang="0">
                <a:pos x="901" y="781"/>
              </a:cxn>
              <a:cxn ang="0">
                <a:pos x="885" y="733"/>
              </a:cxn>
              <a:cxn ang="0">
                <a:pos x="948" y="542"/>
              </a:cxn>
              <a:cxn ang="0">
                <a:pos x="906" y="314"/>
              </a:cxn>
              <a:cxn ang="0">
                <a:pos x="874" y="250"/>
              </a:cxn>
              <a:cxn ang="0">
                <a:pos x="720" y="223"/>
              </a:cxn>
              <a:cxn ang="0">
                <a:pos x="603" y="207"/>
              </a:cxn>
              <a:cxn ang="0">
                <a:pos x="571" y="181"/>
              </a:cxn>
              <a:cxn ang="0">
                <a:pos x="529" y="128"/>
              </a:cxn>
              <a:cxn ang="0">
                <a:pos x="449" y="75"/>
              </a:cxn>
              <a:cxn ang="0">
                <a:pos x="338" y="0"/>
              </a:cxn>
              <a:cxn ang="0">
                <a:pos x="285" y="6"/>
              </a:cxn>
              <a:cxn ang="0">
                <a:pos x="258" y="27"/>
              </a:cxn>
            </a:cxnLst>
            <a:rect l="0" t="0" r="r" b="b"/>
            <a:pathLst>
              <a:path w="1001" h="1376">
                <a:moveTo>
                  <a:pt x="258" y="27"/>
                </a:moveTo>
                <a:cubicBezTo>
                  <a:pt x="226" y="37"/>
                  <a:pt x="254" y="44"/>
                  <a:pt x="216" y="53"/>
                </a:cubicBezTo>
                <a:cubicBezTo>
                  <a:pt x="198" y="65"/>
                  <a:pt x="189" y="83"/>
                  <a:pt x="173" y="96"/>
                </a:cubicBezTo>
                <a:cubicBezTo>
                  <a:pt x="163" y="104"/>
                  <a:pt x="141" y="117"/>
                  <a:pt x="141" y="117"/>
                </a:cubicBezTo>
                <a:cubicBezTo>
                  <a:pt x="124" y="143"/>
                  <a:pt x="118" y="153"/>
                  <a:pt x="109" y="181"/>
                </a:cubicBezTo>
                <a:cubicBezTo>
                  <a:pt x="105" y="192"/>
                  <a:pt x="99" y="213"/>
                  <a:pt x="99" y="213"/>
                </a:cubicBezTo>
                <a:cubicBezTo>
                  <a:pt x="106" y="307"/>
                  <a:pt x="112" y="400"/>
                  <a:pt x="125" y="494"/>
                </a:cubicBezTo>
                <a:cubicBezTo>
                  <a:pt x="121" y="528"/>
                  <a:pt x="124" y="564"/>
                  <a:pt x="94" y="584"/>
                </a:cubicBezTo>
                <a:cubicBezTo>
                  <a:pt x="87" y="595"/>
                  <a:pt x="79" y="605"/>
                  <a:pt x="72" y="616"/>
                </a:cubicBezTo>
                <a:cubicBezTo>
                  <a:pt x="69" y="621"/>
                  <a:pt x="65" y="627"/>
                  <a:pt x="62" y="632"/>
                </a:cubicBezTo>
                <a:cubicBezTo>
                  <a:pt x="55" y="643"/>
                  <a:pt x="40" y="664"/>
                  <a:pt x="40" y="664"/>
                </a:cubicBezTo>
                <a:cubicBezTo>
                  <a:pt x="29" y="698"/>
                  <a:pt x="17" y="731"/>
                  <a:pt x="9" y="765"/>
                </a:cubicBezTo>
                <a:cubicBezTo>
                  <a:pt x="15" y="873"/>
                  <a:pt x="0" y="853"/>
                  <a:pt x="72" y="903"/>
                </a:cubicBezTo>
                <a:cubicBezTo>
                  <a:pt x="95" y="936"/>
                  <a:pt x="129" y="965"/>
                  <a:pt x="168" y="977"/>
                </a:cubicBezTo>
                <a:cubicBezTo>
                  <a:pt x="184" y="988"/>
                  <a:pt x="200" y="993"/>
                  <a:pt x="216" y="1004"/>
                </a:cubicBezTo>
                <a:cubicBezTo>
                  <a:pt x="236" y="1036"/>
                  <a:pt x="233" y="1072"/>
                  <a:pt x="247" y="1105"/>
                </a:cubicBezTo>
                <a:cubicBezTo>
                  <a:pt x="258" y="1130"/>
                  <a:pt x="275" y="1152"/>
                  <a:pt x="290" y="1174"/>
                </a:cubicBezTo>
                <a:cubicBezTo>
                  <a:pt x="298" y="1185"/>
                  <a:pt x="313" y="1189"/>
                  <a:pt x="322" y="1200"/>
                </a:cubicBezTo>
                <a:cubicBezTo>
                  <a:pt x="336" y="1217"/>
                  <a:pt x="345" y="1230"/>
                  <a:pt x="364" y="1243"/>
                </a:cubicBezTo>
                <a:cubicBezTo>
                  <a:pt x="384" y="1296"/>
                  <a:pt x="454" y="1341"/>
                  <a:pt x="508" y="1354"/>
                </a:cubicBezTo>
                <a:cubicBezTo>
                  <a:pt x="517" y="1356"/>
                  <a:pt x="525" y="1358"/>
                  <a:pt x="534" y="1360"/>
                </a:cubicBezTo>
                <a:cubicBezTo>
                  <a:pt x="539" y="1361"/>
                  <a:pt x="545" y="1364"/>
                  <a:pt x="550" y="1365"/>
                </a:cubicBezTo>
                <a:cubicBezTo>
                  <a:pt x="566" y="1369"/>
                  <a:pt x="598" y="1376"/>
                  <a:pt x="598" y="1376"/>
                </a:cubicBezTo>
                <a:cubicBezTo>
                  <a:pt x="639" y="1374"/>
                  <a:pt x="692" y="1374"/>
                  <a:pt x="736" y="1365"/>
                </a:cubicBezTo>
                <a:cubicBezTo>
                  <a:pt x="747" y="1363"/>
                  <a:pt x="758" y="1357"/>
                  <a:pt x="768" y="1354"/>
                </a:cubicBezTo>
                <a:cubicBezTo>
                  <a:pt x="779" y="1350"/>
                  <a:pt x="800" y="1344"/>
                  <a:pt x="800" y="1344"/>
                </a:cubicBezTo>
                <a:cubicBezTo>
                  <a:pt x="810" y="1337"/>
                  <a:pt x="823" y="1335"/>
                  <a:pt x="832" y="1328"/>
                </a:cubicBezTo>
                <a:cubicBezTo>
                  <a:pt x="850" y="1314"/>
                  <a:pt x="878" y="1286"/>
                  <a:pt x="895" y="1269"/>
                </a:cubicBezTo>
                <a:cubicBezTo>
                  <a:pt x="907" y="1237"/>
                  <a:pt x="909" y="1215"/>
                  <a:pt x="938" y="1195"/>
                </a:cubicBezTo>
                <a:cubicBezTo>
                  <a:pt x="941" y="1190"/>
                  <a:pt x="943" y="1183"/>
                  <a:pt x="948" y="1179"/>
                </a:cubicBezTo>
                <a:cubicBezTo>
                  <a:pt x="952" y="1175"/>
                  <a:pt x="960" y="1178"/>
                  <a:pt x="964" y="1174"/>
                </a:cubicBezTo>
                <a:cubicBezTo>
                  <a:pt x="973" y="1165"/>
                  <a:pt x="986" y="1142"/>
                  <a:pt x="986" y="1142"/>
                </a:cubicBezTo>
                <a:cubicBezTo>
                  <a:pt x="989" y="1131"/>
                  <a:pt x="993" y="1121"/>
                  <a:pt x="996" y="1110"/>
                </a:cubicBezTo>
                <a:cubicBezTo>
                  <a:pt x="998" y="1105"/>
                  <a:pt x="1001" y="1094"/>
                  <a:pt x="1001" y="1094"/>
                </a:cubicBezTo>
                <a:cubicBezTo>
                  <a:pt x="997" y="1038"/>
                  <a:pt x="994" y="896"/>
                  <a:pt x="938" y="861"/>
                </a:cubicBezTo>
                <a:cubicBezTo>
                  <a:pt x="928" y="834"/>
                  <a:pt x="914" y="807"/>
                  <a:pt x="901" y="781"/>
                </a:cubicBezTo>
                <a:cubicBezTo>
                  <a:pt x="893" y="766"/>
                  <a:pt x="885" y="733"/>
                  <a:pt x="885" y="733"/>
                </a:cubicBezTo>
                <a:cubicBezTo>
                  <a:pt x="894" y="663"/>
                  <a:pt x="911" y="602"/>
                  <a:pt x="948" y="542"/>
                </a:cubicBezTo>
                <a:cubicBezTo>
                  <a:pt x="967" y="476"/>
                  <a:pt x="974" y="356"/>
                  <a:pt x="906" y="314"/>
                </a:cubicBezTo>
                <a:cubicBezTo>
                  <a:pt x="893" y="295"/>
                  <a:pt x="893" y="265"/>
                  <a:pt x="874" y="250"/>
                </a:cubicBezTo>
                <a:cubicBezTo>
                  <a:pt x="839" y="223"/>
                  <a:pt x="753" y="225"/>
                  <a:pt x="720" y="223"/>
                </a:cubicBezTo>
                <a:cubicBezTo>
                  <a:pt x="681" y="217"/>
                  <a:pt x="640" y="221"/>
                  <a:pt x="603" y="207"/>
                </a:cubicBezTo>
                <a:cubicBezTo>
                  <a:pt x="593" y="198"/>
                  <a:pt x="581" y="191"/>
                  <a:pt x="571" y="181"/>
                </a:cubicBezTo>
                <a:cubicBezTo>
                  <a:pt x="555" y="165"/>
                  <a:pt x="544" y="143"/>
                  <a:pt x="529" y="128"/>
                </a:cubicBezTo>
                <a:cubicBezTo>
                  <a:pt x="506" y="105"/>
                  <a:pt x="473" y="97"/>
                  <a:pt x="449" y="75"/>
                </a:cubicBezTo>
                <a:cubicBezTo>
                  <a:pt x="394" y="25"/>
                  <a:pt x="407" y="26"/>
                  <a:pt x="338" y="0"/>
                </a:cubicBezTo>
                <a:cubicBezTo>
                  <a:pt x="320" y="2"/>
                  <a:pt x="303" y="3"/>
                  <a:pt x="285" y="6"/>
                </a:cubicBezTo>
                <a:cubicBezTo>
                  <a:pt x="276" y="7"/>
                  <a:pt x="245" y="14"/>
                  <a:pt x="258" y="27"/>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1305" name="Oval 41"/>
          <p:cNvSpPr>
            <a:spLocks noChangeArrowheads="1"/>
          </p:cNvSpPr>
          <p:nvPr/>
        </p:nvSpPr>
        <p:spPr bwMode="auto">
          <a:xfrm>
            <a:off x="2813050" y="1597025"/>
            <a:ext cx="298450" cy="295275"/>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1</a:t>
            </a:r>
            <a:endParaRPr lang="en-US" sz="2500">
              <a:solidFill>
                <a:srgbClr val="000000"/>
              </a:solidFill>
            </a:endParaRPr>
          </a:p>
        </p:txBody>
      </p:sp>
      <p:sp>
        <p:nvSpPr>
          <p:cNvPr id="11306" name="Oval 42"/>
          <p:cNvSpPr>
            <a:spLocks noChangeArrowheads="1"/>
          </p:cNvSpPr>
          <p:nvPr/>
        </p:nvSpPr>
        <p:spPr bwMode="auto">
          <a:xfrm>
            <a:off x="5334000" y="1766888"/>
            <a:ext cx="300038" cy="295275"/>
          </a:xfrm>
          <a:prstGeom prst="ellipse">
            <a:avLst/>
          </a:prstGeom>
          <a:solidFill>
            <a:schemeClr val="accent1"/>
          </a:solid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2</a:t>
            </a:r>
            <a:endParaRPr lang="en-US" sz="1600">
              <a:solidFill>
                <a:srgbClr val="000000"/>
              </a:solidFill>
            </a:endParaRPr>
          </a:p>
        </p:txBody>
      </p:sp>
      <p:sp>
        <p:nvSpPr>
          <p:cNvPr id="11307" name="Oval 43"/>
          <p:cNvSpPr>
            <a:spLocks noChangeArrowheads="1"/>
          </p:cNvSpPr>
          <p:nvPr/>
        </p:nvSpPr>
        <p:spPr bwMode="auto">
          <a:xfrm>
            <a:off x="2662238" y="2333625"/>
            <a:ext cx="300037" cy="295275"/>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3</a:t>
            </a:r>
            <a:endParaRPr lang="en-US" sz="1600">
              <a:solidFill>
                <a:srgbClr val="000000"/>
              </a:solidFill>
            </a:endParaRPr>
          </a:p>
        </p:txBody>
      </p:sp>
      <p:sp>
        <p:nvSpPr>
          <p:cNvPr id="11308" name="Oval 44"/>
          <p:cNvSpPr>
            <a:spLocks noChangeArrowheads="1"/>
          </p:cNvSpPr>
          <p:nvPr/>
        </p:nvSpPr>
        <p:spPr bwMode="auto">
          <a:xfrm>
            <a:off x="3262313" y="2776538"/>
            <a:ext cx="298450" cy="295275"/>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4</a:t>
            </a:r>
            <a:endParaRPr lang="en-US" sz="1600">
              <a:solidFill>
                <a:srgbClr val="000000"/>
              </a:solidFill>
            </a:endParaRPr>
          </a:p>
        </p:txBody>
      </p:sp>
      <p:cxnSp>
        <p:nvCxnSpPr>
          <p:cNvPr id="11309" name="AutoShape 45"/>
          <p:cNvCxnSpPr>
            <a:cxnSpLocks noChangeShapeType="1"/>
            <a:stCxn id="11305" idx="4"/>
            <a:endCxn id="11307" idx="0"/>
          </p:cNvCxnSpPr>
          <p:nvPr/>
        </p:nvCxnSpPr>
        <p:spPr bwMode="auto">
          <a:xfrm flipH="1">
            <a:off x="2813050" y="1892300"/>
            <a:ext cx="149225" cy="441325"/>
          </a:xfrm>
          <a:prstGeom prst="straightConnector1">
            <a:avLst/>
          </a:prstGeom>
          <a:noFill/>
          <a:ln w="9525">
            <a:solidFill>
              <a:schemeClr val="tx1"/>
            </a:solidFill>
            <a:round/>
            <a:headEnd/>
            <a:tailEnd/>
          </a:ln>
          <a:effectLst/>
        </p:spPr>
      </p:cxnSp>
      <p:cxnSp>
        <p:nvCxnSpPr>
          <p:cNvPr id="11310" name="AutoShape 46"/>
          <p:cNvCxnSpPr>
            <a:cxnSpLocks noChangeShapeType="1"/>
            <a:stCxn id="11305" idx="6"/>
            <a:endCxn id="11306" idx="2"/>
          </p:cNvCxnSpPr>
          <p:nvPr/>
        </p:nvCxnSpPr>
        <p:spPr bwMode="auto">
          <a:xfrm>
            <a:off x="3111500" y="1744663"/>
            <a:ext cx="2222500" cy="169862"/>
          </a:xfrm>
          <a:prstGeom prst="straightConnector1">
            <a:avLst/>
          </a:prstGeom>
          <a:noFill/>
          <a:ln w="9525">
            <a:solidFill>
              <a:schemeClr val="tx1"/>
            </a:solidFill>
            <a:round/>
            <a:headEnd/>
            <a:tailEnd/>
          </a:ln>
          <a:effectLst/>
        </p:spPr>
      </p:cxnSp>
      <p:cxnSp>
        <p:nvCxnSpPr>
          <p:cNvPr id="11311" name="AutoShape 47"/>
          <p:cNvCxnSpPr>
            <a:cxnSpLocks noChangeShapeType="1"/>
            <a:stCxn id="11308" idx="2"/>
            <a:endCxn id="11307" idx="5"/>
          </p:cNvCxnSpPr>
          <p:nvPr/>
        </p:nvCxnSpPr>
        <p:spPr bwMode="auto">
          <a:xfrm flipH="1" flipV="1">
            <a:off x="2917825" y="2586038"/>
            <a:ext cx="344488" cy="338137"/>
          </a:xfrm>
          <a:prstGeom prst="straightConnector1">
            <a:avLst/>
          </a:prstGeom>
          <a:noFill/>
          <a:ln w="9525">
            <a:solidFill>
              <a:schemeClr val="tx1"/>
            </a:solidFill>
            <a:round/>
            <a:headEnd/>
            <a:tailEnd/>
          </a:ln>
          <a:effectLst/>
        </p:spPr>
      </p:cxnSp>
      <p:sp>
        <p:nvSpPr>
          <p:cNvPr id="11312" name="Oval 48"/>
          <p:cNvSpPr>
            <a:spLocks noChangeArrowheads="1"/>
          </p:cNvSpPr>
          <p:nvPr/>
        </p:nvSpPr>
        <p:spPr bwMode="auto">
          <a:xfrm>
            <a:off x="5867400" y="1919288"/>
            <a:ext cx="300038" cy="295275"/>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6</a:t>
            </a:r>
            <a:endParaRPr lang="en-US" sz="1600">
              <a:solidFill>
                <a:srgbClr val="000000"/>
              </a:solidFill>
            </a:endParaRPr>
          </a:p>
        </p:txBody>
      </p:sp>
      <p:sp>
        <p:nvSpPr>
          <p:cNvPr id="11313" name="Oval 49"/>
          <p:cNvSpPr>
            <a:spLocks noChangeArrowheads="1"/>
          </p:cNvSpPr>
          <p:nvPr/>
        </p:nvSpPr>
        <p:spPr bwMode="auto">
          <a:xfrm>
            <a:off x="6181725" y="1524000"/>
            <a:ext cx="300038" cy="29368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7</a:t>
            </a:r>
            <a:endParaRPr lang="en-US" sz="1600">
              <a:solidFill>
                <a:srgbClr val="000000"/>
              </a:solidFill>
            </a:endParaRPr>
          </a:p>
        </p:txBody>
      </p:sp>
      <p:sp>
        <p:nvSpPr>
          <p:cNvPr id="11314" name="Oval 50"/>
          <p:cNvSpPr>
            <a:spLocks noChangeArrowheads="1"/>
          </p:cNvSpPr>
          <p:nvPr/>
        </p:nvSpPr>
        <p:spPr bwMode="auto">
          <a:xfrm>
            <a:off x="3200400" y="2057400"/>
            <a:ext cx="300038" cy="295275"/>
          </a:xfrm>
          <a:prstGeom prst="ellipse">
            <a:avLst/>
          </a:prstGeom>
          <a:solidFill>
            <a:schemeClr val="accent1"/>
          </a:solid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5</a:t>
            </a:r>
            <a:endParaRPr lang="en-US" sz="1600">
              <a:solidFill>
                <a:srgbClr val="000000"/>
              </a:solidFill>
            </a:endParaRPr>
          </a:p>
        </p:txBody>
      </p:sp>
      <p:sp>
        <p:nvSpPr>
          <p:cNvPr id="11315" name="Oval 51"/>
          <p:cNvSpPr>
            <a:spLocks noChangeArrowheads="1"/>
          </p:cNvSpPr>
          <p:nvPr/>
        </p:nvSpPr>
        <p:spPr bwMode="auto">
          <a:xfrm>
            <a:off x="6181725" y="2481263"/>
            <a:ext cx="300038" cy="295275"/>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8</a:t>
            </a:r>
            <a:endParaRPr lang="en-US" sz="1600">
              <a:solidFill>
                <a:srgbClr val="000000"/>
              </a:solidFill>
            </a:endParaRPr>
          </a:p>
        </p:txBody>
      </p:sp>
      <p:cxnSp>
        <p:nvCxnSpPr>
          <p:cNvPr id="11316" name="AutoShape 52"/>
          <p:cNvCxnSpPr>
            <a:cxnSpLocks noChangeShapeType="1"/>
            <a:stCxn id="11308" idx="0"/>
            <a:endCxn id="11314" idx="4"/>
          </p:cNvCxnSpPr>
          <p:nvPr/>
        </p:nvCxnSpPr>
        <p:spPr bwMode="auto">
          <a:xfrm flipH="1" flipV="1">
            <a:off x="3351213" y="2352675"/>
            <a:ext cx="60325" cy="423863"/>
          </a:xfrm>
          <a:prstGeom prst="straightConnector1">
            <a:avLst/>
          </a:prstGeom>
          <a:noFill/>
          <a:ln w="9525">
            <a:solidFill>
              <a:schemeClr val="tx1"/>
            </a:solidFill>
            <a:round/>
            <a:headEnd/>
            <a:tailEnd/>
          </a:ln>
          <a:effectLst/>
        </p:spPr>
      </p:cxnSp>
      <p:cxnSp>
        <p:nvCxnSpPr>
          <p:cNvPr id="11317" name="AutoShape 53"/>
          <p:cNvCxnSpPr>
            <a:cxnSpLocks noChangeShapeType="1"/>
            <a:stCxn id="11308" idx="6"/>
            <a:endCxn id="11312" idx="3"/>
          </p:cNvCxnSpPr>
          <p:nvPr/>
        </p:nvCxnSpPr>
        <p:spPr bwMode="auto">
          <a:xfrm flipV="1">
            <a:off x="3560763" y="2171700"/>
            <a:ext cx="2351087" cy="752475"/>
          </a:xfrm>
          <a:prstGeom prst="straightConnector1">
            <a:avLst/>
          </a:prstGeom>
          <a:noFill/>
          <a:ln w="9525">
            <a:solidFill>
              <a:schemeClr val="tx1"/>
            </a:solidFill>
            <a:round/>
            <a:headEnd/>
            <a:tailEnd/>
          </a:ln>
          <a:effectLst/>
        </p:spPr>
      </p:cxnSp>
      <p:cxnSp>
        <p:nvCxnSpPr>
          <p:cNvPr id="11318" name="AutoShape 54"/>
          <p:cNvCxnSpPr>
            <a:cxnSpLocks noChangeShapeType="1"/>
            <a:stCxn id="11306" idx="6"/>
            <a:endCxn id="11312" idx="2"/>
          </p:cNvCxnSpPr>
          <p:nvPr/>
        </p:nvCxnSpPr>
        <p:spPr bwMode="auto">
          <a:xfrm>
            <a:off x="5634038" y="1914525"/>
            <a:ext cx="233362" cy="152400"/>
          </a:xfrm>
          <a:prstGeom prst="straightConnector1">
            <a:avLst/>
          </a:prstGeom>
          <a:noFill/>
          <a:ln w="9525">
            <a:solidFill>
              <a:schemeClr val="tx1"/>
            </a:solidFill>
            <a:round/>
            <a:headEnd/>
            <a:tailEnd/>
          </a:ln>
          <a:effectLst/>
        </p:spPr>
      </p:cxnSp>
      <p:cxnSp>
        <p:nvCxnSpPr>
          <p:cNvPr id="11319" name="AutoShape 55"/>
          <p:cNvCxnSpPr>
            <a:cxnSpLocks noChangeShapeType="1"/>
            <a:stCxn id="11306" idx="7"/>
            <a:endCxn id="11313" idx="2"/>
          </p:cNvCxnSpPr>
          <p:nvPr/>
        </p:nvCxnSpPr>
        <p:spPr bwMode="auto">
          <a:xfrm flipV="1">
            <a:off x="5589588" y="1671638"/>
            <a:ext cx="592137" cy="138112"/>
          </a:xfrm>
          <a:prstGeom prst="straightConnector1">
            <a:avLst/>
          </a:prstGeom>
          <a:noFill/>
          <a:ln w="9525">
            <a:solidFill>
              <a:schemeClr val="tx1"/>
            </a:solidFill>
            <a:round/>
            <a:headEnd/>
            <a:tailEnd/>
          </a:ln>
          <a:effectLst/>
        </p:spPr>
      </p:cxnSp>
      <p:cxnSp>
        <p:nvCxnSpPr>
          <p:cNvPr id="11320" name="AutoShape 56"/>
          <p:cNvCxnSpPr>
            <a:cxnSpLocks noChangeShapeType="1"/>
            <a:stCxn id="11313" idx="4"/>
            <a:endCxn id="11315" idx="0"/>
          </p:cNvCxnSpPr>
          <p:nvPr/>
        </p:nvCxnSpPr>
        <p:spPr bwMode="auto">
          <a:xfrm>
            <a:off x="6332538" y="1817688"/>
            <a:ext cx="0" cy="663575"/>
          </a:xfrm>
          <a:prstGeom prst="straightConnector1">
            <a:avLst/>
          </a:prstGeom>
          <a:noFill/>
          <a:ln w="9525">
            <a:solidFill>
              <a:schemeClr val="tx1"/>
            </a:solidFill>
            <a:round/>
            <a:headEnd/>
            <a:tailEnd/>
          </a:ln>
          <a:effectLst/>
        </p:spPr>
      </p:cxnSp>
      <p:cxnSp>
        <p:nvCxnSpPr>
          <p:cNvPr id="11321" name="AutoShape 57"/>
          <p:cNvCxnSpPr>
            <a:cxnSpLocks noChangeShapeType="1"/>
            <a:stCxn id="11312" idx="5"/>
            <a:endCxn id="11315" idx="2"/>
          </p:cNvCxnSpPr>
          <p:nvPr/>
        </p:nvCxnSpPr>
        <p:spPr bwMode="auto">
          <a:xfrm>
            <a:off x="6122988" y="2171700"/>
            <a:ext cx="58737" cy="457200"/>
          </a:xfrm>
          <a:prstGeom prst="straightConnector1">
            <a:avLst/>
          </a:prstGeom>
          <a:noFill/>
          <a:ln w="9525">
            <a:solidFill>
              <a:schemeClr val="tx1"/>
            </a:solidFill>
            <a:round/>
            <a:headEnd/>
            <a:tailEnd/>
          </a:ln>
          <a:effectLst/>
        </p:spPr>
      </p:cxnSp>
      <p:cxnSp>
        <p:nvCxnSpPr>
          <p:cNvPr id="11322" name="AutoShape 58"/>
          <p:cNvCxnSpPr>
            <a:cxnSpLocks noChangeShapeType="1"/>
            <a:stCxn id="11306" idx="5"/>
            <a:endCxn id="11315" idx="3"/>
          </p:cNvCxnSpPr>
          <p:nvPr/>
        </p:nvCxnSpPr>
        <p:spPr bwMode="auto">
          <a:xfrm>
            <a:off x="5589588" y="2019300"/>
            <a:ext cx="636587" cy="714375"/>
          </a:xfrm>
          <a:prstGeom prst="straightConnector1">
            <a:avLst/>
          </a:prstGeom>
          <a:noFill/>
          <a:ln w="9525">
            <a:solidFill>
              <a:schemeClr val="tx1"/>
            </a:solidFill>
            <a:round/>
            <a:headEnd/>
            <a:tailEnd/>
          </a:ln>
          <a:effectLst/>
        </p:spPr>
      </p:cxnSp>
      <p:sp>
        <p:nvSpPr>
          <p:cNvPr id="11323" name="Text Box 59"/>
          <p:cNvSpPr txBox="1">
            <a:spLocks noChangeArrowheads="1"/>
          </p:cNvSpPr>
          <p:nvPr/>
        </p:nvSpPr>
        <p:spPr bwMode="auto">
          <a:xfrm>
            <a:off x="2613025" y="1449388"/>
            <a:ext cx="349250" cy="274637"/>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0</a:t>
            </a:r>
            <a:endParaRPr lang="en-US" sz="2500">
              <a:solidFill>
                <a:srgbClr val="000000"/>
              </a:solidFill>
            </a:endParaRPr>
          </a:p>
        </p:txBody>
      </p:sp>
      <p:sp>
        <p:nvSpPr>
          <p:cNvPr id="11324" name="Text Box 60"/>
          <p:cNvSpPr txBox="1">
            <a:spLocks noChangeArrowheads="1"/>
          </p:cNvSpPr>
          <p:nvPr/>
        </p:nvSpPr>
        <p:spPr bwMode="auto">
          <a:xfrm>
            <a:off x="6057900" y="1376363"/>
            <a:ext cx="349250" cy="274637"/>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-2</a:t>
            </a:r>
            <a:endParaRPr lang="en-US" sz="2500">
              <a:solidFill>
                <a:srgbClr val="000000"/>
              </a:solidFill>
            </a:endParaRPr>
          </a:p>
        </p:txBody>
      </p:sp>
      <p:sp>
        <p:nvSpPr>
          <p:cNvPr id="11326" name="Text Box 62"/>
          <p:cNvSpPr txBox="1">
            <a:spLocks noChangeArrowheads="1"/>
          </p:cNvSpPr>
          <p:nvPr/>
        </p:nvSpPr>
        <p:spPr bwMode="auto">
          <a:xfrm>
            <a:off x="2463800" y="2216150"/>
            <a:ext cx="349250" cy="2746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-2</a:t>
            </a:r>
            <a:endParaRPr lang="en-US" sz="2500">
              <a:solidFill>
                <a:srgbClr val="000000"/>
              </a:solidFill>
            </a:endParaRPr>
          </a:p>
        </p:txBody>
      </p:sp>
      <p:sp>
        <p:nvSpPr>
          <p:cNvPr id="11327" name="Text Box 63"/>
          <p:cNvSpPr txBox="1">
            <a:spLocks noChangeArrowheads="1"/>
          </p:cNvSpPr>
          <p:nvPr/>
        </p:nvSpPr>
        <p:spPr bwMode="auto">
          <a:xfrm>
            <a:off x="3079750" y="3001963"/>
            <a:ext cx="349250" cy="274637"/>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1328" name="Text Box 64"/>
          <p:cNvSpPr txBox="1">
            <a:spLocks noChangeArrowheads="1"/>
          </p:cNvSpPr>
          <p:nvPr/>
        </p:nvSpPr>
        <p:spPr bwMode="auto">
          <a:xfrm>
            <a:off x="6096000" y="1797050"/>
            <a:ext cx="349250" cy="2746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1329" name="Text Box 65"/>
          <p:cNvSpPr txBox="1">
            <a:spLocks noChangeArrowheads="1"/>
          </p:cNvSpPr>
          <p:nvPr/>
        </p:nvSpPr>
        <p:spPr bwMode="auto">
          <a:xfrm>
            <a:off x="6330950" y="2333625"/>
            <a:ext cx="350838" cy="2746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-3</a:t>
            </a:r>
            <a:endParaRPr lang="en-US" sz="2500">
              <a:solidFill>
                <a:srgbClr val="000000"/>
              </a:solidFill>
            </a:endParaRPr>
          </a:p>
        </p:txBody>
      </p:sp>
      <p:sp>
        <p:nvSpPr>
          <p:cNvPr id="11330" name="Freeform 66"/>
          <p:cNvSpPr>
            <a:spLocks/>
          </p:cNvSpPr>
          <p:nvPr/>
        </p:nvSpPr>
        <p:spPr bwMode="auto">
          <a:xfrm>
            <a:off x="4371975" y="1524000"/>
            <a:ext cx="87313" cy="1620838"/>
          </a:xfrm>
          <a:custGeom>
            <a:avLst/>
            <a:gdLst/>
            <a:ahLst/>
            <a:cxnLst>
              <a:cxn ang="0">
                <a:pos x="47" y="0"/>
              </a:cxn>
              <a:cxn ang="0">
                <a:pos x="8" y="109"/>
              </a:cxn>
              <a:cxn ang="0">
                <a:pos x="39" y="499"/>
              </a:cxn>
              <a:cxn ang="0">
                <a:pos x="16" y="865"/>
              </a:cxn>
              <a:cxn ang="0">
                <a:pos x="24" y="1177"/>
              </a:cxn>
              <a:cxn ang="0">
                <a:pos x="55" y="1294"/>
              </a:cxn>
              <a:cxn ang="0">
                <a:pos x="78" y="1317"/>
              </a:cxn>
            </a:cxnLst>
            <a:rect l="0" t="0" r="r" b="b"/>
            <a:pathLst>
              <a:path w="83" h="1322">
                <a:moveTo>
                  <a:pt x="47" y="0"/>
                </a:moveTo>
                <a:cubicBezTo>
                  <a:pt x="0" y="16"/>
                  <a:pt x="13" y="60"/>
                  <a:pt x="8" y="109"/>
                </a:cubicBezTo>
                <a:cubicBezTo>
                  <a:pt x="12" y="246"/>
                  <a:pt x="6" y="369"/>
                  <a:pt x="39" y="499"/>
                </a:cubicBezTo>
                <a:cubicBezTo>
                  <a:pt x="52" y="625"/>
                  <a:pt x="37" y="742"/>
                  <a:pt x="16" y="865"/>
                </a:cubicBezTo>
                <a:cubicBezTo>
                  <a:pt x="19" y="969"/>
                  <a:pt x="20" y="1073"/>
                  <a:pt x="24" y="1177"/>
                </a:cubicBezTo>
                <a:cubicBezTo>
                  <a:pt x="25" y="1199"/>
                  <a:pt x="38" y="1277"/>
                  <a:pt x="55" y="1294"/>
                </a:cubicBezTo>
                <a:cubicBezTo>
                  <a:pt x="83" y="1322"/>
                  <a:pt x="78" y="1283"/>
                  <a:pt x="78" y="1317"/>
                </a:cubicBezTo>
              </a:path>
            </a:pathLst>
          </a:custGeom>
          <a:noFill/>
          <a:ln w="41275" cap="flat">
            <a:solidFill>
              <a:schemeClr val="tx1"/>
            </a:solidFill>
            <a:prstDash val="sysDot"/>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1333" name="Text Box 69"/>
          <p:cNvSpPr txBox="1">
            <a:spLocks noChangeArrowheads="1"/>
          </p:cNvSpPr>
          <p:nvPr/>
        </p:nvSpPr>
        <p:spPr bwMode="auto">
          <a:xfrm>
            <a:off x="685800" y="3505200"/>
            <a:ext cx="3048000" cy="2746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b="1">
                <a:solidFill>
                  <a:srgbClr val="000000"/>
                </a:solidFill>
              </a:rPr>
              <a:t>IF V1 MOVES GAIN=0 and TOT_GAIN=3</a:t>
            </a:r>
          </a:p>
        </p:txBody>
      </p:sp>
      <p:sp>
        <p:nvSpPr>
          <p:cNvPr id="11334" name="Text Box 70"/>
          <p:cNvSpPr txBox="1">
            <a:spLocks noChangeArrowheads="1"/>
          </p:cNvSpPr>
          <p:nvPr/>
        </p:nvSpPr>
        <p:spPr bwMode="auto">
          <a:xfrm>
            <a:off x="4114800" y="3352800"/>
            <a:ext cx="762000" cy="304800"/>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400">
                <a:solidFill>
                  <a:srgbClr val="000000"/>
                </a:solidFill>
              </a:rPr>
              <a:t>CUT=2</a:t>
            </a:r>
          </a:p>
        </p:txBody>
      </p:sp>
      <p:sp>
        <p:nvSpPr>
          <p:cNvPr id="11335" name="AutoShape 71"/>
          <p:cNvSpPr>
            <a:spLocks noChangeArrowheads="1"/>
          </p:cNvSpPr>
          <p:nvPr/>
        </p:nvSpPr>
        <p:spPr bwMode="auto">
          <a:xfrm>
            <a:off x="4343400" y="3733800"/>
            <a:ext cx="228600" cy="457200"/>
          </a:xfrm>
          <a:prstGeom prst="down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Tree>
    <p:extLst>
      <p:ext uri="{BB962C8B-B14F-4D97-AF65-F5344CB8AC3E}">
        <p14:creationId xmlns:p14="http://schemas.microsoft.com/office/powerpoint/2010/main" val="18297514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8" name="Freeform 140"/>
          <p:cNvSpPr>
            <a:spLocks/>
          </p:cNvSpPr>
          <p:nvPr/>
        </p:nvSpPr>
        <p:spPr bwMode="auto">
          <a:xfrm>
            <a:off x="6351588" y="2746375"/>
            <a:ext cx="1268412" cy="1216025"/>
          </a:xfrm>
          <a:custGeom>
            <a:avLst/>
            <a:gdLst/>
            <a:ahLst/>
            <a:cxnLst>
              <a:cxn ang="0">
                <a:pos x="402" y="31"/>
              </a:cxn>
              <a:cxn ang="0">
                <a:pos x="378" y="39"/>
              </a:cxn>
              <a:cxn ang="0">
                <a:pos x="355" y="55"/>
              </a:cxn>
              <a:cxn ang="0">
                <a:pos x="308" y="70"/>
              </a:cxn>
              <a:cxn ang="0">
                <a:pos x="230" y="140"/>
              </a:cxn>
              <a:cxn ang="0">
                <a:pos x="215" y="164"/>
              </a:cxn>
              <a:cxn ang="0">
                <a:pos x="191" y="179"/>
              </a:cxn>
              <a:cxn ang="0">
                <a:pos x="160" y="281"/>
              </a:cxn>
              <a:cxn ang="0">
                <a:pos x="145" y="304"/>
              </a:cxn>
              <a:cxn ang="0">
                <a:pos x="137" y="327"/>
              </a:cxn>
              <a:cxn ang="0">
                <a:pos x="67" y="359"/>
              </a:cxn>
              <a:cxn ang="0">
                <a:pos x="20" y="522"/>
              </a:cxn>
              <a:cxn ang="0">
                <a:pos x="67" y="717"/>
              </a:cxn>
              <a:cxn ang="0">
                <a:pos x="121" y="772"/>
              </a:cxn>
              <a:cxn ang="0">
                <a:pos x="137" y="795"/>
              </a:cxn>
              <a:cxn ang="0">
                <a:pos x="184" y="811"/>
              </a:cxn>
              <a:cxn ang="0">
                <a:pos x="246" y="803"/>
              </a:cxn>
              <a:cxn ang="0">
                <a:pos x="293" y="733"/>
              </a:cxn>
              <a:cxn ang="0">
                <a:pos x="363" y="701"/>
              </a:cxn>
              <a:cxn ang="0">
                <a:pos x="386" y="694"/>
              </a:cxn>
              <a:cxn ang="0">
                <a:pos x="417" y="647"/>
              </a:cxn>
              <a:cxn ang="0">
                <a:pos x="433" y="600"/>
              </a:cxn>
              <a:cxn ang="0">
                <a:pos x="503" y="569"/>
              </a:cxn>
              <a:cxn ang="0">
                <a:pos x="550" y="538"/>
              </a:cxn>
              <a:cxn ang="0">
                <a:pos x="620" y="514"/>
              </a:cxn>
              <a:cxn ang="0">
                <a:pos x="643" y="499"/>
              </a:cxn>
              <a:cxn ang="0">
                <a:pos x="760" y="468"/>
              </a:cxn>
              <a:cxn ang="0">
                <a:pos x="807" y="452"/>
              </a:cxn>
              <a:cxn ang="0">
                <a:pos x="830" y="405"/>
              </a:cxn>
              <a:cxn ang="0">
                <a:pos x="846" y="359"/>
              </a:cxn>
              <a:cxn ang="0">
                <a:pos x="815" y="125"/>
              </a:cxn>
              <a:cxn ang="0">
                <a:pos x="768" y="94"/>
              </a:cxn>
              <a:cxn ang="0">
                <a:pos x="745" y="70"/>
              </a:cxn>
              <a:cxn ang="0">
                <a:pos x="698" y="55"/>
              </a:cxn>
              <a:cxn ang="0">
                <a:pos x="472" y="0"/>
              </a:cxn>
              <a:cxn ang="0">
                <a:pos x="417" y="8"/>
              </a:cxn>
              <a:cxn ang="0">
                <a:pos x="402" y="31"/>
              </a:cxn>
            </a:cxnLst>
            <a:rect l="0" t="0" r="r" b="b"/>
            <a:pathLst>
              <a:path w="883" h="814">
                <a:moveTo>
                  <a:pt x="402" y="31"/>
                </a:moveTo>
                <a:cubicBezTo>
                  <a:pt x="394" y="34"/>
                  <a:pt x="386" y="35"/>
                  <a:pt x="378" y="39"/>
                </a:cubicBezTo>
                <a:cubicBezTo>
                  <a:pt x="370" y="43"/>
                  <a:pt x="364" y="51"/>
                  <a:pt x="355" y="55"/>
                </a:cubicBezTo>
                <a:cubicBezTo>
                  <a:pt x="340" y="62"/>
                  <a:pt x="308" y="70"/>
                  <a:pt x="308" y="70"/>
                </a:cubicBezTo>
                <a:cubicBezTo>
                  <a:pt x="276" y="92"/>
                  <a:pt x="267" y="129"/>
                  <a:pt x="230" y="140"/>
                </a:cubicBezTo>
                <a:cubicBezTo>
                  <a:pt x="225" y="148"/>
                  <a:pt x="222" y="157"/>
                  <a:pt x="215" y="164"/>
                </a:cubicBezTo>
                <a:cubicBezTo>
                  <a:pt x="208" y="171"/>
                  <a:pt x="197" y="172"/>
                  <a:pt x="191" y="179"/>
                </a:cubicBezTo>
                <a:cubicBezTo>
                  <a:pt x="174" y="201"/>
                  <a:pt x="172" y="253"/>
                  <a:pt x="160" y="281"/>
                </a:cubicBezTo>
                <a:cubicBezTo>
                  <a:pt x="156" y="289"/>
                  <a:pt x="149" y="296"/>
                  <a:pt x="145" y="304"/>
                </a:cubicBezTo>
                <a:cubicBezTo>
                  <a:pt x="141" y="311"/>
                  <a:pt x="144" y="322"/>
                  <a:pt x="137" y="327"/>
                </a:cubicBezTo>
                <a:cubicBezTo>
                  <a:pt x="116" y="342"/>
                  <a:pt x="88" y="344"/>
                  <a:pt x="67" y="359"/>
                </a:cubicBezTo>
                <a:cubicBezTo>
                  <a:pt x="56" y="415"/>
                  <a:pt x="34" y="467"/>
                  <a:pt x="20" y="522"/>
                </a:cubicBezTo>
                <a:cubicBezTo>
                  <a:pt x="23" y="567"/>
                  <a:pt x="0" y="695"/>
                  <a:pt x="67" y="717"/>
                </a:cubicBezTo>
                <a:cubicBezTo>
                  <a:pt x="102" y="771"/>
                  <a:pt x="80" y="758"/>
                  <a:pt x="121" y="772"/>
                </a:cubicBezTo>
                <a:cubicBezTo>
                  <a:pt x="126" y="780"/>
                  <a:pt x="129" y="790"/>
                  <a:pt x="137" y="795"/>
                </a:cubicBezTo>
                <a:cubicBezTo>
                  <a:pt x="151" y="804"/>
                  <a:pt x="184" y="811"/>
                  <a:pt x="184" y="811"/>
                </a:cubicBezTo>
                <a:cubicBezTo>
                  <a:pt x="205" y="808"/>
                  <a:pt x="228" y="814"/>
                  <a:pt x="246" y="803"/>
                </a:cubicBezTo>
                <a:cubicBezTo>
                  <a:pt x="270" y="789"/>
                  <a:pt x="277" y="756"/>
                  <a:pt x="293" y="733"/>
                </a:cubicBezTo>
                <a:cubicBezTo>
                  <a:pt x="305" y="716"/>
                  <a:pt x="351" y="705"/>
                  <a:pt x="363" y="701"/>
                </a:cubicBezTo>
                <a:cubicBezTo>
                  <a:pt x="371" y="698"/>
                  <a:pt x="386" y="694"/>
                  <a:pt x="386" y="694"/>
                </a:cubicBezTo>
                <a:cubicBezTo>
                  <a:pt x="396" y="678"/>
                  <a:pt x="407" y="663"/>
                  <a:pt x="417" y="647"/>
                </a:cubicBezTo>
                <a:cubicBezTo>
                  <a:pt x="426" y="633"/>
                  <a:pt x="419" y="609"/>
                  <a:pt x="433" y="600"/>
                </a:cubicBezTo>
                <a:cubicBezTo>
                  <a:pt x="454" y="586"/>
                  <a:pt x="482" y="584"/>
                  <a:pt x="503" y="569"/>
                </a:cubicBezTo>
                <a:cubicBezTo>
                  <a:pt x="511" y="564"/>
                  <a:pt x="541" y="542"/>
                  <a:pt x="550" y="538"/>
                </a:cubicBezTo>
                <a:cubicBezTo>
                  <a:pt x="573" y="528"/>
                  <a:pt x="599" y="527"/>
                  <a:pt x="620" y="514"/>
                </a:cubicBezTo>
                <a:cubicBezTo>
                  <a:pt x="628" y="509"/>
                  <a:pt x="634" y="502"/>
                  <a:pt x="643" y="499"/>
                </a:cubicBezTo>
                <a:cubicBezTo>
                  <a:pt x="679" y="486"/>
                  <a:pt x="723" y="480"/>
                  <a:pt x="760" y="468"/>
                </a:cubicBezTo>
                <a:cubicBezTo>
                  <a:pt x="776" y="463"/>
                  <a:pt x="807" y="452"/>
                  <a:pt x="807" y="452"/>
                </a:cubicBezTo>
                <a:cubicBezTo>
                  <a:pt x="830" y="418"/>
                  <a:pt x="818" y="441"/>
                  <a:pt x="830" y="405"/>
                </a:cubicBezTo>
                <a:cubicBezTo>
                  <a:pt x="835" y="390"/>
                  <a:pt x="846" y="359"/>
                  <a:pt x="846" y="359"/>
                </a:cubicBezTo>
                <a:cubicBezTo>
                  <a:pt x="855" y="295"/>
                  <a:pt x="883" y="170"/>
                  <a:pt x="815" y="125"/>
                </a:cubicBezTo>
                <a:cubicBezTo>
                  <a:pt x="799" y="115"/>
                  <a:pt x="781" y="108"/>
                  <a:pt x="768" y="94"/>
                </a:cubicBezTo>
                <a:cubicBezTo>
                  <a:pt x="760" y="86"/>
                  <a:pt x="755" y="75"/>
                  <a:pt x="745" y="70"/>
                </a:cubicBezTo>
                <a:cubicBezTo>
                  <a:pt x="731" y="62"/>
                  <a:pt x="698" y="55"/>
                  <a:pt x="698" y="55"/>
                </a:cubicBezTo>
                <a:cubicBezTo>
                  <a:pt x="633" y="10"/>
                  <a:pt x="547" y="6"/>
                  <a:pt x="472" y="0"/>
                </a:cubicBezTo>
                <a:cubicBezTo>
                  <a:pt x="454" y="3"/>
                  <a:pt x="434" y="0"/>
                  <a:pt x="417" y="8"/>
                </a:cubicBezTo>
                <a:cubicBezTo>
                  <a:pt x="409" y="12"/>
                  <a:pt x="402" y="31"/>
                  <a:pt x="402" y="31"/>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290" name="Rectangle 2"/>
          <p:cNvSpPr>
            <a:spLocks noGrp="1" noChangeArrowheads="1"/>
          </p:cNvSpPr>
          <p:nvPr>
            <p:ph type="title"/>
          </p:nvPr>
        </p:nvSpPr>
        <p:spPr>
          <a:xfrm>
            <a:off x="152400" y="304800"/>
            <a:ext cx="8763000" cy="609600"/>
          </a:xfrm>
        </p:spPr>
        <p:txBody>
          <a:bodyPr/>
          <a:lstStyle/>
          <a:p>
            <a:pPr algn="ctr"/>
            <a:r>
              <a:rPr lang="en-US" altLang="zh-CN" sz="3200" dirty="0"/>
              <a:t>The Kernighan-Lin (KL) </a:t>
            </a:r>
            <a:r>
              <a:rPr lang="en-US" altLang="zh-CN" sz="3200" dirty="0" smtClean="0"/>
              <a:t>algorithm </a:t>
            </a:r>
            <a:r>
              <a:rPr lang="en-US" altLang="zh-CN" sz="3200" dirty="0" err="1" smtClean="0"/>
              <a:t>con’t</a:t>
            </a:r>
            <a:endParaRPr lang="en-US" dirty="0"/>
          </a:p>
        </p:txBody>
      </p:sp>
      <p:sp>
        <p:nvSpPr>
          <p:cNvPr id="12291" name="Line 3"/>
          <p:cNvSpPr>
            <a:spLocks noChangeShapeType="1"/>
          </p:cNvSpPr>
          <p:nvPr/>
        </p:nvSpPr>
        <p:spPr bwMode="auto">
          <a:xfrm>
            <a:off x="762000" y="914400"/>
            <a:ext cx="8382000" cy="0"/>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grpSp>
        <p:nvGrpSpPr>
          <p:cNvPr id="2" name="Group 86"/>
          <p:cNvGrpSpPr>
            <a:grpSpLocks/>
          </p:cNvGrpSpPr>
          <p:nvPr/>
        </p:nvGrpSpPr>
        <p:grpSpPr bwMode="auto">
          <a:xfrm>
            <a:off x="2895600" y="990600"/>
            <a:ext cx="3657600" cy="1981200"/>
            <a:chOff x="1536" y="816"/>
            <a:chExt cx="2704" cy="1395"/>
          </a:xfrm>
        </p:grpSpPr>
        <p:sp>
          <p:nvSpPr>
            <p:cNvPr id="12293" name="Freeform 5"/>
            <p:cNvSpPr>
              <a:spLocks/>
            </p:cNvSpPr>
            <p:nvPr/>
          </p:nvSpPr>
          <p:spPr bwMode="auto">
            <a:xfrm>
              <a:off x="3176" y="816"/>
              <a:ext cx="1064" cy="1291"/>
            </a:xfrm>
            <a:custGeom>
              <a:avLst/>
              <a:gdLst/>
              <a:ahLst/>
              <a:cxnLst>
                <a:cxn ang="0">
                  <a:pos x="491" y="52"/>
                </a:cxn>
                <a:cxn ang="0">
                  <a:pos x="335" y="93"/>
                </a:cxn>
                <a:cxn ang="0">
                  <a:pos x="265" y="124"/>
                </a:cxn>
                <a:cxn ang="0">
                  <a:pos x="249" y="148"/>
                </a:cxn>
                <a:cxn ang="0">
                  <a:pos x="226" y="163"/>
                </a:cxn>
                <a:cxn ang="0">
                  <a:pos x="218" y="202"/>
                </a:cxn>
                <a:cxn ang="0">
                  <a:pos x="171" y="241"/>
                </a:cxn>
                <a:cxn ang="0">
                  <a:pos x="132" y="311"/>
                </a:cxn>
                <a:cxn ang="0">
                  <a:pos x="70" y="498"/>
                </a:cxn>
                <a:cxn ang="0">
                  <a:pos x="23" y="615"/>
                </a:cxn>
                <a:cxn ang="0">
                  <a:pos x="15" y="670"/>
                </a:cxn>
                <a:cxn ang="0">
                  <a:pos x="0" y="717"/>
                </a:cxn>
                <a:cxn ang="0">
                  <a:pos x="8" y="1052"/>
                </a:cxn>
                <a:cxn ang="0">
                  <a:pos x="109" y="1239"/>
                </a:cxn>
                <a:cxn ang="0">
                  <a:pos x="148" y="1309"/>
                </a:cxn>
                <a:cxn ang="0">
                  <a:pos x="273" y="1332"/>
                </a:cxn>
                <a:cxn ang="0">
                  <a:pos x="405" y="1309"/>
                </a:cxn>
                <a:cxn ang="0">
                  <a:pos x="452" y="1293"/>
                </a:cxn>
                <a:cxn ang="0">
                  <a:pos x="475" y="1286"/>
                </a:cxn>
                <a:cxn ang="0">
                  <a:pos x="506" y="1215"/>
                </a:cxn>
                <a:cxn ang="0">
                  <a:pos x="553" y="1192"/>
                </a:cxn>
                <a:cxn ang="0">
                  <a:pos x="865" y="1153"/>
                </a:cxn>
                <a:cxn ang="0">
                  <a:pos x="935" y="1130"/>
                </a:cxn>
                <a:cxn ang="0">
                  <a:pos x="958" y="1114"/>
                </a:cxn>
                <a:cxn ang="0">
                  <a:pos x="1005" y="1099"/>
                </a:cxn>
                <a:cxn ang="0">
                  <a:pos x="1029" y="1091"/>
                </a:cxn>
                <a:cxn ang="0">
                  <a:pos x="1075" y="966"/>
                </a:cxn>
                <a:cxn ang="0">
                  <a:pos x="1083" y="888"/>
                </a:cxn>
                <a:cxn ang="0">
                  <a:pos x="1075" y="374"/>
                </a:cxn>
                <a:cxn ang="0">
                  <a:pos x="1052" y="327"/>
                </a:cxn>
                <a:cxn ang="0">
                  <a:pos x="958" y="78"/>
                </a:cxn>
                <a:cxn ang="0">
                  <a:pos x="803" y="0"/>
                </a:cxn>
                <a:cxn ang="0">
                  <a:pos x="654" y="23"/>
                </a:cxn>
                <a:cxn ang="0">
                  <a:pos x="499" y="70"/>
                </a:cxn>
                <a:cxn ang="0">
                  <a:pos x="491" y="52"/>
                </a:cxn>
              </a:cxnLst>
              <a:rect l="0" t="0" r="r" b="b"/>
              <a:pathLst>
                <a:path w="1083" h="1334">
                  <a:moveTo>
                    <a:pt x="491" y="52"/>
                  </a:moveTo>
                  <a:cubicBezTo>
                    <a:pt x="461" y="86"/>
                    <a:pt x="381" y="85"/>
                    <a:pt x="335" y="93"/>
                  </a:cubicBezTo>
                  <a:cubicBezTo>
                    <a:pt x="279" y="112"/>
                    <a:pt x="302" y="100"/>
                    <a:pt x="265" y="124"/>
                  </a:cubicBezTo>
                  <a:cubicBezTo>
                    <a:pt x="260" y="132"/>
                    <a:pt x="256" y="141"/>
                    <a:pt x="249" y="148"/>
                  </a:cubicBezTo>
                  <a:cubicBezTo>
                    <a:pt x="243" y="154"/>
                    <a:pt x="231" y="155"/>
                    <a:pt x="226" y="163"/>
                  </a:cubicBezTo>
                  <a:cubicBezTo>
                    <a:pt x="219" y="175"/>
                    <a:pt x="225" y="190"/>
                    <a:pt x="218" y="202"/>
                  </a:cubicBezTo>
                  <a:cubicBezTo>
                    <a:pt x="208" y="220"/>
                    <a:pt x="184" y="225"/>
                    <a:pt x="171" y="241"/>
                  </a:cubicBezTo>
                  <a:cubicBezTo>
                    <a:pt x="154" y="262"/>
                    <a:pt x="148" y="288"/>
                    <a:pt x="132" y="311"/>
                  </a:cubicBezTo>
                  <a:cubicBezTo>
                    <a:pt x="114" y="374"/>
                    <a:pt x="91" y="436"/>
                    <a:pt x="70" y="498"/>
                  </a:cubicBezTo>
                  <a:cubicBezTo>
                    <a:pt x="56" y="538"/>
                    <a:pt x="47" y="580"/>
                    <a:pt x="23" y="615"/>
                  </a:cubicBezTo>
                  <a:cubicBezTo>
                    <a:pt x="20" y="633"/>
                    <a:pt x="19" y="652"/>
                    <a:pt x="15" y="670"/>
                  </a:cubicBezTo>
                  <a:cubicBezTo>
                    <a:pt x="11" y="686"/>
                    <a:pt x="0" y="717"/>
                    <a:pt x="0" y="717"/>
                  </a:cubicBezTo>
                  <a:cubicBezTo>
                    <a:pt x="3" y="829"/>
                    <a:pt x="1" y="941"/>
                    <a:pt x="8" y="1052"/>
                  </a:cubicBezTo>
                  <a:cubicBezTo>
                    <a:pt x="13" y="1129"/>
                    <a:pt x="86" y="1172"/>
                    <a:pt x="109" y="1239"/>
                  </a:cubicBezTo>
                  <a:cubicBezTo>
                    <a:pt x="116" y="1258"/>
                    <a:pt x="129" y="1297"/>
                    <a:pt x="148" y="1309"/>
                  </a:cubicBezTo>
                  <a:cubicBezTo>
                    <a:pt x="182" y="1330"/>
                    <a:pt x="238" y="1329"/>
                    <a:pt x="273" y="1332"/>
                  </a:cubicBezTo>
                  <a:cubicBezTo>
                    <a:pt x="373" y="1324"/>
                    <a:pt x="332" y="1334"/>
                    <a:pt x="405" y="1309"/>
                  </a:cubicBezTo>
                  <a:cubicBezTo>
                    <a:pt x="424" y="1302"/>
                    <a:pt x="433" y="1299"/>
                    <a:pt x="452" y="1293"/>
                  </a:cubicBezTo>
                  <a:cubicBezTo>
                    <a:pt x="460" y="1291"/>
                    <a:pt x="475" y="1286"/>
                    <a:pt x="475" y="1286"/>
                  </a:cubicBezTo>
                  <a:cubicBezTo>
                    <a:pt x="481" y="1267"/>
                    <a:pt x="494" y="1230"/>
                    <a:pt x="506" y="1215"/>
                  </a:cubicBezTo>
                  <a:cubicBezTo>
                    <a:pt x="514" y="1205"/>
                    <a:pt x="541" y="1195"/>
                    <a:pt x="553" y="1192"/>
                  </a:cubicBezTo>
                  <a:cubicBezTo>
                    <a:pt x="680" y="1162"/>
                    <a:pt x="714" y="1159"/>
                    <a:pt x="865" y="1153"/>
                  </a:cubicBezTo>
                  <a:cubicBezTo>
                    <a:pt x="887" y="1145"/>
                    <a:pt x="914" y="1141"/>
                    <a:pt x="935" y="1130"/>
                  </a:cubicBezTo>
                  <a:cubicBezTo>
                    <a:pt x="943" y="1126"/>
                    <a:pt x="949" y="1118"/>
                    <a:pt x="958" y="1114"/>
                  </a:cubicBezTo>
                  <a:cubicBezTo>
                    <a:pt x="973" y="1107"/>
                    <a:pt x="989" y="1104"/>
                    <a:pt x="1005" y="1099"/>
                  </a:cubicBezTo>
                  <a:cubicBezTo>
                    <a:pt x="1013" y="1096"/>
                    <a:pt x="1029" y="1091"/>
                    <a:pt x="1029" y="1091"/>
                  </a:cubicBezTo>
                  <a:cubicBezTo>
                    <a:pt x="1053" y="1052"/>
                    <a:pt x="1064" y="1010"/>
                    <a:pt x="1075" y="966"/>
                  </a:cubicBezTo>
                  <a:cubicBezTo>
                    <a:pt x="1078" y="940"/>
                    <a:pt x="1083" y="914"/>
                    <a:pt x="1083" y="888"/>
                  </a:cubicBezTo>
                  <a:cubicBezTo>
                    <a:pt x="1083" y="717"/>
                    <a:pt x="1082" y="545"/>
                    <a:pt x="1075" y="374"/>
                  </a:cubicBezTo>
                  <a:cubicBezTo>
                    <a:pt x="1074" y="357"/>
                    <a:pt x="1057" y="344"/>
                    <a:pt x="1052" y="327"/>
                  </a:cubicBezTo>
                  <a:cubicBezTo>
                    <a:pt x="1027" y="243"/>
                    <a:pt x="1009" y="151"/>
                    <a:pt x="958" y="78"/>
                  </a:cubicBezTo>
                  <a:cubicBezTo>
                    <a:pt x="940" y="17"/>
                    <a:pt x="857" y="11"/>
                    <a:pt x="803" y="0"/>
                  </a:cubicBezTo>
                  <a:cubicBezTo>
                    <a:pt x="751" y="6"/>
                    <a:pt x="705" y="16"/>
                    <a:pt x="654" y="23"/>
                  </a:cubicBezTo>
                  <a:cubicBezTo>
                    <a:pt x="619" y="35"/>
                    <a:pt x="529" y="75"/>
                    <a:pt x="499" y="70"/>
                  </a:cubicBezTo>
                  <a:cubicBezTo>
                    <a:pt x="493" y="69"/>
                    <a:pt x="494" y="58"/>
                    <a:pt x="491" y="52"/>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294" name="Freeform 6"/>
            <p:cNvSpPr>
              <a:spLocks/>
            </p:cNvSpPr>
            <p:nvPr/>
          </p:nvSpPr>
          <p:spPr bwMode="auto">
            <a:xfrm>
              <a:off x="1536" y="867"/>
              <a:ext cx="915" cy="1226"/>
            </a:xfrm>
            <a:custGeom>
              <a:avLst/>
              <a:gdLst/>
              <a:ahLst/>
              <a:cxnLst>
                <a:cxn ang="0">
                  <a:pos x="258" y="27"/>
                </a:cxn>
                <a:cxn ang="0">
                  <a:pos x="216" y="53"/>
                </a:cxn>
                <a:cxn ang="0">
                  <a:pos x="173" y="96"/>
                </a:cxn>
                <a:cxn ang="0">
                  <a:pos x="141" y="117"/>
                </a:cxn>
                <a:cxn ang="0">
                  <a:pos x="109" y="181"/>
                </a:cxn>
                <a:cxn ang="0">
                  <a:pos x="99" y="213"/>
                </a:cxn>
                <a:cxn ang="0">
                  <a:pos x="125" y="494"/>
                </a:cxn>
                <a:cxn ang="0">
                  <a:pos x="94" y="584"/>
                </a:cxn>
                <a:cxn ang="0">
                  <a:pos x="72" y="616"/>
                </a:cxn>
                <a:cxn ang="0">
                  <a:pos x="62" y="632"/>
                </a:cxn>
                <a:cxn ang="0">
                  <a:pos x="40" y="664"/>
                </a:cxn>
                <a:cxn ang="0">
                  <a:pos x="9" y="765"/>
                </a:cxn>
                <a:cxn ang="0">
                  <a:pos x="72" y="903"/>
                </a:cxn>
                <a:cxn ang="0">
                  <a:pos x="168" y="977"/>
                </a:cxn>
                <a:cxn ang="0">
                  <a:pos x="216" y="1004"/>
                </a:cxn>
                <a:cxn ang="0">
                  <a:pos x="247" y="1105"/>
                </a:cxn>
                <a:cxn ang="0">
                  <a:pos x="290" y="1174"/>
                </a:cxn>
                <a:cxn ang="0">
                  <a:pos x="322" y="1200"/>
                </a:cxn>
                <a:cxn ang="0">
                  <a:pos x="364" y="1243"/>
                </a:cxn>
                <a:cxn ang="0">
                  <a:pos x="508" y="1354"/>
                </a:cxn>
                <a:cxn ang="0">
                  <a:pos x="534" y="1360"/>
                </a:cxn>
                <a:cxn ang="0">
                  <a:pos x="550" y="1365"/>
                </a:cxn>
                <a:cxn ang="0">
                  <a:pos x="598" y="1376"/>
                </a:cxn>
                <a:cxn ang="0">
                  <a:pos x="736" y="1365"/>
                </a:cxn>
                <a:cxn ang="0">
                  <a:pos x="768" y="1354"/>
                </a:cxn>
                <a:cxn ang="0">
                  <a:pos x="800" y="1344"/>
                </a:cxn>
                <a:cxn ang="0">
                  <a:pos x="832" y="1328"/>
                </a:cxn>
                <a:cxn ang="0">
                  <a:pos x="895" y="1269"/>
                </a:cxn>
                <a:cxn ang="0">
                  <a:pos x="938" y="1195"/>
                </a:cxn>
                <a:cxn ang="0">
                  <a:pos x="948" y="1179"/>
                </a:cxn>
                <a:cxn ang="0">
                  <a:pos x="964" y="1174"/>
                </a:cxn>
                <a:cxn ang="0">
                  <a:pos x="986" y="1142"/>
                </a:cxn>
                <a:cxn ang="0">
                  <a:pos x="996" y="1110"/>
                </a:cxn>
                <a:cxn ang="0">
                  <a:pos x="1001" y="1094"/>
                </a:cxn>
                <a:cxn ang="0">
                  <a:pos x="938" y="861"/>
                </a:cxn>
                <a:cxn ang="0">
                  <a:pos x="901" y="781"/>
                </a:cxn>
                <a:cxn ang="0">
                  <a:pos x="885" y="733"/>
                </a:cxn>
                <a:cxn ang="0">
                  <a:pos x="948" y="542"/>
                </a:cxn>
                <a:cxn ang="0">
                  <a:pos x="906" y="314"/>
                </a:cxn>
                <a:cxn ang="0">
                  <a:pos x="874" y="250"/>
                </a:cxn>
                <a:cxn ang="0">
                  <a:pos x="720" y="223"/>
                </a:cxn>
                <a:cxn ang="0">
                  <a:pos x="603" y="207"/>
                </a:cxn>
                <a:cxn ang="0">
                  <a:pos x="571" y="181"/>
                </a:cxn>
                <a:cxn ang="0">
                  <a:pos x="529" y="128"/>
                </a:cxn>
                <a:cxn ang="0">
                  <a:pos x="449" y="75"/>
                </a:cxn>
                <a:cxn ang="0">
                  <a:pos x="338" y="0"/>
                </a:cxn>
                <a:cxn ang="0">
                  <a:pos x="285" y="6"/>
                </a:cxn>
                <a:cxn ang="0">
                  <a:pos x="258" y="27"/>
                </a:cxn>
              </a:cxnLst>
              <a:rect l="0" t="0" r="r" b="b"/>
              <a:pathLst>
                <a:path w="1001" h="1376">
                  <a:moveTo>
                    <a:pt x="258" y="27"/>
                  </a:moveTo>
                  <a:cubicBezTo>
                    <a:pt x="226" y="37"/>
                    <a:pt x="254" y="44"/>
                    <a:pt x="216" y="53"/>
                  </a:cubicBezTo>
                  <a:cubicBezTo>
                    <a:pt x="198" y="65"/>
                    <a:pt x="189" y="83"/>
                    <a:pt x="173" y="96"/>
                  </a:cubicBezTo>
                  <a:cubicBezTo>
                    <a:pt x="163" y="104"/>
                    <a:pt x="141" y="117"/>
                    <a:pt x="141" y="117"/>
                  </a:cubicBezTo>
                  <a:cubicBezTo>
                    <a:pt x="124" y="143"/>
                    <a:pt x="118" y="153"/>
                    <a:pt x="109" y="181"/>
                  </a:cubicBezTo>
                  <a:cubicBezTo>
                    <a:pt x="105" y="192"/>
                    <a:pt x="99" y="213"/>
                    <a:pt x="99" y="213"/>
                  </a:cubicBezTo>
                  <a:cubicBezTo>
                    <a:pt x="106" y="307"/>
                    <a:pt x="112" y="400"/>
                    <a:pt x="125" y="494"/>
                  </a:cubicBezTo>
                  <a:cubicBezTo>
                    <a:pt x="121" y="528"/>
                    <a:pt x="124" y="564"/>
                    <a:pt x="94" y="584"/>
                  </a:cubicBezTo>
                  <a:cubicBezTo>
                    <a:pt x="87" y="595"/>
                    <a:pt x="79" y="605"/>
                    <a:pt x="72" y="616"/>
                  </a:cubicBezTo>
                  <a:cubicBezTo>
                    <a:pt x="69" y="621"/>
                    <a:pt x="65" y="627"/>
                    <a:pt x="62" y="632"/>
                  </a:cubicBezTo>
                  <a:cubicBezTo>
                    <a:pt x="55" y="643"/>
                    <a:pt x="40" y="664"/>
                    <a:pt x="40" y="664"/>
                  </a:cubicBezTo>
                  <a:cubicBezTo>
                    <a:pt x="29" y="698"/>
                    <a:pt x="17" y="731"/>
                    <a:pt x="9" y="765"/>
                  </a:cubicBezTo>
                  <a:cubicBezTo>
                    <a:pt x="15" y="873"/>
                    <a:pt x="0" y="853"/>
                    <a:pt x="72" y="903"/>
                  </a:cubicBezTo>
                  <a:cubicBezTo>
                    <a:pt x="95" y="936"/>
                    <a:pt x="129" y="965"/>
                    <a:pt x="168" y="977"/>
                  </a:cubicBezTo>
                  <a:cubicBezTo>
                    <a:pt x="184" y="988"/>
                    <a:pt x="200" y="993"/>
                    <a:pt x="216" y="1004"/>
                  </a:cubicBezTo>
                  <a:cubicBezTo>
                    <a:pt x="236" y="1036"/>
                    <a:pt x="233" y="1072"/>
                    <a:pt x="247" y="1105"/>
                  </a:cubicBezTo>
                  <a:cubicBezTo>
                    <a:pt x="258" y="1130"/>
                    <a:pt x="275" y="1152"/>
                    <a:pt x="290" y="1174"/>
                  </a:cubicBezTo>
                  <a:cubicBezTo>
                    <a:pt x="298" y="1185"/>
                    <a:pt x="313" y="1189"/>
                    <a:pt x="322" y="1200"/>
                  </a:cubicBezTo>
                  <a:cubicBezTo>
                    <a:pt x="336" y="1217"/>
                    <a:pt x="345" y="1230"/>
                    <a:pt x="364" y="1243"/>
                  </a:cubicBezTo>
                  <a:cubicBezTo>
                    <a:pt x="384" y="1296"/>
                    <a:pt x="454" y="1341"/>
                    <a:pt x="508" y="1354"/>
                  </a:cubicBezTo>
                  <a:cubicBezTo>
                    <a:pt x="517" y="1356"/>
                    <a:pt x="525" y="1358"/>
                    <a:pt x="534" y="1360"/>
                  </a:cubicBezTo>
                  <a:cubicBezTo>
                    <a:pt x="539" y="1361"/>
                    <a:pt x="545" y="1364"/>
                    <a:pt x="550" y="1365"/>
                  </a:cubicBezTo>
                  <a:cubicBezTo>
                    <a:pt x="566" y="1369"/>
                    <a:pt x="598" y="1376"/>
                    <a:pt x="598" y="1376"/>
                  </a:cubicBezTo>
                  <a:cubicBezTo>
                    <a:pt x="639" y="1374"/>
                    <a:pt x="692" y="1374"/>
                    <a:pt x="736" y="1365"/>
                  </a:cubicBezTo>
                  <a:cubicBezTo>
                    <a:pt x="747" y="1363"/>
                    <a:pt x="758" y="1357"/>
                    <a:pt x="768" y="1354"/>
                  </a:cubicBezTo>
                  <a:cubicBezTo>
                    <a:pt x="779" y="1350"/>
                    <a:pt x="800" y="1344"/>
                    <a:pt x="800" y="1344"/>
                  </a:cubicBezTo>
                  <a:cubicBezTo>
                    <a:pt x="810" y="1337"/>
                    <a:pt x="823" y="1335"/>
                    <a:pt x="832" y="1328"/>
                  </a:cubicBezTo>
                  <a:cubicBezTo>
                    <a:pt x="850" y="1314"/>
                    <a:pt x="878" y="1286"/>
                    <a:pt x="895" y="1269"/>
                  </a:cubicBezTo>
                  <a:cubicBezTo>
                    <a:pt x="907" y="1237"/>
                    <a:pt x="909" y="1215"/>
                    <a:pt x="938" y="1195"/>
                  </a:cubicBezTo>
                  <a:cubicBezTo>
                    <a:pt x="941" y="1190"/>
                    <a:pt x="943" y="1183"/>
                    <a:pt x="948" y="1179"/>
                  </a:cubicBezTo>
                  <a:cubicBezTo>
                    <a:pt x="952" y="1175"/>
                    <a:pt x="960" y="1178"/>
                    <a:pt x="964" y="1174"/>
                  </a:cubicBezTo>
                  <a:cubicBezTo>
                    <a:pt x="973" y="1165"/>
                    <a:pt x="986" y="1142"/>
                    <a:pt x="986" y="1142"/>
                  </a:cubicBezTo>
                  <a:cubicBezTo>
                    <a:pt x="989" y="1131"/>
                    <a:pt x="993" y="1121"/>
                    <a:pt x="996" y="1110"/>
                  </a:cubicBezTo>
                  <a:cubicBezTo>
                    <a:pt x="998" y="1105"/>
                    <a:pt x="1001" y="1094"/>
                    <a:pt x="1001" y="1094"/>
                  </a:cubicBezTo>
                  <a:cubicBezTo>
                    <a:pt x="997" y="1038"/>
                    <a:pt x="994" y="896"/>
                    <a:pt x="938" y="861"/>
                  </a:cubicBezTo>
                  <a:cubicBezTo>
                    <a:pt x="928" y="834"/>
                    <a:pt x="914" y="807"/>
                    <a:pt x="901" y="781"/>
                  </a:cubicBezTo>
                  <a:cubicBezTo>
                    <a:pt x="893" y="766"/>
                    <a:pt x="885" y="733"/>
                    <a:pt x="885" y="733"/>
                  </a:cubicBezTo>
                  <a:cubicBezTo>
                    <a:pt x="894" y="663"/>
                    <a:pt x="911" y="602"/>
                    <a:pt x="948" y="542"/>
                  </a:cubicBezTo>
                  <a:cubicBezTo>
                    <a:pt x="967" y="476"/>
                    <a:pt x="974" y="356"/>
                    <a:pt x="906" y="314"/>
                  </a:cubicBezTo>
                  <a:cubicBezTo>
                    <a:pt x="893" y="295"/>
                    <a:pt x="893" y="265"/>
                    <a:pt x="874" y="250"/>
                  </a:cubicBezTo>
                  <a:cubicBezTo>
                    <a:pt x="839" y="223"/>
                    <a:pt x="753" y="225"/>
                    <a:pt x="720" y="223"/>
                  </a:cubicBezTo>
                  <a:cubicBezTo>
                    <a:pt x="681" y="217"/>
                    <a:pt x="640" y="221"/>
                    <a:pt x="603" y="207"/>
                  </a:cubicBezTo>
                  <a:cubicBezTo>
                    <a:pt x="593" y="198"/>
                    <a:pt x="581" y="191"/>
                    <a:pt x="571" y="181"/>
                  </a:cubicBezTo>
                  <a:cubicBezTo>
                    <a:pt x="555" y="165"/>
                    <a:pt x="544" y="143"/>
                    <a:pt x="529" y="128"/>
                  </a:cubicBezTo>
                  <a:cubicBezTo>
                    <a:pt x="506" y="105"/>
                    <a:pt x="473" y="97"/>
                    <a:pt x="449" y="75"/>
                  </a:cubicBezTo>
                  <a:cubicBezTo>
                    <a:pt x="394" y="25"/>
                    <a:pt x="407" y="26"/>
                    <a:pt x="338" y="0"/>
                  </a:cubicBezTo>
                  <a:cubicBezTo>
                    <a:pt x="320" y="2"/>
                    <a:pt x="303" y="3"/>
                    <a:pt x="285" y="6"/>
                  </a:cubicBezTo>
                  <a:cubicBezTo>
                    <a:pt x="276" y="7"/>
                    <a:pt x="245" y="14"/>
                    <a:pt x="258" y="27"/>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23" name="Oval 35"/>
            <p:cNvSpPr>
              <a:spLocks noChangeArrowheads="1"/>
            </p:cNvSpPr>
            <p:nvPr/>
          </p:nvSpPr>
          <p:spPr bwMode="auto">
            <a:xfrm>
              <a:off x="1728" y="1008"/>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24" name="Oval 36"/>
            <p:cNvSpPr>
              <a:spLocks noChangeArrowheads="1"/>
            </p:cNvSpPr>
            <p:nvPr/>
          </p:nvSpPr>
          <p:spPr bwMode="auto">
            <a:xfrm>
              <a:off x="1824" y="1248"/>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25" name="Oval 37"/>
            <p:cNvSpPr>
              <a:spLocks noChangeArrowheads="1"/>
            </p:cNvSpPr>
            <p:nvPr/>
          </p:nvSpPr>
          <p:spPr bwMode="auto">
            <a:xfrm>
              <a:off x="1776" y="1632"/>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26" name="Oval 38"/>
            <p:cNvSpPr>
              <a:spLocks noChangeArrowheads="1"/>
            </p:cNvSpPr>
            <p:nvPr/>
          </p:nvSpPr>
          <p:spPr bwMode="auto">
            <a:xfrm>
              <a:off x="2112" y="1152"/>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27" name="Oval 39"/>
            <p:cNvSpPr>
              <a:spLocks noChangeArrowheads="1"/>
            </p:cNvSpPr>
            <p:nvPr/>
          </p:nvSpPr>
          <p:spPr bwMode="auto">
            <a:xfrm>
              <a:off x="2112" y="1344"/>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28" name="Oval 40"/>
            <p:cNvSpPr>
              <a:spLocks noChangeArrowheads="1"/>
            </p:cNvSpPr>
            <p:nvPr/>
          </p:nvSpPr>
          <p:spPr bwMode="auto">
            <a:xfrm>
              <a:off x="1920" y="1872"/>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29" name="Oval 41"/>
            <p:cNvSpPr>
              <a:spLocks noChangeArrowheads="1"/>
            </p:cNvSpPr>
            <p:nvPr/>
          </p:nvSpPr>
          <p:spPr bwMode="auto">
            <a:xfrm>
              <a:off x="2160" y="1882"/>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0" name="Oval 42"/>
            <p:cNvSpPr>
              <a:spLocks noChangeArrowheads="1"/>
            </p:cNvSpPr>
            <p:nvPr/>
          </p:nvSpPr>
          <p:spPr bwMode="auto">
            <a:xfrm>
              <a:off x="2208" y="1632"/>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1" name="Oval 43"/>
            <p:cNvSpPr>
              <a:spLocks noChangeArrowheads="1"/>
            </p:cNvSpPr>
            <p:nvPr/>
          </p:nvSpPr>
          <p:spPr bwMode="auto">
            <a:xfrm>
              <a:off x="3936" y="1776"/>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2" name="Oval 44"/>
            <p:cNvSpPr>
              <a:spLocks noChangeArrowheads="1"/>
            </p:cNvSpPr>
            <p:nvPr/>
          </p:nvSpPr>
          <p:spPr bwMode="auto">
            <a:xfrm>
              <a:off x="3600" y="1824"/>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3" name="Oval 45"/>
            <p:cNvSpPr>
              <a:spLocks noChangeArrowheads="1"/>
            </p:cNvSpPr>
            <p:nvPr/>
          </p:nvSpPr>
          <p:spPr bwMode="auto">
            <a:xfrm>
              <a:off x="3744" y="1536"/>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4" name="Oval 46"/>
            <p:cNvSpPr>
              <a:spLocks noChangeArrowheads="1"/>
            </p:cNvSpPr>
            <p:nvPr/>
          </p:nvSpPr>
          <p:spPr bwMode="auto">
            <a:xfrm>
              <a:off x="3408" y="1440"/>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5" name="Oval 47"/>
            <p:cNvSpPr>
              <a:spLocks noChangeArrowheads="1"/>
            </p:cNvSpPr>
            <p:nvPr/>
          </p:nvSpPr>
          <p:spPr bwMode="auto">
            <a:xfrm>
              <a:off x="3552" y="1200"/>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6" name="Oval 48"/>
            <p:cNvSpPr>
              <a:spLocks noChangeArrowheads="1"/>
            </p:cNvSpPr>
            <p:nvPr/>
          </p:nvSpPr>
          <p:spPr bwMode="auto">
            <a:xfrm>
              <a:off x="4080" y="1296"/>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7" name="Oval 49"/>
            <p:cNvSpPr>
              <a:spLocks noChangeArrowheads="1"/>
            </p:cNvSpPr>
            <p:nvPr/>
          </p:nvSpPr>
          <p:spPr bwMode="auto">
            <a:xfrm>
              <a:off x="4032" y="1056"/>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8" name="Oval 50"/>
            <p:cNvSpPr>
              <a:spLocks noChangeArrowheads="1"/>
            </p:cNvSpPr>
            <p:nvPr/>
          </p:nvSpPr>
          <p:spPr bwMode="auto">
            <a:xfrm>
              <a:off x="3696" y="912"/>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9" name="Line 51"/>
            <p:cNvSpPr>
              <a:spLocks noChangeShapeType="1"/>
            </p:cNvSpPr>
            <p:nvPr/>
          </p:nvSpPr>
          <p:spPr bwMode="auto">
            <a:xfrm flipH="1">
              <a:off x="1728" y="1056"/>
              <a:ext cx="48" cy="192"/>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40" name="Line 52"/>
            <p:cNvSpPr>
              <a:spLocks noChangeShapeType="1"/>
            </p:cNvSpPr>
            <p:nvPr/>
          </p:nvSpPr>
          <p:spPr bwMode="auto">
            <a:xfrm>
              <a:off x="1824" y="1056"/>
              <a:ext cx="144" cy="0"/>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cxnSp>
          <p:nvCxnSpPr>
            <p:cNvPr id="12341" name="AutoShape 53"/>
            <p:cNvCxnSpPr>
              <a:cxnSpLocks noChangeShapeType="1"/>
              <a:stCxn id="12324" idx="7"/>
              <a:endCxn id="12326" idx="2"/>
            </p:cNvCxnSpPr>
            <p:nvPr/>
          </p:nvCxnSpPr>
          <p:spPr bwMode="auto">
            <a:xfrm flipV="1">
              <a:off x="1897" y="1195"/>
              <a:ext cx="215" cy="66"/>
            </a:xfrm>
            <a:prstGeom prst="straightConnector1">
              <a:avLst/>
            </a:prstGeom>
            <a:noFill/>
            <a:ln w="9525">
              <a:solidFill>
                <a:schemeClr val="tx1"/>
              </a:solidFill>
              <a:round/>
              <a:headEnd/>
              <a:tailEnd/>
            </a:ln>
            <a:effectLst/>
          </p:spPr>
        </p:cxnSp>
        <p:cxnSp>
          <p:nvCxnSpPr>
            <p:cNvPr id="12342" name="AutoShape 54"/>
            <p:cNvCxnSpPr>
              <a:cxnSpLocks noChangeShapeType="1"/>
              <a:stCxn id="12324" idx="3"/>
              <a:endCxn id="12325" idx="0"/>
            </p:cNvCxnSpPr>
            <p:nvPr/>
          </p:nvCxnSpPr>
          <p:spPr bwMode="auto">
            <a:xfrm flipH="1">
              <a:off x="1819" y="1321"/>
              <a:ext cx="18" cy="311"/>
            </a:xfrm>
            <a:prstGeom prst="straightConnector1">
              <a:avLst/>
            </a:prstGeom>
            <a:noFill/>
            <a:ln w="9525">
              <a:solidFill>
                <a:schemeClr val="tx1"/>
              </a:solidFill>
              <a:round/>
              <a:headEnd/>
              <a:tailEnd/>
            </a:ln>
            <a:effectLst/>
          </p:spPr>
        </p:cxnSp>
        <p:cxnSp>
          <p:nvCxnSpPr>
            <p:cNvPr id="12343" name="AutoShape 55"/>
            <p:cNvCxnSpPr>
              <a:cxnSpLocks noChangeShapeType="1"/>
              <a:stCxn id="12328" idx="6"/>
              <a:endCxn id="12329" idx="2"/>
            </p:cNvCxnSpPr>
            <p:nvPr/>
          </p:nvCxnSpPr>
          <p:spPr bwMode="auto">
            <a:xfrm>
              <a:off x="2006" y="1915"/>
              <a:ext cx="154" cy="10"/>
            </a:xfrm>
            <a:prstGeom prst="straightConnector1">
              <a:avLst/>
            </a:prstGeom>
            <a:noFill/>
            <a:ln w="9525">
              <a:solidFill>
                <a:schemeClr val="tx1"/>
              </a:solidFill>
              <a:round/>
              <a:headEnd/>
              <a:tailEnd/>
            </a:ln>
            <a:effectLst/>
          </p:spPr>
        </p:cxnSp>
        <p:cxnSp>
          <p:nvCxnSpPr>
            <p:cNvPr id="12344" name="AutoShape 56"/>
            <p:cNvCxnSpPr>
              <a:cxnSpLocks noChangeShapeType="1"/>
              <a:stCxn id="12330" idx="4"/>
              <a:endCxn id="12329" idx="7"/>
            </p:cNvCxnSpPr>
            <p:nvPr/>
          </p:nvCxnSpPr>
          <p:spPr bwMode="auto">
            <a:xfrm flipH="1">
              <a:off x="2233" y="1718"/>
              <a:ext cx="18" cy="177"/>
            </a:xfrm>
            <a:prstGeom prst="straightConnector1">
              <a:avLst/>
            </a:prstGeom>
            <a:noFill/>
            <a:ln w="9525">
              <a:solidFill>
                <a:schemeClr val="tx1"/>
              </a:solidFill>
              <a:round/>
              <a:headEnd/>
              <a:tailEnd/>
            </a:ln>
            <a:effectLst/>
          </p:spPr>
        </p:cxnSp>
        <p:cxnSp>
          <p:nvCxnSpPr>
            <p:cNvPr id="12345" name="AutoShape 57"/>
            <p:cNvCxnSpPr>
              <a:cxnSpLocks noChangeShapeType="1"/>
              <a:stCxn id="12326" idx="4"/>
              <a:endCxn id="12327" idx="0"/>
            </p:cNvCxnSpPr>
            <p:nvPr/>
          </p:nvCxnSpPr>
          <p:spPr bwMode="auto">
            <a:xfrm>
              <a:off x="2155" y="1238"/>
              <a:ext cx="0" cy="106"/>
            </a:xfrm>
            <a:prstGeom prst="straightConnector1">
              <a:avLst/>
            </a:prstGeom>
            <a:noFill/>
            <a:ln w="9525">
              <a:solidFill>
                <a:schemeClr val="tx1"/>
              </a:solidFill>
              <a:round/>
              <a:headEnd/>
              <a:tailEnd/>
            </a:ln>
            <a:effectLst/>
          </p:spPr>
        </p:cxnSp>
        <p:cxnSp>
          <p:nvCxnSpPr>
            <p:cNvPr id="12346" name="AutoShape 58"/>
            <p:cNvCxnSpPr>
              <a:cxnSpLocks noChangeShapeType="1"/>
              <a:stCxn id="12326" idx="7"/>
              <a:endCxn id="12338" idx="2"/>
            </p:cNvCxnSpPr>
            <p:nvPr/>
          </p:nvCxnSpPr>
          <p:spPr bwMode="auto">
            <a:xfrm flipV="1">
              <a:off x="2185" y="955"/>
              <a:ext cx="1511" cy="210"/>
            </a:xfrm>
            <a:prstGeom prst="straightConnector1">
              <a:avLst/>
            </a:prstGeom>
            <a:noFill/>
            <a:ln w="9525">
              <a:solidFill>
                <a:schemeClr val="tx1"/>
              </a:solidFill>
              <a:round/>
              <a:headEnd/>
              <a:tailEnd/>
            </a:ln>
            <a:effectLst/>
          </p:spPr>
        </p:cxnSp>
        <p:cxnSp>
          <p:nvCxnSpPr>
            <p:cNvPr id="12347" name="AutoShape 59"/>
            <p:cNvCxnSpPr>
              <a:cxnSpLocks noChangeShapeType="1"/>
              <a:stCxn id="12326" idx="5"/>
              <a:endCxn id="12335" idx="2"/>
            </p:cNvCxnSpPr>
            <p:nvPr/>
          </p:nvCxnSpPr>
          <p:spPr bwMode="auto">
            <a:xfrm>
              <a:off x="2185" y="1225"/>
              <a:ext cx="1367" cy="18"/>
            </a:xfrm>
            <a:prstGeom prst="straightConnector1">
              <a:avLst/>
            </a:prstGeom>
            <a:noFill/>
            <a:ln w="9525">
              <a:solidFill>
                <a:schemeClr val="tx1"/>
              </a:solidFill>
              <a:round/>
              <a:headEnd/>
              <a:tailEnd/>
            </a:ln>
            <a:effectLst/>
          </p:spPr>
        </p:cxnSp>
        <p:cxnSp>
          <p:nvCxnSpPr>
            <p:cNvPr id="12348" name="AutoShape 60"/>
            <p:cNvCxnSpPr>
              <a:cxnSpLocks noChangeShapeType="1"/>
              <a:stCxn id="12324" idx="5"/>
              <a:endCxn id="12329" idx="1"/>
            </p:cNvCxnSpPr>
            <p:nvPr/>
          </p:nvCxnSpPr>
          <p:spPr bwMode="auto">
            <a:xfrm>
              <a:off x="1897" y="1321"/>
              <a:ext cx="276" cy="574"/>
            </a:xfrm>
            <a:prstGeom prst="straightConnector1">
              <a:avLst/>
            </a:prstGeom>
            <a:noFill/>
            <a:ln w="9525">
              <a:solidFill>
                <a:schemeClr val="tx1"/>
              </a:solidFill>
              <a:round/>
              <a:headEnd/>
              <a:tailEnd/>
            </a:ln>
            <a:effectLst/>
          </p:spPr>
        </p:cxnSp>
        <p:cxnSp>
          <p:nvCxnSpPr>
            <p:cNvPr id="12349" name="AutoShape 61"/>
            <p:cNvCxnSpPr>
              <a:cxnSpLocks noChangeShapeType="1"/>
              <a:stCxn id="12329" idx="5"/>
              <a:endCxn id="12332" idx="2"/>
            </p:cNvCxnSpPr>
            <p:nvPr/>
          </p:nvCxnSpPr>
          <p:spPr bwMode="auto">
            <a:xfrm flipV="1">
              <a:off x="2233" y="1867"/>
              <a:ext cx="1367" cy="88"/>
            </a:xfrm>
            <a:prstGeom prst="straightConnector1">
              <a:avLst/>
            </a:prstGeom>
            <a:noFill/>
            <a:ln w="9525">
              <a:solidFill>
                <a:schemeClr val="tx1"/>
              </a:solidFill>
              <a:round/>
              <a:headEnd/>
              <a:tailEnd/>
            </a:ln>
            <a:effectLst/>
          </p:spPr>
        </p:cxnSp>
        <p:cxnSp>
          <p:nvCxnSpPr>
            <p:cNvPr id="12350" name="AutoShape 62"/>
            <p:cNvCxnSpPr>
              <a:cxnSpLocks noChangeShapeType="1"/>
              <a:stCxn id="12332" idx="6"/>
              <a:endCxn id="12331" idx="2"/>
            </p:cNvCxnSpPr>
            <p:nvPr/>
          </p:nvCxnSpPr>
          <p:spPr bwMode="auto">
            <a:xfrm flipV="1">
              <a:off x="3686" y="1819"/>
              <a:ext cx="250" cy="48"/>
            </a:xfrm>
            <a:prstGeom prst="straightConnector1">
              <a:avLst/>
            </a:prstGeom>
            <a:noFill/>
            <a:ln w="9525">
              <a:solidFill>
                <a:schemeClr val="tx1"/>
              </a:solidFill>
              <a:round/>
              <a:headEnd/>
              <a:tailEnd/>
            </a:ln>
            <a:effectLst/>
          </p:spPr>
        </p:cxnSp>
        <p:cxnSp>
          <p:nvCxnSpPr>
            <p:cNvPr id="12351" name="AutoShape 63"/>
            <p:cNvCxnSpPr>
              <a:cxnSpLocks noChangeShapeType="1"/>
              <a:stCxn id="12335" idx="4"/>
              <a:endCxn id="12334" idx="7"/>
            </p:cNvCxnSpPr>
            <p:nvPr/>
          </p:nvCxnSpPr>
          <p:spPr bwMode="auto">
            <a:xfrm flipH="1">
              <a:off x="3481" y="1286"/>
              <a:ext cx="114" cy="167"/>
            </a:xfrm>
            <a:prstGeom prst="straightConnector1">
              <a:avLst/>
            </a:prstGeom>
            <a:noFill/>
            <a:ln w="9525">
              <a:solidFill>
                <a:schemeClr val="tx1"/>
              </a:solidFill>
              <a:round/>
              <a:headEnd/>
              <a:tailEnd/>
            </a:ln>
            <a:effectLst/>
          </p:spPr>
        </p:cxnSp>
        <p:cxnSp>
          <p:nvCxnSpPr>
            <p:cNvPr id="12352" name="AutoShape 64"/>
            <p:cNvCxnSpPr>
              <a:cxnSpLocks noChangeShapeType="1"/>
              <a:stCxn id="12337" idx="4"/>
              <a:endCxn id="12336" idx="0"/>
            </p:cNvCxnSpPr>
            <p:nvPr/>
          </p:nvCxnSpPr>
          <p:spPr bwMode="auto">
            <a:xfrm>
              <a:off x="4075" y="1142"/>
              <a:ext cx="48" cy="154"/>
            </a:xfrm>
            <a:prstGeom prst="straightConnector1">
              <a:avLst/>
            </a:prstGeom>
            <a:noFill/>
            <a:ln w="9525">
              <a:solidFill>
                <a:schemeClr val="tx1"/>
              </a:solidFill>
              <a:round/>
              <a:headEnd/>
              <a:tailEnd/>
            </a:ln>
            <a:effectLst/>
          </p:spPr>
        </p:cxnSp>
        <p:cxnSp>
          <p:nvCxnSpPr>
            <p:cNvPr id="12353" name="AutoShape 65"/>
            <p:cNvCxnSpPr>
              <a:cxnSpLocks noChangeShapeType="1"/>
              <a:stCxn id="12334" idx="5"/>
              <a:endCxn id="12333" idx="2"/>
            </p:cNvCxnSpPr>
            <p:nvPr/>
          </p:nvCxnSpPr>
          <p:spPr bwMode="auto">
            <a:xfrm>
              <a:off x="3481" y="1513"/>
              <a:ext cx="263" cy="66"/>
            </a:xfrm>
            <a:prstGeom prst="straightConnector1">
              <a:avLst/>
            </a:prstGeom>
            <a:noFill/>
            <a:ln w="9525">
              <a:solidFill>
                <a:schemeClr val="tx1"/>
              </a:solidFill>
              <a:round/>
              <a:headEnd/>
              <a:tailEnd/>
            </a:ln>
            <a:effectLst/>
          </p:spPr>
        </p:cxnSp>
        <p:cxnSp>
          <p:nvCxnSpPr>
            <p:cNvPr id="12354" name="AutoShape 66"/>
            <p:cNvCxnSpPr>
              <a:cxnSpLocks noChangeShapeType="1"/>
              <a:stCxn id="12327" idx="6"/>
              <a:endCxn id="12334" idx="1"/>
            </p:cNvCxnSpPr>
            <p:nvPr/>
          </p:nvCxnSpPr>
          <p:spPr bwMode="auto">
            <a:xfrm>
              <a:off x="2198" y="1387"/>
              <a:ext cx="1223" cy="66"/>
            </a:xfrm>
            <a:prstGeom prst="straightConnector1">
              <a:avLst/>
            </a:prstGeom>
            <a:noFill/>
            <a:ln w="9525">
              <a:solidFill>
                <a:schemeClr val="tx1"/>
              </a:solidFill>
              <a:round/>
              <a:headEnd/>
              <a:tailEnd/>
            </a:ln>
            <a:effectLst/>
          </p:spPr>
        </p:cxnSp>
        <p:cxnSp>
          <p:nvCxnSpPr>
            <p:cNvPr id="12355" name="AutoShape 67"/>
            <p:cNvCxnSpPr>
              <a:cxnSpLocks noChangeShapeType="1"/>
              <a:stCxn id="12330" idx="6"/>
              <a:endCxn id="12334" idx="3"/>
            </p:cNvCxnSpPr>
            <p:nvPr/>
          </p:nvCxnSpPr>
          <p:spPr bwMode="auto">
            <a:xfrm flipV="1">
              <a:off x="2294" y="1513"/>
              <a:ext cx="1127" cy="162"/>
            </a:xfrm>
            <a:prstGeom prst="straightConnector1">
              <a:avLst/>
            </a:prstGeom>
            <a:noFill/>
            <a:ln w="9525">
              <a:solidFill>
                <a:schemeClr val="tx1"/>
              </a:solidFill>
              <a:round/>
              <a:headEnd/>
              <a:tailEnd/>
            </a:ln>
            <a:effectLst/>
          </p:spPr>
        </p:cxnSp>
        <p:sp>
          <p:nvSpPr>
            <p:cNvPr id="12356" name="Line 68"/>
            <p:cNvSpPr>
              <a:spLocks noChangeShapeType="1"/>
            </p:cNvSpPr>
            <p:nvPr/>
          </p:nvSpPr>
          <p:spPr bwMode="auto">
            <a:xfrm>
              <a:off x="1824" y="1728"/>
              <a:ext cx="48" cy="9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57" name="Line 69"/>
            <p:cNvSpPr>
              <a:spLocks noChangeShapeType="1"/>
            </p:cNvSpPr>
            <p:nvPr/>
          </p:nvSpPr>
          <p:spPr bwMode="auto">
            <a:xfrm flipV="1">
              <a:off x="1872" y="1632"/>
              <a:ext cx="96"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59" name="Line 71"/>
            <p:cNvSpPr>
              <a:spLocks noChangeShapeType="1"/>
            </p:cNvSpPr>
            <p:nvPr/>
          </p:nvSpPr>
          <p:spPr bwMode="auto">
            <a:xfrm>
              <a:off x="2064" y="1824"/>
              <a:ext cx="96" cy="9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0" name="Line 72"/>
            <p:cNvSpPr>
              <a:spLocks noChangeShapeType="1"/>
            </p:cNvSpPr>
            <p:nvPr/>
          </p:nvSpPr>
          <p:spPr bwMode="auto">
            <a:xfrm flipH="1" flipV="1">
              <a:off x="2160" y="1584"/>
              <a:ext cx="48"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1" name="Line 73"/>
            <p:cNvSpPr>
              <a:spLocks noChangeShapeType="1"/>
            </p:cNvSpPr>
            <p:nvPr/>
          </p:nvSpPr>
          <p:spPr bwMode="auto">
            <a:xfrm flipH="1">
              <a:off x="2016" y="1392"/>
              <a:ext cx="96"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2" name="Line 74"/>
            <p:cNvSpPr>
              <a:spLocks noChangeShapeType="1"/>
            </p:cNvSpPr>
            <p:nvPr/>
          </p:nvSpPr>
          <p:spPr bwMode="auto">
            <a:xfrm flipH="1">
              <a:off x="2112" y="1440"/>
              <a:ext cx="48" cy="9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3" name="Line 75"/>
            <p:cNvSpPr>
              <a:spLocks noChangeShapeType="1"/>
            </p:cNvSpPr>
            <p:nvPr/>
          </p:nvSpPr>
          <p:spPr bwMode="auto">
            <a:xfrm>
              <a:off x="3792" y="960"/>
              <a:ext cx="96"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4" name="Line 76"/>
            <p:cNvSpPr>
              <a:spLocks noChangeShapeType="1"/>
            </p:cNvSpPr>
            <p:nvPr/>
          </p:nvSpPr>
          <p:spPr bwMode="auto">
            <a:xfrm flipV="1">
              <a:off x="3648" y="1152"/>
              <a:ext cx="192" cy="9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5" name="Line 77"/>
            <p:cNvSpPr>
              <a:spLocks noChangeShapeType="1"/>
            </p:cNvSpPr>
            <p:nvPr/>
          </p:nvSpPr>
          <p:spPr bwMode="auto">
            <a:xfrm>
              <a:off x="3648" y="1248"/>
              <a:ext cx="144"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6" name="Line 78"/>
            <p:cNvSpPr>
              <a:spLocks noChangeShapeType="1"/>
            </p:cNvSpPr>
            <p:nvPr/>
          </p:nvSpPr>
          <p:spPr bwMode="auto">
            <a:xfrm flipH="1" flipV="1">
              <a:off x="3984" y="1008"/>
              <a:ext cx="96"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7" name="Line 79"/>
            <p:cNvSpPr>
              <a:spLocks noChangeShapeType="1"/>
            </p:cNvSpPr>
            <p:nvPr/>
          </p:nvSpPr>
          <p:spPr bwMode="auto">
            <a:xfrm flipH="1">
              <a:off x="4032" y="1344"/>
              <a:ext cx="48"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70" name="Line 82"/>
            <p:cNvSpPr>
              <a:spLocks noChangeShapeType="1"/>
            </p:cNvSpPr>
            <p:nvPr/>
          </p:nvSpPr>
          <p:spPr bwMode="auto">
            <a:xfrm flipH="1">
              <a:off x="4128" y="1344"/>
              <a:ext cx="48" cy="144"/>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71" name="Line 83"/>
            <p:cNvSpPr>
              <a:spLocks noChangeShapeType="1"/>
            </p:cNvSpPr>
            <p:nvPr/>
          </p:nvSpPr>
          <p:spPr bwMode="auto">
            <a:xfrm flipV="1">
              <a:off x="3984" y="1680"/>
              <a:ext cx="96" cy="9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72" name="Line 84"/>
            <p:cNvSpPr>
              <a:spLocks noChangeShapeType="1"/>
            </p:cNvSpPr>
            <p:nvPr/>
          </p:nvSpPr>
          <p:spPr bwMode="auto">
            <a:xfrm>
              <a:off x="3840" y="1584"/>
              <a:ext cx="96"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73" name="Freeform 85"/>
            <p:cNvSpPr>
              <a:spLocks/>
            </p:cNvSpPr>
            <p:nvPr/>
          </p:nvSpPr>
          <p:spPr bwMode="auto">
            <a:xfrm>
              <a:off x="2784" y="816"/>
              <a:ext cx="83" cy="1395"/>
            </a:xfrm>
            <a:custGeom>
              <a:avLst/>
              <a:gdLst/>
              <a:ahLst/>
              <a:cxnLst>
                <a:cxn ang="0">
                  <a:pos x="5" y="0"/>
                </a:cxn>
                <a:cxn ang="0">
                  <a:pos x="59" y="70"/>
                </a:cxn>
                <a:cxn ang="0">
                  <a:pos x="75" y="117"/>
                </a:cxn>
                <a:cxn ang="0">
                  <a:pos x="83" y="140"/>
                </a:cxn>
                <a:cxn ang="0">
                  <a:pos x="44" y="327"/>
                </a:cxn>
                <a:cxn ang="0">
                  <a:pos x="28" y="382"/>
                </a:cxn>
                <a:cxn ang="0">
                  <a:pos x="13" y="429"/>
                </a:cxn>
                <a:cxn ang="0">
                  <a:pos x="13" y="624"/>
                </a:cxn>
                <a:cxn ang="0">
                  <a:pos x="36" y="670"/>
                </a:cxn>
                <a:cxn ang="0">
                  <a:pos x="52" y="717"/>
                </a:cxn>
                <a:cxn ang="0">
                  <a:pos x="28" y="1192"/>
                </a:cxn>
                <a:cxn ang="0">
                  <a:pos x="52" y="1395"/>
                </a:cxn>
              </a:cxnLst>
              <a:rect l="0" t="0" r="r" b="b"/>
              <a:pathLst>
                <a:path w="83" h="1395">
                  <a:moveTo>
                    <a:pt x="5" y="0"/>
                  </a:moveTo>
                  <a:cubicBezTo>
                    <a:pt x="22" y="24"/>
                    <a:pt x="47" y="43"/>
                    <a:pt x="59" y="70"/>
                  </a:cubicBezTo>
                  <a:cubicBezTo>
                    <a:pt x="66" y="85"/>
                    <a:pt x="70" y="101"/>
                    <a:pt x="75" y="117"/>
                  </a:cubicBezTo>
                  <a:cubicBezTo>
                    <a:pt x="78" y="125"/>
                    <a:pt x="83" y="140"/>
                    <a:pt x="83" y="140"/>
                  </a:cubicBezTo>
                  <a:cubicBezTo>
                    <a:pt x="76" y="207"/>
                    <a:pt x="63" y="263"/>
                    <a:pt x="44" y="327"/>
                  </a:cubicBezTo>
                  <a:cubicBezTo>
                    <a:pt x="13" y="433"/>
                    <a:pt x="55" y="300"/>
                    <a:pt x="28" y="382"/>
                  </a:cubicBezTo>
                  <a:cubicBezTo>
                    <a:pt x="23" y="398"/>
                    <a:pt x="13" y="429"/>
                    <a:pt x="13" y="429"/>
                  </a:cubicBezTo>
                  <a:cubicBezTo>
                    <a:pt x="1" y="522"/>
                    <a:pt x="0" y="498"/>
                    <a:pt x="13" y="624"/>
                  </a:cubicBezTo>
                  <a:cubicBezTo>
                    <a:pt x="16" y="649"/>
                    <a:pt x="26" y="648"/>
                    <a:pt x="36" y="670"/>
                  </a:cubicBezTo>
                  <a:cubicBezTo>
                    <a:pt x="43" y="685"/>
                    <a:pt x="52" y="717"/>
                    <a:pt x="52" y="717"/>
                  </a:cubicBezTo>
                  <a:cubicBezTo>
                    <a:pt x="57" y="867"/>
                    <a:pt x="79" y="1045"/>
                    <a:pt x="28" y="1192"/>
                  </a:cubicBezTo>
                  <a:cubicBezTo>
                    <a:pt x="37" y="1266"/>
                    <a:pt x="52" y="1318"/>
                    <a:pt x="52" y="1395"/>
                  </a:cubicBezTo>
                </a:path>
              </a:pathLst>
            </a:custGeom>
            <a:noFill/>
            <a:ln w="38100" cap="flat">
              <a:solidFill>
                <a:schemeClr val="tx1"/>
              </a:solidFill>
              <a:prstDash val="sysDot"/>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grpSp>
      <p:grpSp>
        <p:nvGrpSpPr>
          <p:cNvPr id="3" name="Group 222"/>
          <p:cNvGrpSpPr>
            <a:grpSpLocks/>
          </p:cNvGrpSpPr>
          <p:nvPr/>
        </p:nvGrpSpPr>
        <p:grpSpPr bwMode="auto">
          <a:xfrm>
            <a:off x="1670050" y="3048000"/>
            <a:ext cx="1582738" cy="1828800"/>
            <a:chOff x="1052" y="1920"/>
            <a:chExt cx="997" cy="1152"/>
          </a:xfrm>
        </p:grpSpPr>
        <p:sp>
          <p:nvSpPr>
            <p:cNvPr id="12377" name="Freeform 89"/>
            <p:cNvSpPr>
              <a:spLocks/>
            </p:cNvSpPr>
            <p:nvPr/>
          </p:nvSpPr>
          <p:spPr bwMode="auto">
            <a:xfrm rot="-104804">
              <a:off x="1143" y="1920"/>
              <a:ext cx="780" cy="576"/>
            </a:xfrm>
            <a:custGeom>
              <a:avLst/>
              <a:gdLst/>
              <a:ahLst/>
              <a:cxnLst>
                <a:cxn ang="0">
                  <a:pos x="258" y="27"/>
                </a:cxn>
                <a:cxn ang="0">
                  <a:pos x="216" y="53"/>
                </a:cxn>
                <a:cxn ang="0">
                  <a:pos x="173" y="96"/>
                </a:cxn>
                <a:cxn ang="0">
                  <a:pos x="141" y="117"/>
                </a:cxn>
                <a:cxn ang="0">
                  <a:pos x="109" y="181"/>
                </a:cxn>
                <a:cxn ang="0">
                  <a:pos x="99" y="213"/>
                </a:cxn>
                <a:cxn ang="0">
                  <a:pos x="125" y="494"/>
                </a:cxn>
                <a:cxn ang="0">
                  <a:pos x="94" y="584"/>
                </a:cxn>
                <a:cxn ang="0">
                  <a:pos x="72" y="616"/>
                </a:cxn>
                <a:cxn ang="0">
                  <a:pos x="62" y="632"/>
                </a:cxn>
                <a:cxn ang="0">
                  <a:pos x="40" y="664"/>
                </a:cxn>
                <a:cxn ang="0">
                  <a:pos x="9" y="765"/>
                </a:cxn>
                <a:cxn ang="0">
                  <a:pos x="72" y="903"/>
                </a:cxn>
                <a:cxn ang="0">
                  <a:pos x="168" y="977"/>
                </a:cxn>
                <a:cxn ang="0">
                  <a:pos x="216" y="1004"/>
                </a:cxn>
                <a:cxn ang="0">
                  <a:pos x="247" y="1105"/>
                </a:cxn>
                <a:cxn ang="0">
                  <a:pos x="290" y="1174"/>
                </a:cxn>
                <a:cxn ang="0">
                  <a:pos x="322" y="1200"/>
                </a:cxn>
                <a:cxn ang="0">
                  <a:pos x="364" y="1243"/>
                </a:cxn>
                <a:cxn ang="0">
                  <a:pos x="508" y="1354"/>
                </a:cxn>
                <a:cxn ang="0">
                  <a:pos x="534" y="1360"/>
                </a:cxn>
                <a:cxn ang="0">
                  <a:pos x="550" y="1365"/>
                </a:cxn>
                <a:cxn ang="0">
                  <a:pos x="598" y="1376"/>
                </a:cxn>
                <a:cxn ang="0">
                  <a:pos x="736" y="1365"/>
                </a:cxn>
                <a:cxn ang="0">
                  <a:pos x="768" y="1354"/>
                </a:cxn>
                <a:cxn ang="0">
                  <a:pos x="800" y="1344"/>
                </a:cxn>
                <a:cxn ang="0">
                  <a:pos x="832" y="1328"/>
                </a:cxn>
                <a:cxn ang="0">
                  <a:pos x="895" y="1269"/>
                </a:cxn>
                <a:cxn ang="0">
                  <a:pos x="938" y="1195"/>
                </a:cxn>
                <a:cxn ang="0">
                  <a:pos x="948" y="1179"/>
                </a:cxn>
                <a:cxn ang="0">
                  <a:pos x="964" y="1174"/>
                </a:cxn>
                <a:cxn ang="0">
                  <a:pos x="986" y="1142"/>
                </a:cxn>
                <a:cxn ang="0">
                  <a:pos x="996" y="1110"/>
                </a:cxn>
                <a:cxn ang="0">
                  <a:pos x="1001" y="1094"/>
                </a:cxn>
                <a:cxn ang="0">
                  <a:pos x="938" y="861"/>
                </a:cxn>
                <a:cxn ang="0">
                  <a:pos x="901" y="781"/>
                </a:cxn>
                <a:cxn ang="0">
                  <a:pos x="885" y="733"/>
                </a:cxn>
                <a:cxn ang="0">
                  <a:pos x="948" y="542"/>
                </a:cxn>
                <a:cxn ang="0">
                  <a:pos x="906" y="314"/>
                </a:cxn>
                <a:cxn ang="0">
                  <a:pos x="874" y="250"/>
                </a:cxn>
                <a:cxn ang="0">
                  <a:pos x="720" y="223"/>
                </a:cxn>
                <a:cxn ang="0">
                  <a:pos x="603" y="207"/>
                </a:cxn>
                <a:cxn ang="0">
                  <a:pos x="571" y="181"/>
                </a:cxn>
                <a:cxn ang="0">
                  <a:pos x="529" y="128"/>
                </a:cxn>
                <a:cxn ang="0">
                  <a:pos x="449" y="75"/>
                </a:cxn>
                <a:cxn ang="0">
                  <a:pos x="338" y="0"/>
                </a:cxn>
                <a:cxn ang="0">
                  <a:pos x="285" y="6"/>
                </a:cxn>
                <a:cxn ang="0">
                  <a:pos x="258" y="27"/>
                </a:cxn>
              </a:cxnLst>
              <a:rect l="0" t="0" r="r" b="b"/>
              <a:pathLst>
                <a:path w="1001" h="1376">
                  <a:moveTo>
                    <a:pt x="258" y="27"/>
                  </a:moveTo>
                  <a:cubicBezTo>
                    <a:pt x="226" y="37"/>
                    <a:pt x="254" y="44"/>
                    <a:pt x="216" y="53"/>
                  </a:cubicBezTo>
                  <a:cubicBezTo>
                    <a:pt x="198" y="65"/>
                    <a:pt x="189" y="83"/>
                    <a:pt x="173" y="96"/>
                  </a:cubicBezTo>
                  <a:cubicBezTo>
                    <a:pt x="163" y="104"/>
                    <a:pt x="141" y="117"/>
                    <a:pt x="141" y="117"/>
                  </a:cubicBezTo>
                  <a:cubicBezTo>
                    <a:pt x="124" y="143"/>
                    <a:pt x="118" y="153"/>
                    <a:pt x="109" y="181"/>
                  </a:cubicBezTo>
                  <a:cubicBezTo>
                    <a:pt x="105" y="192"/>
                    <a:pt x="99" y="213"/>
                    <a:pt x="99" y="213"/>
                  </a:cubicBezTo>
                  <a:cubicBezTo>
                    <a:pt x="106" y="307"/>
                    <a:pt x="112" y="400"/>
                    <a:pt x="125" y="494"/>
                  </a:cubicBezTo>
                  <a:cubicBezTo>
                    <a:pt x="121" y="528"/>
                    <a:pt x="124" y="564"/>
                    <a:pt x="94" y="584"/>
                  </a:cubicBezTo>
                  <a:cubicBezTo>
                    <a:pt x="87" y="595"/>
                    <a:pt x="79" y="605"/>
                    <a:pt x="72" y="616"/>
                  </a:cubicBezTo>
                  <a:cubicBezTo>
                    <a:pt x="69" y="621"/>
                    <a:pt x="65" y="627"/>
                    <a:pt x="62" y="632"/>
                  </a:cubicBezTo>
                  <a:cubicBezTo>
                    <a:pt x="55" y="643"/>
                    <a:pt x="40" y="664"/>
                    <a:pt x="40" y="664"/>
                  </a:cubicBezTo>
                  <a:cubicBezTo>
                    <a:pt x="29" y="698"/>
                    <a:pt x="17" y="731"/>
                    <a:pt x="9" y="765"/>
                  </a:cubicBezTo>
                  <a:cubicBezTo>
                    <a:pt x="15" y="873"/>
                    <a:pt x="0" y="853"/>
                    <a:pt x="72" y="903"/>
                  </a:cubicBezTo>
                  <a:cubicBezTo>
                    <a:pt x="95" y="936"/>
                    <a:pt x="129" y="965"/>
                    <a:pt x="168" y="977"/>
                  </a:cubicBezTo>
                  <a:cubicBezTo>
                    <a:pt x="184" y="988"/>
                    <a:pt x="200" y="993"/>
                    <a:pt x="216" y="1004"/>
                  </a:cubicBezTo>
                  <a:cubicBezTo>
                    <a:pt x="236" y="1036"/>
                    <a:pt x="233" y="1072"/>
                    <a:pt x="247" y="1105"/>
                  </a:cubicBezTo>
                  <a:cubicBezTo>
                    <a:pt x="258" y="1130"/>
                    <a:pt x="275" y="1152"/>
                    <a:pt x="290" y="1174"/>
                  </a:cubicBezTo>
                  <a:cubicBezTo>
                    <a:pt x="298" y="1185"/>
                    <a:pt x="313" y="1189"/>
                    <a:pt x="322" y="1200"/>
                  </a:cubicBezTo>
                  <a:cubicBezTo>
                    <a:pt x="336" y="1217"/>
                    <a:pt x="345" y="1230"/>
                    <a:pt x="364" y="1243"/>
                  </a:cubicBezTo>
                  <a:cubicBezTo>
                    <a:pt x="384" y="1296"/>
                    <a:pt x="454" y="1341"/>
                    <a:pt x="508" y="1354"/>
                  </a:cubicBezTo>
                  <a:cubicBezTo>
                    <a:pt x="517" y="1356"/>
                    <a:pt x="525" y="1358"/>
                    <a:pt x="534" y="1360"/>
                  </a:cubicBezTo>
                  <a:cubicBezTo>
                    <a:pt x="539" y="1361"/>
                    <a:pt x="545" y="1364"/>
                    <a:pt x="550" y="1365"/>
                  </a:cubicBezTo>
                  <a:cubicBezTo>
                    <a:pt x="566" y="1369"/>
                    <a:pt x="598" y="1376"/>
                    <a:pt x="598" y="1376"/>
                  </a:cubicBezTo>
                  <a:cubicBezTo>
                    <a:pt x="639" y="1374"/>
                    <a:pt x="692" y="1374"/>
                    <a:pt x="736" y="1365"/>
                  </a:cubicBezTo>
                  <a:cubicBezTo>
                    <a:pt x="747" y="1363"/>
                    <a:pt x="758" y="1357"/>
                    <a:pt x="768" y="1354"/>
                  </a:cubicBezTo>
                  <a:cubicBezTo>
                    <a:pt x="779" y="1350"/>
                    <a:pt x="800" y="1344"/>
                    <a:pt x="800" y="1344"/>
                  </a:cubicBezTo>
                  <a:cubicBezTo>
                    <a:pt x="810" y="1337"/>
                    <a:pt x="823" y="1335"/>
                    <a:pt x="832" y="1328"/>
                  </a:cubicBezTo>
                  <a:cubicBezTo>
                    <a:pt x="850" y="1314"/>
                    <a:pt x="878" y="1286"/>
                    <a:pt x="895" y="1269"/>
                  </a:cubicBezTo>
                  <a:cubicBezTo>
                    <a:pt x="907" y="1237"/>
                    <a:pt x="909" y="1215"/>
                    <a:pt x="938" y="1195"/>
                  </a:cubicBezTo>
                  <a:cubicBezTo>
                    <a:pt x="941" y="1190"/>
                    <a:pt x="943" y="1183"/>
                    <a:pt x="948" y="1179"/>
                  </a:cubicBezTo>
                  <a:cubicBezTo>
                    <a:pt x="952" y="1175"/>
                    <a:pt x="960" y="1178"/>
                    <a:pt x="964" y="1174"/>
                  </a:cubicBezTo>
                  <a:cubicBezTo>
                    <a:pt x="973" y="1165"/>
                    <a:pt x="986" y="1142"/>
                    <a:pt x="986" y="1142"/>
                  </a:cubicBezTo>
                  <a:cubicBezTo>
                    <a:pt x="989" y="1131"/>
                    <a:pt x="993" y="1121"/>
                    <a:pt x="996" y="1110"/>
                  </a:cubicBezTo>
                  <a:cubicBezTo>
                    <a:pt x="998" y="1105"/>
                    <a:pt x="1001" y="1094"/>
                    <a:pt x="1001" y="1094"/>
                  </a:cubicBezTo>
                  <a:cubicBezTo>
                    <a:pt x="997" y="1038"/>
                    <a:pt x="994" y="896"/>
                    <a:pt x="938" y="861"/>
                  </a:cubicBezTo>
                  <a:cubicBezTo>
                    <a:pt x="928" y="834"/>
                    <a:pt x="914" y="807"/>
                    <a:pt x="901" y="781"/>
                  </a:cubicBezTo>
                  <a:cubicBezTo>
                    <a:pt x="893" y="766"/>
                    <a:pt x="885" y="733"/>
                    <a:pt x="885" y="733"/>
                  </a:cubicBezTo>
                  <a:cubicBezTo>
                    <a:pt x="894" y="663"/>
                    <a:pt x="911" y="602"/>
                    <a:pt x="948" y="542"/>
                  </a:cubicBezTo>
                  <a:cubicBezTo>
                    <a:pt x="967" y="476"/>
                    <a:pt x="974" y="356"/>
                    <a:pt x="906" y="314"/>
                  </a:cubicBezTo>
                  <a:cubicBezTo>
                    <a:pt x="893" y="295"/>
                    <a:pt x="893" y="265"/>
                    <a:pt x="874" y="250"/>
                  </a:cubicBezTo>
                  <a:cubicBezTo>
                    <a:pt x="839" y="223"/>
                    <a:pt x="753" y="225"/>
                    <a:pt x="720" y="223"/>
                  </a:cubicBezTo>
                  <a:cubicBezTo>
                    <a:pt x="681" y="217"/>
                    <a:pt x="640" y="221"/>
                    <a:pt x="603" y="207"/>
                  </a:cubicBezTo>
                  <a:cubicBezTo>
                    <a:pt x="593" y="198"/>
                    <a:pt x="581" y="191"/>
                    <a:pt x="571" y="181"/>
                  </a:cubicBezTo>
                  <a:cubicBezTo>
                    <a:pt x="555" y="165"/>
                    <a:pt x="544" y="143"/>
                    <a:pt x="529" y="128"/>
                  </a:cubicBezTo>
                  <a:cubicBezTo>
                    <a:pt x="506" y="105"/>
                    <a:pt x="473" y="97"/>
                    <a:pt x="449" y="75"/>
                  </a:cubicBezTo>
                  <a:cubicBezTo>
                    <a:pt x="394" y="25"/>
                    <a:pt x="407" y="26"/>
                    <a:pt x="338" y="0"/>
                  </a:cubicBezTo>
                  <a:cubicBezTo>
                    <a:pt x="320" y="2"/>
                    <a:pt x="303" y="3"/>
                    <a:pt x="285" y="6"/>
                  </a:cubicBezTo>
                  <a:cubicBezTo>
                    <a:pt x="276" y="7"/>
                    <a:pt x="245" y="14"/>
                    <a:pt x="258" y="27"/>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78" name="Oval 90"/>
            <p:cNvSpPr>
              <a:spLocks noChangeArrowheads="1"/>
            </p:cNvSpPr>
            <p:nvPr/>
          </p:nvSpPr>
          <p:spPr bwMode="auto">
            <a:xfrm>
              <a:off x="1325" y="2059"/>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79" name="Oval 91"/>
            <p:cNvSpPr>
              <a:spLocks noChangeArrowheads="1"/>
            </p:cNvSpPr>
            <p:nvPr/>
          </p:nvSpPr>
          <p:spPr bwMode="auto">
            <a:xfrm>
              <a:off x="1406" y="2273"/>
              <a:ext cx="74"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0" name="Oval 92"/>
            <p:cNvSpPr>
              <a:spLocks noChangeArrowheads="1"/>
            </p:cNvSpPr>
            <p:nvPr/>
          </p:nvSpPr>
          <p:spPr bwMode="auto">
            <a:xfrm>
              <a:off x="1365" y="2617"/>
              <a:ext cx="74"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1" name="Oval 93"/>
            <p:cNvSpPr>
              <a:spLocks noChangeArrowheads="1"/>
            </p:cNvSpPr>
            <p:nvPr/>
          </p:nvSpPr>
          <p:spPr bwMode="auto">
            <a:xfrm>
              <a:off x="1652" y="2188"/>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2" name="Oval 94"/>
            <p:cNvSpPr>
              <a:spLocks noChangeArrowheads="1"/>
            </p:cNvSpPr>
            <p:nvPr/>
          </p:nvSpPr>
          <p:spPr bwMode="auto">
            <a:xfrm>
              <a:off x="1652" y="2359"/>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3" name="Oval 95"/>
            <p:cNvSpPr>
              <a:spLocks noChangeArrowheads="1"/>
            </p:cNvSpPr>
            <p:nvPr/>
          </p:nvSpPr>
          <p:spPr bwMode="auto">
            <a:xfrm>
              <a:off x="1488" y="2832"/>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4" name="Oval 96"/>
            <p:cNvSpPr>
              <a:spLocks noChangeArrowheads="1"/>
            </p:cNvSpPr>
            <p:nvPr/>
          </p:nvSpPr>
          <p:spPr bwMode="auto">
            <a:xfrm>
              <a:off x="1693" y="2841"/>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5" name="Oval 97"/>
            <p:cNvSpPr>
              <a:spLocks noChangeArrowheads="1"/>
            </p:cNvSpPr>
            <p:nvPr/>
          </p:nvSpPr>
          <p:spPr bwMode="auto">
            <a:xfrm>
              <a:off x="1734" y="2659"/>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94" name="Line 106"/>
            <p:cNvSpPr>
              <a:spLocks noChangeShapeType="1"/>
            </p:cNvSpPr>
            <p:nvPr/>
          </p:nvSpPr>
          <p:spPr bwMode="auto">
            <a:xfrm flipH="1">
              <a:off x="1325" y="2102"/>
              <a:ext cx="40" cy="171"/>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95" name="Line 107"/>
            <p:cNvSpPr>
              <a:spLocks noChangeShapeType="1"/>
            </p:cNvSpPr>
            <p:nvPr/>
          </p:nvSpPr>
          <p:spPr bwMode="auto">
            <a:xfrm>
              <a:off x="1406" y="2102"/>
              <a:ext cx="123" cy="0"/>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cxnSp>
          <p:nvCxnSpPr>
            <p:cNvPr id="12396" name="AutoShape 108"/>
            <p:cNvCxnSpPr>
              <a:cxnSpLocks noChangeShapeType="1"/>
              <a:stCxn id="12379" idx="7"/>
              <a:endCxn id="12381" idx="2"/>
            </p:cNvCxnSpPr>
            <p:nvPr/>
          </p:nvCxnSpPr>
          <p:spPr bwMode="auto">
            <a:xfrm flipV="1">
              <a:off x="1469" y="2226"/>
              <a:ext cx="183" cy="59"/>
            </a:xfrm>
            <a:prstGeom prst="straightConnector1">
              <a:avLst/>
            </a:prstGeom>
            <a:noFill/>
            <a:ln w="9525">
              <a:solidFill>
                <a:schemeClr val="tx1"/>
              </a:solidFill>
              <a:round/>
              <a:headEnd/>
              <a:tailEnd/>
            </a:ln>
            <a:effectLst/>
          </p:spPr>
        </p:cxnSp>
        <p:cxnSp>
          <p:nvCxnSpPr>
            <p:cNvPr id="12397" name="AutoShape 109"/>
            <p:cNvCxnSpPr>
              <a:cxnSpLocks noChangeShapeType="1"/>
              <a:stCxn id="12379" idx="3"/>
              <a:endCxn id="12380" idx="0"/>
            </p:cNvCxnSpPr>
            <p:nvPr/>
          </p:nvCxnSpPr>
          <p:spPr bwMode="auto">
            <a:xfrm flipH="1">
              <a:off x="1402" y="2339"/>
              <a:ext cx="15" cy="278"/>
            </a:xfrm>
            <a:prstGeom prst="straightConnector1">
              <a:avLst/>
            </a:prstGeom>
            <a:noFill/>
            <a:ln w="9525">
              <a:solidFill>
                <a:schemeClr val="tx1"/>
              </a:solidFill>
              <a:round/>
              <a:headEnd/>
              <a:tailEnd/>
            </a:ln>
            <a:effectLst/>
          </p:spPr>
        </p:cxnSp>
        <p:cxnSp>
          <p:nvCxnSpPr>
            <p:cNvPr id="12398" name="AutoShape 110"/>
            <p:cNvCxnSpPr>
              <a:cxnSpLocks noChangeShapeType="1"/>
              <a:stCxn id="12383" idx="6"/>
              <a:endCxn id="12384" idx="2"/>
            </p:cNvCxnSpPr>
            <p:nvPr/>
          </p:nvCxnSpPr>
          <p:spPr bwMode="auto">
            <a:xfrm>
              <a:off x="1561" y="2870"/>
              <a:ext cx="132" cy="9"/>
            </a:xfrm>
            <a:prstGeom prst="straightConnector1">
              <a:avLst/>
            </a:prstGeom>
            <a:noFill/>
            <a:ln w="9525">
              <a:solidFill>
                <a:schemeClr val="tx1"/>
              </a:solidFill>
              <a:round/>
              <a:headEnd/>
              <a:tailEnd/>
            </a:ln>
            <a:effectLst/>
          </p:spPr>
        </p:cxnSp>
        <p:cxnSp>
          <p:nvCxnSpPr>
            <p:cNvPr id="12399" name="AutoShape 111"/>
            <p:cNvCxnSpPr>
              <a:cxnSpLocks noChangeShapeType="1"/>
              <a:stCxn id="12385" idx="4"/>
              <a:endCxn id="12384" idx="7"/>
            </p:cNvCxnSpPr>
            <p:nvPr/>
          </p:nvCxnSpPr>
          <p:spPr bwMode="auto">
            <a:xfrm flipH="1">
              <a:off x="1755" y="2736"/>
              <a:ext cx="16" cy="116"/>
            </a:xfrm>
            <a:prstGeom prst="straightConnector1">
              <a:avLst/>
            </a:prstGeom>
            <a:noFill/>
            <a:ln w="9525">
              <a:solidFill>
                <a:schemeClr val="tx1"/>
              </a:solidFill>
              <a:round/>
              <a:headEnd/>
              <a:tailEnd/>
            </a:ln>
            <a:effectLst/>
          </p:spPr>
        </p:cxnSp>
        <p:cxnSp>
          <p:nvCxnSpPr>
            <p:cNvPr id="12400" name="AutoShape 112"/>
            <p:cNvCxnSpPr>
              <a:cxnSpLocks noChangeShapeType="1"/>
              <a:stCxn id="12381" idx="4"/>
              <a:endCxn id="12382" idx="0"/>
            </p:cNvCxnSpPr>
            <p:nvPr/>
          </p:nvCxnSpPr>
          <p:spPr bwMode="auto">
            <a:xfrm>
              <a:off x="1688" y="2265"/>
              <a:ext cx="0" cy="94"/>
            </a:xfrm>
            <a:prstGeom prst="straightConnector1">
              <a:avLst/>
            </a:prstGeom>
            <a:noFill/>
            <a:ln w="9525">
              <a:solidFill>
                <a:schemeClr val="tx1"/>
              </a:solidFill>
              <a:round/>
              <a:headEnd/>
              <a:tailEnd/>
            </a:ln>
            <a:effectLst/>
          </p:spPr>
        </p:cxnSp>
        <p:cxnSp>
          <p:nvCxnSpPr>
            <p:cNvPr id="12403" name="AutoShape 115"/>
            <p:cNvCxnSpPr>
              <a:cxnSpLocks noChangeShapeType="1"/>
              <a:stCxn id="12379" idx="5"/>
              <a:endCxn id="12384" idx="1"/>
            </p:cNvCxnSpPr>
            <p:nvPr/>
          </p:nvCxnSpPr>
          <p:spPr bwMode="auto">
            <a:xfrm>
              <a:off x="1469" y="2339"/>
              <a:ext cx="235" cy="513"/>
            </a:xfrm>
            <a:prstGeom prst="straightConnector1">
              <a:avLst/>
            </a:prstGeom>
            <a:noFill/>
            <a:ln w="9525">
              <a:solidFill>
                <a:schemeClr val="tx1"/>
              </a:solidFill>
              <a:round/>
              <a:headEnd/>
              <a:tailEnd/>
            </a:ln>
            <a:effectLst/>
          </p:spPr>
        </p:cxnSp>
        <p:sp>
          <p:nvSpPr>
            <p:cNvPr id="12411" name="Line 123"/>
            <p:cNvSpPr>
              <a:spLocks noChangeShapeType="1"/>
            </p:cNvSpPr>
            <p:nvPr/>
          </p:nvSpPr>
          <p:spPr bwMode="auto">
            <a:xfrm>
              <a:off x="1406" y="2703"/>
              <a:ext cx="41" cy="8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12" name="Line 124"/>
            <p:cNvSpPr>
              <a:spLocks noChangeShapeType="1"/>
            </p:cNvSpPr>
            <p:nvPr/>
          </p:nvSpPr>
          <p:spPr bwMode="auto">
            <a:xfrm flipV="1">
              <a:off x="1447" y="2617"/>
              <a:ext cx="82"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13" name="Line 125"/>
            <p:cNvSpPr>
              <a:spLocks noChangeShapeType="1"/>
            </p:cNvSpPr>
            <p:nvPr/>
          </p:nvSpPr>
          <p:spPr bwMode="auto">
            <a:xfrm>
              <a:off x="1611" y="2789"/>
              <a:ext cx="82" cy="8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14" name="Line 126"/>
            <p:cNvSpPr>
              <a:spLocks noChangeShapeType="1"/>
            </p:cNvSpPr>
            <p:nvPr/>
          </p:nvSpPr>
          <p:spPr bwMode="auto">
            <a:xfrm flipH="1" flipV="1">
              <a:off x="1693" y="2616"/>
              <a:ext cx="41"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15" name="Line 127"/>
            <p:cNvSpPr>
              <a:spLocks noChangeShapeType="1"/>
            </p:cNvSpPr>
            <p:nvPr/>
          </p:nvSpPr>
          <p:spPr bwMode="auto">
            <a:xfrm flipH="1">
              <a:off x="1570" y="2402"/>
              <a:ext cx="82"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16" name="Line 128"/>
            <p:cNvSpPr>
              <a:spLocks noChangeShapeType="1"/>
            </p:cNvSpPr>
            <p:nvPr/>
          </p:nvSpPr>
          <p:spPr bwMode="auto">
            <a:xfrm flipH="1">
              <a:off x="1652" y="2445"/>
              <a:ext cx="41" cy="8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26" name="Freeform 138"/>
            <p:cNvSpPr>
              <a:spLocks/>
            </p:cNvSpPr>
            <p:nvPr/>
          </p:nvSpPr>
          <p:spPr bwMode="auto">
            <a:xfrm rot="-104804">
              <a:off x="1152" y="2544"/>
              <a:ext cx="780" cy="528"/>
            </a:xfrm>
            <a:custGeom>
              <a:avLst/>
              <a:gdLst/>
              <a:ahLst/>
              <a:cxnLst>
                <a:cxn ang="0">
                  <a:pos x="258" y="27"/>
                </a:cxn>
                <a:cxn ang="0">
                  <a:pos x="216" y="53"/>
                </a:cxn>
                <a:cxn ang="0">
                  <a:pos x="173" y="96"/>
                </a:cxn>
                <a:cxn ang="0">
                  <a:pos x="141" y="117"/>
                </a:cxn>
                <a:cxn ang="0">
                  <a:pos x="109" y="181"/>
                </a:cxn>
                <a:cxn ang="0">
                  <a:pos x="99" y="213"/>
                </a:cxn>
                <a:cxn ang="0">
                  <a:pos x="125" y="494"/>
                </a:cxn>
                <a:cxn ang="0">
                  <a:pos x="94" y="584"/>
                </a:cxn>
                <a:cxn ang="0">
                  <a:pos x="72" y="616"/>
                </a:cxn>
                <a:cxn ang="0">
                  <a:pos x="62" y="632"/>
                </a:cxn>
                <a:cxn ang="0">
                  <a:pos x="40" y="664"/>
                </a:cxn>
                <a:cxn ang="0">
                  <a:pos x="9" y="765"/>
                </a:cxn>
                <a:cxn ang="0">
                  <a:pos x="72" y="903"/>
                </a:cxn>
                <a:cxn ang="0">
                  <a:pos x="168" y="977"/>
                </a:cxn>
                <a:cxn ang="0">
                  <a:pos x="216" y="1004"/>
                </a:cxn>
                <a:cxn ang="0">
                  <a:pos x="247" y="1105"/>
                </a:cxn>
                <a:cxn ang="0">
                  <a:pos x="290" y="1174"/>
                </a:cxn>
                <a:cxn ang="0">
                  <a:pos x="322" y="1200"/>
                </a:cxn>
                <a:cxn ang="0">
                  <a:pos x="364" y="1243"/>
                </a:cxn>
                <a:cxn ang="0">
                  <a:pos x="508" y="1354"/>
                </a:cxn>
                <a:cxn ang="0">
                  <a:pos x="534" y="1360"/>
                </a:cxn>
                <a:cxn ang="0">
                  <a:pos x="550" y="1365"/>
                </a:cxn>
                <a:cxn ang="0">
                  <a:pos x="598" y="1376"/>
                </a:cxn>
                <a:cxn ang="0">
                  <a:pos x="736" y="1365"/>
                </a:cxn>
                <a:cxn ang="0">
                  <a:pos x="768" y="1354"/>
                </a:cxn>
                <a:cxn ang="0">
                  <a:pos x="800" y="1344"/>
                </a:cxn>
                <a:cxn ang="0">
                  <a:pos x="832" y="1328"/>
                </a:cxn>
                <a:cxn ang="0">
                  <a:pos x="895" y="1269"/>
                </a:cxn>
                <a:cxn ang="0">
                  <a:pos x="938" y="1195"/>
                </a:cxn>
                <a:cxn ang="0">
                  <a:pos x="948" y="1179"/>
                </a:cxn>
                <a:cxn ang="0">
                  <a:pos x="964" y="1174"/>
                </a:cxn>
                <a:cxn ang="0">
                  <a:pos x="986" y="1142"/>
                </a:cxn>
                <a:cxn ang="0">
                  <a:pos x="996" y="1110"/>
                </a:cxn>
                <a:cxn ang="0">
                  <a:pos x="1001" y="1094"/>
                </a:cxn>
                <a:cxn ang="0">
                  <a:pos x="938" y="861"/>
                </a:cxn>
                <a:cxn ang="0">
                  <a:pos x="901" y="781"/>
                </a:cxn>
                <a:cxn ang="0">
                  <a:pos x="885" y="733"/>
                </a:cxn>
                <a:cxn ang="0">
                  <a:pos x="948" y="542"/>
                </a:cxn>
                <a:cxn ang="0">
                  <a:pos x="906" y="314"/>
                </a:cxn>
                <a:cxn ang="0">
                  <a:pos x="874" y="250"/>
                </a:cxn>
                <a:cxn ang="0">
                  <a:pos x="720" y="223"/>
                </a:cxn>
                <a:cxn ang="0">
                  <a:pos x="603" y="207"/>
                </a:cxn>
                <a:cxn ang="0">
                  <a:pos x="571" y="181"/>
                </a:cxn>
                <a:cxn ang="0">
                  <a:pos x="529" y="128"/>
                </a:cxn>
                <a:cxn ang="0">
                  <a:pos x="449" y="75"/>
                </a:cxn>
                <a:cxn ang="0">
                  <a:pos x="338" y="0"/>
                </a:cxn>
                <a:cxn ang="0">
                  <a:pos x="285" y="6"/>
                </a:cxn>
                <a:cxn ang="0">
                  <a:pos x="258" y="27"/>
                </a:cxn>
              </a:cxnLst>
              <a:rect l="0" t="0" r="r" b="b"/>
              <a:pathLst>
                <a:path w="1001" h="1376">
                  <a:moveTo>
                    <a:pt x="258" y="27"/>
                  </a:moveTo>
                  <a:cubicBezTo>
                    <a:pt x="226" y="37"/>
                    <a:pt x="254" y="44"/>
                    <a:pt x="216" y="53"/>
                  </a:cubicBezTo>
                  <a:cubicBezTo>
                    <a:pt x="198" y="65"/>
                    <a:pt x="189" y="83"/>
                    <a:pt x="173" y="96"/>
                  </a:cubicBezTo>
                  <a:cubicBezTo>
                    <a:pt x="163" y="104"/>
                    <a:pt x="141" y="117"/>
                    <a:pt x="141" y="117"/>
                  </a:cubicBezTo>
                  <a:cubicBezTo>
                    <a:pt x="124" y="143"/>
                    <a:pt x="118" y="153"/>
                    <a:pt x="109" y="181"/>
                  </a:cubicBezTo>
                  <a:cubicBezTo>
                    <a:pt x="105" y="192"/>
                    <a:pt x="99" y="213"/>
                    <a:pt x="99" y="213"/>
                  </a:cubicBezTo>
                  <a:cubicBezTo>
                    <a:pt x="106" y="307"/>
                    <a:pt x="112" y="400"/>
                    <a:pt x="125" y="494"/>
                  </a:cubicBezTo>
                  <a:cubicBezTo>
                    <a:pt x="121" y="528"/>
                    <a:pt x="124" y="564"/>
                    <a:pt x="94" y="584"/>
                  </a:cubicBezTo>
                  <a:cubicBezTo>
                    <a:pt x="87" y="595"/>
                    <a:pt x="79" y="605"/>
                    <a:pt x="72" y="616"/>
                  </a:cubicBezTo>
                  <a:cubicBezTo>
                    <a:pt x="69" y="621"/>
                    <a:pt x="65" y="627"/>
                    <a:pt x="62" y="632"/>
                  </a:cubicBezTo>
                  <a:cubicBezTo>
                    <a:pt x="55" y="643"/>
                    <a:pt x="40" y="664"/>
                    <a:pt x="40" y="664"/>
                  </a:cubicBezTo>
                  <a:cubicBezTo>
                    <a:pt x="29" y="698"/>
                    <a:pt x="17" y="731"/>
                    <a:pt x="9" y="765"/>
                  </a:cubicBezTo>
                  <a:cubicBezTo>
                    <a:pt x="15" y="873"/>
                    <a:pt x="0" y="853"/>
                    <a:pt x="72" y="903"/>
                  </a:cubicBezTo>
                  <a:cubicBezTo>
                    <a:pt x="95" y="936"/>
                    <a:pt x="129" y="965"/>
                    <a:pt x="168" y="977"/>
                  </a:cubicBezTo>
                  <a:cubicBezTo>
                    <a:pt x="184" y="988"/>
                    <a:pt x="200" y="993"/>
                    <a:pt x="216" y="1004"/>
                  </a:cubicBezTo>
                  <a:cubicBezTo>
                    <a:pt x="236" y="1036"/>
                    <a:pt x="233" y="1072"/>
                    <a:pt x="247" y="1105"/>
                  </a:cubicBezTo>
                  <a:cubicBezTo>
                    <a:pt x="258" y="1130"/>
                    <a:pt x="275" y="1152"/>
                    <a:pt x="290" y="1174"/>
                  </a:cubicBezTo>
                  <a:cubicBezTo>
                    <a:pt x="298" y="1185"/>
                    <a:pt x="313" y="1189"/>
                    <a:pt x="322" y="1200"/>
                  </a:cubicBezTo>
                  <a:cubicBezTo>
                    <a:pt x="336" y="1217"/>
                    <a:pt x="345" y="1230"/>
                    <a:pt x="364" y="1243"/>
                  </a:cubicBezTo>
                  <a:cubicBezTo>
                    <a:pt x="384" y="1296"/>
                    <a:pt x="454" y="1341"/>
                    <a:pt x="508" y="1354"/>
                  </a:cubicBezTo>
                  <a:cubicBezTo>
                    <a:pt x="517" y="1356"/>
                    <a:pt x="525" y="1358"/>
                    <a:pt x="534" y="1360"/>
                  </a:cubicBezTo>
                  <a:cubicBezTo>
                    <a:pt x="539" y="1361"/>
                    <a:pt x="545" y="1364"/>
                    <a:pt x="550" y="1365"/>
                  </a:cubicBezTo>
                  <a:cubicBezTo>
                    <a:pt x="566" y="1369"/>
                    <a:pt x="598" y="1376"/>
                    <a:pt x="598" y="1376"/>
                  </a:cubicBezTo>
                  <a:cubicBezTo>
                    <a:pt x="639" y="1374"/>
                    <a:pt x="692" y="1374"/>
                    <a:pt x="736" y="1365"/>
                  </a:cubicBezTo>
                  <a:cubicBezTo>
                    <a:pt x="747" y="1363"/>
                    <a:pt x="758" y="1357"/>
                    <a:pt x="768" y="1354"/>
                  </a:cubicBezTo>
                  <a:cubicBezTo>
                    <a:pt x="779" y="1350"/>
                    <a:pt x="800" y="1344"/>
                    <a:pt x="800" y="1344"/>
                  </a:cubicBezTo>
                  <a:cubicBezTo>
                    <a:pt x="810" y="1337"/>
                    <a:pt x="823" y="1335"/>
                    <a:pt x="832" y="1328"/>
                  </a:cubicBezTo>
                  <a:cubicBezTo>
                    <a:pt x="850" y="1314"/>
                    <a:pt x="878" y="1286"/>
                    <a:pt x="895" y="1269"/>
                  </a:cubicBezTo>
                  <a:cubicBezTo>
                    <a:pt x="907" y="1237"/>
                    <a:pt x="909" y="1215"/>
                    <a:pt x="938" y="1195"/>
                  </a:cubicBezTo>
                  <a:cubicBezTo>
                    <a:pt x="941" y="1190"/>
                    <a:pt x="943" y="1183"/>
                    <a:pt x="948" y="1179"/>
                  </a:cubicBezTo>
                  <a:cubicBezTo>
                    <a:pt x="952" y="1175"/>
                    <a:pt x="960" y="1178"/>
                    <a:pt x="964" y="1174"/>
                  </a:cubicBezTo>
                  <a:cubicBezTo>
                    <a:pt x="973" y="1165"/>
                    <a:pt x="986" y="1142"/>
                    <a:pt x="986" y="1142"/>
                  </a:cubicBezTo>
                  <a:cubicBezTo>
                    <a:pt x="989" y="1131"/>
                    <a:pt x="993" y="1121"/>
                    <a:pt x="996" y="1110"/>
                  </a:cubicBezTo>
                  <a:cubicBezTo>
                    <a:pt x="998" y="1105"/>
                    <a:pt x="1001" y="1094"/>
                    <a:pt x="1001" y="1094"/>
                  </a:cubicBezTo>
                  <a:cubicBezTo>
                    <a:pt x="997" y="1038"/>
                    <a:pt x="994" y="896"/>
                    <a:pt x="938" y="861"/>
                  </a:cubicBezTo>
                  <a:cubicBezTo>
                    <a:pt x="928" y="834"/>
                    <a:pt x="914" y="807"/>
                    <a:pt x="901" y="781"/>
                  </a:cubicBezTo>
                  <a:cubicBezTo>
                    <a:pt x="893" y="766"/>
                    <a:pt x="885" y="733"/>
                    <a:pt x="885" y="733"/>
                  </a:cubicBezTo>
                  <a:cubicBezTo>
                    <a:pt x="894" y="663"/>
                    <a:pt x="911" y="602"/>
                    <a:pt x="948" y="542"/>
                  </a:cubicBezTo>
                  <a:cubicBezTo>
                    <a:pt x="967" y="476"/>
                    <a:pt x="974" y="356"/>
                    <a:pt x="906" y="314"/>
                  </a:cubicBezTo>
                  <a:cubicBezTo>
                    <a:pt x="893" y="295"/>
                    <a:pt x="893" y="265"/>
                    <a:pt x="874" y="250"/>
                  </a:cubicBezTo>
                  <a:cubicBezTo>
                    <a:pt x="839" y="223"/>
                    <a:pt x="753" y="225"/>
                    <a:pt x="720" y="223"/>
                  </a:cubicBezTo>
                  <a:cubicBezTo>
                    <a:pt x="681" y="217"/>
                    <a:pt x="640" y="221"/>
                    <a:pt x="603" y="207"/>
                  </a:cubicBezTo>
                  <a:cubicBezTo>
                    <a:pt x="593" y="198"/>
                    <a:pt x="581" y="191"/>
                    <a:pt x="571" y="181"/>
                  </a:cubicBezTo>
                  <a:cubicBezTo>
                    <a:pt x="555" y="165"/>
                    <a:pt x="544" y="143"/>
                    <a:pt x="529" y="128"/>
                  </a:cubicBezTo>
                  <a:cubicBezTo>
                    <a:pt x="506" y="105"/>
                    <a:pt x="473" y="97"/>
                    <a:pt x="449" y="75"/>
                  </a:cubicBezTo>
                  <a:cubicBezTo>
                    <a:pt x="394" y="25"/>
                    <a:pt x="407" y="26"/>
                    <a:pt x="338" y="0"/>
                  </a:cubicBezTo>
                  <a:cubicBezTo>
                    <a:pt x="320" y="2"/>
                    <a:pt x="303" y="3"/>
                    <a:pt x="285" y="6"/>
                  </a:cubicBezTo>
                  <a:cubicBezTo>
                    <a:pt x="276" y="7"/>
                    <a:pt x="245" y="14"/>
                    <a:pt x="258" y="27"/>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31" name="Freeform 143"/>
            <p:cNvSpPr>
              <a:spLocks/>
            </p:cNvSpPr>
            <p:nvPr/>
          </p:nvSpPr>
          <p:spPr bwMode="auto">
            <a:xfrm>
              <a:off x="1052" y="2455"/>
              <a:ext cx="997" cy="117"/>
            </a:xfrm>
            <a:custGeom>
              <a:avLst/>
              <a:gdLst/>
              <a:ahLst/>
              <a:cxnLst>
                <a:cxn ang="0">
                  <a:pos x="0" y="0"/>
                </a:cxn>
                <a:cxn ang="0">
                  <a:pos x="171" y="8"/>
                </a:cxn>
                <a:cxn ang="0">
                  <a:pos x="265" y="39"/>
                </a:cxn>
                <a:cxn ang="0">
                  <a:pos x="530" y="70"/>
                </a:cxn>
                <a:cxn ang="0">
                  <a:pos x="623" y="109"/>
                </a:cxn>
                <a:cxn ang="0">
                  <a:pos x="647" y="117"/>
                </a:cxn>
                <a:cxn ang="0">
                  <a:pos x="888" y="109"/>
                </a:cxn>
                <a:cxn ang="0">
                  <a:pos x="997" y="93"/>
                </a:cxn>
              </a:cxnLst>
              <a:rect l="0" t="0" r="r" b="b"/>
              <a:pathLst>
                <a:path w="997" h="117">
                  <a:moveTo>
                    <a:pt x="0" y="0"/>
                  </a:moveTo>
                  <a:cubicBezTo>
                    <a:pt x="57" y="3"/>
                    <a:pt x="114" y="4"/>
                    <a:pt x="171" y="8"/>
                  </a:cubicBezTo>
                  <a:cubicBezTo>
                    <a:pt x="204" y="11"/>
                    <a:pt x="233" y="34"/>
                    <a:pt x="265" y="39"/>
                  </a:cubicBezTo>
                  <a:cubicBezTo>
                    <a:pt x="360" y="53"/>
                    <a:pt x="426" y="65"/>
                    <a:pt x="530" y="70"/>
                  </a:cubicBezTo>
                  <a:cubicBezTo>
                    <a:pt x="563" y="81"/>
                    <a:pt x="589" y="98"/>
                    <a:pt x="623" y="109"/>
                  </a:cubicBezTo>
                  <a:cubicBezTo>
                    <a:pt x="631" y="112"/>
                    <a:pt x="647" y="117"/>
                    <a:pt x="647" y="117"/>
                  </a:cubicBezTo>
                  <a:cubicBezTo>
                    <a:pt x="727" y="114"/>
                    <a:pt x="808" y="113"/>
                    <a:pt x="888" y="109"/>
                  </a:cubicBezTo>
                  <a:cubicBezTo>
                    <a:pt x="925" y="107"/>
                    <a:pt x="959" y="93"/>
                    <a:pt x="997" y="93"/>
                  </a:cubicBezTo>
                </a:path>
              </a:pathLst>
            </a:custGeom>
            <a:noFill/>
            <a:ln w="31750" cap="flat">
              <a:solidFill>
                <a:schemeClr val="tx1"/>
              </a:solidFill>
              <a:prstDash val="sysDot"/>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grpSp>
      <p:grpSp>
        <p:nvGrpSpPr>
          <p:cNvPr id="4" name="Group 279"/>
          <p:cNvGrpSpPr>
            <a:grpSpLocks/>
          </p:cNvGrpSpPr>
          <p:nvPr/>
        </p:nvGrpSpPr>
        <p:grpSpPr bwMode="auto">
          <a:xfrm>
            <a:off x="6172200" y="3008313"/>
            <a:ext cx="1828800" cy="1487487"/>
            <a:chOff x="3888" y="1895"/>
            <a:chExt cx="1152" cy="937"/>
          </a:xfrm>
        </p:grpSpPr>
        <p:sp>
          <p:nvSpPr>
            <p:cNvPr id="12429" name="Freeform 141"/>
            <p:cNvSpPr>
              <a:spLocks/>
            </p:cNvSpPr>
            <p:nvPr/>
          </p:nvSpPr>
          <p:spPr bwMode="auto">
            <a:xfrm>
              <a:off x="4272" y="2304"/>
              <a:ext cx="720" cy="528"/>
            </a:xfrm>
            <a:custGeom>
              <a:avLst/>
              <a:gdLst/>
              <a:ahLst/>
              <a:cxnLst>
                <a:cxn ang="0">
                  <a:pos x="732" y="0"/>
                </a:cxn>
                <a:cxn ang="0">
                  <a:pos x="576" y="8"/>
                </a:cxn>
                <a:cxn ang="0">
                  <a:pos x="381" y="86"/>
                </a:cxn>
                <a:cxn ang="0">
                  <a:pos x="311" y="117"/>
                </a:cxn>
                <a:cxn ang="0">
                  <a:pos x="249" y="203"/>
                </a:cxn>
                <a:cxn ang="0">
                  <a:pos x="226" y="211"/>
                </a:cxn>
                <a:cxn ang="0">
                  <a:pos x="202" y="226"/>
                </a:cxn>
                <a:cxn ang="0">
                  <a:pos x="124" y="312"/>
                </a:cxn>
                <a:cxn ang="0">
                  <a:pos x="70" y="374"/>
                </a:cxn>
                <a:cxn ang="0">
                  <a:pos x="23" y="406"/>
                </a:cxn>
                <a:cxn ang="0">
                  <a:pos x="0" y="452"/>
                </a:cxn>
                <a:cxn ang="0">
                  <a:pos x="7" y="632"/>
                </a:cxn>
                <a:cxn ang="0">
                  <a:pos x="46" y="710"/>
                </a:cxn>
                <a:cxn ang="0">
                  <a:pos x="444" y="717"/>
                </a:cxn>
                <a:cxn ang="0">
                  <a:pos x="724" y="710"/>
                </a:cxn>
                <a:cxn ang="0">
                  <a:pos x="771" y="694"/>
                </a:cxn>
                <a:cxn ang="0">
                  <a:pos x="818" y="569"/>
                </a:cxn>
                <a:cxn ang="0">
                  <a:pos x="833" y="484"/>
                </a:cxn>
                <a:cxn ang="0">
                  <a:pos x="841" y="437"/>
                </a:cxn>
                <a:cxn ang="0">
                  <a:pos x="818" y="117"/>
                </a:cxn>
                <a:cxn ang="0">
                  <a:pos x="771" y="24"/>
                </a:cxn>
                <a:cxn ang="0">
                  <a:pos x="732" y="0"/>
                </a:cxn>
              </a:cxnLst>
              <a:rect l="0" t="0" r="r" b="b"/>
              <a:pathLst>
                <a:path w="849" h="717">
                  <a:moveTo>
                    <a:pt x="732" y="0"/>
                  </a:moveTo>
                  <a:cubicBezTo>
                    <a:pt x="680" y="3"/>
                    <a:pt x="628" y="3"/>
                    <a:pt x="576" y="8"/>
                  </a:cubicBezTo>
                  <a:cubicBezTo>
                    <a:pt x="508" y="14"/>
                    <a:pt x="445" y="65"/>
                    <a:pt x="381" y="86"/>
                  </a:cubicBezTo>
                  <a:cubicBezTo>
                    <a:pt x="357" y="102"/>
                    <a:pt x="338" y="109"/>
                    <a:pt x="311" y="117"/>
                  </a:cubicBezTo>
                  <a:cubicBezTo>
                    <a:pt x="276" y="141"/>
                    <a:pt x="280" y="179"/>
                    <a:pt x="249" y="203"/>
                  </a:cubicBezTo>
                  <a:cubicBezTo>
                    <a:pt x="243" y="208"/>
                    <a:pt x="233" y="207"/>
                    <a:pt x="226" y="211"/>
                  </a:cubicBezTo>
                  <a:cubicBezTo>
                    <a:pt x="218" y="215"/>
                    <a:pt x="209" y="220"/>
                    <a:pt x="202" y="226"/>
                  </a:cubicBezTo>
                  <a:cubicBezTo>
                    <a:pt x="170" y="253"/>
                    <a:pt x="160" y="290"/>
                    <a:pt x="124" y="312"/>
                  </a:cubicBezTo>
                  <a:cubicBezTo>
                    <a:pt x="115" y="340"/>
                    <a:pt x="94" y="355"/>
                    <a:pt x="70" y="374"/>
                  </a:cubicBezTo>
                  <a:cubicBezTo>
                    <a:pt x="55" y="386"/>
                    <a:pt x="23" y="406"/>
                    <a:pt x="23" y="406"/>
                  </a:cubicBezTo>
                  <a:cubicBezTo>
                    <a:pt x="14" y="419"/>
                    <a:pt x="0" y="434"/>
                    <a:pt x="0" y="452"/>
                  </a:cubicBezTo>
                  <a:cubicBezTo>
                    <a:pt x="0" y="512"/>
                    <a:pt x="3" y="572"/>
                    <a:pt x="7" y="632"/>
                  </a:cubicBezTo>
                  <a:cubicBezTo>
                    <a:pt x="9" y="653"/>
                    <a:pt x="17" y="708"/>
                    <a:pt x="46" y="710"/>
                  </a:cubicBezTo>
                  <a:cubicBezTo>
                    <a:pt x="178" y="717"/>
                    <a:pt x="311" y="715"/>
                    <a:pt x="444" y="717"/>
                  </a:cubicBezTo>
                  <a:cubicBezTo>
                    <a:pt x="537" y="715"/>
                    <a:pt x="631" y="717"/>
                    <a:pt x="724" y="710"/>
                  </a:cubicBezTo>
                  <a:cubicBezTo>
                    <a:pt x="741" y="709"/>
                    <a:pt x="771" y="694"/>
                    <a:pt x="771" y="694"/>
                  </a:cubicBezTo>
                  <a:cubicBezTo>
                    <a:pt x="796" y="658"/>
                    <a:pt x="809" y="612"/>
                    <a:pt x="818" y="569"/>
                  </a:cubicBezTo>
                  <a:cubicBezTo>
                    <a:pt x="824" y="541"/>
                    <a:pt x="828" y="512"/>
                    <a:pt x="833" y="484"/>
                  </a:cubicBezTo>
                  <a:cubicBezTo>
                    <a:pt x="836" y="468"/>
                    <a:pt x="841" y="437"/>
                    <a:pt x="841" y="437"/>
                  </a:cubicBezTo>
                  <a:cubicBezTo>
                    <a:pt x="838" y="340"/>
                    <a:pt x="849" y="218"/>
                    <a:pt x="818" y="117"/>
                  </a:cubicBezTo>
                  <a:cubicBezTo>
                    <a:pt x="808" y="85"/>
                    <a:pt x="796" y="49"/>
                    <a:pt x="771" y="24"/>
                  </a:cubicBezTo>
                  <a:cubicBezTo>
                    <a:pt x="764" y="17"/>
                    <a:pt x="713" y="0"/>
                    <a:pt x="732" y="0"/>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6" name="Oval 98"/>
            <p:cNvSpPr>
              <a:spLocks noChangeArrowheads="1"/>
            </p:cNvSpPr>
            <p:nvPr/>
          </p:nvSpPr>
          <p:spPr bwMode="auto">
            <a:xfrm>
              <a:off x="4629" y="2726"/>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7" name="Oval 99"/>
            <p:cNvSpPr>
              <a:spLocks noChangeArrowheads="1"/>
            </p:cNvSpPr>
            <p:nvPr/>
          </p:nvSpPr>
          <p:spPr bwMode="auto">
            <a:xfrm>
              <a:off x="4308" y="2711"/>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8" name="Oval 100"/>
            <p:cNvSpPr>
              <a:spLocks noChangeArrowheads="1"/>
            </p:cNvSpPr>
            <p:nvPr/>
          </p:nvSpPr>
          <p:spPr bwMode="auto">
            <a:xfrm>
              <a:off x="4526" y="2501"/>
              <a:ext cx="74"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9" name="Oval 101"/>
            <p:cNvSpPr>
              <a:spLocks noChangeArrowheads="1"/>
            </p:cNvSpPr>
            <p:nvPr/>
          </p:nvSpPr>
          <p:spPr bwMode="auto">
            <a:xfrm>
              <a:off x="4144" y="2367"/>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90" name="Oval 102"/>
            <p:cNvSpPr>
              <a:spLocks noChangeArrowheads="1"/>
            </p:cNvSpPr>
            <p:nvPr/>
          </p:nvSpPr>
          <p:spPr bwMode="auto">
            <a:xfrm>
              <a:off x="4267" y="2153"/>
              <a:ext cx="73" cy="7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91" name="Oval 103"/>
            <p:cNvSpPr>
              <a:spLocks noChangeArrowheads="1"/>
            </p:cNvSpPr>
            <p:nvPr/>
          </p:nvSpPr>
          <p:spPr bwMode="auto">
            <a:xfrm>
              <a:off x="4815" y="2324"/>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92" name="Oval 104"/>
            <p:cNvSpPr>
              <a:spLocks noChangeArrowheads="1"/>
            </p:cNvSpPr>
            <p:nvPr/>
          </p:nvSpPr>
          <p:spPr bwMode="auto">
            <a:xfrm>
              <a:off x="4676" y="2024"/>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93" name="Oval 105"/>
            <p:cNvSpPr>
              <a:spLocks noChangeArrowheads="1"/>
            </p:cNvSpPr>
            <p:nvPr/>
          </p:nvSpPr>
          <p:spPr bwMode="auto">
            <a:xfrm>
              <a:off x="4389" y="1895"/>
              <a:ext cx="74"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cxnSp>
          <p:nvCxnSpPr>
            <p:cNvPr id="12405" name="AutoShape 117"/>
            <p:cNvCxnSpPr>
              <a:cxnSpLocks noChangeShapeType="1"/>
              <a:stCxn id="12387" idx="6"/>
              <a:endCxn id="12386" idx="2"/>
            </p:cNvCxnSpPr>
            <p:nvPr/>
          </p:nvCxnSpPr>
          <p:spPr bwMode="auto">
            <a:xfrm>
              <a:off x="4381" y="2750"/>
              <a:ext cx="248" cy="15"/>
            </a:xfrm>
            <a:prstGeom prst="straightConnector1">
              <a:avLst/>
            </a:prstGeom>
            <a:noFill/>
            <a:ln w="9525">
              <a:solidFill>
                <a:schemeClr val="tx1"/>
              </a:solidFill>
              <a:round/>
              <a:headEnd/>
              <a:tailEnd/>
            </a:ln>
            <a:effectLst/>
          </p:spPr>
        </p:cxnSp>
        <p:cxnSp>
          <p:nvCxnSpPr>
            <p:cNvPr id="12406" name="AutoShape 118"/>
            <p:cNvCxnSpPr>
              <a:cxnSpLocks noChangeShapeType="1"/>
              <a:stCxn id="12390" idx="4"/>
              <a:endCxn id="12389" idx="7"/>
            </p:cNvCxnSpPr>
            <p:nvPr/>
          </p:nvCxnSpPr>
          <p:spPr bwMode="auto">
            <a:xfrm flipH="1">
              <a:off x="4206" y="2229"/>
              <a:ext cx="97" cy="150"/>
            </a:xfrm>
            <a:prstGeom prst="straightConnector1">
              <a:avLst/>
            </a:prstGeom>
            <a:noFill/>
            <a:ln w="9525">
              <a:solidFill>
                <a:schemeClr val="tx1"/>
              </a:solidFill>
              <a:round/>
              <a:headEnd/>
              <a:tailEnd/>
            </a:ln>
            <a:effectLst/>
          </p:spPr>
        </p:cxnSp>
        <p:cxnSp>
          <p:nvCxnSpPr>
            <p:cNvPr id="12407" name="AutoShape 119"/>
            <p:cNvCxnSpPr>
              <a:cxnSpLocks noChangeShapeType="1"/>
              <a:stCxn id="12392" idx="4"/>
              <a:endCxn id="12391" idx="0"/>
            </p:cNvCxnSpPr>
            <p:nvPr/>
          </p:nvCxnSpPr>
          <p:spPr bwMode="auto">
            <a:xfrm>
              <a:off x="4713" y="2101"/>
              <a:ext cx="139" cy="223"/>
            </a:xfrm>
            <a:prstGeom prst="straightConnector1">
              <a:avLst/>
            </a:prstGeom>
            <a:noFill/>
            <a:ln w="9525">
              <a:solidFill>
                <a:schemeClr val="tx1"/>
              </a:solidFill>
              <a:round/>
              <a:headEnd/>
              <a:tailEnd/>
            </a:ln>
            <a:effectLst/>
          </p:spPr>
        </p:cxnSp>
        <p:cxnSp>
          <p:nvCxnSpPr>
            <p:cNvPr id="12408" name="AutoShape 120"/>
            <p:cNvCxnSpPr>
              <a:cxnSpLocks noChangeShapeType="1"/>
              <a:stCxn id="12389" idx="5"/>
              <a:endCxn id="12388" idx="2"/>
            </p:cNvCxnSpPr>
            <p:nvPr/>
          </p:nvCxnSpPr>
          <p:spPr bwMode="auto">
            <a:xfrm>
              <a:off x="4206" y="2433"/>
              <a:ext cx="320" cy="107"/>
            </a:xfrm>
            <a:prstGeom prst="straightConnector1">
              <a:avLst/>
            </a:prstGeom>
            <a:noFill/>
            <a:ln w="9525">
              <a:solidFill>
                <a:schemeClr val="tx1"/>
              </a:solidFill>
              <a:round/>
              <a:headEnd/>
              <a:tailEnd/>
            </a:ln>
            <a:effectLst/>
          </p:spPr>
        </p:cxnSp>
        <p:sp>
          <p:nvSpPr>
            <p:cNvPr id="12417" name="Line 129"/>
            <p:cNvSpPr>
              <a:spLocks noChangeShapeType="1"/>
            </p:cNvSpPr>
            <p:nvPr/>
          </p:nvSpPr>
          <p:spPr bwMode="auto">
            <a:xfrm>
              <a:off x="4471" y="1938"/>
              <a:ext cx="82"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18" name="Line 130"/>
            <p:cNvSpPr>
              <a:spLocks noChangeShapeType="1"/>
            </p:cNvSpPr>
            <p:nvPr/>
          </p:nvSpPr>
          <p:spPr bwMode="auto">
            <a:xfrm flipV="1">
              <a:off x="4349" y="2110"/>
              <a:ext cx="163" cy="85"/>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19" name="Line 131"/>
            <p:cNvSpPr>
              <a:spLocks noChangeShapeType="1"/>
            </p:cNvSpPr>
            <p:nvPr/>
          </p:nvSpPr>
          <p:spPr bwMode="auto">
            <a:xfrm>
              <a:off x="4349" y="2195"/>
              <a:ext cx="122"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20" name="Line 132"/>
            <p:cNvSpPr>
              <a:spLocks noChangeShapeType="1"/>
            </p:cNvSpPr>
            <p:nvPr/>
          </p:nvSpPr>
          <p:spPr bwMode="auto">
            <a:xfrm flipH="1" flipV="1">
              <a:off x="4635" y="1981"/>
              <a:ext cx="82"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21" name="Line 133"/>
            <p:cNvSpPr>
              <a:spLocks noChangeShapeType="1"/>
            </p:cNvSpPr>
            <p:nvPr/>
          </p:nvSpPr>
          <p:spPr bwMode="auto">
            <a:xfrm flipH="1">
              <a:off x="4774" y="2367"/>
              <a:ext cx="41"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22" name="Line 134"/>
            <p:cNvSpPr>
              <a:spLocks noChangeShapeType="1"/>
            </p:cNvSpPr>
            <p:nvPr/>
          </p:nvSpPr>
          <p:spPr bwMode="auto">
            <a:xfrm flipH="1">
              <a:off x="4856" y="2367"/>
              <a:ext cx="40" cy="129"/>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23" name="Line 135"/>
            <p:cNvSpPr>
              <a:spLocks noChangeShapeType="1"/>
            </p:cNvSpPr>
            <p:nvPr/>
          </p:nvSpPr>
          <p:spPr bwMode="auto">
            <a:xfrm flipV="1">
              <a:off x="4670" y="2640"/>
              <a:ext cx="82" cy="8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24" name="Line 136"/>
            <p:cNvSpPr>
              <a:spLocks noChangeShapeType="1"/>
            </p:cNvSpPr>
            <p:nvPr/>
          </p:nvSpPr>
          <p:spPr bwMode="auto">
            <a:xfrm>
              <a:off x="4622" y="2549"/>
              <a:ext cx="82"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32" name="Freeform 144"/>
            <p:cNvSpPr>
              <a:spLocks/>
            </p:cNvSpPr>
            <p:nvPr/>
          </p:nvSpPr>
          <p:spPr bwMode="auto">
            <a:xfrm>
              <a:off x="3888" y="2160"/>
              <a:ext cx="1152" cy="384"/>
            </a:xfrm>
            <a:custGeom>
              <a:avLst/>
              <a:gdLst/>
              <a:ahLst/>
              <a:cxnLst>
                <a:cxn ang="0">
                  <a:pos x="0" y="374"/>
                </a:cxn>
                <a:cxn ang="0">
                  <a:pos x="172" y="429"/>
                </a:cxn>
                <a:cxn ang="0">
                  <a:pos x="336" y="413"/>
                </a:cxn>
                <a:cxn ang="0">
                  <a:pos x="390" y="397"/>
                </a:cxn>
                <a:cxn ang="0">
                  <a:pos x="437" y="382"/>
                </a:cxn>
                <a:cxn ang="0">
                  <a:pos x="484" y="351"/>
                </a:cxn>
                <a:cxn ang="0">
                  <a:pos x="499" y="327"/>
                </a:cxn>
                <a:cxn ang="0">
                  <a:pos x="523" y="304"/>
                </a:cxn>
                <a:cxn ang="0">
                  <a:pos x="554" y="234"/>
                </a:cxn>
                <a:cxn ang="0">
                  <a:pos x="647" y="164"/>
                </a:cxn>
                <a:cxn ang="0">
                  <a:pos x="694" y="132"/>
                </a:cxn>
                <a:cxn ang="0">
                  <a:pos x="912" y="93"/>
                </a:cxn>
                <a:cxn ang="0">
                  <a:pos x="998" y="78"/>
                </a:cxn>
                <a:cxn ang="0">
                  <a:pos x="1052" y="62"/>
                </a:cxn>
                <a:cxn ang="0">
                  <a:pos x="1099" y="47"/>
                </a:cxn>
                <a:cxn ang="0">
                  <a:pos x="1154" y="0"/>
                </a:cxn>
              </a:cxnLst>
              <a:rect l="0" t="0" r="r" b="b"/>
              <a:pathLst>
                <a:path w="1154" h="429">
                  <a:moveTo>
                    <a:pt x="0" y="374"/>
                  </a:moveTo>
                  <a:cubicBezTo>
                    <a:pt x="57" y="393"/>
                    <a:pt x="115" y="409"/>
                    <a:pt x="172" y="429"/>
                  </a:cubicBezTo>
                  <a:cubicBezTo>
                    <a:pt x="274" y="422"/>
                    <a:pt x="267" y="429"/>
                    <a:pt x="336" y="413"/>
                  </a:cubicBezTo>
                  <a:cubicBezTo>
                    <a:pt x="372" y="405"/>
                    <a:pt x="359" y="407"/>
                    <a:pt x="390" y="397"/>
                  </a:cubicBezTo>
                  <a:cubicBezTo>
                    <a:pt x="406" y="392"/>
                    <a:pt x="437" y="382"/>
                    <a:pt x="437" y="382"/>
                  </a:cubicBezTo>
                  <a:cubicBezTo>
                    <a:pt x="452" y="371"/>
                    <a:pt x="471" y="364"/>
                    <a:pt x="484" y="351"/>
                  </a:cubicBezTo>
                  <a:cubicBezTo>
                    <a:pt x="491" y="344"/>
                    <a:pt x="493" y="334"/>
                    <a:pt x="499" y="327"/>
                  </a:cubicBezTo>
                  <a:cubicBezTo>
                    <a:pt x="506" y="318"/>
                    <a:pt x="515" y="312"/>
                    <a:pt x="523" y="304"/>
                  </a:cubicBezTo>
                  <a:cubicBezTo>
                    <a:pt x="531" y="277"/>
                    <a:pt x="538" y="258"/>
                    <a:pt x="554" y="234"/>
                  </a:cubicBezTo>
                  <a:cubicBezTo>
                    <a:pt x="569" y="190"/>
                    <a:pt x="605" y="185"/>
                    <a:pt x="647" y="164"/>
                  </a:cubicBezTo>
                  <a:cubicBezTo>
                    <a:pt x="664" y="156"/>
                    <a:pt x="694" y="132"/>
                    <a:pt x="694" y="132"/>
                  </a:cubicBezTo>
                  <a:cubicBezTo>
                    <a:pt x="735" y="73"/>
                    <a:pt x="843" y="103"/>
                    <a:pt x="912" y="93"/>
                  </a:cubicBezTo>
                  <a:cubicBezTo>
                    <a:pt x="941" y="89"/>
                    <a:pt x="998" y="78"/>
                    <a:pt x="998" y="78"/>
                  </a:cubicBezTo>
                  <a:cubicBezTo>
                    <a:pt x="1052" y="59"/>
                    <a:pt x="986" y="81"/>
                    <a:pt x="1052" y="62"/>
                  </a:cubicBezTo>
                  <a:cubicBezTo>
                    <a:pt x="1068" y="57"/>
                    <a:pt x="1099" y="47"/>
                    <a:pt x="1099" y="47"/>
                  </a:cubicBezTo>
                  <a:cubicBezTo>
                    <a:pt x="1120" y="16"/>
                    <a:pt x="1129" y="24"/>
                    <a:pt x="1154" y="0"/>
                  </a:cubicBezTo>
                </a:path>
              </a:pathLst>
            </a:custGeom>
            <a:noFill/>
            <a:ln w="31750" cap="flat" cmpd="sng">
              <a:solidFill>
                <a:schemeClr val="tx1"/>
              </a:solidFill>
              <a:prstDash val="sysDot"/>
              <a:round/>
              <a:headEnd type="none" w="med" len="med"/>
              <a:tailEnd type="none" w="med" len="med"/>
            </a:ln>
            <a:effectLst/>
          </p:spPr>
          <p:txBody>
            <a:bodyPr wrap="none" anchor="ctr"/>
            <a:lstStyle/>
            <a:p>
              <a:pPr algn="ctr" fontAlgn="base">
                <a:spcBef>
                  <a:spcPct val="50000"/>
                </a:spcBef>
                <a:spcAft>
                  <a:spcPct val="0"/>
                </a:spcAft>
              </a:pPr>
              <a:endParaRPr lang="en-US" sz="2500">
                <a:solidFill>
                  <a:srgbClr val="000000"/>
                </a:solidFill>
              </a:endParaRPr>
            </a:p>
          </p:txBody>
        </p:sp>
      </p:grpSp>
      <p:sp>
        <p:nvSpPr>
          <p:cNvPr id="12433" name="AutoShape 145"/>
          <p:cNvSpPr>
            <a:spLocks noChangeArrowheads="1"/>
          </p:cNvSpPr>
          <p:nvPr/>
        </p:nvSpPr>
        <p:spPr bwMode="auto">
          <a:xfrm>
            <a:off x="2971800" y="27432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34" name="AutoShape 146"/>
          <p:cNvSpPr>
            <a:spLocks noChangeArrowheads="1"/>
          </p:cNvSpPr>
          <p:nvPr/>
        </p:nvSpPr>
        <p:spPr bwMode="auto">
          <a:xfrm>
            <a:off x="6400800" y="2667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13" name="Oval 225"/>
          <p:cNvSpPr>
            <a:spLocks noChangeArrowheads="1"/>
          </p:cNvSpPr>
          <p:nvPr/>
        </p:nvSpPr>
        <p:spPr bwMode="auto">
          <a:xfrm>
            <a:off x="989013" y="5464175"/>
            <a:ext cx="115887"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14" name="Oval 226"/>
          <p:cNvSpPr>
            <a:spLocks noChangeArrowheads="1"/>
          </p:cNvSpPr>
          <p:nvPr/>
        </p:nvSpPr>
        <p:spPr bwMode="auto">
          <a:xfrm>
            <a:off x="1117600" y="5803900"/>
            <a:ext cx="117475"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15" name="Oval 227"/>
          <p:cNvSpPr>
            <a:spLocks noChangeArrowheads="1"/>
          </p:cNvSpPr>
          <p:nvPr/>
        </p:nvSpPr>
        <p:spPr bwMode="auto">
          <a:xfrm>
            <a:off x="2971800" y="5410200"/>
            <a:ext cx="117475"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16" name="Oval 228"/>
          <p:cNvSpPr>
            <a:spLocks noChangeArrowheads="1"/>
          </p:cNvSpPr>
          <p:nvPr/>
        </p:nvSpPr>
        <p:spPr bwMode="auto">
          <a:xfrm>
            <a:off x="1828800" y="5562600"/>
            <a:ext cx="115888"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17" name="Oval 229"/>
          <p:cNvSpPr>
            <a:spLocks noChangeArrowheads="1"/>
          </p:cNvSpPr>
          <p:nvPr/>
        </p:nvSpPr>
        <p:spPr bwMode="auto">
          <a:xfrm>
            <a:off x="1828800" y="5834063"/>
            <a:ext cx="115888" cy="12223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18" name="Oval 230"/>
          <p:cNvSpPr>
            <a:spLocks noChangeArrowheads="1"/>
          </p:cNvSpPr>
          <p:nvPr/>
        </p:nvSpPr>
        <p:spPr bwMode="auto">
          <a:xfrm>
            <a:off x="3048000" y="5791200"/>
            <a:ext cx="115888"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19" name="Oval 231"/>
          <p:cNvSpPr>
            <a:spLocks noChangeArrowheads="1"/>
          </p:cNvSpPr>
          <p:nvPr/>
        </p:nvSpPr>
        <p:spPr bwMode="auto">
          <a:xfrm>
            <a:off x="3733800" y="5791200"/>
            <a:ext cx="115888"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20" name="Oval 232"/>
          <p:cNvSpPr>
            <a:spLocks noChangeArrowheads="1"/>
          </p:cNvSpPr>
          <p:nvPr/>
        </p:nvSpPr>
        <p:spPr bwMode="auto">
          <a:xfrm>
            <a:off x="3798888" y="5502275"/>
            <a:ext cx="115887"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21" name="Line 233"/>
          <p:cNvSpPr>
            <a:spLocks noChangeShapeType="1"/>
          </p:cNvSpPr>
          <p:nvPr/>
        </p:nvSpPr>
        <p:spPr bwMode="auto">
          <a:xfrm flipH="1">
            <a:off x="989013" y="5532438"/>
            <a:ext cx="63500" cy="271462"/>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22" name="Line 234"/>
          <p:cNvSpPr>
            <a:spLocks noChangeShapeType="1"/>
          </p:cNvSpPr>
          <p:nvPr/>
        </p:nvSpPr>
        <p:spPr bwMode="auto">
          <a:xfrm>
            <a:off x="1117600" y="5532438"/>
            <a:ext cx="195263" cy="0"/>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cxnSp>
        <p:nvCxnSpPr>
          <p:cNvPr id="12523" name="AutoShape 235"/>
          <p:cNvCxnSpPr>
            <a:cxnSpLocks noChangeShapeType="1"/>
            <a:stCxn id="12514" idx="7"/>
            <a:endCxn id="12516" idx="2"/>
          </p:cNvCxnSpPr>
          <p:nvPr/>
        </p:nvCxnSpPr>
        <p:spPr bwMode="auto">
          <a:xfrm flipV="1">
            <a:off x="1217613" y="5624513"/>
            <a:ext cx="611187" cy="196850"/>
          </a:xfrm>
          <a:prstGeom prst="straightConnector1">
            <a:avLst/>
          </a:prstGeom>
          <a:noFill/>
          <a:ln w="9525">
            <a:solidFill>
              <a:schemeClr val="tx1"/>
            </a:solidFill>
            <a:round/>
            <a:headEnd/>
            <a:tailEnd/>
          </a:ln>
          <a:effectLst/>
        </p:spPr>
      </p:cxnSp>
      <p:cxnSp>
        <p:nvCxnSpPr>
          <p:cNvPr id="12525" name="AutoShape 237"/>
          <p:cNvCxnSpPr>
            <a:cxnSpLocks noChangeShapeType="1"/>
            <a:stCxn id="12518" idx="6"/>
            <a:endCxn id="12519" idx="2"/>
          </p:cNvCxnSpPr>
          <p:nvPr/>
        </p:nvCxnSpPr>
        <p:spPr bwMode="auto">
          <a:xfrm>
            <a:off x="3163888" y="5853113"/>
            <a:ext cx="569912" cy="0"/>
          </a:xfrm>
          <a:prstGeom prst="straightConnector1">
            <a:avLst/>
          </a:prstGeom>
          <a:noFill/>
          <a:ln w="9525">
            <a:solidFill>
              <a:schemeClr val="tx1"/>
            </a:solidFill>
            <a:round/>
            <a:headEnd/>
            <a:tailEnd/>
          </a:ln>
          <a:effectLst/>
        </p:spPr>
      </p:cxnSp>
      <p:cxnSp>
        <p:nvCxnSpPr>
          <p:cNvPr id="12526" name="AutoShape 238"/>
          <p:cNvCxnSpPr>
            <a:cxnSpLocks noChangeShapeType="1"/>
            <a:stCxn id="12520" idx="4"/>
            <a:endCxn id="12519" idx="7"/>
          </p:cNvCxnSpPr>
          <p:nvPr/>
        </p:nvCxnSpPr>
        <p:spPr bwMode="auto">
          <a:xfrm flipH="1">
            <a:off x="3832225" y="5624513"/>
            <a:ext cx="25400" cy="184150"/>
          </a:xfrm>
          <a:prstGeom prst="straightConnector1">
            <a:avLst/>
          </a:prstGeom>
          <a:noFill/>
          <a:ln w="9525">
            <a:solidFill>
              <a:schemeClr val="tx1"/>
            </a:solidFill>
            <a:round/>
            <a:headEnd/>
            <a:tailEnd/>
          </a:ln>
          <a:effectLst/>
        </p:spPr>
      </p:cxnSp>
      <p:cxnSp>
        <p:nvCxnSpPr>
          <p:cNvPr id="12527" name="AutoShape 239"/>
          <p:cNvCxnSpPr>
            <a:cxnSpLocks noChangeShapeType="1"/>
            <a:stCxn id="12516" idx="4"/>
            <a:endCxn id="12517" idx="0"/>
          </p:cNvCxnSpPr>
          <p:nvPr/>
        </p:nvCxnSpPr>
        <p:spPr bwMode="auto">
          <a:xfrm>
            <a:off x="1885950" y="5684838"/>
            <a:ext cx="0" cy="149225"/>
          </a:xfrm>
          <a:prstGeom prst="straightConnector1">
            <a:avLst/>
          </a:prstGeom>
          <a:noFill/>
          <a:ln w="9525">
            <a:solidFill>
              <a:schemeClr val="tx1"/>
            </a:solidFill>
            <a:round/>
            <a:headEnd/>
            <a:tailEnd/>
          </a:ln>
          <a:effectLst/>
        </p:spPr>
      </p:cxnSp>
      <p:sp>
        <p:nvSpPr>
          <p:cNvPr id="12529" name="Line 241"/>
          <p:cNvSpPr>
            <a:spLocks noChangeShapeType="1"/>
          </p:cNvSpPr>
          <p:nvPr/>
        </p:nvSpPr>
        <p:spPr bwMode="auto">
          <a:xfrm>
            <a:off x="3036888" y="5546725"/>
            <a:ext cx="65087" cy="136525"/>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0" name="Line 242"/>
          <p:cNvSpPr>
            <a:spLocks noChangeShapeType="1"/>
          </p:cNvSpPr>
          <p:nvPr/>
        </p:nvSpPr>
        <p:spPr bwMode="auto">
          <a:xfrm flipV="1">
            <a:off x="3101975" y="5410200"/>
            <a:ext cx="130175" cy="6826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1" name="Line 243"/>
          <p:cNvSpPr>
            <a:spLocks noChangeShapeType="1"/>
          </p:cNvSpPr>
          <p:nvPr/>
        </p:nvSpPr>
        <p:spPr bwMode="auto">
          <a:xfrm>
            <a:off x="3603625" y="5708650"/>
            <a:ext cx="130175" cy="136525"/>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2" name="Line 244"/>
          <p:cNvSpPr>
            <a:spLocks noChangeShapeType="1"/>
          </p:cNvSpPr>
          <p:nvPr/>
        </p:nvSpPr>
        <p:spPr bwMode="auto">
          <a:xfrm flipH="1" flipV="1">
            <a:off x="3733800" y="5434013"/>
            <a:ext cx="65088" cy="68262"/>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3" name="Line 245"/>
          <p:cNvSpPr>
            <a:spLocks noChangeShapeType="1"/>
          </p:cNvSpPr>
          <p:nvPr/>
        </p:nvSpPr>
        <p:spPr bwMode="auto">
          <a:xfrm flipH="1">
            <a:off x="1698625" y="5902325"/>
            <a:ext cx="130175" cy="6826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4" name="Line 246"/>
          <p:cNvSpPr>
            <a:spLocks noChangeShapeType="1"/>
          </p:cNvSpPr>
          <p:nvPr/>
        </p:nvSpPr>
        <p:spPr bwMode="auto">
          <a:xfrm flipH="1">
            <a:off x="1828800" y="5970588"/>
            <a:ext cx="65088" cy="136525"/>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7" name="Freeform 249"/>
          <p:cNvSpPr>
            <a:spLocks/>
          </p:cNvSpPr>
          <p:nvPr/>
        </p:nvSpPr>
        <p:spPr bwMode="auto">
          <a:xfrm>
            <a:off x="841375" y="5283200"/>
            <a:ext cx="454025" cy="736600"/>
          </a:xfrm>
          <a:custGeom>
            <a:avLst/>
            <a:gdLst/>
            <a:ahLst/>
            <a:cxnLst>
              <a:cxn ang="0">
                <a:pos x="101" y="0"/>
              </a:cxn>
              <a:cxn ang="0">
                <a:pos x="54" y="39"/>
              </a:cxn>
              <a:cxn ang="0">
                <a:pos x="23" y="85"/>
              </a:cxn>
              <a:cxn ang="0">
                <a:pos x="8" y="132"/>
              </a:cxn>
              <a:cxn ang="0">
                <a:pos x="0" y="156"/>
              </a:cxn>
              <a:cxn ang="0">
                <a:pos x="8" y="358"/>
              </a:cxn>
              <a:cxn ang="0">
                <a:pos x="39" y="405"/>
              </a:cxn>
              <a:cxn ang="0">
                <a:pos x="148" y="537"/>
              </a:cxn>
              <a:cxn ang="0">
                <a:pos x="249" y="530"/>
              </a:cxn>
              <a:cxn ang="0">
                <a:pos x="288" y="467"/>
              </a:cxn>
              <a:cxn ang="0">
                <a:pos x="273" y="156"/>
              </a:cxn>
              <a:cxn ang="0">
                <a:pos x="249" y="62"/>
              </a:cxn>
              <a:cxn ang="0">
                <a:pos x="179" y="23"/>
              </a:cxn>
              <a:cxn ang="0">
                <a:pos x="101" y="0"/>
              </a:cxn>
            </a:cxnLst>
            <a:rect l="0" t="0" r="r" b="b"/>
            <a:pathLst>
              <a:path w="300" h="537">
                <a:moveTo>
                  <a:pt x="101" y="0"/>
                </a:moveTo>
                <a:cubicBezTo>
                  <a:pt x="87" y="14"/>
                  <a:pt x="68" y="24"/>
                  <a:pt x="54" y="39"/>
                </a:cubicBezTo>
                <a:cubicBezTo>
                  <a:pt x="42" y="53"/>
                  <a:pt x="23" y="85"/>
                  <a:pt x="23" y="85"/>
                </a:cubicBezTo>
                <a:cubicBezTo>
                  <a:pt x="18" y="101"/>
                  <a:pt x="13" y="116"/>
                  <a:pt x="8" y="132"/>
                </a:cubicBezTo>
                <a:cubicBezTo>
                  <a:pt x="5" y="140"/>
                  <a:pt x="0" y="156"/>
                  <a:pt x="0" y="156"/>
                </a:cubicBezTo>
                <a:cubicBezTo>
                  <a:pt x="3" y="223"/>
                  <a:pt x="1" y="291"/>
                  <a:pt x="8" y="358"/>
                </a:cubicBezTo>
                <a:cubicBezTo>
                  <a:pt x="9" y="363"/>
                  <a:pt x="37" y="401"/>
                  <a:pt x="39" y="405"/>
                </a:cubicBezTo>
                <a:cubicBezTo>
                  <a:pt x="74" y="472"/>
                  <a:pt x="57" y="509"/>
                  <a:pt x="148" y="537"/>
                </a:cubicBezTo>
                <a:cubicBezTo>
                  <a:pt x="182" y="535"/>
                  <a:pt x="216" y="536"/>
                  <a:pt x="249" y="530"/>
                </a:cubicBezTo>
                <a:cubicBezTo>
                  <a:pt x="273" y="526"/>
                  <a:pt x="288" y="467"/>
                  <a:pt x="288" y="467"/>
                </a:cubicBezTo>
                <a:cubicBezTo>
                  <a:pt x="286" y="383"/>
                  <a:pt x="300" y="255"/>
                  <a:pt x="273" y="156"/>
                </a:cubicBezTo>
                <a:cubicBezTo>
                  <a:pt x="266" y="130"/>
                  <a:pt x="268" y="81"/>
                  <a:pt x="249" y="62"/>
                </a:cubicBezTo>
                <a:cubicBezTo>
                  <a:pt x="222" y="35"/>
                  <a:pt x="209" y="33"/>
                  <a:pt x="179" y="23"/>
                </a:cubicBezTo>
                <a:cubicBezTo>
                  <a:pt x="150" y="3"/>
                  <a:pt x="136" y="0"/>
                  <a:pt x="101" y="0"/>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8" name="Freeform 250"/>
          <p:cNvSpPr>
            <a:spLocks/>
          </p:cNvSpPr>
          <p:nvPr/>
        </p:nvSpPr>
        <p:spPr bwMode="auto">
          <a:xfrm>
            <a:off x="1546225" y="5221288"/>
            <a:ext cx="531813" cy="1016000"/>
          </a:xfrm>
          <a:custGeom>
            <a:avLst/>
            <a:gdLst/>
            <a:ahLst/>
            <a:cxnLst>
              <a:cxn ang="0">
                <a:pos x="187" y="23"/>
              </a:cxn>
              <a:cxn ang="0">
                <a:pos x="94" y="70"/>
              </a:cxn>
              <a:cxn ang="0">
                <a:pos x="47" y="226"/>
              </a:cxn>
              <a:cxn ang="0">
                <a:pos x="31" y="249"/>
              </a:cxn>
              <a:cxn ang="0">
                <a:pos x="0" y="350"/>
              </a:cxn>
              <a:cxn ang="0">
                <a:pos x="8" y="467"/>
              </a:cxn>
              <a:cxn ang="0">
                <a:pos x="78" y="561"/>
              </a:cxn>
              <a:cxn ang="0">
                <a:pos x="117" y="631"/>
              </a:cxn>
              <a:cxn ang="0">
                <a:pos x="210" y="639"/>
              </a:cxn>
              <a:cxn ang="0">
                <a:pos x="249" y="631"/>
              </a:cxn>
              <a:cxn ang="0">
                <a:pos x="281" y="584"/>
              </a:cxn>
              <a:cxn ang="0">
                <a:pos x="335" y="428"/>
              </a:cxn>
              <a:cxn ang="0">
                <a:pos x="327" y="241"/>
              </a:cxn>
              <a:cxn ang="0">
                <a:pos x="312" y="195"/>
              </a:cxn>
              <a:cxn ang="0">
                <a:pos x="281" y="148"/>
              </a:cxn>
              <a:cxn ang="0">
                <a:pos x="218" y="78"/>
              </a:cxn>
              <a:cxn ang="0">
                <a:pos x="210" y="8"/>
              </a:cxn>
              <a:cxn ang="0">
                <a:pos x="187" y="23"/>
              </a:cxn>
            </a:cxnLst>
            <a:rect l="0" t="0" r="r" b="b"/>
            <a:pathLst>
              <a:path w="335" h="640">
                <a:moveTo>
                  <a:pt x="187" y="23"/>
                </a:moveTo>
                <a:cubicBezTo>
                  <a:pt x="157" y="44"/>
                  <a:pt x="124" y="49"/>
                  <a:pt x="94" y="70"/>
                </a:cubicBezTo>
                <a:cubicBezTo>
                  <a:pt x="76" y="121"/>
                  <a:pt x="64" y="174"/>
                  <a:pt x="47" y="226"/>
                </a:cubicBezTo>
                <a:cubicBezTo>
                  <a:pt x="44" y="235"/>
                  <a:pt x="35" y="241"/>
                  <a:pt x="31" y="249"/>
                </a:cubicBezTo>
                <a:cubicBezTo>
                  <a:pt x="15" y="279"/>
                  <a:pt x="11" y="318"/>
                  <a:pt x="0" y="350"/>
                </a:cubicBezTo>
                <a:cubicBezTo>
                  <a:pt x="3" y="389"/>
                  <a:pt x="2" y="428"/>
                  <a:pt x="8" y="467"/>
                </a:cubicBezTo>
                <a:cubicBezTo>
                  <a:pt x="14" y="501"/>
                  <a:pt x="66" y="527"/>
                  <a:pt x="78" y="561"/>
                </a:cubicBezTo>
                <a:cubicBezTo>
                  <a:pt x="83" y="575"/>
                  <a:pt x="101" y="626"/>
                  <a:pt x="117" y="631"/>
                </a:cubicBezTo>
                <a:cubicBezTo>
                  <a:pt x="147" y="640"/>
                  <a:pt x="179" y="636"/>
                  <a:pt x="210" y="639"/>
                </a:cubicBezTo>
                <a:cubicBezTo>
                  <a:pt x="223" y="636"/>
                  <a:pt x="237" y="637"/>
                  <a:pt x="249" y="631"/>
                </a:cubicBezTo>
                <a:cubicBezTo>
                  <a:pt x="279" y="616"/>
                  <a:pt x="269" y="608"/>
                  <a:pt x="281" y="584"/>
                </a:cubicBezTo>
                <a:cubicBezTo>
                  <a:pt x="306" y="532"/>
                  <a:pt x="323" y="484"/>
                  <a:pt x="335" y="428"/>
                </a:cubicBezTo>
                <a:cubicBezTo>
                  <a:pt x="332" y="366"/>
                  <a:pt x="331" y="303"/>
                  <a:pt x="327" y="241"/>
                </a:cubicBezTo>
                <a:cubicBezTo>
                  <a:pt x="327" y="238"/>
                  <a:pt x="313" y="197"/>
                  <a:pt x="312" y="195"/>
                </a:cubicBezTo>
                <a:cubicBezTo>
                  <a:pt x="303" y="179"/>
                  <a:pt x="281" y="148"/>
                  <a:pt x="281" y="148"/>
                </a:cubicBezTo>
                <a:cubicBezTo>
                  <a:pt x="266" y="92"/>
                  <a:pt x="273" y="94"/>
                  <a:pt x="218" y="78"/>
                </a:cubicBezTo>
                <a:cubicBezTo>
                  <a:pt x="215" y="55"/>
                  <a:pt x="220" y="29"/>
                  <a:pt x="210" y="8"/>
                </a:cubicBezTo>
                <a:cubicBezTo>
                  <a:pt x="206" y="0"/>
                  <a:pt x="187" y="14"/>
                  <a:pt x="187" y="23"/>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9" name="Freeform 251"/>
          <p:cNvSpPr>
            <a:spLocks/>
          </p:cNvSpPr>
          <p:nvPr/>
        </p:nvSpPr>
        <p:spPr bwMode="auto">
          <a:xfrm>
            <a:off x="2870200" y="5208588"/>
            <a:ext cx="406400" cy="811212"/>
          </a:xfrm>
          <a:custGeom>
            <a:avLst/>
            <a:gdLst/>
            <a:ahLst/>
            <a:cxnLst>
              <a:cxn ang="0">
                <a:pos x="187" y="0"/>
              </a:cxn>
              <a:cxn ang="0">
                <a:pos x="70" y="39"/>
              </a:cxn>
              <a:cxn ang="0">
                <a:pos x="70" y="397"/>
              </a:cxn>
              <a:cxn ang="0">
                <a:pos x="179" y="436"/>
              </a:cxn>
              <a:cxn ang="0">
                <a:pos x="265" y="460"/>
              </a:cxn>
              <a:cxn ang="0">
                <a:pos x="288" y="444"/>
              </a:cxn>
              <a:cxn ang="0">
                <a:pos x="319" y="335"/>
              </a:cxn>
              <a:cxn ang="0">
                <a:pos x="335" y="273"/>
              </a:cxn>
              <a:cxn ang="0">
                <a:pos x="335" y="86"/>
              </a:cxn>
              <a:cxn ang="0">
                <a:pos x="319" y="39"/>
              </a:cxn>
              <a:cxn ang="0">
                <a:pos x="187" y="0"/>
              </a:cxn>
            </a:cxnLst>
            <a:rect l="0" t="0" r="r" b="b"/>
            <a:pathLst>
              <a:path w="350" h="475">
                <a:moveTo>
                  <a:pt x="187" y="0"/>
                </a:moveTo>
                <a:cubicBezTo>
                  <a:pt x="140" y="8"/>
                  <a:pt x="113" y="24"/>
                  <a:pt x="70" y="39"/>
                </a:cubicBezTo>
                <a:cubicBezTo>
                  <a:pt x="0" y="140"/>
                  <a:pt x="31" y="285"/>
                  <a:pt x="70" y="397"/>
                </a:cubicBezTo>
                <a:cubicBezTo>
                  <a:pt x="80" y="425"/>
                  <a:pt x="157" y="429"/>
                  <a:pt x="179" y="436"/>
                </a:cubicBezTo>
                <a:cubicBezTo>
                  <a:pt x="237" y="475"/>
                  <a:pt x="207" y="472"/>
                  <a:pt x="265" y="460"/>
                </a:cubicBezTo>
                <a:cubicBezTo>
                  <a:pt x="273" y="455"/>
                  <a:pt x="284" y="452"/>
                  <a:pt x="288" y="444"/>
                </a:cubicBezTo>
                <a:cubicBezTo>
                  <a:pt x="305" y="410"/>
                  <a:pt x="308" y="371"/>
                  <a:pt x="319" y="335"/>
                </a:cubicBezTo>
                <a:cubicBezTo>
                  <a:pt x="325" y="315"/>
                  <a:pt x="335" y="273"/>
                  <a:pt x="335" y="273"/>
                </a:cubicBezTo>
                <a:cubicBezTo>
                  <a:pt x="346" y="190"/>
                  <a:pt x="350" y="190"/>
                  <a:pt x="335" y="86"/>
                </a:cubicBezTo>
                <a:cubicBezTo>
                  <a:pt x="333" y="70"/>
                  <a:pt x="335" y="44"/>
                  <a:pt x="319" y="39"/>
                </a:cubicBezTo>
                <a:cubicBezTo>
                  <a:pt x="273" y="23"/>
                  <a:pt x="237" y="0"/>
                  <a:pt x="187" y="0"/>
                </a:cubicBezTo>
                <a:close/>
              </a:path>
            </a:pathLst>
          </a:custGeom>
          <a:noFill/>
          <a:ln w="9525" cap="flat" cmpd="sng">
            <a:solidFill>
              <a:schemeClr val="tx1"/>
            </a:solidFill>
            <a:prstDash val="solid"/>
            <a:round/>
            <a:headEnd type="none" w="med" len="med"/>
            <a:tailEnd type="none" w="med" len="me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40" name="Freeform 252"/>
          <p:cNvSpPr>
            <a:spLocks/>
          </p:cNvSpPr>
          <p:nvPr/>
        </p:nvSpPr>
        <p:spPr bwMode="auto">
          <a:xfrm>
            <a:off x="3481388" y="5307013"/>
            <a:ext cx="571500" cy="847725"/>
          </a:xfrm>
          <a:custGeom>
            <a:avLst/>
            <a:gdLst/>
            <a:ahLst/>
            <a:cxnLst>
              <a:cxn ang="0">
                <a:pos x="285" y="0"/>
              </a:cxn>
              <a:cxn ang="0">
                <a:pos x="160" y="31"/>
              </a:cxn>
              <a:cxn ang="0">
                <a:pos x="98" y="86"/>
              </a:cxn>
              <a:cxn ang="0">
                <a:pos x="43" y="250"/>
              </a:cxn>
              <a:cxn ang="0">
                <a:pos x="20" y="320"/>
              </a:cxn>
              <a:cxn ang="0">
                <a:pos x="106" y="530"/>
              </a:cxn>
              <a:cxn ang="0">
                <a:pos x="269" y="483"/>
              </a:cxn>
              <a:cxn ang="0">
                <a:pos x="316" y="413"/>
              </a:cxn>
              <a:cxn ang="0">
                <a:pos x="332" y="367"/>
              </a:cxn>
              <a:cxn ang="0">
                <a:pos x="340" y="55"/>
              </a:cxn>
              <a:cxn ang="0">
                <a:pos x="285" y="0"/>
              </a:cxn>
            </a:cxnLst>
            <a:rect l="0" t="0" r="r" b="b"/>
            <a:pathLst>
              <a:path w="360" h="534">
                <a:moveTo>
                  <a:pt x="285" y="0"/>
                </a:moveTo>
                <a:cubicBezTo>
                  <a:pt x="243" y="11"/>
                  <a:pt x="201" y="19"/>
                  <a:pt x="160" y="31"/>
                </a:cubicBezTo>
                <a:cubicBezTo>
                  <a:pt x="106" y="68"/>
                  <a:pt x="125" y="48"/>
                  <a:pt x="98" y="86"/>
                </a:cubicBezTo>
                <a:cubicBezTo>
                  <a:pt x="88" y="143"/>
                  <a:pt x="75" y="202"/>
                  <a:pt x="43" y="250"/>
                </a:cubicBezTo>
                <a:cubicBezTo>
                  <a:pt x="36" y="273"/>
                  <a:pt x="20" y="320"/>
                  <a:pt x="20" y="320"/>
                </a:cubicBezTo>
                <a:cubicBezTo>
                  <a:pt x="29" y="473"/>
                  <a:pt x="0" y="464"/>
                  <a:pt x="106" y="530"/>
                </a:cubicBezTo>
                <a:cubicBezTo>
                  <a:pt x="241" y="521"/>
                  <a:pt x="196" y="534"/>
                  <a:pt x="269" y="483"/>
                </a:cubicBezTo>
                <a:cubicBezTo>
                  <a:pt x="285" y="460"/>
                  <a:pt x="305" y="439"/>
                  <a:pt x="316" y="413"/>
                </a:cubicBezTo>
                <a:cubicBezTo>
                  <a:pt x="323" y="398"/>
                  <a:pt x="332" y="367"/>
                  <a:pt x="332" y="367"/>
                </a:cubicBezTo>
                <a:cubicBezTo>
                  <a:pt x="349" y="267"/>
                  <a:pt x="360" y="156"/>
                  <a:pt x="340" y="55"/>
                </a:cubicBezTo>
                <a:cubicBezTo>
                  <a:pt x="335" y="30"/>
                  <a:pt x="301" y="16"/>
                  <a:pt x="285" y="0"/>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41" name="Freeform 253"/>
          <p:cNvSpPr>
            <a:spLocks/>
          </p:cNvSpPr>
          <p:nvPr/>
        </p:nvSpPr>
        <p:spPr bwMode="auto">
          <a:xfrm>
            <a:off x="1409700" y="5183188"/>
            <a:ext cx="88900" cy="1127125"/>
          </a:xfrm>
          <a:custGeom>
            <a:avLst/>
            <a:gdLst/>
            <a:ahLst/>
            <a:cxnLst>
              <a:cxn ang="0">
                <a:pos x="39" y="0"/>
              </a:cxn>
              <a:cxn ang="0">
                <a:pos x="39" y="359"/>
              </a:cxn>
              <a:cxn ang="0">
                <a:pos x="0" y="710"/>
              </a:cxn>
            </a:cxnLst>
            <a:rect l="0" t="0" r="r" b="b"/>
            <a:pathLst>
              <a:path w="56" h="710">
                <a:moveTo>
                  <a:pt x="39" y="0"/>
                </a:moveTo>
                <a:cubicBezTo>
                  <a:pt x="26" y="120"/>
                  <a:pt x="21" y="236"/>
                  <a:pt x="39" y="359"/>
                </a:cubicBezTo>
                <a:cubicBezTo>
                  <a:pt x="35" y="494"/>
                  <a:pt x="56" y="597"/>
                  <a:pt x="0" y="710"/>
                </a:cubicBezTo>
              </a:path>
            </a:pathLst>
          </a:custGeom>
          <a:noFill/>
          <a:ln w="25400" cap="flat">
            <a:solidFill>
              <a:schemeClr val="tx1"/>
            </a:solidFill>
            <a:prstDash val="sysDot"/>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42" name="Freeform 254"/>
          <p:cNvSpPr>
            <a:spLocks/>
          </p:cNvSpPr>
          <p:nvPr/>
        </p:nvSpPr>
        <p:spPr bwMode="auto">
          <a:xfrm>
            <a:off x="3352800" y="5105400"/>
            <a:ext cx="88900" cy="1127125"/>
          </a:xfrm>
          <a:custGeom>
            <a:avLst/>
            <a:gdLst/>
            <a:ahLst/>
            <a:cxnLst>
              <a:cxn ang="0">
                <a:pos x="39" y="0"/>
              </a:cxn>
              <a:cxn ang="0">
                <a:pos x="39" y="359"/>
              </a:cxn>
              <a:cxn ang="0">
                <a:pos x="0" y="710"/>
              </a:cxn>
            </a:cxnLst>
            <a:rect l="0" t="0" r="r" b="b"/>
            <a:pathLst>
              <a:path w="56" h="710">
                <a:moveTo>
                  <a:pt x="39" y="0"/>
                </a:moveTo>
                <a:cubicBezTo>
                  <a:pt x="26" y="120"/>
                  <a:pt x="21" y="236"/>
                  <a:pt x="39" y="359"/>
                </a:cubicBezTo>
                <a:cubicBezTo>
                  <a:pt x="35" y="494"/>
                  <a:pt x="56" y="597"/>
                  <a:pt x="0" y="710"/>
                </a:cubicBezTo>
              </a:path>
            </a:pathLst>
          </a:custGeom>
          <a:noFill/>
          <a:ln w="25400" cap="flat" cmpd="sng">
            <a:solidFill>
              <a:schemeClr val="tx1"/>
            </a:solidFill>
            <a:prstDash val="sysDot"/>
            <a:round/>
            <a:headEnd type="none" w="med" len="med"/>
            <a:tailEnd type="none" w="med" len="me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43" name="AutoShape 255"/>
          <p:cNvSpPr>
            <a:spLocks noChangeArrowheads="1"/>
          </p:cNvSpPr>
          <p:nvPr/>
        </p:nvSpPr>
        <p:spPr bwMode="auto">
          <a:xfrm>
            <a:off x="1600200" y="44958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44" name="AutoShape 256"/>
          <p:cNvSpPr>
            <a:spLocks noChangeArrowheads="1"/>
          </p:cNvSpPr>
          <p:nvPr/>
        </p:nvSpPr>
        <p:spPr bwMode="auto">
          <a:xfrm>
            <a:off x="3200400" y="44958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0" name="Oval 282"/>
          <p:cNvSpPr>
            <a:spLocks noChangeArrowheads="1"/>
          </p:cNvSpPr>
          <p:nvPr/>
        </p:nvSpPr>
        <p:spPr bwMode="auto">
          <a:xfrm>
            <a:off x="7924800" y="5943600"/>
            <a:ext cx="115888"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1" name="Oval 283"/>
          <p:cNvSpPr>
            <a:spLocks noChangeArrowheads="1"/>
          </p:cNvSpPr>
          <p:nvPr/>
        </p:nvSpPr>
        <p:spPr bwMode="auto">
          <a:xfrm>
            <a:off x="7415213" y="5919788"/>
            <a:ext cx="115887" cy="12223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2" name="Oval 284"/>
          <p:cNvSpPr>
            <a:spLocks noChangeArrowheads="1"/>
          </p:cNvSpPr>
          <p:nvPr/>
        </p:nvSpPr>
        <p:spPr bwMode="auto">
          <a:xfrm>
            <a:off x="7848600" y="5410200"/>
            <a:ext cx="117475"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3" name="Oval 285"/>
          <p:cNvSpPr>
            <a:spLocks noChangeArrowheads="1"/>
          </p:cNvSpPr>
          <p:nvPr/>
        </p:nvSpPr>
        <p:spPr bwMode="auto">
          <a:xfrm>
            <a:off x="5548313" y="5881688"/>
            <a:ext cx="115887" cy="12223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4" name="Oval 286"/>
          <p:cNvSpPr>
            <a:spLocks noChangeArrowheads="1"/>
          </p:cNvSpPr>
          <p:nvPr/>
        </p:nvSpPr>
        <p:spPr bwMode="auto">
          <a:xfrm>
            <a:off x="5743575" y="5541963"/>
            <a:ext cx="115888" cy="120650"/>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5" name="Oval 287"/>
          <p:cNvSpPr>
            <a:spLocks noChangeArrowheads="1"/>
          </p:cNvSpPr>
          <p:nvPr/>
        </p:nvSpPr>
        <p:spPr bwMode="auto">
          <a:xfrm>
            <a:off x="8240713" y="5189538"/>
            <a:ext cx="115887" cy="12223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6" name="Oval 288"/>
          <p:cNvSpPr>
            <a:spLocks noChangeArrowheads="1"/>
          </p:cNvSpPr>
          <p:nvPr/>
        </p:nvSpPr>
        <p:spPr bwMode="auto">
          <a:xfrm>
            <a:off x="6386513" y="5197475"/>
            <a:ext cx="115887"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7" name="Oval 289"/>
          <p:cNvSpPr>
            <a:spLocks noChangeArrowheads="1"/>
          </p:cNvSpPr>
          <p:nvPr/>
        </p:nvSpPr>
        <p:spPr bwMode="auto">
          <a:xfrm>
            <a:off x="5930900" y="4992688"/>
            <a:ext cx="117475" cy="12223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cxnSp>
        <p:nvCxnSpPr>
          <p:cNvPr id="12578" name="AutoShape 290"/>
          <p:cNvCxnSpPr>
            <a:cxnSpLocks noChangeShapeType="1"/>
            <a:stCxn id="12571" idx="6"/>
            <a:endCxn id="12570" idx="2"/>
          </p:cNvCxnSpPr>
          <p:nvPr/>
        </p:nvCxnSpPr>
        <p:spPr bwMode="auto">
          <a:xfrm>
            <a:off x="7531100" y="5981700"/>
            <a:ext cx="393700" cy="23813"/>
          </a:xfrm>
          <a:prstGeom prst="straightConnector1">
            <a:avLst/>
          </a:prstGeom>
          <a:noFill/>
          <a:ln w="9525">
            <a:solidFill>
              <a:schemeClr val="tx1"/>
            </a:solidFill>
            <a:round/>
            <a:headEnd/>
            <a:tailEnd/>
          </a:ln>
          <a:effectLst/>
        </p:spPr>
      </p:cxnSp>
      <p:cxnSp>
        <p:nvCxnSpPr>
          <p:cNvPr id="12579" name="AutoShape 291"/>
          <p:cNvCxnSpPr>
            <a:cxnSpLocks noChangeShapeType="1"/>
            <a:stCxn id="12574" idx="4"/>
            <a:endCxn id="12573" idx="7"/>
          </p:cNvCxnSpPr>
          <p:nvPr/>
        </p:nvCxnSpPr>
        <p:spPr bwMode="auto">
          <a:xfrm flipH="1">
            <a:off x="5646738" y="5662613"/>
            <a:ext cx="153987" cy="238125"/>
          </a:xfrm>
          <a:prstGeom prst="straightConnector1">
            <a:avLst/>
          </a:prstGeom>
          <a:noFill/>
          <a:ln w="9525">
            <a:solidFill>
              <a:schemeClr val="tx1"/>
            </a:solidFill>
            <a:round/>
            <a:headEnd/>
            <a:tailEnd/>
          </a:ln>
          <a:effectLst/>
        </p:spPr>
      </p:cxnSp>
      <p:sp>
        <p:nvSpPr>
          <p:cNvPr id="12582" name="Line 294"/>
          <p:cNvSpPr>
            <a:spLocks noChangeShapeType="1"/>
          </p:cNvSpPr>
          <p:nvPr/>
        </p:nvSpPr>
        <p:spPr bwMode="auto">
          <a:xfrm>
            <a:off x="6061075" y="5060950"/>
            <a:ext cx="130175" cy="6826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83" name="Line 295"/>
          <p:cNvSpPr>
            <a:spLocks noChangeShapeType="1"/>
          </p:cNvSpPr>
          <p:nvPr/>
        </p:nvSpPr>
        <p:spPr bwMode="auto">
          <a:xfrm flipV="1">
            <a:off x="5873750" y="5473700"/>
            <a:ext cx="258763" cy="13493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84" name="Line 296"/>
          <p:cNvSpPr>
            <a:spLocks noChangeShapeType="1"/>
          </p:cNvSpPr>
          <p:nvPr/>
        </p:nvSpPr>
        <p:spPr bwMode="auto">
          <a:xfrm>
            <a:off x="5873750" y="5608638"/>
            <a:ext cx="193675" cy="68262"/>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85" name="Line 297"/>
          <p:cNvSpPr>
            <a:spLocks noChangeShapeType="1"/>
          </p:cNvSpPr>
          <p:nvPr/>
        </p:nvSpPr>
        <p:spPr bwMode="auto">
          <a:xfrm flipH="1" flipV="1">
            <a:off x="6321425" y="5129213"/>
            <a:ext cx="130175" cy="68262"/>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86" name="Line 298"/>
          <p:cNvSpPr>
            <a:spLocks noChangeShapeType="1"/>
          </p:cNvSpPr>
          <p:nvPr/>
        </p:nvSpPr>
        <p:spPr bwMode="auto">
          <a:xfrm flipH="1">
            <a:off x="8175625" y="5257800"/>
            <a:ext cx="65088" cy="6826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87" name="Line 299"/>
          <p:cNvSpPr>
            <a:spLocks noChangeShapeType="1"/>
          </p:cNvSpPr>
          <p:nvPr/>
        </p:nvSpPr>
        <p:spPr bwMode="auto">
          <a:xfrm flipH="1">
            <a:off x="8305800" y="5257800"/>
            <a:ext cx="63500" cy="20478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88" name="Line 300"/>
          <p:cNvSpPr>
            <a:spLocks noChangeShapeType="1"/>
          </p:cNvSpPr>
          <p:nvPr/>
        </p:nvSpPr>
        <p:spPr bwMode="auto">
          <a:xfrm flipV="1">
            <a:off x="7989888" y="5807075"/>
            <a:ext cx="130175" cy="136525"/>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89" name="Line 301"/>
          <p:cNvSpPr>
            <a:spLocks noChangeShapeType="1"/>
          </p:cNvSpPr>
          <p:nvPr/>
        </p:nvSpPr>
        <p:spPr bwMode="auto">
          <a:xfrm>
            <a:off x="8001000" y="5486400"/>
            <a:ext cx="130175" cy="6826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91" name="Freeform 303"/>
          <p:cNvSpPr>
            <a:spLocks/>
          </p:cNvSpPr>
          <p:nvPr/>
        </p:nvSpPr>
        <p:spPr bwMode="auto">
          <a:xfrm>
            <a:off x="5486400" y="5410200"/>
            <a:ext cx="482600" cy="766763"/>
          </a:xfrm>
          <a:custGeom>
            <a:avLst/>
            <a:gdLst/>
            <a:ahLst/>
            <a:cxnLst>
              <a:cxn ang="0">
                <a:pos x="218" y="0"/>
              </a:cxn>
              <a:cxn ang="0">
                <a:pos x="125" y="31"/>
              </a:cxn>
              <a:cxn ang="0">
                <a:pos x="55" y="125"/>
              </a:cxn>
              <a:cxn ang="0">
                <a:pos x="23" y="171"/>
              </a:cxn>
              <a:cxn ang="0">
                <a:pos x="0" y="241"/>
              </a:cxn>
              <a:cxn ang="0">
                <a:pos x="8" y="436"/>
              </a:cxn>
              <a:cxn ang="0">
                <a:pos x="16" y="460"/>
              </a:cxn>
              <a:cxn ang="0">
                <a:pos x="86" y="483"/>
              </a:cxn>
              <a:cxn ang="0">
                <a:pos x="242" y="475"/>
              </a:cxn>
              <a:cxn ang="0">
                <a:pos x="304" y="335"/>
              </a:cxn>
              <a:cxn ang="0">
                <a:pos x="296" y="70"/>
              </a:cxn>
              <a:cxn ang="0">
                <a:pos x="242" y="8"/>
              </a:cxn>
              <a:cxn ang="0">
                <a:pos x="218" y="0"/>
              </a:cxn>
            </a:cxnLst>
            <a:rect l="0" t="0" r="r" b="b"/>
            <a:pathLst>
              <a:path w="304" h="483">
                <a:moveTo>
                  <a:pt x="218" y="0"/>
                </a:moveTo>
                <a:cubicBezTo>
                  <a:pt x="178" y="7"/>
                  <a:pt x="157" y="9"/>
                  <a:pt x="125" y="31"/>
                </a:cubicBezTo>
                <a:cubicBezTo>
                  <a:pt x="102" y="63"/>
                  <a:pt x="77" y="92"/>
                  <a:pt x="55" y="125"/>
                </a:cubicBezTo>
                <a:cubicBezTo>
                  <a:pt x="45" y="141"/>
                  <a:pt x="23" y="171"/>
                  <a:pt x="23" y="171"/>
                </a:cubicBezTo>
                <a:cubicBezTo>
                  <a:pt x="16" y="195"/>
                  <a:pt x="0" y="241"/>
                  <a:pt x="0" y="241"/>
                </a:cubicBezTo>
                <a:cubicBezTo>
                  <a:pt x="3" y="306"/>
                  <a:pt x="3" y="371"/>
                  <a:pt x="8" y="436"/>
                </a:cubicBezTo>
                <a:cubicBezTo>
                  <a:pt x="9" y="444"/>
                  <a:pt x="10" y="454"/>
                  <a:pt x="16" y="460"/>
                </a:cubicBezTo>
                <a:cubicBezTo>
                  <a:pt x="33" y="477"/>
                  <a:pt x="86" y="483"/>
                  <a:pt x="86" y="483"/>
                </a:cubicBezTo>
                <a:cubicBezTo>
                  <a:pt x="138" y="480"/>
                  <a:pt x="190" y="480"/>
                  <a:pt x="242" y="475"/>
                </a:cubicBezTo>
                <a:cubicBezTo>
                  <a:pt x="288" y="471"/>
                  <a:pt x="292" y="370"/>
                  <a:pt x="304" y="335"/>
                </a:cubicBezTo>
                <a:cubicBezTo>
                  <a:pt x="301" y="247"/>
                  <a:pt x="301" y="158"/>
                  <a:pt x="296" y="70"/>
                </a:cubicBezTo>
                <a:cubicBezTo>
                  <a:pt x="295" y="47"/>
                  <a:pt x="260" y="20"/>
                  <a:pt x="242" y="8"/>
                </a:cubicBezTo>
                <a:cubicBezTo>
                  <a:pt x="235" y="3"/>
                  <a:pt x="218" y="0"/>
                  <a:pt x="218" y="0"/>
                </a:cubicBezTo>
                <a:close/>
              </a:path>
            </a:pathLst>
          </a:custGeom>
          <a:noFill/>
          <a:ln w="9525" cap="flat" cmpd="sng">
            <a:solidFill>
              <a:schemeClr val="tx1"/>
            </a:solidFill>
            <a:prstDash val="solid"/>
            <a:round/>
            <a:headEnd type="none" w="med" len="med"/>
            <a:tailEnd type="none" w="med" len="me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92" name="Freeform 304"/>
          <p:cNvSpPr>
            <a:spLocks/>
          </p:cNvSpPr>
          <p:nvPr/>
        </p:nvSpPr>
        <p:spPr bwMode="auto">
          <a:xfrm>
            <a:off x="5875338" y="4876800"/>
            <a:ext cx="830262" cy="533400"/>
          </a:xfrm>
          <a:custGeom>
            <a:avLst/>
            <a:gdLst/>
            <a:ahLst/>
            <a:cxnLst>
              <a:cxn ang="0">
                <a:pos x="141" y="23"/>
              </a:cxn>
              <a:cxn ang="0">
                <a:pos x="32" y="30"/>
              </a:cxn>
              <a:cxn ang="0">
                <a:pos x="8" y="100"/>
              </a:cxn>
              <a:cxn ang="0">
                <a:pos x="0" y="124"/>
              </a:cxn>
              <a:cxn ang="0">
                <a:pos x="8" y="241"/>
              </a:cxn>
              <a:cxn ang="0">
                <a:pos x="16" y="264"/>
              </a:cxn>
              <a:cxn ang="0">
                <a:pos x="110" y="295"/>
              </a:cxn>
              <a:cxn ang="0">
                <a:pos x="133" y="311"/>
              </a:cxn>
              <a:cxn ang="0">
                <a:pos x="149" y="334"/>
              </a:cxn>
              <a:cxn ang="0">
                <a:pos x="180" y="350"/>
              </a:cxn>
              <a:cxn ang="0">
                <a:pos x="297" y="412"/>
              </a:cxn>
              <a:cxn ang="0">
                <a:pos x="367" y="436"/>
              </a:cxn>
              <a:cxn ang="0">
                <a:pos x="390" y="443"/>
              </a:cxn>
              <a:cxn ang="0">
                <a:pos x="523" y="404"/>
              </a:cxn>
              <a:cxn ang="0">
                <a:pos x="515" y="249"/>
              </a:cxn>
              <a:cxn ang="0">
                <a:pos x="382" y="155"/>
              </a:cxn>
              <a:cxn ang="0">
                <a:pos x="304" y="38"/>
              </a:cxn>
              <a:cxn ang="0">
                <a:pos x="281" y="30"/>
              </a:cxn>
              <a:cxn ang="0">
                <a:pos x="234" y="15"/>
              </a:cxn>
              <a:cxn ang="0">
                <a:pos x="211" y="7"/>
              </a:cxn>
              <a:cxn ang="0">
                <a:pos x="141" y="23"/>
              </a:cxn>
            </a:cxnLst>
            <a:rect l="0" t="0" r="r" b="b"/>
            <a:pathLst>
              <a:path w="523" h="458">
                <a:moveTo>
                  <a:pt x="141" y="23"/>
                </a:moveTo>
                <a:cubicBezTo>
                  <a:pt x="105" y="25"/>
                  <a:pt x="65" y="16"/>
                  <a:pt x="32" y="30"/>
                </a:cubicBezTo>
                <a:cubicBezTo>
                  <a:pt x="9" y="40"/>
                  <a:pt x="16" y="77"/>
                  <a:pt x="8" y="100"/>
                </a:cubicBezTo>
                <a:cubicBezTo>
                  <a:pt x="5" y="108"/>
                  <a:pt x="0" y="124"/>
                  <a:pt x="0" y="124"/>
                </a:cubicBezTo>
                <a:cubicBezTo>
                  <a:pt x="3" y="163"/>
                  <a:pt x="4" y="202"/>
                  <a:pt x="8" y="241"/>
                </a:cubicBezTo>
                <a:cubicBezTo>
                  <a:pt x="9" y="249"/>
                  <a:pt x="9" y="259"/>
                  <a:pt x="16" y="264"/>
                </a:cubicBezTo>
                <a:cubicBezTo>
                  <a:pt x="37" y="279"/>
                  <a:pt x="83" y="287"/>
                  <a:pt x="110" y="295"/>
                </a:cubicBezTo>
                <a:cubicBezTo>
                  <a:pt x="118" y="300"/>
                  <a:pt x="126" y="304"/>
                  <a:pt x="133" y="311"/>
                </a:cubicBezTo>
                <a:cubicBezTo>
                  <a:pt x="140" y="318"/>
                  <a:pt x="142" y="328"/>
                  <a:pt x="149" y="334"/>
                </a:cubicBezTo>
                <a:cubicBezTo>
                  <a:pt x="158" y="341"/>
                  <a:pt x="170" y="344"/>
                  <a:pt x="180" y="350"/>
                </a:cubicBezTo>
                <a:cubicBezTo>
                  <a:pt x="229" y="380"/>
                  <a:pt x="245" y="395"/>
                  <a:pt x="297" y="412"/>
                </a:cubicBezTo>
                <a:cubicBezTo>
                  <a:pt x="320" y="420"/>
                  <a:pt x="343" y="428"/>
                  <a:pt x="367" y="436"/>
                </a:cubicBezTo>
                <a:cubicBezTo>
                  <a:pt x="375" y="438"/>
                  <a:pt x="390" y="443"/>
                  <a:pt x="390" y="443"/>
                </a:cubicBezTo>
                <a:cubicBezTo>
                  <a:pt x="444" y="439"/>
                  <a:pt x="505" y="458"/>
                  <a:pt x="523" y="404"/>
                </a:cubicBezTo>
                <a:cubicBezTo>
                  <a:pt x="520" y="352"/>
                  <a:pt x="522" y="300"/>
                  <a:pt x="515" y="249"/>
                </a:cubicBezTo>
                <a:cubicBezTo>
                  <a:pt x="511" y="220"/>
                  <a:pt x="416" y="166"/>
                  <a:pt x="382" y="155"/>
                </a:cubicBezTo>
                <a:cubicBezTo>
                  <a:pt x="368" y="110"/>
                  <a:pt x="331" y="77"/>
                  <a:pt x="304" y="38"/>
                </a:cubicBezTo>
                <a:cubicBezTo>
                  <a:pt x="299" y="31"/>
                  <a:pt x="289" y="33"/>
                  <a:pt x="281" y="30"/>
                </a:cubicBezTo>
                <a:cubicBezTo>
                  <a:pt x="265" y="25"/>
                  <a:pt x="250" y="20"/>
                  <a:pt x="234" y="15"/>
                </a:cubicBezTo>
                <a:cubicBezTo>
                  <a:pt x="226" y="12"/>
                  <a:pt x="211" y="7"/>
                  <a:pt x="211" y="7"/>
                </a:cubicBezTo>
                <a:cubicBezTo>
                  <a:pt x="145" y="15"/>
                  <a:pt x="164" y="0"/>
                  <a:pt x="141" y="23"/>
                </a:cubicBezTo>
                <a:close/>
              </a:path>
            </a:pathLst>
          </a:custGeom>
          <a:noFill/>
          <a:ln w="9525" cap="flat" cmpd="sng">
            <a:solidFill>
              <a:schemeClr val="tx1"/>
            </a:solidFill>
            <a:prstDash val="solid"/>
            <a:round/>
            <a:headEnd type="none" w="med" len="med"/>
            <a:tailEnd type="none" w="med" len="me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93" name="Freeform 305"/>
          <p:cNvSpPr>
            <a:spLocks/>
          </p:cNvSpPr>
          <p:nvPr/>
        </p:nvSpPr>
        <p:spPr bwMode="auto">
          <a:xfrm>
            <a:off x="7754938" y="4953000"/>
            <a:ext cx="779462" cy="685800"/>
          </a:xfrm>
          <a:custGeom>
            <a:avLst/>
            <a:gdLst/>
            <a:ahLst/>
            <a:cxnLst>
              <a:cxn ang="0">
                <a:pos x="305" y="0"/>
              </a:cxn>
              <a:cxn ang="0">
                <a:pos x="235" y="8"/>
              </a:cxn>
              <a:cxn ang="0">
                <a:pos x="188" y="23"/>
              </a:cxn>
              <a:cxn ang="0">
                <a:pos x="133" y="70"/>
              </a:cxn>
              <a:cxn ang="0">
                <a:pos x="87" y="101"/>
              </a:cxn>
              <a:cxn ang="0">
                <a:pos x="63" y="117"/>
              </a:cxn>
              <a:cxn ang="0">
                <a:pos x="17" y="210"/>
              </a:cxn>
              <a:cxn ang="0">
                <a:pos x="1" y="257"/>
              </a:cxn>
              <a:cxn ang="0">
                <a:pos x="9" y="397"/>
              </a:cxn>
              <a:cxn ang="0">
                <a:pos x="32" y="413"/>
              </a:cxn>
              <a:cxn ang="0">
                <a:pos x="94" y="452"/>
              </a:cxn>
              <a:cxn ang="0">
                <a:pos x="118" y="460"/>
              </a:cxn>
              <a:cxn ang="0">
                <a:pos x="250" y="452"/>
              </a:cxn>
              <a:cxn ang="0">
                <a:pos x="289" y="413"/>
              </a:cxn>
              <a:cxn ang="0">
                <a:pos x="391" y="374"/>
              </a:cxn>
              <a:cxn ang="0">
                <a:pos x="406" y="327"/>
              </a:cxn>
              <a:cxn ang="0">
                <a:pos x="414" y="304"/>
              </a:cxn>
              <a:cxn ang="0">
                <a:pos x="305" y="0"/>
              </a:cxn>
            </a:cxnLst>
            <a:rect l="0" t="0" r="r" b="b"/>
            <a:pathLst>
              <a:path w="468" h="460">
                <a:moveTo>
                  <a:pt x="305" y="0"/>
                </a:moveTo>
                <a:cubicBezTo>
                  <a:pt x="282" y="3"/>
                  <a:pt x="258" y="3"/>
                  <a:pt x="235" y="8"/>
                </a:cubicBezTo>
                <a:cubicBezTo>
                  <a:pt x="219" y="11"/>
                  <a:pt x="188" y="23"/>
                  <a:pt x="188" y="23"/>
                </a:cubicBezTo>
                <a:cubicBezTo>
                  <a:pt x="155" y="46"/>
                  <a:pt x="171" y="57"/>
                  <a:pt x="133" y="70"/>
                </a:cubicBezTo>
                <a:cubicBezTo>
                  <a:pt x="118" y="80"/>
                  <a:pt x="102" y="91"/>
                  <a:pt x="87" y="101"/>
                </a:cubicBezTo>
                <a:cubicBezTo>
                  <a:pt x="79" y="106"/>
                  <a:pt x="63" y="117"/>
                  <a:pt x="63" y="117"/>
                </a:cubicBezTo>
                <a:cubicBezTo>
                  <a:pt x="45" y="145"/>
                  <a:pt x="31" y="179"/>
                  <a:pt x="17" y="210"/>
                </a:cubicBezTo>
                <a:cubicBezTo>
                  <a:pt x="10" y="225"/>
                  <a:pt x="1" y="257"/>
                  <a:pt x="1" y="257"/>
                </a:cubicBezTo>
                <a:cubicBezTo>
                  <a:pt x="4" y="304"/>
                  <a:pt x="0" y="351"/>
                  <a:pt x="9" y="397"/>
                </a:cubicBezTo>
                <a:cubicBezTo>
                  <a:pt x="11" y="406"/>
                  <a:pt x="25" y="406"/>
                  <a:pt x="32" y="413"/>
                </a:cubicBezTo>
                <a:cubicBezTo>
                  <a:pt x="74" y="455"/>
                  <a:pt x="10" y="423"/>
                  <a:pt x="94" y="452"/>
                </a:cubicBezTo>
                <a:cubicBezTo>
                  <a:pt x="102" y="455"/>
                  <a:pt x="118" y="460"/>
                  <a:pt x="118" y="460"/>
                </a:cubicBezTo>
                <a:cubicBezTo>
                  <a:pt x="162" y="457"/>
                  <a:pt x="206" y="459"/>
                  <a:pt x="250" y="452"/>
                </a:cubicBezTo>
                <a:cubicBezTo>
                  <a:pt x="276" y="448"/>
                  <a:pt x="274" y="428"/>
                  <a:pt x="289" y="413"/>
                </a:cubicBezTo>
                <a:cubicBezTo>
                  <a:pt x="314" y="388"/>
                  <a:pt x="359" y="385"/>
                  <a:pt x="391" y="374"/>
                </a:cubicBezTo>
                <a:cubicBezTo>
                  <a:pt x="396" y="358"/>
                  <a:pt x="401" y="343"/>
                  <a:pt x="406" y="327"/>
                </a:cubicBezTo>
                <a:cubicBezTo>
                  <a:pt x="409" y="319"/>
                  <a:pt x="414" y="304"/>
                  <a:pt x="414" y="304"/>
                </a:cubicBezTo>
                <a:cubicBezTo>
                  <a:pt x="422" y="193"/>
                  <a:pt x="468" y="0"/>
                  <a:pt x="305" y="0"/>
                </a:cubicBezTo>
                <a:close/>
              </a:path>
            </a:pathLst>
          </a:custGeom>
          <a:noFill/>
          <a:ln w="9525" cap="flat" cmpd="sng">
            <a:solidFill>
              <a:schemeClr val="tx1"/>
            </a:solidFill>
            <a:prstDash val="solid"/>
            <a:round/>
            <a:headEnd type="none" w="med" len="med"/>
            <a:tailEnd type="none" w="med" len="me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94" name="Freeform 306"/>
          <p:cNvSpPr>
            <a:spLocks/>
          </p:cNvSpPr>
          <p:nvPr/>
        </p:nvSpPr>
        <p:spPr bwMode="auto">
          <a:xfrm>
            <a:off x="7261225" y="5765800"/>
            <a:ext cx="960438" cy="493713"/>
          </a:xfrm>
          <a:custGeom>
            <a:avLst/>
            <a:gdLst/>
            <a:ahLst/>
            <a:cxnLst>
              <a:cxn ang="0">
                <a:pos x="125" y="15"/>
              </a:cxn>
              <a:cxn ang="0">
                <a:pos x="359" y="15"/>
              </a:cxn>
              <a:cxn ang="0">
                <a:pos x="429" y="39"/>
              </a:cxn>
              <a:cxn ang="0">
                <a:pos x="452" y="46"/>
              </a:cxn>
              <a:cxn ang="0">
                <a:pos x="522" y="85"/>
              </a:cxn>
              <a:cxn ang="0">
                <a:pos x="585" y="140"/>
              </a:cxn>
              <a:cxn ang="0">
                <a:pos x="569" y="194"/>
              </a:cxn>
              <a:cxn ang="0">
                <a:pos x="452" y="280"/>
              </a:cxn>
              <a:cxn ang="0">
                <a:pos x="429" y="296"/>
              </a:cxn>
              <a:cxn ang="0">
                <a:pos x="382" y="311"/>
              </a:cxn>
              <a:cxn ang="0">
                <a:pos x="117" y="288"/>
              </a:cxn>
              <a:cxn ang="0">
                <a:pos x="94" y="265"/>
              </a:cxn>
              <a:cxn ang="0">
                <a:pos x="47" y="233"/>
              </a:cxn>
              <a:cxn ang="0">
                <a:pos x="47" y="78"/>
              </a:cxn>
              <a:cxn ang="0">
                <a:pos x="117" y="46"/>
              </a:cxn>
              <a:cxn ang="0">
                <a:pos x="125" y="15"/>
              </a:cxn>
            </a:cxnLst>
            <a:rect l="0" t="0" r="r" b="b"/>
            <a:pathLst>
              <a:path w="605" h="311">
                <a:moveTo>
                  <a:pt x="125" y="15"/>
                </a:moveTo>
                <a:cubicBezTo>
                  <a:pt x="225" y="8"/>
                  <a:pt x="255" y="0"/>
                  <a:pt x="359" y="15"/>
                </a:cubicBezTo>
                <a:cubicBezTo>
                  <a:pt x="383" y="18"/>
                  <a:pt x="406" y="32"/>
                  <a:pt x="429" y="39"/>
                </a:cubicBezTo>
                <a:cubicBezTo>
                  <a:pt x="437" y="41"/>
                  <a:pt x="452" y="46"/>
                  <a:pt x="452" y="46"/>
                </a:cubicBezTo>
                <a:cubicBezTo>
                  <a:pt x="506" y="83"/>
                  <a:pt x="481" y="72"/>
                  <a:pt x="522" y="85"/>
                </a:cubicBezTo>
                <a:cubicBezTo>
                  <a:pt x="548" y="102"/>
                  <a:pt x="559" y="123"/>
                  <a:pt x="585" y="140"/>
                </a:cubicBezTo>
                <a:cubicBezTo>
                  <a:pt x="604" y="170"/>
                  <a:pt x="605" y="183"/>
                  <a:pt x="569" y="194"/>
                </a:cubicBezTo>
                <a:cubicBezTo>
                  <a:pt x="528" y="222"/>
                  <a:pt x="493" y="253"/>
                  <a:pt x="452" y="280"/>
                </a:cubicBezTo>
                <a:cubicBezTo>
                  <a:pt x="444" y="285"/>
                  <a:pt x="438" y="292"/>
                  <a:pt x="429" y="296"/>
                </a:cubicBezTo>
                <a:cubicBezTo>
                  <a:pt x="414" y="303"/>
                  <a:pt x="382" y="311"/>
                  <a:pt x="382" y="311"/>
                </a:cubicBezTo>
                <a:cubicBezTo>
                  <a:pt x="288" y="282"/>
                  <a:pt x="245" y="293"/>
                  <a:pt x="117" y="288"/>
                </a:cubicBezTo>
                <a:cubicBezTo>
                  <a:pt x="109" y="280"/>
                  <a:pt x="103" y="272"/>
                  <a:pt x="94" y="265"/>
                </a:cubicBezTo>
                <a:cubicBezTo>
                  <a:pt x="79" y="253"/>
                  <a:pt x="47" y="233"/>
                  <a:pt x="47" y="233"/>
                </a:cubicBezTo>
                <a:cubicBezTo>
                  <a:pt x="18" y="191"/>
                  <a:pt x="0" y="115"/>
                  <a:pt x="47" y="78"/>
                </a:cubicBezTo>
                <a:cubicBezTo>
                  <a:pt x="63" y="65"/>
                  <a:pt x="97" y="53"/>
                  <a:pt x="117" y="46"/>
                </a:cubicBezTo>
                <a:cubicBezTo>
                  <a:pt x="126" y="20"/>
                  <a:pt x="125" y="31"/>
                  <a:pt x="125" y="15"/>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97" name="Freeform 309"/>
          <p:cNvSpPr>
            <a:spLocks/>
          </p:cNvSpPr>
          <p:nvPr/>
        </p:nvSpPr>
        <p:spPr bwMode="auto">
          <a:xfrm>
            <a:off x="5410200" y="5029200"/>
            <a:ext cx="1036638" cy="684213"/>
          </a:xfrm>
          <a:custGeom>
            <a:avLst/>
            <a:gdLst/>
            <a:ahLst/>
            <a:cxnLst>
              <a:cxn ang="0">
                <a:pos x="0" y="0"/>
              </a:cxn>
              <a:cxn ang="0">
                <a:pos x="71" y="39"/>
              </a:cxn>
              <a:cxn ang="0">
                <a:pos x="164" y="156"/>
              </a:cxn>
              <a:cxn ang="0">
                <a:pos x="211" y="163"/>
              </a:cxn>
              <a:cxn ang="0">
                <a:pos x="297" y="218"/>
              </a:cxn>
              <a:cxn ang="0">
                <a:pos x="382" y="312"/>
              </a:cxn>
              <a:cxn ang="0">
                <a:pos x="491" y="405"/>
              </a:cxn>
              <a:cxn ang="0">
                <a:pos x="523" y="475"/>
              </a:cxn>
            </a:cxnLst>
            <a:rect l="0" t="0" r="r" b="b"/>
            <a:pathLst>
              <a:path w="523" h="475">
                <a:moveTo>
                  <a:pt x="0" y="0"/>
                </a:moveTo>
                <a:cubicBezTo>
                  <a:pt x="26" y="9"/>
                  <a:pt x="71" y="39"/>
                  <a:pt x="71" y="39"/>
                </a:cubicBezTo>
                <a:cubicBezTo>
                  <a:pt x="102" y="86"/>
                  <a:pt x="99" y="142"/>
                  <a:pt x="164" y="156"/>
                </a:cubicBezTo>
                <a:cubicBezTo>
                  <a:pt x="179" y="159"/>
                  <a:pt x="195" y="161"/>
                  <a:pt x="211" y="163"/>
                </a:cubicBezTo>
                <a:cubicBezTo>
                  <a:pt x="256" y="179"/>
                  <a:pt x="259" y="205"/>
                  <a:pt x="297" y="218"/>
                </a:cubicBezTo>
                <a:cubicBezTo>
                  <a:pt x="364" y="263"/>
                  <a:pt x="332" y="254"/>
                  <a:pt x="382" y="312"/>
                </a:cubicBezTo>
                <a:cubicBezTo>
                  <a:pt x="416" y="351"/>
                  <a:pt x="457" y="352"/>
                  <a:pt x="491" y="405"/>
                </a:cubicBezTo>
                <a:cubicBezTo>
                  <a:pt x="499" y="435"/>
                  <a:pt x="501" y="454"/>
                  <a:pt x="523" y="475"/>
                </a:cubicBezTo>
              </a:path>
            </a:pathLst>
          </a:custGeom>
          <a:noFill/>
          <a:ln w="25400" cap="flat">
            <a:solidFill>
              <a:schemeClr val="tx1"/>
            </a:solidFill>
            <a:prstDash val="sysDot"/>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98" name="Freeform 310"/>
          <p:cNvSpPr>
            <a:spLocks/>
          </p:cNvSpPr>
          <p:nvPr/>
        </p:nvSpPr>
        <p:spPr bwMode="auto">
          <a:xfrm>
            <a:off x="7391400" y="5410200"/>
            <a:ext cx="1260475" cy="460375"/>
          </a:xfrm>
          <a:custGeom>
            <a:avLst/>
            <a:gdLst/>
            <a:ahLst/>
            <a:cxnLst>
              <a:cxn ang="0">
                <a:pos x="0" y="0"/>
              </a:cxn>
              <a:cxn ang="0">
                <a:pos x="101" y="86"/>
              </a:cxn>
              <a:cxn ang="0">
                <a:pos x="163" y="124"/>
              </a:cxn>
              <a:cxn ang="0">
                <a:pos x="187" y="132"/>
              </a:cxn>
              <a:cxn ang="0">
                <a:pos x="296" y="187"/>
              </a:cxn>
              <a:cxn ang="0">
                <a:pos x="342" y="210"/>
              </a:cxn>
              <a:cxn ang="0">
                <a:pos x="444" y="218"/>
              </a:cxn>
              <a:cxn ang="0">
                <a:pos x="600" y="241"/>
              </a:cxn>
              <a:cxn ang="0">
                <a:pos x="678" y="265"/>
              </a:cxn>
              <a:cxn ang="0">
                <a:pos x="724" y="288"/>
              </a:cxn>
              <a:cxn ang="0">
                <a:pos x="794" y="288"/>
              </a:cxn>
            </a:cxnLst>
            <a:rect l="0" t="0" r="r" b="b"/>
            <a:pathLst>
              <a:path w="794" h="290">
                <a:moveTo>
                  <a:pt x="0" y="0"/>
                </a:moveTo>
                <a:cubicBezTo>
                  <a:pt x="58" y="20"/>
                  <a:pt x="55" y="55"/>
                  <a:pt x="101" y="86"/>
                </a:cubicBezTo>
                <a:cubicBezTo>
                  <a:pt x="125" y="123"/>
                  <a:pt x="107" y="106"/>
                  <a:pt x="163" y="124"/>
                </a:cubicBezTo>
                <a:cubicBezTo>
                  <a:pt x="171" y="127"/>
                  <a:pt x="187" y="132"/>
                  <a:pt x="187" y="132"/>
                </a:cubicBezTo>
                <a:cubicBezTo>
                  <a:pt x="210" y="170"/>
                  <a:pt x="254" y="173"/>
                  <a:pt x="296" y="187"/>
                </a:cubicBezTo>
                <a:cubicBezTo>
                  <a:pt x="334" y="200"/>
                  <a:pt x="303" y="205"/>
                  <a:pt x="342" y="210"/>
                </a:cubicBezTo>
                <a:cubicBezTo>
                  <a:pt x="376" y="214"/>
                  <a:pt x="410" y="215"/>
                  <a:pt x="444" y="218"/>
                </a:cubicBezTo>
                <a:cubicBezTo>
                  <a:pt x="497" y="236"/>
                  <a:pt x="543" y="237"/>
                  <a:pt x="600" y="241"/>
                </a:cubicBezTo>
                <a:cubicBezTo>
                  <a:pt x="618" y="246"/>
                  <a:pt x="666" y="257"/>
                  <a:pt x="678" y="265"/>
                </a:cubicBezTo>
                <a:cubicBezTo>
                  <a:pt x="691" y="274"/>
                  <a:pt x="707" y="287"/>
                  <a:pt x="724" y="288"/>
                </a:cubicBezTo>
                <a:cubicBezTo>
                  <a:pt x="747" y="290"/>
                  <a:pt x="771" y="288"/>
                  <a:pt x="794" y="288"/>
                </a:cubicBezTo>
              </a:path>
            </a:pathLst>
          </a:custGeom>
          <a:noFill/>
          <a:ln w="25400" cap="flat" cmpd="sng">
            <a:solidFill>
              <a:schemeClr val="tx1"/>
            </a:solidFill>
            <a:prstDash val="sysDot"/>
            <a:round/>
            <a:headEnd type="none" w="med" len="med"/>
            <a:tailEnd type="none" w="med" len="me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99" name="AutoShape 311"/>
          <p:cNvSpPr>
            <a:spLocks noChangeArrowheads="1"/>
          </p:cNvSpPr>
          <p:nvPr/>
        </p:nvSpPr>
        <p:spPr bwMode="auto">
          <a:xfrm>
            <a:off x="5638800" y="4572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0" name="AutoShape 312"/>
          <p:cNvSpPr>
            <a:spLocks noChangeArrowheads="1"/>
          </p:cNvSpPr>
          <p:nvPr/>
        </p:nvSpPr>
        <p:spPr bwMode="auto">
          <a:xfrm>
            <a:off x="7924800" y="44958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1" name="AutoShape 313"/>
          <p:cNvSpPr>
            <a:spLocks noChangeArrowheads="1"/>
          </p:cNvSpPr>
          <p:nvPr/>
        </p:nvSpPr>
        <p:spPr bwMode="auto">
          <a:xfrm>
            <a:off x="8382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2" name="AutoShape 314"/>
          <p:cNvSpPr>
            <a:spLocks noChangeArrowheads="1"/>
          </p:cNvSpPr>
          <p:nvPr/>
        </p:nvSpPr>
        <p:spPr bwMode="auto">
          <a:xfrm>
            <a:off x="21336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3" name="AutoShape 315"/>
          <p:cNvSpPr>
            <a:spLocks noChangeArrowheads="1"/>
          </p:cNvSpPr>
          <p:nvPr/>
        </p:nvSpPr>
        <p:spPr bwMode="auto">
          <a:xfrm>
            <a:off x="28194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4" name="AutoShape 316"/>
          <p:cNvSpPr>
            <a:spLocks noChangeArrowheads="1"/>
          </p:cNvSpPr>
          <p:nvPr/>
        </p:nvSpPr>
        <p:spPr bwMode="auto">
          <a:xfrm>
            <a:off x="40386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5" name="AutoShape 317"/>
          <p:cNvSpPr>
            <a:spLocks noChangeArrowheads="1"/>
          </p:cNvSpPr>
          <p:nvPr/>
        </p:nvSpPr>
        <p:spPr bwMode="auto">
          <a:xfrm>
            <a:off x="52578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6" name="AutoShape 318"/>
          <p:cNvSpPr>
            <a:spLocks noChangeArrowheads="1"/>
          </p:cNvSpPr>
          <p:nvPr/>
        </p:nvSpPr>
        <p:spPr bwMode="auto">
          <a:xfrm>
            <a:off x="63246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7" name="AutoShape 319"/>
          <p:cNvSpPr>
            <a:spLocks noChangeArrowheads="1"/>
          </p:cNvSpPr>
          <p:nvPr/>
        </p:nvSpPr>
        <p:spPr bwMode="auto">
          <a:xfrm>
            <a:off x="70866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8" name="AutoShape 320"/>
          <p:cNvSpPr>
            <a:spLocks noChangeArrowheads="1"/>
          </p:cNvSpPr>
          <p:nvPr/>
        </p:nvSpPr>
        <p:spPr bwMode="auto">
          <a:xfrm>
            <a:off x="84582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70" name="TextBox 169">
            <a:hlinkClick r:id="" action="ppaction://noaction"/>
          </p:cNvPr>
          <p:cNvSpPr txBox="1"/>
          <p:nvPr/>
        </p:nvSpPr>
        <p:spPr>
          <a:xfrm>
            <a:off x="8153400" y="6349425"/>
            <a:ext cx="1219200" cy="584775"/>
          </a:xfrm>
          <a:prstGeom prst="rect">
            <a:avLst/>
          </a:prstGeom>
          <a:noFill/>
        </p:spPr>
        <p:txBody>
          <a:bodyPr wrap="square" rtlCol="0">
            <a:spAutoFit/>
          </a:bodyPr>
          <a:lstStyle/>
          <a:p>
            <a:pPr algn="ctr" fontAlgn="base">
              <a:spcBef>
                <a:spcPct val="50000"/>
              </a:spcBef>
              <a:spcAft>
                <a:spcPct val="0"/>
              </a:spcAft>
            </a:pPr>
            <a:r>
              <a:rPr lang="en-US" sz="3200" b="1" i="1" dirty="0" smtClean="0">
                <a:solidFill>
                  <a:srgbClr val="CED5DD">
                    <a:lumMod val="60000"/>
                    <a:lumOff val="40000"/>
                  </a:srgbClr>
                </a:solidFill>
              </a:rPr>
              <a:t>Back</a:t>
            </a:r>
            <a:endParaRPr lang="en-US" sz="3200" b="1" i="1" dirty="0">
              <a:solidFill>
                <a:srgbClr val="CED5DD">
                  <a:lumMod val="60000"/>
                  <a:lumOff val="40000"/>
                </a:srgbClr>
              </a:solidFill>
            </a:endParaRPr>
          </a:p>
        </p:txBody>
      </p:sp>
    </p:spTree>
    <p:extLst>
      <p:ext uri="{BB962C8B-B14F-4D97-AF65-F5344CB8AC3E}">
        <p14:creationId xmlns:p14="http://schemas.microsoft.com/office/powerpoint/2010/main" val="1083090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b="1" dirty="0" smtClean="0"/>
              <a:t>Statistical Properties of Social Networks</a:t>
            </a:r>
            <a:endParaRPr lang="zh-CN" altLang="en-US" dirty="0"/>
          </a:p>
        </p:txBody>
      </p:sp>
      <p:sp>
        <p:nvSpPr>
          <p:cNvPr id="3" name="Subtitle 2"/>
          <p:cNvSpPr>
            <a:spLocks noGrp="1"/>
          </p:cNvSpPr>
          <p:nvPr>
            <p:ph type="subTitle" idx="1"/>
          </p:nvPr>
        </p:nvSpPr>
        <p:spPr/>
        <p:txBody>
          <a:bodyPr/>
          <a:lstStyle/>
          <a:p>
            <a:endParaRPr lang="zh-CN" altLang="en-US" dirty="0"/>
          </a:p>
        </p:txBody>
      </p:sp>
      <p:pic>
        <p:nvPicPr>
          <p:cNvPr id="4" name="Picture 13" descr="HKUST_logo"/>
          <p:cNvPicPr>
            <a:picLocks noChangeAspect="1" noChangeArrowheads="1"/>
          </p:cNvPicPr>
          <p:nvPr/>
        </p:nvPicPr>
        <p:blipFill>
          <a:blip r:embed="rId3" cstate="print"/>
          <a:srcRect/>
          <a:stretch>
            <a:fillRect/>
          </a:stretch>
        </p:blipFill>
        <p:spPr bwMode="auto">
          <a:xfrm>
            <a:off x="6187132" y="4732338"/>
            <a:ext cx="2273300" cy="12890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10277680-3A9A-4834-ACB2-16CB01014CBC}" type="datetime1">
              <a:rPr lang="en-US" altLang="zh-CN" smtClean="0"/>
              <a:pPr>
                <a:defRPr/>
              </a:pPr>
              <a:t>4/16/2018</a:t>
            </a:fld>
            <a:endParaRPr lang="en-US" altLang="zh-CN"/>
          </a:p>
        </p:txBody>
      </p:sp>
    </p:spTree>
    <p:extLst>
      <p:ext uri="{BB962C8B-B14F-4D97-AF65-F5344CB8AC3E}">
        <p14:creationId xmlns:p14="http://schemas.microsoft.com/office/powerpoint/2010/main" val="6623723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a:lstStyle/>
          <a:p>
            <a:r>
              <a:rPr lang="en-US" altLang="zh-CN" dirty="0">
                <a:ea typeface="宋体" pitchFamily="2" charset="-122"/>
              </a:rPr>
              <a:t>Edge </a:t>
            </a:r>
            <a:r>
              <a:rPr lang="en-US" altLang="zh-CN" dirty="0" err="1" smtClean="0">
                <a:ea typeface="宋体" pitchFamily="2" charset="-122"/>
              </a:rPr>
              <a:t>Betweenness</a:t>
            </a:r>
            <a:r>
              <a:rPr lang="en-US" altLang="zh-CN" dirty="0" smtClean="0">
                <a:ea typeface="宋体" pitchFamily="2" charset="-122"/>
              </a:rPr>
              <a:t> Method</a:t>
            </a:r>
            <a:endParaRPr lang="en-US" altLang="zh-CN" dirty="0">
              <a:ea typeface="宋体" pitchFamily="2" charset="-122"/>
            </a:endParaRPr>
          </a:p>
        </p:txBody>
      </p:sp>
      <p:sp>
        <p:nvSpPr>
          <p:cNvPr id="40963" name="Content Placeholder 2"/>
          <p:cNvSpPr>
            <a:spLocks noGrp="1"/>
          </p:cNvSpPr>
          <p:nvPr>
            <p:ph idx="4294967295"/>
          </p:nvPr>
        </p:nvSpPr>
        <p:spPr>
          <a:xfrm>
            <a:off x="566738" y="1752600"/>
            <a:ext cx="8577262" cy="4267200"/>
          </a:xfrm>
        </p:spPr>
        <p:txBody>
          <a:bodyPr/>
          <a:lstStyle/>
          <a:p>
            <a:r>
              <a:rPr lang="en-US" altLang="zh-CN" sz="2000" dirty="0">
                <a:ea typeface="宋体" pitchFamily="2" charset="-122"/>
              </a:rPr>
              <a:t>The strength of a tie can be measured by </a:t>
            </a:r>
            <a:r>
              <a:rPr lang="en-US" altLang="zh-CN" sz="2000" i="1" dirty="0">
                <a:ea typeface="宋体" pitchFamily="2" charset="-122"/>
              </a:rPr>
              <a:t>edge </a:t>
            </a:r>
            <a:r>
              <a:rPr lang="en-US" altLang="zh-CN" sz="2000" i="1" dirty="0" err="1">
                <a:ea typeface="宋体" pitchFamily="2" charset="-122"/>
              </a:rPr>
              <a:t>betweenness</a:t>
            </a:r>
            <a:r>
              <a:rPr lang="en-US" altLang="zh-CN" sz="2000" i="1" dirty="0">
                <a:ea typeface="宋体" pitchFamily="2" charset="-122"/>
              </a:rPr>
              <a:t> </a:t>
            </a:r>
          </a:p>
          <a:p>
            <a:r>
              <a:rPr lang="en-US" altLang="zh-CN" sz="2000" i="1" dirty="0">
                <a:ea typeface="宋体" pitchFamily="2" charset="-122"/>
              </a:rPr>
              <a:t>Edge </a:t>
            </a:r>
            <a:r>
              <a:rPr lang="en-US" altLang="zh-CN" sz="2000" i="1" dirty="0" err="1">
                <a:ea typeface="宋体" pitchFamily="2" charset="-122"/>
              </a:rPr>
              <a:t>betweenness</a:t>
            </a:r>
            <a:r>
              <a:rPr lang="en-US" altLang="zh-CN" sz="2000" dirty="0">
                <a:ea typeface="宋体" pitchFamily="2" charset="-122"/>
              </a:rPr>
              <a:t>: the number of shortest paths that pass along with the edge</a:t>
            </a:r>
          </a:p>
          <a:p>
            <a:endParaRPr lang="en-US" altLang="zh-CN" sz="2000" dirty="0">
              <a:ea typeface="宋体" pitchFamily="2" charset="-122"/>
            </a:endParaRPr>
          </a:p>
          <a:p>
            <a:endParaRPr lang="en-US" altLang="zh-CN" sz="2000" dirty="0">
              <a:ea typeface="宋体" pitchFamily="2" charset="-122"/>
            </a:endParaRPr>
          </a:p>
          <a:p>
            <a:endParaRPr lang="en-US" altLang="zh-CN" sz="2000" dirty="0">
              <a:ea typeface="宋体" pitchFamily="2" charset="-122"/>
            </a:endParaRPr>
          </a:p>
          <a:p>
            <a:endParaRPr lang="en-US" altLang="zh-CN" sz="2000" dirty="0">
              <a:ea typeface="宋体" pitchFamily="2" charset="-122"/>
            </a:endParaRPr>
          </a:p>
          <a:p>
            <a:pPr>
              <a:buFont typeface="Arial" pitchFamily="34" charset="0"/>
              <a:buNone/>
            </a:pPr>
            <a:endParaRPr lang="en-US" altLang="zh-CN" sz="2000" dirty="0">
              <a:ea typeface="宋体" pitchFamily="2" charset="-122"/>
            </a:endParaRPr>
          </a:p>
          <a:p>
            <a:endParaRPr lang="en-US" altLang="zh-CN" sz="2000" dirty="0" smtClean="0">
              <a:ea typeface="宋体" pitchFamily="2" charset="-122"/>
            </a:endParaRPr>
          </a:p>
          <a:p>
            <a:r>
              <a:rPr lang="en-US" altLang="zh-CN" sz="2000" dirty="0" smtClean="0">
                <a:ea typeface="宋体" pitchFamily="2" charset="-122"/>
              </a:rPr>
              <a:t>The </a:t>
            </a:r>
            <a:r>
              <a:rPr lang="en-US" altLang="zh-CN" sz="2000" dirty="0">
                <a:ea typeface="宋体" pitchFamily="2" charset="-122"/>
              </a:rPr>
              <a:t>edge with higher </a:t>
            </a:r>
            <a:r>
              <a:rPr lang="en-US" altLang="zh-CN" sz="2000" dirty="0" err="1">
                <a:ea typeface="宋体" pitchFamily="2" charset="-122"/>
              </a:rPr>
              <a:t>betweenness</a:t>
            </a:r>
            <a:r>
              <a:rPr lang="en-US" altLang="zh-CN" sz="2000" dirty="0">
                <a:ea typeface="宋体" pitchFamily="2" charset="-122"/>
              </a:rPr>
              <a:t> tends to be the bridge between two communities. </a:t>
            </a:r>
          </a:p>
          <a:p>
            <a:endParaRPr lang="en-US" altLang="zh-CN" sz="2400" dirty="0">
              <a:ea typeface="宋体" pitchFamily="2" charset="-122"/>
            </a:endParaRPr>
          </a:p>
          <a:p>
            <a:endParaRPr lang="en-US" altLang="zh-CN" sz="2400" dirty="0">
              <a:ea typeface="宋体" pitchFamily="2" charset="-122"/>
            </a:endParaRPr>
          </a:p>
        </p:txBody>
      </p:sp>
      <p:grpSp>
        <p:nvGrpSpPr>
          <p:cNvPr id="40964" name="Group 4"/>
          <p:cNvGrpSpPr>
            <a:grpSpLocks/>
          </p:cNvGrpSpPr>
          <p:nvPr/>
        </p:nvGrpSpPr>
        <p:grpSpPr bwMode="auto">
          <a:xfrm>
            <a:off x="4932040" y="5445224"/>
            <a:ext cx="2819400" cy="1371600"/>
            <a:chOff x="0" y="0"/>
            <a:chExt cx="2819400" cy="1371600"/>
          </a:xfrm>
        </p:grpSpPr>
        <p:sp>
          <p:nvSpPr>
            <p:cNvPr id="40965" name="Oval 3"/>
            <p:cNvSpPr>
              <a:spLocks noChangeArrowheads="1"/>
            </p:cNvSpPr>
            <p:nvPr/>
          </p:nvSpPr>
          <p:spPr bwMode="auto">
            <a:xfrm>
              <a:off x="0" y="0"/>
              <a:ext cx="990600" cy="1371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40966" name="Oval 4"/>
            <p:cNvSpPr>
              <a:spLocks noChangeArrowheads="1"/>
            </p:cNvSpPr>
            <p:nvPr/>
          </p:nvSpPr>
          <p:spPr bwMode="auto">
            <a:xfrm>
              <a:off x="1752600" y="0"/>
              <a:ext cx="1066800" cy="1371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40967" name="Oval 5"/>
            <p:cNvSpPr>
              <a:spLocks noChangeArrowheads="1"/>
            </p:cNvSpPr>
            <p:nvPr/>
          </p:nvSpPr>
          <p:spPr bwMode="auto">
            <a:xfrm>
              <a:off x="152400" y="228600"/>
              <a:ext cx="304800" cy="304800"/>
            </a:xfrm>
            <a:prstGeom prst="ellipse">
              <a:avLst/>
            </a:prstGeom>
            <a:solidFill>
              <a:schemeClr val="accent1"/>
            </a:solidFill>
            <a:ln w="25400">
              <a:solidFill>
                <a:srgbClr val="385D8A"/>
              </a:solidFill>
              <a:round/>
              <a:headEnd/>
              <a:tailEnd/>
            </a:ln>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40968" name="Oval 6"/>
            <p:cNvSpPr>
              <a:spLocks noChangeArrowheads="1"/>
            </p:cNvSpPr>
            <p:nvPr/>
          </p:nvSpPr>
          <p:spPr bwMode="auto">
            <a:xfrm>
              <a:off x="609600" y="457200"/>
              <a:ext cx="304800" cy="304800"/>
            </a:xfrm>
            <a:prstGeom prst="ellipse">
              <a:avLst/>
            </a:prstGeom>
            <a:solidFill>
              <a:schemeClr val="accent1"/>
            </a:solidFill>
            <a:ln w="25400">
              <a:solidFill>
                <a:srgbClr val="385D8A"/>
              </a:solidFill>
              <a:round/>
              <a:headEnd/>
              <a:tailEnd/>
            </a:ln>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40969" name="Oval 7"/>
            <p:cNvSpPr>
              <a:spLocks noChangeArrowheads="1"/>
            </p:cNvSpPr>
            <p:nvPr/>
          </p:nvSpPr>
          <p:spPr bwMode="auto">
            <a:xfrm>
              <a:off x="228600" y="838200"/>
              <a:ext cx="304800" cy="304800"/>
            </a:xfrm>
            <a:prstGeom prst="ellipse">
              <a:avLst/>
            </a:prstGeom>
            <a:solidFill>
              <a:schemeClr val="accent1"/>
            </a:solidFill>
            <a:ln w="25400">
              <a:solidFill>
                <a:srgbClr val="385D8A"/>
              </a:solidFill>
              <a:round/>
              <a:headEnd/>
              <a:tailEnd/>
            </a:ln>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cxnSp>
          <p:nvCxnSpPr>
            <p:cNvPr id="40970" name="Straight Connector 8"/>
            <p:cNvCxnSpPr>
              <a:cxnSpLocks noChangeShapeType="1"/>
              <a:stCxn id="40968" idx="6"/>
              <a:endCxn id="40976" idx="2"/>
            </p:cNvCxnSpPr>
            <p:nvPr/>
          </p:nvCxnSpPr>
          <p:spPr bwMode="auto">
            <a:xfrm>
              <a:off x="914400" y="609600"/>
              <a:ext cx="990600" cy="1524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0971" name="Straight Connector 9"/>
            <p:cNvCxnSpPr>
              <a:cxnSpLocks noChangeShapeType="1"/>
              <a:stCxn id="40967" idx="5"/>
              <a:endCxn id="40968" idx="2"/>
            </p:cNvCxnSpPr>
            <p:nvPr/>
          </p:nvCxnSpPr>
          <p:spPr bwMode="auto">
            <a:xfrm rot="16200000" flipH="1">
              <a:off x="450662" y="450661"/>
              <a:ext cx="120837" cy="197037"/>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cxnSp>
          <p:nvCxnSpPr>
            <p:cNvPr id="40972" name="Straight Connector 10"/>
            <p:cNvCxnSpPr>
              <a:cxnSpLocks noChangeShapeType="1"/>
              <a:stCxn id="40967" idx="4"/>
              <a:endCxn id="40969" idx="0"/>
            </p:cNvCxnSpPr>
            <p:nvPr/>
          </p:nvCxnSpPr>
          <p:spPr bwMode="auto">
            <a:xfrm rot="16200000" flipH="1">
              <a:off x="190500" y="647700"/>
              <a:ext cx="304800" cy="76200"/>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cxnSp>
          <p:nvCxnSpPr>
            <p:cNvPr id="40973" name="Straight Connector 11"/>
            <p:cNvCxnSpPr>
              <a:cxnSpLocks noChangeShapeType="1"/>
              <a:stCxn id="40969" idx="7"/>
              <a:endCxn id="40968" idx="3"/>
            </p:cNvCxnSpPr>
            <p:nvPr/>
          </p:nvCxnSpPr>
          <p:spPr bwMode="auto">
            <a:xfrm rot="5400000" flipH="1" flipV="1">
              <a:off x="488763" y="717363"/>
              <a:ext cx="165474" cy="165474"/>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sp>
          <p:nvSpPr>
            <p:cNvPr id="40974" name="Oval 12"/>
            <p:cNvSpPr>
              <a:spLocks noChangeArrowheads="1"/>
            </p:cNvSpPr>
            <p:nvPr/>
          </p:nvSpPr>
          <p:spPr bwMode="auto">
            <a:xfrm>
              <a:off x="2133600" y="152400"/>
              <a:ext cx="304800" cy="304800"/>
            </a:xfrm>
            <a:prstGeom prst="ellipse">
              <a:avLst/>
            </a:prstGeom>
            <a:solidFill>
              <a:schemeClr val="accent1"/>
            </a:solidFill>
            <a:ln w="25400">
              <a:solidFill>
                <a:srgbClr val="385D8A"/>
              </a:solidFill>
              <a:round/>
              <a:headEnd/>
              <a:tailEnd/>
            </a:ln>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40975" name="Oval 13"/>
            <p:cNvSpPr>
              <a:spLocks noChangeArrowheads="1"/>
            </p:cNvSpPr>
            <p:nvPr/>
          </p:nvSpPr>
          <p:spPr bwMode="auto">
            <a:xfrm>
              <a:off x="2438400" y="533400"/>
              <a:ext cx="304800" cy="304800"/>
            </a:xfrm>
            <a:prstGeom prst="ellipse">
              <a:avLst/>
            </a:prstGeom>
            <a:solidFill>
              <a:schemeClr val="accent1"/>
            </a:solidFill>
            <a:ln w="25400">
              <a:solidFill>
                <a:srgbClr val="385D8A"/>
              </a:solidFill>
              <a:round/>
              <a:headEnd/>
              <a:tailEnd/>
            </a:ln>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40976" name="Oval 14"/>
            <p:cNvSpPr>
              <a:spLocks noChangeArrowheads="1"/>
            </p:cNvSpPr>
            <p:nvPr/>
          </p:nvSpPr>
          <p:spPr bwMode="auto">
            <a:xfrm>
              <a:off x="1905000" y="609600"/>
              <a:ext cx="304800" cy="304800"/>
            </a:xfrm>
            <a:prstGeom prst="ellipse">
              <a:avLst/>
            </a:prstGeom>
            <a:solidFill>
              <a:schemeClr val="accent1"/>
            </a:solidFill>
            <a:ln w="25400">
              <a:solidFill>
                <a:srgbClr val="385D8A"/>
              </a:solidFill>
              <a:round/>
              <a:headEnd/>
              <a:tailEnd/>
            </a:ln>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40977" name="Oval 15"/>
            <p:cNvSpPr>
              <a:spLocks noChangeArrowheads="1"/>
            </p:cNvSpPr>
            <p:nvPr/>
          </p:nvSpPr>
          <p:spPr bwMode="auto">
            <a:xfrm>
              <a:off x="2209800" y="914400"/>
              <a:ext cx="304800" cy="304800"/>
            </a:xfrm>
            <a:prstGeom prst="ellipse">
              <a:avLst/>
            </a:prstGeom>
            <a:solidFill>
              <a:schemeClr val="accent1"/>
            </a:solidFill>
            <a:ln w="25400">
              <a:solidFill>
                <a:srgbClr val="385D8A"/>
              </a:solidFill>
              <a:round/>
              <a:headEnd/>
              <a:tailEnd/>
            </a:ln>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cxnSp>
          <p:nvCxnSpPr>
            <p:cNvPr id="40978" name="Straight Connector 16"/>
            <p:cNvCxnSpPr>
              <a:cxnSpLocks noChangeShapeType="1"/>
              <a:stCxn id="40974" idx="3"/>
              <a:endCxn id="40976" idx="0"/>
            </p:cNvCxnSpPr>
            <p:nvPr/>
          </p:nvCxnSpPr>
          <p:spPr bwMode="auto">
            <a:xfrm rot="5400000">
              <a:off x="2019300" y="450662"/>
              <a:ext cx="197037" cy="120837"/>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cxnSp>
          <p:nvCxnSpPr>
            <p:cNvPr id="40979" name="Straight Connector 17"/>
            <p:cNvCxnSpPr>
              <a:cxnSpLocks noChangeShapeType="1"/>
              <a:stCxn id="40976" idx="5"/>
              <a:endCxn id="40977" idx="1"/>
            </p:cNvCxnSpPr>
            <p:nvPr/>
          </p:nvCxnSpPr>
          <p:spPr bwMode="auto">
            <a:xfrm rot="16200000" flipH="1">
              <a:off x="2165163" y="869763"/>
              <a:ext cx="89274" cy="89274"/>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cxnSp>
          <p:nvCxnSpPr>
            <p:cNvPr id="40980" name="Straight Connector 18"/>
            <p:cNvCxnSpPr>
              <a:cxnSpLocks noChangeShapeType="1"/>
              <a:stCxn id="40974" idx="5"/>
              <a:endCxn id="40975" idx="0"/>
            </p:cNvCxnSpPr>
            <p:nvPr/>
          </p:nvCxnSpPr>
          <p:spPr bwMode="auto">
            <a:xfrm rot="16200000" flipH="1">
              <a:off x="2431862" y="374461"/>
              <a:ext cx="120837" cy="197037"/>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cxnSp>
          <p:nvCxnSpPr>
            <p:cNvPr id="40981" name="Straight Connector 19"/>
            <p:cNvCxnSpPr>
              <a:cxnSpLocks noChangeShapeType="1"/>
              <a:stCxn id="40977" idx="7"/>
              <a:endCxn id="40975" idx="4"/>
            </p:cNvCxnSpPr>
            <p:nvPr/>
          </p:nvCxnSpPr>
          <p:spPr bwMode="auto">
            <a:xfrm rot="5400000" flipH="1" flipV="1">
              <a:off x="2469962" y="838200"/>
              <a:ext cx="120837" cy="120837"/>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grpSp>
      <p:pic>
        <p:nvPicPr>
          <p:cNvPr id="40982" name="Picture 21" descr="network.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8" y="3242990"/>
            <a:ext cx="408622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3" name="TextBox 22"/>
          <p:cNvSpPr txBox="1">
            <a:spLocks noChangeArrowheads="1"/>
          </p:cNvSpPr>
          <p:nvPr/>
        </p:nvSpPr>
        <p:spPr bwMode="auto">
          <a:xfrm>
            <a:off x="5257800" y="2769220"/>
            <a:ext cx="3429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dirty="0">
                <a:solidFill>
                  <a:srgbClr val="000000"/>
                </a:solidFill>
              </a:rPr>
              <a:t>The </a:t>
            </a:r>
            <a:r>
              <a:rPr lang="en-US" altLang="zh-CN" b="1" i="1" dirty="0">
                <a:solidFill>
                  <a:srgbClr val="000000"/>
                </a:solidFill>
              </a:rPr>
              <a:t>edge </a:t>
            </a:r>
            <a:r>
              <a:rPr lang="en-US" altLang="zh-CN" b="1" i="1" dirty="0" err="1">
                <a:solidFill>
                  <a:srgbClr val="000000"/>
                </a:solidFill>
              </a:rPr>
              <a:t>betweenness</a:t>
            </a:r>
            <a:r>
              <a:rPr lang="en-US" altLang="zh-CN" b="1" i="1" dirty="0">
                <a:solidFill>
                  <a:srgbClr val="000000"/>
                </a:solidFill>
              </a:rPr>
              <a:t> </a:t>
            </a:r>
            <a:r>
              <a:rPr lang="en-US" altLang="zh-CN" dirty="0">
                <a:solidFill>
                  <a:srgbClr val="000000"/>
                </a:solidFill>
              </a:rPr>
              <a:t>of e(1, 2) is 4 (=6/2 + 1), as all the shortest paths from 2 to {4, 5, 6, 7, 8, 9} have to either pass e(1, 2) or e(2, 3), and e(1,2) is the shortest path between 1 and 2</a:t>
            </a:r>
          </a:p>
        </p:txBody>
      </p:sp>
      <p:sp>
        <p:nvSpPr>
          <p:cNvPr id="40984" name="Slide Number Placeholder 24"/>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408D153E-B18A-4BA5-9263-E662183AA94A}" type="slidenum">
              <a:rPr lang="en-US" altLang="zh-CN" sz="1200">
                <a:solidFill>
                  <a:srgbClr val="898989"/>
                </a:solidFill>
              </a:rPr>
              <a:pPr algn="r" fontAlgn="base">
                <a:spcBef>
                  <a:spcPct val="50000"/>
                </a:spcBef>
                <a:spcAft>
                  <a:spcPct val="0"/>
                </a:spcAft>
              </a:pPr>
              <a:t>70</a:t>
            </a:fld>
            <a:endParaRPr lang="en-US" altLang="zh-CN" sz="1200">
              <a:solidFill>
                <a:srgbClr val="898989"/>
              </a:solidFill>
            </a:endParaRPr>
          </a:p>
        </p:txBody>
      </p:sp>
    </p:spTree>
    <p:extLst>
      <p:ext uri="{BB962C8B-B14F-4D97-AF65-F5344CB8AC3E}">
        <p14:creationId xmlns:p14="http://schemas.microsoft.com/office/powerpoint/2010/main" val="13093064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Edge </a:t>
            </a:r>
            <a:r>
              <a:rPr lang="en-US" altLang="zh-CN" dirty="0" err="1" smtClean="0"/>
              <a:t>Betweenness</a:t>
            </a:r>
            <a:r>
              <a:rPr lang="en-US" altLang="zh-CN" dirty="0" smtClean="0"/>
              <a:t> Method</a:t>
            </a:r>
            <a:endParaRPr lang="zh-CN" altLang="en-US" dirty="0"/>
          </a:p>
        </p:txBody>
      </p:sp>
      <p:sp>
        <p:nvSpPr>
          <p:cNvPr id="3" name="Content Placeholder 2"/>
          <p:cNvSpPr>
            <a:spLocks noGrp="1"/>
          </p:cNvSpPr>
          <p:nvPr>
            <p:ph idx="1"/>
          </p:nvPr>
        </p:nvSpPr>
        <p:spPr/>
        <p:txBody>
          <a:bodyPr/>
          <a:lstStyle/>
          <a:p>
            <a:r>
              <a:rPr lang="en-US" altLang="zh-CN" dirty="0" smtClean="0"/>
              <a:t>Basic idea</a:t>
            </a:r>
          </a:p>
          <a:p>
            <a:pPr marL="985837" lvl="1" indent="-514350">
              <a:buFont typeface="+mj-lt"/>
              <a:buAutoNum type="arabicPeriod"/>
            </a:pPr>
            <a:r>
              <a:rPr lang="en-US" altLang="zh-CN" sz="2400" dirty="0" smtClean="0"/>
              <a:t>Calculate </a:t>
            </a:r>
            <a:r>
              <a:rPr lang="en-US" altLang="zh-CN" sz="2400" dirty="0" err="1" smtClean="0"/>
              <a:t>betweenness</a:t>
            </a:r>
            <a:r>
              <a:rPr lang="en-US" altLang="zh-CN" sz="2400" dirty="0" smtClean="0"/>
              <a:t> score for all edges</a:t>
            </a:r>
          </a:p>
          <a:p>
            <a:pPr marL="985837" lvl="1" indent="-514350">
              <a:buFont typeface="+mj-lt"/>
              <a:buAutoNum type="arabicPeriod"/>
            </a:pPr>
            <a:r>
              <a:rPr lang="en-US" altLang="zh-CN" sz="2400" dirty="0" smtClean="0"/>
              <a:t>Find the edge with the highest score and remove it from the network</a:t>
            </a:r>
          </a:p>
          <a:p>
            <a:pPr marL="985837" lvl="1" indent="-514350">
              <a:buFont typeface="+mj-lt"/>
              <a:buAutoNum type="arabicPeriod"/>
            </a:pPr>
            <a:r>
              <a:rPr lang="en-US" altLang="zh-CN" sz="2400" dirty="0" smtClean="0"/>
              <a:t>Recalculate </a:t>
            </a:r>
            <a:r>
              <a:rPr lang="en-US" altLang="zh-CN" sz="2400" dirty="0" err="1" smtClean="0"/>
              <a:t>betweenness</a:t>
            </a:r>
            <a:r>
              <a:rPr lang="en-US" altLang="zh-CN" sz="2400" dirty="0" smtClean="0"/>
              <a:t> for all remaining edges</a:t>
            </a:r>
          </a:p>
          <a:p>
            <a:pPr marL="985837" lvl="1" indent="-514350">
              <a:buFont typeface="+mj-lt"/>
              <a:buAutoNum type="arabicPeriod"/>
            </a:pPr>
            <a:r>
              <a:rPr lang="en-US" altLang="zh-CN" sz="2400" dirty="0" smtClean="0"/>
              <a:t>Repeat from step 2</a:t>
            </a:r>
            <a:endParaRPr lang="zh-CN" altLang="en-US" sz="24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18378914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p:txBody>
          <a:bodyPr/>
          <a:lstStyle/>
          <a:p>
            <a:r>
              <a:rPr lang="en-US" altLang="zh-CN" sz="4000" dirty="0">
                <a:ea typeface="宋体" pitchFamily="2" charset="-122"/>
              </a:rPr>
              <a:t>Edge </a:t>
            </a:r>
            <a:r>
              <a:rPr lang="en-US" altLang="zh-CN" sz="4000" dirty="0" err="1">
                <a:ea typeface="宋体" pitchFamily="2" charset="-122"/>
              </a:rPr>
              <a:t>Betweenness</a:t>
            </a:r>
            <a:r>
              <a:rPr lang="en-US" altLang="zh-CN" sz="4000" dirty="0">
                <a:ea typeface="宋体" pitchFamily="2" charset="-122"/>
              </a:rPr>
              <a:t> </a:t>
            </a:r>
            <a:r>
              <a:rPr lang="en-US" altLang="zh-CN" sz="4000" dirty="0" smtClean="0">
                <a:ea typeface="宋体" pitchFamily="2" charset="-122"/>
              </a:rPr>
              <a:t>Method </a:t>
            </a:r>
            <a:r>
              <a:rPr lang="en-US" altLang="zh-CN" sz="4000" dirty="0" err="1" smtClean="0">
                <a:ea typeface="宋体" pitchFamily="2" charset="-122"/>
              </a:rPr>
              <a:t>con’t</a:t>
            </a:r>
            <a:endParaRPr lang="en-US" altLang="zh-CN" sz="4000" dirty="0">
              <a:ea typeface="宋体" pitchFamily="2" charset="-122"/>
            </a:endParaRPr>
          </a:p>
        </p:txBody>
      </p:sp>
      <p:pic>
        <p:nvPicPr>
          <p:cNvPr id="43011" name="Picture 3" descr="network.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44824"/>
            <a:ext cx="4084638"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8338" y="1914525"/>
            <a:ext cx="2540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5" descr="divisive.pd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819525"/>
            <a:ext cx="3736975"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6"/>
          <p:cNvSpPr txBox="1">
            <a:spLocks noChangeArrowheads="1"/>
          </p:cNvSpPr>
          <p:nvPr/>
        </p:nvSpPr>
        <p:spPr bwMode="auto">
          <a:xfrm>
            <a:off x="5076056" y="4032250"/>
            <a:ext cx="4150865"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fontAlgn="base">
              <a:spcBef>
                <a:spcPct val="50000"/>
              </a:spcBef>
              <a:spcAft>
                <a:spcPct val="0"/>
              </a:spcAft>
            </a:pPr>
            <a:r>
              <a:rPr lang="en-US" altLang="zh-CN" sz="2000" dirty="0">
                <a:solidFill>
                  <a:srgbClr val="000000"/>
                </a:solidFill>
              </a:rPr>
              <a:t>After remove e(4,5),  the </a:t>
            </a:r>
            <a:r>
              <a:rPr lang="en-US" altLang="zh-CN" sz="2000" dirty="0" err="1">
                <a:solidFill>
                  <a:srgbClr val="000000"/>
                </a:solidFill>
              </a:rPr>
              <a:t>betweenness</a:t>
            </a:r>
            <a:r>
              <a:rPr lang="en-US" altLang="zh-CN" sz="2000" dirty="0">
                <a:solidFill>
                  <a:srgbClr val="000000"/>
                </a:solidFill>
              </a:rPr>
              <a:t>  of e(4, 6) becomes 20, which is the </a:t>
            </a:r>
            <a:r>
              <a:rPr lang="en-US" altLang="zh-CN" sz="2000" dirty="0" smtClean="0">
                <a:solidFill>
                  <a:srgbClr val="000000"/>
                </a:solidFill>
              </a:rPr>
              <a:t>largest;</a:t>
            </a:r>
            <a:endParaRPr lang="en-US" altLang="zh-CN" sz="2500" dirty="0">
              <a:solidFill>
                <a:srgbClr val="000000"/>
              </a:solidFill>
            </a:endParaRPr>
          </a:p>
          <a:p>
            <a:pPr fontAlgn="base">
              <a:spcBef>
                <a:spcPct val="50000"/>
              </a:spcBef>
              <a:spcAft>
                <a:spcPct val="0"/>
              </a:spcAft>
            </a:pPr>
            <a:r>
              <a:rPr lang="en-US" altLang="zh-CN" sz="2000" dirty="0">
                <a:solidFill>
                  <a:srgbClr val="000000"/>
                </a:solidFill>
              </a:rPr>
              <a:t>After remove e(4,6),   the edge  e(7,9) has the </a:t>
            </a:r>
            <a:r>
              <a:rPr lang="en-US" altLang="zh-CN" sz="2000" dirty="0" smtClean="0">
                <a:solidFill>
                  <a:srgbClr val="000000"/>
                </a:solidFill>
              </a:rPr>
              <a:t>largest </a:t>
            </a:r>
            <a:r>
              <a:rPr lang="en-US" altLang="zh-CN" sz="2000" dirty="0" err="1">
                <a:solidFill>
                  <a:srgbClr val="000000"/>
                </a:solidFill>
              </a:rPr>
              <a:t>betweenness</a:t>
            </a:r>
            <a:r>
              <a:rPr lang="en-US" altLang="zh-CN" sz="2000" dirty="0">
                <a:solidFill>
                  <a:srgbClr val="000000"/>
                </a:solidFill>
              </a:rPr>
              <a:t> value 4, and should be removed. </a:t>
            </a:r>
          </a:p>
        </p:txBody>
      </p:sp>
      <p:sp>
        <p:nvSpPr>
          <p:cNvPr id="43015" name="TextBox 7"/>
          <p:cNvSpPr txBox="1">
            <a:spLocks noChangeArrowheads="1"/>
          </p:cNvSpPr>
          <p:nvPr/>
        </p:nvSpPr>
        <p:spPr bwMode="auto">
          <a:xfrm>
            <a:off x="5595277" y="1484313"/>
            <a:ext cx="28286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000" dirty="0">
                <a:solidFill>
                  <a:srgbClr val="000000"/>
                </a:solidFill>
              </a:rPr>
              <a:t>Initial </a:t>
            </a:r>
            <a:r>
              <a:rPr lang="en-US" altLang="zh-CN" sz="2000" dirty="0" err="1">
                <a:solidFill>
                  <a:srgbClr val="000000"/>
                </a:solidFill>
              </a:rPr>
              <a:t>betweenness</a:t>
            </a:r>
            <a:r>
              <a:rPr lang="en-US" altLang="zh-CN" sz="2000" dirty="0">
                <a:solidFill>
                  <a:srgbClr val="000000"/>
                </a:solidFill>
              </a:rPr>
              <a:t> value</a:t>
            </a:r>
          </a:p>
        </p:txBody>
      </p:sp>
      <p:sp>
        <p:nvSpPr>
          <p:cNvPr id="43016" name="Right Arrow 8"/>
          <p:cNvSpPr>
            <a:spLocks noChangeArrowheads="1"/>
          </p:cNvSpPr>
          <p:nvPr/>
        </p:nvSpPr>
        <p:spPr bwMode="auto">
          <a:xfrm>
            <a:off x="4721225" y="2343150"/>
            <a:ext cx="823913" cy="344488"/>
          </a:xfrm>
          <a:prstGeom prst="rightArrow">
            <a:avLst>
              <a:gd name="adj1" fmla="val 50000"/>
              <a:gd name="adj2" fmla="val 50082"/>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lstStyle/>
          <a:p>
            <a:pPr algn="ctr" fontAlgn="base">
              <a:spcBef>
                <a:spcPct val="50000"/>
              </a:spcBef>
              <a:spcAft>
                <a:spcPct val="0"/>
              </a:spcAft>
            </a:pPr>
            <a:endParaRPr lang="zh-CN" altLang="en-US" sz="2500">
              <a:solidFill>
                <a:srgbClr val="000000"/>
              </a:solidFill>
            </a:endParaRPr>
          </a:p>
        </p:txBody>
      </p:sp>
      <p:sp>
        <p:nvSpPr>
          <p:cNvPr id="43017" name="Left Arrow 10"/>
          <p:cNvSpPr>
            <a:spLocks noChangeArrowheads="1"/>
          </p:cNvSpPr>
          <p:nvPr/>
        </p:nvSpPr>
        <p:spPr bwMode="auto">
          <a:xfrm>
            <a:off x="3813175" y="4770438"/>
            <a:ext cx="1173163" cy="411162"/>
          </a:xfrm>
          <a:prstGeom prst="leftArrow">
            <a:avLst>
              <a:gd name="adj1" fmla="val 50000"/>
              <a:gd name="adj2" fmla="val 50025"/>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lstStyle/>
          <a:p>
            <a:pPr algn="ctr" fontAlgn="base">
              <a:spcBef>
                <a:spcPct val="50000"/>
              </a:spcBef>
              <a:spcAft>
                <a:spcPct val="0"/>
              </a:spcAft>
            </a:pPr>
            <a:endParaRPr lang="zh-CN" altLang="en-US" sz="2500">
              <a:solidFill>
                <a:srgbClr val="000000"/>
              </a:solidFill>
            </a:endParaRPr>
          </a:p>
        </p:txBody>
      </p:sp>
      <p:sp>
        <p:nvSpPr>
          <p:cNvPr id="43018" name="Slide Number Placeholder 9"/>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AF24008F-0412-46B3-A175-EF8CA042B3F1}" type="slidenum">
              <a:rPr lang="en-US" altLang="zh-CN" sz="1200">
                <a:solidFill>
                  <a:srgbClr val="898989"/>
                </a:solidFill>
              </a:rPr>
              <a:pPr algn="r" fontAlgn="base">
                <a:spcBef>
                  <a:spcPct val="50000"/>
                </a:spcBef>
                <a:spcAft>
                  <a:spcPct val="0"/>
                </a:spcAft>
              </a:pPr>
              <a:t>72</a:t>
            </a:fld>
            <a:endParaRPr lang="en-US" altLang="zh-CN" sz="1200">
              <a:solidFill>
                <a:srgbClr val="898989"/>
              </a:solidFill>
            </a:endParaRPr>
          </a:p>
        </p:txBody>
      </p:sp>
      <p:sp>
        <p:nvSpPr>
          <p:cNvPr id="43019" name="Rectangle 11"/>
          <p:cNvSpPr>
            <a:spLocks noChangeArrowheads="1"/>
          </p:cNvSpPr>
          <p:nvPr/>
        </p:nvSpPr>
        <p:spPr bwMode="auto">
          <a:xfrm>
            <a:off x="179512" y="6341258"/>
            <a:ext cx="87502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sz="2000" i="1" dirty="0">
                <a:solidFill>
                  <a:srgbClr val="000000"/>
                </a:solidFill>
              </a:rPr>
              <a:t>Idea: progressively removing edges with the highest </a:t>
            </a:r>
            <a:r>
              <a:rPr lang="en-US" altLang="zh-CN" sz="2000" i="1" dirty="0" err="1">
                <a:solidFill>
                  <a:srgbClr val="000000"/>
                </a:solidFill>
              </a:rPr>
              <a:t>betweenness</a:t>
            </a:r>
            <a:endParaRPr lang="en-US" altLang="zh-CN" sz="2000" i="1" dirty="0">
              <a:solidFill>
                <a:srgbClr val="000000"/>
              </a:solidFill>
            </a:endParaRPr>
          </a:p>
        </p:txBody>
      </p:sp>
    </p:spTree>
    <p:extLst>
      <p:ext uri="{BB962C8B-B14F-4D97-AF65-F5344CB8AC3E}">
        <p14:creationId xmlns:p14="http://schemas.microsoft.com/office/powerpoint/2010/main" val="3657321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r>
              <a:rPr lang="en-US" altLang="zh-CN">
                <a:ea typeface="宋体" pitchFamily="2" charset="-122"/>
              </a:rPr>
              <a:t>Modularity Matrix</a:t>
            </a:r>
          </a:p>
        </p:txBody>
      </p:sp>
      <p:sp>
        <p:nvSpPr>
          <p:cNvPr id="35843" name="Content Placeholder 2"/>
          <p:cNvSpPr>
            <a:spLocks noGrp="1"/>
          </p:cNvSpPr>
          <p:nvPr>
            <p:ph idx="4294967295"/>
          </p:nvPr>
        </p:nvSpPr>
        <p:spPr/>
        <p:txBody>
          <a:bodyPr/>
          <a:lstStyle/>
          <a:p>
            <a:r>
              <a:rPr lang="en-US" altLang="zh-CN" sz="2400" dirty="0">
                <a:ea typeface="宋体" pitchFamily="2" charset="-122"/>
              </a:rPr>
              <a:t>Modularity matrix:</a:t>
            </a:r>
          </a:p>
          <a:p>
            <a:endParaRPr lang="en-US" altLang="zh-CN" sz="2400" dirty="0">
              <a:ea typeface="宋体" pitchFamily="2" charset="-122"/>
            </a:endParaRPr>
          </a:p>
          <a:p>
            <a:r>
              <a:rPr lang="en-US" altLang="zh-CN" sz="2400" dirty="0" smtClean="0">
                <a:ea typeface="宋体" pitchFamily="2" charset="-122"/>
              </a:rPr>
              <a:t>Modularity </a:t>
            </a:r>
            <a:r>
              <a:rPr lang="en-US" altLang="zh-CN" sz="2400" dirty="0">
                <a:ea typeface="宋体" pitchFamily="2" charset="-122"/>
              </a:rPr>
              <a:t>maximization can be reformulated as</a:t>
            </a:r>
          </a:p>
          <a:p>
            <a:endParaRPr lang="en-US" altLang="zh-CN" sz="2400" dirty="0">
              <a:ea typeface="宋体" pitchFamily="2" charset="-122"/>
            </a:endParaRPr>
          </a:p>
          <a:p>
            <a:endParaRPr lang="en-US" altLang="zh-CN" sz="2400" dirty="0">
              <a:ea typeface="宋体" pitchFamily="2" charset="-122"/>
            </a:endParaRPr>
          </a:p>
          <a:p>
            <a:r>
              <a:rPr lang="en-US" altLang="zh-CN" sz="2400" dirty="0">
                <a:ea typeface="宋体" pitchFamily="2" charset="-122"/>
              </a:rPr>
              <a:t>Optimal solution: top eigenvectors of the modularity matrix </a:t>
            </a:r>
          </a:p>
          <a:p>
            <a:r>
              <a:rPr lang="en-US" altLang="zh-CN" sz="2400" dirty="0">
                <a:ea typeface="宋体" pitchFamily="2" charset="-122"/>
              </a:rPr>
              <a:t>Apply k-means to S as a post-processing step to obtain community partition</a:t>
            </a:r>
          </a:p>
          <a:p>
            <a:endParaRPr lang="en-US" altLang="zh-CN" sz="2400" dirty="0">
              <a:ea typeface="宋体" pitchFamily="2" charset="-122"/>
            </a:endParaRPr>
          </a:p>
        </p:txBody>
      </p:sp>
      <p:pic>
        <p:nvPicPr>
          <p:cNvPr id="35844" name="Picture 4" descr="latex-image-1.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993" y="2260104"/>
            <a:ext cx="1993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descr="latex-image-1.p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5780" y="2260104"/>
            <a:ext cx="2476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8" descr="latex-image-1.pd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3429000"/>
            <a:ext cx="44831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Slide Number Placeholder 6"/>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FC338357-1B74-4F24-AF77-6DEF7A1F6136}" type="slidenum">
              <a:rPr lang="en-US" altLang="zh-CN" sz="1200">
                <a:solidFill>
                  <a:srgbClr val="898989"/>
                </a:solidFill>
              </a:rPr>
              <a:pPr algn="r" fontAlgn="base">
                <a:spcBef>
                  <a:spcPct val="50000"/>
                </a:spcBef>
                <a:spcAft>
                  <a:spcPct val="0"/>
                </a:spcAft>
              </a:pPr>
              <a:t>73</a:t>
            </a:fld>
            <a:endParaRPr lang="en-US" altLang="zh-CN" sz="1200">
              <a:solidFill>
                <a:srgbClr val="898989"/>
              </a:solidFill>
            </a:endParaRPr>
          </a:p>
        </p:txBody>
      </p:sp>
      <p:sp>
        <p:nvSpPr>
          <p:cNvPr id="10" name="Text Box 12"/>
          <p:cNvSpPr txBox="1">
            <a:spLocks noChangeArrowheads="1"/>
          </p:cNvSpPr>
          <p:nvPr/>
        </p:nvSpPr>
        <p:spPr bwMode="auto">
          <a:xfrm>
            <a:off x="3419872" y="1412776"/>
            <a:ext cx="5774338" cy="400110"/>
          </a:xfrm>
          <a:prstGeom prst="rect">
            <a:avLst/>
          </a:prstGeom>
          <a:solidFill>
            <a:srgbClr val="FFFF99"/>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sz="2000" dirty="0">
                <a:solidFill>
                  <a:srgbClr val="336699"/>
                </a:solidFill>
              </a:rPr>
              <a:t>Q = </a:t>
            </a:r>
            <a:r>
              <a:rPr lang="en-US" altLang="zh-CN" sz="2000" dirty="0">
                <a:solidFill>
                  <a:srgbClr val="336699"/>
                </a:solidFill>
                <a:sym typeface="Symbol" pitchFamily="18" charset="2"/>
              </a:rPr>
              <a:t>(</a:t>
            </a:r>
            <a:r>
              <a:rPr lang="en-US" altLang="zh-CN" sz="2000" dirty="0" err="1">
                <a:solidFill>
                  <a:srgbClr val="336699"/>
                </a:solidFill>
                <a:sym typeface="Symbol" pitchFamily="18" charset="2"/>
              </a:rPr>
              <a:t>Aij</a:t>
            </a:r>
            <a:r>
              <a:rPr lang="en-US" altLang="zh-CN" sz="2000" dirty="0">
                <a:solidFill>
                  <a:srgbClr val="336699"/>
                </a:solidFill>
                <a:sym typeface="Symbol" pitchFamily="18" charset="2"/>
              </a:rPr>
              <a:t> - </a:t>
            </a:r>
            <a:r>
              <a:rPr lang="en-US" altLang="zh-CN" sz="2000" dirty="0" err="1">
                <a:solidFill>
                  <a:srgbClr val="336699"/>
                </a:solidFill>
                <a:sym typeface="Symbol" pitchFamily="18" charset="2"/>
              </a:rPr>
              <a:t>ki</a:t>
            </a:r>
            <a:r>
              <a:rPr lang="en-US" altLang="zh-CN" sz="2000" dirty="0">
                <a:solidFill>
                  <a:srgbClr val="336699"/>
                </a:solidFill>
                <a:sym typeface="Symbol" pitchFamily="18" charset="2"/>
              </a:rPr>
              <a:t>*</a:t>
            </a:r>
            <a:r>
              <a:rPr lang="en-US" altLang="zh-CN" sz="2000" dirty="0" err="1">
                <a:solidFill>
                  <a:srgbClr val="336699"/>
                </a:solidFill>
                <a:sym typeface="Symbol" pitchFamily="18" charset="2"/>
              </a:rPr>
              <a:t>kj</a:t>
            </a:r>
            <a:r>
              <a:rPr lang="en-US" altLang="zh-CN" sz="2000" dirty="0">
                <a:solidFill>
                  <a:srgbClr val="336699"/>
                </a:solidFill>
                <a:sym typeface="Symbol" pitchFamily="18" charset="2"/>
              </a:rPr>
              <a:t>/M | </a:t>
            </a:r>
            <a:r>
              <a:rPr lang="en-US" altLang="zh-CN" sz="2000" dirty="0" err="1">
                <a:solidFill>
                  <a:srgbClr val="336699"/>
                </a:solidFill>
                <a:sym typeface="Symbol" pitchFamily="18" charset="2"/>
              </a:rPr>
              <a:t>i,j</a:t>
            </a:r>
            <a:r>
              <a:rPr lang="en-US" altLang="zh-CN" sz="2000" dirty="0">
                <a:solidFill>
                  <a:srgbClr val="336699"/>
                </a:solidFill>
                <a:sym typeface="Symbol" pitchFamily="18" charset="2"/>
              </a:rPr>
              <a:t> in the same group)</a:t>
            </a:r>
          </a:p>
        </p:txBody>
      </p:sp>
      <p:pic>
        <p:nvPicPr>
          <p:cNvPr id="11" name="Picture 10" descr="latex-image-1.pd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5949280"/>
            <a:ext cx="41783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449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r>
              <a:rPr lang="en-US" altLang="zh-CN">
                <a:ea typeface="宋体" pitchFamily="2" charset="-122"/>
              </a:rPr>
              <a:t>Modularity Maximization Example</a:t>
            </a:r>
          </a:p>
        </p:txBody>
      </p:sp>
      <p:pic>
        <p:nvPicPr>
          <p:cNvPr id="36867" name="Picture 3" descr="network.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1657226"/>
            <a:ext cx="4084638"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4" descr="latex-image-1.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76675"/>
            <a:ext cx="5788025"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6"/>
          <p:cNvSpPr txBox="1">
            <a:spLocks noChangeArrowheads="1"/>
          </p:cNvSpPr>
          <p:nvPr/>
        </p:nvSpPr>
        <p:spPr bwMode="auto">
          <a:xfrm>
            <a:off x="2592388" y="5775325"/>
            <a:ext cx="1893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500">
                <a:solidFill>
                  <a:srgbClr val="000000"/>
                </a:solidFill>
              </a:rPr>
              <a:t>Modularity Matrix</a:t>
            </a:r>
          </a:p>
        </p:txBody>
      </p:sp>
      <p:sp>
        <p:nvSpPr>
          <p:cNvPr id="36870" name="Down Arrow 8"/>
          <p:cNvSpPr>
            <a:spLocks noChangeArrowheads="1"/>
          </p:cNvSpPr>
          <p:nvPr/>
        </p:nvSpPr>
        <p:spPr bwMode="auto">
          <a:xfrm>
            <a:off x="2465388" y="3035300"/>
            <a:ext cx="450850" cy="658813"/>
          </a:xfrm>
          <a:prstGeom prst="downArrow">
            <a:avLst>
              <a:gd name="adj1" fmla="val 50000"/>
              <a:gd name="adj2" fmla="val 49886"/>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lstStyle/>
          <a:p>
            <a:pPr algn="ctr" fontAlgn="base">
              <a:spcBef>
                <a:spcPct val="50000"/>
              </a:spcBef>
              <a:spcAft>
                <a:spcPct val="0"/>
              </a:spcAft>
            </a:pPr>
            <a:endParaRPr lang="zh-CN" altLang="en-US" sz="2500">
              <a:solidFill>
                <a:srgbClr val="000000"/>
              </a:solidFill>
            </a:endParaRPr>
          </a:p>
        </p:txBody>
      </p:sp>
      <p:sp>
        <p:nvSpPr>
          <p:cNvPr id="36871" name="Right Arrow 9"/>
          <p:cNvSpPr>
            <a:spLocks noChangeArrowheads="1"/>
          </p:cNvSpPr>
          <p:nvPr/>
        </p:nvSpPr>
        <p:spPr bwMode="auto">
          <a:xfrm>
            <a:off x="6378575" y="4473575"/>
            <a:ext cx="477838" cy="439738"/>
          </a:xfrm>
          <a:prstGeom prst="rightArrow">
            <a:avLst>
              <a:gd name="adj1" fmla="val 50000"/>
              <a:gd name="adj2" fmla="val 50056"/>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lstStyle/>
          <a:p>
            <a:pPr algn="ctr" fontAlgn="base">
              <a:spcBef>
                <a:spcPct val="50000"/>
              </a:spcBef>
              <a:spcAft>
                <a:spcPct val="0"/>
              </a:spcAft>
            </a:pPr>
            <a:endParaRPr lang="zh-CN" altLang="en-US" sz="2500">
              <a:solidFill>
                <a:srgbClr val="000000"/>
              </a:solidFill>
            </a:endParaRPr>
          </a:p>
        </p:txBody>
      </p:sp>
      <p:sp>
        <p:nvSpPr>
          <p:cNvPr id="36872" name="Up Arrow 10"/>
          <p:cNvSpPr>
            <a:spLocks noChangeArrowheads="1"/>
          </p:cNvSpPr>
          <p:nvPr/>
        </p:nvSpPr>
        <p:spPr bwMode="auto">
          <a:xfrm>
            <a:off x="7697788" y="2649538"/>
            <a:ext cx="373062" cy="647700"/>
          </a:xfrm>
          <a:prstGeom prst="upArrow">
            <a:avLst>
              <a:gd name="adj1" fmla="val 50000"/>
              <a:gd name="adj2" fmla="val 49923"/>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lstStyle/>
          <a:p>
            <a:pPr algn="ctr" fontAlgn="base">
              <a:spcBef>
                <a:spcPct val="50000"/>
              </a:spcBef>
              <a:spcAft>
                <a:spcPct val="0"/>
              </a:spcAft>
            </a:pPr>
            <a:endParaRPr lang="zh-CN" altLang="en-US" sz="2500">
              <a:solidFill>
                <a:srgbClr val="000000"/>
              </a:solidFill>
            </a:endParaRPr>
          </a:p>
        </p:txBody>
      </p:sp>
      <p:sp>
        <p:nvSpPr>
          <p:cNvPr id="36873" name="TextBox 11"/>
          <p:cNvSpPr txBox="1">
            <a:spLocks noChangeArrowheads="1"/>
          </p:cNvSpPr>
          <p:nvPr/>
        </p:nvSpPr>
        <p:spPr bwMode="auto">
          <a:xfrm>
            <a:off x="8114729" y="2841625"/>
            <a:ext cx="993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500" i="1" dirty="0">
                <a:solidFill>
                  <a:srgbClr val="000000"/>
                </a:solidFill>
              </a:rPr>
              <a:t>k</a:t>
            </a:r>
            <a:r>
              <a:rPr lang="en-US" altLang="zh-CN" sz="2500" dirty="0">
                <a:solidFill>
                  <a:srgbClr val="000000"/>
                </a:solidFill>
              </a:rPr>
              <a:t>-means</a:t>
            </a:r>
          </a:p>
        </p:txBody>
      </p:sp>
      <p:sp>
        <p:nvSpPr>
          <p:cNvPr id="36874" name="TextBox 12"/>
          <p:cNvSpPr txBox="1">
            <a:spLocks noChangeArrowheads="1"/>
          </p:cNvSpPr>
          <p:nvPr/>
        </p:nvSpPr>
        <p:spPr bwMode="auto">
          <a:xfrm>
            <a:off x="5961063" y="1658938"/>
            <a:ext cx="3038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000">
                <a:solidFill>
                  <a:srgbClr val="0000FF"/>
                </a:solidFill>
              </a:rPr>
              <a:t>Two Communities:</a:t>
            </a:r>
          </a:p>
          <a:p>
            <a:pPr algn="ctr" fontAlgn="base">
              <a:spcBef>
                <a:spcPct val="50000"/>
              </a:spcBef>
              <a:spcAft>
                <a:spcPct val="0"/>
              </a:spcAft>
            </a:pPr>
            <a:r>
              <a:rPr lang="en-US" altLang="zh-CN" sz="2000">
                <a:solidFill>
                  <a:srgbClr val="0000FF"/>
                </a:solidFill>
              </a:rPr>
              <a:t>{1, 2, 3, 4} and {5, 6, 7, 8, 9}</a:t>
            </a:r>
          </a:p>
        </p:txBody>
      </p:sp>
      <p:sp>
        <p:nvSpPr>
          <p:cNvPr id="36875" name="Slide Number Placeholder 13"/>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0DAC3838-1A0C-4EB5-9969-7039EDB919ED}" type="slidenum">
              <a:rPr lang="en-US" altLang="zh-CN" sz="1200">
                <a:solidFill>
                  <a:srgbClr val="898989"/>
                </a:solidFill>
              </a:rPr>
              <a:pPr algn="r" fontAlgn="base">
                <a:spcBef>
                  <a:spcPct val="50000"/>
                </a:spcBef>
                <a:spcAft>
                  <a:spcPct val="0"/>
                </a:spcAft>
              </a:pPr>
              <a:t>74</a:t>
            </a:fld>
            <a:endParaRPr lang="en-US" altLang="zh-CN" sz="1200">
              <a:solidFill>
                <a:srgbClr val="898989"/>
              </a:solidFill>
            </a:endParaRPr>
          </a:p>
        </p:txBody>
      </p:sp>
      <p:pic>
        <p:nvPicPr>
          <p:cNvPr id="3687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725" y="3876675"/>
            <a:ext cx="122872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8" name="Oval 7"/>
          <p:cNvSpPr>
            <a:spLocks noChangeArrowheads="1"/>
          </p:cNvSpPr>
          <p:nvPr/>
        </p:nvSpPr>
        <p:spPr bwMode="auto">
          <a:xfrm>
            <a:off x="7539038" y="3446463"/>
            <a:ext cx="625475" cy="2487612"/>
          </a:xfrm>
          <a:prstGeom prst="ellipse">
            <a:avLst/>
          </a:prstGeom>
          <a:noFill/>
          <a:ln w="9525">
            <a:solidFill>
              <a:srgbClr val="FF0000"/>
            </a:solidFill>
            <a:round/>
            <a:headEnd/>
            <a:tailEnd/>
          </a:ln>
          <a:effectLst>
            <a:outerShdw dist="23000" dir="5400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txBody>
          <a:bodyPr/>
          <a:lstStyle/>
          <a:p>
            <a:pPr algn="ctr" fontAlgn="base">
              <a:spcBef>
                <a:spcPct val="50000"/>
              </a:spcBef>
              <a:spcAft>
                <a:spcPct val="0"/>
              </a:spcAft>
            </a:pPr>
            <a:endParaRPr lang="zh-CN" altLang="en-US" sz="2500">
              <a:solidFill>
                <a:srgbClr val="000000"/>
              </a:solidFill>
            </a:endParaRPr>
          </a:p>
        </p:txBody>
      </p:sp>
    </p:spTree>
    <p:extLst>
      <p:ext uri="{BB962C8B-B14F-4D97-AF65-F5344CB8AC3E}">
        <p14:creationId xmlns:p14="http://schemas.microsoft.com/office/powerpoint/2010/main" val="22460492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p:txBody>
          <a:bodyPr/>
          <a:lstStyle/>
          <a:p>
            <a:r>
              <a:rPr lang="en-US" altLang="zh-CN">
                <a:ea typeface="宋体" pitchFamily="2" charset="-122"/>
              </a:rPr>
              <a:t>Spectral Clustering</a:t>
            </a:r>
          </a:p>
        </p:txBody>
      </p:sp>
      <p:sp>
        <p:nvSpPr>
          <p:cNvPr id="31747" name="Content Placeholder 2"/>
          <p:cNvSpPr>
            <a:spLocks noGrp="1"/>
          </p:cNvSpPr>
          <p:nvPr>
            <p:ph idx="4294967295"/>
          </p:nvPr>
        </p:nvSpPr>
        <p:spPr/>
        <p:txBody>
          <a:bodyPr/>
          <a:lstStyle/>
          <a:p>
            <a:r>
              <a:rPr lang="en-US" altLang="zh-CN" sz="2000" dirty="0">
                <a:ea typeface="宋体" pitchFamily="2" charset="-122"/>
              </a:rPr>
              <a:t>Both ratio cut and normalized cut can be reformulated as</a:t>
            </a:r>
          </a:p>
          <a:p>
            <a:endParaRPr lang="en-US" altLang="zh-CN" sz="2000" dirty="0">
              <a:ea typeface="宋体" pitchFamily="2" charset="-122"/>
            </a:endParaRPr>
          </a:p>
          <a:p>
            <a:endParaRPr lang="en-US" altLang="zh-CN" sz="2000" dirty="0">
              <a:ea typeface="宋体" pitchFamily="2" charset="-122"/>
            </a:endParaRPr>
          </a:p>
          <a:p>
            <a:endParaRPr lang="en-US" altLang="zh-CN" sz="2000" dirty="0">
              <a:ea typeface="宋体" pitchFamily="2" charset="-122"/>
            </a:endParaRPr>
          </a:p>
          <a:p>
            <a:r>
              <a:rPr lang="en-US" altLang="zh-CN" sz="2000" dirty="0">
                <a:ea typeface="宋体" pitchFamily="2" charset="-122"/>
              </a:rPr>
              <a:t>Where</a:t>
            </a:r>
          </a:p>
          <a:p>
            <a:endParaRPr lang="en-US" altLang="zh-CN" sz="2000" dirty="0">
              <a:ea typeface="宋体" pitchFamily="2" charset="-122"/>
            </a:endParaRPr>
          </a:p>
          <a:p>
            <a:pPr marL="0" indent="0">
              <a:buNone/>
            </a:pPr>
            <a:endParaRPr lang="en-US" altLang="zh-CN" sz="2000" dirty="0" smtClean="0">
              <a:solidFill>
                <a:srgbClr val="0000FF"/>
              </a:solidFill>
              <a:ea typeface="宋体" pitchFamily="2" charset="-122"/>
            </a:endParaRPr>
          </a:p>
          <a:p>
            <a:r>
              <a:rPr lang="en-US" altLang="zh-CN" sz="2000" dirty="0" smtClean="0">
                <a:solidFill>
                  <a:srgbClr val="0000FF"/>
                </a:solidFill>
                <a:ea typeface="宋体" pitchFamily="2" charset="-122"/>
              </a:rPr>
              <a:t>Spectral </a:t>
            </a:r>
            <a:r>
              <a:rPr lang="en-US" altLang="zh-CN" sz="2000" dirty="0">
                <a:solidFill>
                  <a:srgbClr val="0000FF"/>
                </a:solidFill>
                <a:ea typeface="宋体" pitchFamily="2" charset="-122"/>
              </a:rPr>
              <a:t>relaxation</a:t>
            </a:r>
            <a:r>
              <a:rPr lang="en-US" altLang="zh-CN" sz="2000" dirty="0" smtClean="0">
                <a:ea typeface="宋体" pitchFamily="2" charset="-122"/>
              </a:rPr>
              <a:t>:</a:t>
            </a:r>
          </a:p>
          <a:p>
            <a:endParaRPr lang="en-US" altLang="zh-CN" sz="2000" dirty="0">
              <a:ea typeface="宋体" pitchFamily="2" charset="-122"/>
            </a:endParaRPr>
          </a:p>
          <a:p>
            <a:endParaRPr lang="en-US" altLang="zh-CN" sz="2000" dirty="0" smtClean="0">
              <a:ea typeface="宋体" pitchFamily="2" charset="-122"/>
            </a:endParaRPr>
          </a:p>
          <a:p>
            <a:r>
              <a:rPr lang="en-US" altLang="zh-CN" sz="2000" dirty="0" smtClean="0">
                <a:ea typeface="宋体" pitchFamily="2" charset="-122"/>
              </a:rPr>
              <a:t>Optimal </a:t>
            </a:r>
            <a:r>
              <a:rPr lang="en-US" altLang="zh-CN" sz="2000" dirty="0">
                <a:ea typeface="宋体" pitchFamily="2" charset="-122"/>
              </a:rPr>
              <a:t>solution:  top eigenvectors with the smallest eigenvalues</a:t>
            </a:r>
          </a:p>
          <a:p>
            <a:endParaRPr lang="en-US" altLang="zh-CN" sz="2000" dirty="0">
              <a:ea typeface="宋体" pitchFamily="2" charset="-122"/>
            </a:endParaRPr>
          </a:p>
        </p:txBody>
      </p:sp>
      <p:pic>
        <p:nvPicPr>
          <p:cNvPr id="31748" name="Picture 6" descr="latex-image-1.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052440"/>
            <a:ext cx="33782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Box 7"/>
          <p:cNvSpPr txBox="1">
            <a:spLocks noChangeArrowheads="1"/>
          </p:cNvSpPr>
          <p:nvPr/>
        </p:nvSpPr>
        <p:spPr bwMode="auto">
          <a:xfrm>
            <a:off x="5652120" y="2988940"/>
            <a:ext cx="3095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000" dirty="0">
                <a:solidFill>
                  <a:srgbClr val="0000FF"/>
                </a:solidFill>
              </a:rPr>
              <a:t>graph </a:t>
            </a:r>
            <a:r>
              <a:rPr lang="en-US" altLang="zh-CN" sz="2000" dirty="0" err="1">
                <a:solidFill>
                  <a:srgbClr val="0000FF"/>
                </a:solidFill>
              </a:rPr>
              <a:t>Laplacian</a:t>
            </a:r>
            <a:r>
              <a:rPr lang="en-US" altLang="zh-CN" sz="2000" dirty="0">
                <a:solidFill>
                  <a:srgbClr val="0000FF"/>
                </a:solidFill>
              </a:rPr>
              <a:t> for ratio cut</a:t>
            </a:r>
          </a:p>
        </p:txBody>
      </p:sp>
      <p:sp>
        <p:nvSpPr>
          <p:cNvPr id="31750" name="TextBox 8"/>
          <p:cNvSpPr txBox="1">
            <a:spLocks noChangeArrowheads="1"/>
          </p:cNvSpPr>
          <p:nvPr/>
        </p:nvSpPr>
        <p:spPr bwMode="auto">
          <a:xfrm>
            <a:off x="5652120" y="3388990"/>
            <a:ext cx="3032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000" dirty="0">
                <a:solidFill>
                  <a:srgbClr val="0000FF"/>
                </a:solidFill>
              </a:rPr>
              <a:t>normalized graph </a:t>
            </a:r>
            <a:r>
              <a:rPr lang="en-US" altLang="zh-CN" sz="2000" dirty="0" err="1">
                <a:solidFill>
                  <a:srgbClr val="0000FF"/>
                </a:solidFill>
              </a:rPr>
              <a:t>Laplacian</a:t>
            </a:r>
            <a:endParaRPr lang="en-US" altLang="zh-CN" sz="2000" dirty="0">
              <a:solidFill>
                <a:srgbClr val="0000FF"/>
              </a:solidFill>
            </a:endParaRPr>
          </a:p>
        </p:txBody>
      </p:sp>
      <p:pic>
        <p:nvPicPr>
          <p:cNvPr id="31751" name="Picture 9" descr="latex-image-1.p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272" y="4005064"/>
            <a:ext cx="3225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Box 10"/>
          <p:cNvSpPr txBox="1">
            <a:spLocks noChangeArrowheads="1"/>
          </p:cNvSpPr>
          <p:nvPr/>
        </p:nvSpPr>
        <p:spPr bwMode="auto">
          <a:xfrm>
            <a:off x="5659759" y="3933056"/>
            <a:ext cx="3160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000" dirty="0">
                <a:solidFill>
                  <a:srgbClr val="000000"/>
                </a:solidFill>
              </a:rPr>
              <a:t>A diagonal matrix of degrees</a:t>
            </a:r>
          </a:p>
        </p:txBody>
      </p:sp>
      <p:pic>
        <p:nvPicPr>
          <p:cNvPr id="31753" name="Picture 11" descr="latex-image-1.pd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4865216"/>
            <a:ext cx="4051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12" descr="latex-image-1.pd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9000" y="2209428"/>
            <a:ext cx="2743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5" name="Slide Number Placeholder 13"/>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A3B1FA57-774D-4F07-BFC5-7B7A8B508272}" type="slidenum">
              <a:rPr lang="en-US" altLang="zh-CN" sz="1200">
                <a:solidFill>
                  <a:srgbClr val="898989"/>
                </a:solidFill>
              </a:rPr>
              <a:pPr algn="r" fontAlgn="base">
                <a:spcBef>
                  <a:spcPct val="50000"/>
                </a:spcBef>
                <a:spcAft>
                  <a:spcPct val="0"/>
                </a:spcAft>
              </a:pPr>
              <a:t>75</a:t>
            </a:fld>
            <a:endParaRPr lang="en-US" altLang="zh-CN" sz="1200">
              <a:solidFill>
                <a:srgbClr val="898989"/>
              </a:solidFill>
            </a:endParaRPr>
          </a:p>
        </p:txBody>
      </p:sp>
    </p:spTree>
    <p:extLst>
      <p:ext uri="{BB962C8B-B14F-4D97-AF65-F5344CB8AC3E}">
        <p14:creationId xmlns:p14="http://schemas.microsoft.com/office/powerpoint/2010/main" val="36663434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p:txBody>
          <a:bodyPr/>
          <a:lstStyle/>
          <a:p>
            <a:r>
              <a:rPr lang="en-US" altLang="zh-CN">
                <a:ea typeface="宋体" pitchFamily="2" charset="-122"/>
              </a:rPr>
              <a:t>Spectral Clustering Example</a:t>
            </a:r>
          </a:p>
        </p:txBody>
      </p:sp>
      <p:pic>
        <p:nvPicPr>
          <p:cNvPr id="32771" name="Picture 4" descr="latex-image-1.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68700"/>
            <a:ext cx="38989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6" descr="latex-image-1.p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25913"/>
            <a:ext cx="5378450"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7" descr="network.pd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49413"/>
            <a:ext cx="34750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8" descr="latex-image-1.pd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6550" y="4125913"/>
            <a:ext cx="1771650"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Down Arrow 9"/>
          <p:cNvSpPr>
            <a:spLocks noChangeArrowheads="1"/>
          </p:cNvSpPr>
          <p:nvPr/>
        </p:nvSpPr>
        <p:spPr bwMode="auto">
          <a:xfrm>
            <a:off x="2074863" y="2973388"/>
            <a:ext cx="292100" cy="519112"/>
          </a:xfrm>
          <a:prstGeom prst="downArrow">
            <a:avLst>
              <a:gd name="adj1" fmla="val 50000"/>
              <a:gd name="adj2" fmla="val 49909"/>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lstStyle/>
          <a:p>
            <a:pPr algn="ctr" fontAlgn="base">
              <a:spcBef>
                <a:spcPct val="50000"/>
              </a:spcBef>
              <a:spcAft>
                <a:spcPct val="0"/>
              </a:spcAft>
            </a:pPr>
            <a:endParaRPr lang="zh-CN" altLang="en-US" sz="2500">
              <a:solidFill>
                <a:srgbClr val="000000"/>
              </a:solidFill>
            </a:endParaRPr>
          </a:p>
        </p:txBody>
      </p:sp>
      <p:sp>
        <p:nvSpPr>
          <p:cNvPr id="32776" name="Right Arrow 10"/>
          <p:cNvSpPr>
            <a:spLocks noChangeArrowheads="1"/>
          </p:cNvSpPr>
          <p:nvPr/>
        </p:nvSpPr>
        <p:spPr bwMode="auto">
          <a:xfrm>
            <a:off x="5948363" y="5013325"/>
            <a:ext cx="644525" cy="307975"/>
          </a:xfrm>
          <a:prstGeom prst="rightArrow">
            <a:avLst>
              <a:gd name="adj1" fmla="val 50000"/>
              <a:gd name="adj2" fmla="val 49994"/>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32777" name="Up Arrow 11"/>
          <p:cNvSpPr>
            <a:spLocks noChangeArrowheads="1"/>
          </p:cNvSpPr>
          <p:nvPr/>
        </p:nvSpPr>
        <p:spPr bwMode="auto">
          <a:xfrm>
            <a:off x="7572375" y="2746375"/>
            <a:ext cx="350838" cy="822325"/>
          </a:xfrm>
          <a:prstGeom prst="upArrow">
            <a:avLst>
              <a:gd name="adj1" fmla="val 50000"/>
              <a:gd name="adj2" fmla="val 49905"/>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lstStyle/>
          <a:p>
            <a:pPr algn="ctr" fontAlgn="base">
              <a:spcBef>
                <a:spcPct val="50000"/>
              </a:spcBef>
              <a:spcAft>
                <a:spcPct val="0"/>
              </a:spcAft>
            </a:pPr>
            <a:endParaRPr lang="zh-CN" altLang="en-US" sz="2500">
              <a:solidFill>
                <a:srgbClr val="000000"/>
              </a:solidFill>
            </a:endParaRPr>
          </a:p>
        </p:txBody>
      </p:sp>
      <p:sp>
        <p:nvSpPr>
          <p:cNvPr id="32778" name="TextBox 12"/>
          <p:cNvSpPr txBox="1">
            <a:spLocks noChangeArrowheads="1"/>
          </p:cNvSpPr>
          <p:nvPr/>
        </p:nvSpPr>
        <p:spPr bwMode="auto">
          <a:xfrm>
            <a:off x="6064250" y="1657350"/>
            <a:ext cx="3040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000">
                <a:solidFill>
                  <a:srgbClr val="0000FF"/>
                </a:solidFill>
              </a:rPr>
              <a:t>Two communities: </a:t>
            </a:r>
          </a:p>
          <a:p>
            <a:pPr algn="ctr" fontAlgn="base">
              <a:spcBef>
                <a:spcPct val="50000"/>
              </a:spcBef>
              <a:spcAft>
                <a:spcPct val="0"/>
              </a:spcAft>
            </a:pPr>
            <a:r>
              <a:rPr lang="en-US" altLang="zh-CN" sz="2000">
                <a:solidFill>
                  <a:srgbClr val="0000FF"/>
                </a:solidFill>
              </a:rPr>
              <a:t>{1, 2, 3, 4} and {5, 6, 7, 8, 9}</a:t>
            </a:r>
          </a:p>
        </p:txBody>
      </p:sp>
      <p:sp>
        <p:nvSpPr>
          <p:cNvPr id="32779" name="Cloud Callout 13"/>
          <p:cNvSpPr>
            <a:spLocks noChangeArrowheads="1"/>
          </p:cNvSpPr>
          <p:nvPr/>
        </p:nvSpPr>
        <p:spPr bwMode="auto">
          <a:xfrm>
            <a:off x="3419872" y="2459856"/>
            <a:ext cx="4152503" cy="1473200"/>
          </a:xfrm>
          <a:prstGeom prst="cloudCallout">
            <a:avLst>
              <a:gd name="adj1" fmla="val 40958"/>
              <a:gd name="adj2" fmla="val 57074"/>
            </a:avLst>
          </a:prstGeom>
          <a:gradFill rotWithShape="1">
            <a:gsLst>
              <a:gs pos="0">
                <a:srgbClr val="DAFDA7"/>
              </a:gs>
              <a:gs pos="35001">
                <a:srgbClr val="E4FDC2"/>
              </a:gs>
              <a:gs pos="100000">
                <a:srgbClr val="F5FFE6"/>
              </a:gs>
            </a:gsLst>
            <a:lin ang="5400000" scaled="1"/>
          </a:gradFill>
          <a:ln w="9525">
            <a:solidFill>
              <a:srgbClr val="98B954"/>
            </a:solidFill>
            <a:round/>
            <a:headEnd/>
            <a:tailEnd/>
          </a:ln>
          <a:effectLst>
            <a:outerShdw dist="20000" dir="5400000" algn="ctr" rotWithShape="0">
              <a:srgbClr val="000000">
                <a:alpha val="37000"/>
              </a:srgbClr>
            </a:outerShdw>
          </a:effectLst>
        </p:spPr>
        <p:txBody>
          <a:bodyPr/>
          <a:lstStyle/>
          <a:p>
            <a:pPr algn="ctr" fontAlgn="base">
              <a:spcBef>
                <a:spcPct val="50000"/>
              </a:spcBef>
              <a:spcAft>
                <a:spcPct val="0"/>
              </a:spcAft>
            </a:pPr>
            <a:r>
              <a:rPr lang="en-US" altLang="zh-CN" dirty="0">
                <a:solidFill>
                  <a:srgbClr val="000000"/>
                </a:solidFill>
                <a:latin typeface="Calibri" pitchFamily="34" charset="0"/>
              </a:rPr>
              <a:t>The 1</a:t>
            </a:r>
            <a:r>
              <a:rPr lang="en-US" altLang="zh-CN" baseline="30000" dirty="0">
                <a:solidFill>
                  <a:srgbClr val="000000"/>
                </a:solidFill>
                <a:latin typeface="Calibri" pitchFamily="34" charset="0"/>
              </a:rPr>
              <a:t>st</a:t>
            </a:r>
            <a:r>
              <a:rPr lang="en-US" altLang="zh-CN" dirty="0">
                <a:solidFill>
                  <a:srgbClr val="000000"/>
                </a:solidFill>
                <a:latin typeface="Calibri" pitchFamily="34" charset="0"/>
              </a:rPr>
              <a:t> eigenvector means all nodes belong to the same cluster, no use</a:t>
            </a:r>
          </a:p>
        </p:txBody>
      </p:sp>
      <p:sp>
        <p:nvSpPr>
          <p:cNvPr id="32780" name="TextBox 14"/>
          <p:cNvSpPr txBox="1">
            <a:spLocks noChangeArrowheads="1"/>
          </p:cNvSpPr>
          <p:nvPr/>
        </p:nvSpPr>
        <p:spPr bwMode="auto">
          <a:xfrm>
            <a:off x="7972425" y="2973388"/>
            <a:ext cx="973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500">
                <a:solidFill>
                  <a:srgbClr val="000000"/>
                </a:solidFill>
              </a:rPr>
              <a:t>k-means</a:t>
            </a:r>
          </a:p>
        </p:txBody>
      </p:sp>
      <p:sp>
        <p:nvSpPr>
          <p:cNvPr id="32781" name="Slide Number Placeholder 15"/>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81141C8C-9249-47FB-93D4-FC52EAD8FDF0}" type="slidenum">
              <a:rPr lang="en-US" altLang="zh-CN" sz="1200">
                <a:solidFill>
                  <a:srgbClr val="898989"/>
                </a:solidFill>
              </a:rPr>
              <a:pPr algn="r" fontAlgn="base">
                <a:spcBef>
                  <a:spcPct val="50000"/>
                </a:spcBef>
                <a:spcAft>
                  <a:spcPct val="0"/>
                </a:spcAft>
              </a:pPr>
              <a:t>76</a:t>
            </a:fld>
            <a:endParaRPr lang="en-US" altLang="zh-CN" sz="1200">
              <a:solidFill>
                <a:srgbClr val="898989"/>
              </a:solidFill>
            </a:endParaRPr>
          </a:p>
        </p:txBody>
      </p:sp>
      <p:sp>
        <p:nvSpPr>
          <p:cNvPr id="32783" name="Text Box 15"/>
          <p:cNvSpPr txBox="1">
            <a:spLocks noChangeArrowheads="1"/>
          </p:cNvSpPr>
          <p:nvPr/>
        </p:nvSpPr>
        <p:spPr bwMode="auto">
          <a:xfrm>
            <a:off x="2171630" y="6244273"/>
            <a:ext cx="2279791" cy="40011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sz="2000" i="1" dirty="0">
                <a:solidFill>
                  <a:srgbClr val="000000"/>
                </a:solidFill>
              </a:rPr>
              <a:t>Centered matrix</a:t>
            </a:r>
          </a:p>
        </p:txBody>
      </p:sp>
    </p:spTree>
    <p:extLst>
      <p:ext uri="{BB962C8B-B14F-4D97-AF65-F5344CB8AC3E}">
        <p14:creationId xmlns:p14="http://schemas.microsoft.com/office/powerpoint/2010/main" val="4104395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9"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Multi-level Graph </a:t>
            </a:r>
            <a:r>
              <a:rPr lang="en-US" altLang="zh-CN" dirty="0" smtClean="0"/>
              <a:t>Partitioning</a:t>
            </a:r>
            <a:endParaRPr lang="zh-CN" altLang="en-US" dirty="0"/>
          </a:p>
        </p:txBody>
      </p:sp>
      <p:sp>
        <p:nvSpPr>
          <p:cNvPr id="3" name="Content Placeholder 2"/>
          <p:cNvSpPr>
            <a:spLocks noGrp="1"/>
          </p:cNvSpPr>
          <p:nvPr>
            <p:ph idx="1"/>
          </p:nvPr>
        </p:nvSpPr>
        <p:spPr/>
        <p:txBody>
          <a:bodyPr/>
          <a:lstStyle/>
          <a:p>
            <a:r>
              <a:rPr lang="en-US" altLang="zh-CN" dirty="0" smtClean="0"/>
              <a:t>Logic flow</a:t>
            </a:r>
          </a:p>
          <a:p>
            <a:pPr marL="985837" lvl="1" indent="-514350">
              <a:buFont typeface="+mj-lt"/>
              <a:buAutoNum type="arabicPeriod"/>
            </a:pPr>
            <a:r>
              <a:rPr lang="en-US" altLang="zh-CN" dirty="0" smtClean="0"/>
              <a:t>Produce a smaller graph that is similar to the original graph</a:t>
            </a:r>
          </a:p>
          <a:p>
            <a:pPr marL="985837" lvl="1" indent="-514350">
              <a:buFont typeface="+mj-lt"/>
              <a:buAutoNum type="arabicPeriod"/>
            </a:pPr>
            <a:r>
              <a:rPr lang="en-US" altLang="zh-CN" dirty="0" smtClean="0"/>
              <a:t>A partitioning of the coarsest graph is performed.</a:t>
            </a:r>
          </a:p>
          <a:p>
            <a:pPr marL="985837" lvl="1" indent="-514350">
              <a:buFont typeface="+mj-lt"/>
              <a:buAutoNum type="arabicPeriod"/>
            </a:pPr>
            <a:r>
              <a:rPr lang="en-US" altLang="zh-CN" dirty="0"/>
              <a:t>the partitioning of the coarser </a:t>
            </a:r>
            <a:r>
              <a:rPr lang="en-US" altLang="zh-CN" dirty="0" smtClean="0"/>
              <a:t>graph is </a:t>
            </a:r>
            <a:r>
              <a:rPr lang="en-US" altLang="zh-CN" dirty="0"/>
              <a:t>projected back to the original </a:t>
            </a:r>
            <a:r>
              <a:rPr lang="en-US" altLang="zh-CN" dirty="0" smtClean="0"/>
              <a:t>graph. The partition is further refined.</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3602956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Multi-level Graph Partitioning</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
        <p:nvSpPr>
          <p:cNvPr id="5" name="Rectangle 4"/>
          <p:cNvSpPr>
            <a:spLocks noGrp="1" noChangeArrowheads="1"/>
          </p:cNvSpPr>
          <p:nvPr/>
        </p:nvSpPr>
        <p:spPr bwMode="auto">
          <a:xfrm>
            <a:off x="638175" y="226652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zh-CN" i="1" dirty="0">
                <a:solidFill>
                  <a:srgbClr val="000000"/>
                </a:solidFill>
              </a:rPr>
              <a:t>3 Phases</a:t>
            </a:r>
          </a:p>
          <a:p>
            <a:pPr>
              <a:buFontTx/>
              <a:buNone/>
            </a:pPr>
            <a:endParaRPr lang="en-US" altLang="zh-CN" i="1" dirty="0">
              <a:solidFill>
                <a:srgbClr val="000000"/>
              </a:solidFill>
            </a:endParaRPr>
          </a:p>
          <a:p>
            <a:pPr lvl="1"/>
            <a:r>
              <a:rPr lang="en-US" altLang="zh-CN" i="1" dirty="0">
                <a:solidFill>
                  <a:srgbClr val="000000"/>
                </a:solidFill>
              </a:rPr>
              <a:t>Coarsen</a:t>
            </a:r>
          </a:p>
          <a:p>
            <a:pPr lvl="1">
              <a:buFontTx/>
              <a:buNone/>
            </a:pPr>
            <a:endParaRPr lang="en-US" altLang="zh-CN" i="1" dirty="0">
              <a:solidFill>
                <a:srgbClr val="000000"/>
              </a:solidFill>
            </a:endParaRPr>
          </a:p>
          <a:p>
            <a:pPr lvl="1"/>
            <a:r>
              <a:rPr lang="en-US" altLang="zh-CN" i="1" dirty="0">
                <a:solidFill>
                  <a:srgbClr val="000000"/>
                </a:solidFill>
              </a:rPr>
              <a:t>Partition</a:t>
            </a:r>
          </a:p>
          <a:p>
            <a:pPr lvl="1">
              <a:buFontTx/>
              <a:buNone/>
            </a:pPr>
            <a:endParaRPr lang="en-US" altLang="zh-CN" i="1" dirty="0">
              <a:solidFill>
                <a:srgbClr val="000000"/>
              </a:solidFill>
            </a:endParaRPr>
          </a:p>
          <a:p>
            <a:pPr lvl="1"/>
            <a:r>
              <a:rPr lang="en-US" altLang="zh-CN" i="1" dirty="0" err="1">
                <a:solidFill>
                  <a:srgbClr val="000000"/>
                </a:solidFill>
              </a:rPr>
              <a:t>Uncoarsen</a:t>
            </a:r>
            <a:endParaRPr lang="en-US" altLang="zh-CN" i="1" dirty="0">
              <a:solidFill>
                <a:srgbClr val="000000"/>
              </a:soli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1885528"/>
            <a:ext cx="535305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7435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ea typeface="宋体" pitchFamily="2" charset="-122"/>
              </a:rPr>
              <a:t>Coarsening Phase</a:t>
            </a:r>
          </a:p>
        </p:txBody>
      </p:sp>
      <p:sp>
        <p:nvSpPr>
          <p:cNvPr id="11267" name="Rectangle 3"/>
          <p:cNvSpPr>
            <a:spLocks noGrp="1" noChangeArrowheads="1"/>
          </p:cNvSpPr>
          <p:nvPr>
            <p:ph type="body" idx="1"/>
          </p:nvPr>
        </p:nvSpPr>
        <p:spPr/>
        <p:txBody>
          <a:bodyPr/>
          <a:lstStyle/>
          <a:p>
            <a:pPr>
              <a:lnSpc>
                <a:spcPct val="90000"/>
              </a:lnSpc>
            </a:pPr>
            <a:r>
              <a:rPr lang="en-US" altLang="zh-CN" dirty="0">
                <a:ea typeface="宋体" pitchFamily="2" charset="-122"/>
              </a:rPr>
              <a:t>A coarser graph can be obtained by collapsing adjacent vertices</a:t>
            </a:r>
          </a:p>
          <a:p>
            <a:pPr lvl="1">
              <a:lnSpc>
                <a:spcPct val="90000"/>
              </a:lnSpc>
            </a:pPr>
            <a:r>
              <a:rPr lang="en-US" altLang="zh-CN" dirty="0">
                <a:ea typeface="宋体" pitchFamily="2" charset="-122"/>
              </a:rPr>
              <a:t>Matching, Maximal Matching</a:t>
            </a:r>
          </a:p>
          <a:p>
            <a:pPr>
              <a:lnSpc>
                <a:spcPct val="90000"/>
              </a:lnSpc>
            </a:pPr>
            <a:r>
              <a:rPr lang="en-US" altLang="zh-CN" dirty="0">
                <a:ea typeface="宋体" pitchFamily="2" charset="-122"/>
              </a:rPr>
              <a:t>Different Ways to Coarsen</a:t>
            </a:r>
          </a:p>
          <a:p>
            <a:pPr lvl="1">
              <a:lnSpc>
                <a:spcPct val="90000"/>
              </a:lnSpc>
            </a:pPr>
            <a:r>
              <a:rPr lang="en-US" altLang="zh-CN" dirty="0">
                <a:ea typeface="宋体" pitchFamily="2" charset="-122"/>
              </a:rPr>
              <a:t>Random Matching (RM)</a:t>
            </a:r>
          </a:p>
          <a:p>
            <a:pPr lvl="1">
              <a:lnSpc>
                <a:spcPct val="90000"/>
              </a:lnSpc>
            </a:pPr>
            <a:r>
              <a:rPr lang="en-US" altLang="zh-CN" dirty="0">
                <a:ea typeface="宋体" pitchFamily="2" charset="-122"/>
              </a:rPr>
              <a:t>Heavy Edge Matching (HEM)</a:t>
            </a:r>
          </a:p>
          <a:p>
            <a:pPr lvl="1">
              <a:lnSpc>
                <a:spcPct val="90000"/>
              </a:lnSpc>
            </a:pPr>
            <a:r>
              <a:rPr lang="en-US" altLang="zh-CN" dirty="0">
                <a:ea typeface="宋体" pitchFamily="2" charset="-122"/>
              </a:rPr>
              <a:t>Light Edge Matching (LEM)</a:t>
            </a:r>
          </a:p>
          <a:p>
            <a:pPr lvl="1">
              <a:lnSpc>
                <a:spcPct val="90000"/>
              </a:lnSpc>
            </a:pPr>
            <a:r>
              <a:rPr lang="en-US" altLang="zh-CN" dirty="0">
                <a:ea typeface="宋体" pitchFamily="2" charset="-122"/>
              </a:rPr>
              <a:t>Heavy Clique Matching (HCM)</a:t>
            </a:r>
          </a:p>
        </p:txBody>
      </p:sp>
    </p:spTree>
    <p:extLst>
      <p:ext uri="{BB962C8B-B14F-4D97-AF65-F5344CB8AC3E}">
        <p14:creationId xmlns:p14="http://schemas.microsoft.com/office/powerpoint/2010/main" val="101340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do statistics</a:t>
            </a:r>
            <a:endParaRPr lang="zh-CN" altLang="en-US" dirty="0"/>
          </a:p>
        </p:txBody>
      </p:sp>
      <p:sp>
        <p:nvSpPr>
          <p:cNvPr id="3" name="Content Placeholder 2"/>
          <p:cNvSpPr>
            <a:spLocks noGrp="1"/>
          </p:cNvSpPr>
          <p:nvPr>
            <p:ph idx="1"/>
          </p:nvPr>
        </p:nvSpPr>
        <p:spPr/>
        <p:txBody>
          <a:bodyPr/>
          <a:lstStyle/>
          <a:p>
            <a:r>
              <a:rPr lang="en-US" altLang="zh-CN" dirty="0" smtClean="0"/>
              <a:t>To understand the networks</a:t>
            </a:r>
          </a:p>
          <a:p>
            <a:pPr marL="692150" lvl="1" indent="-347663"/>
            <a:r>
              <a:rPr lang="en-US" altLang="zh-CN" dirty="0" smtClean="0">
                <a:ea typeface="宋体" charset="-122"/>
              </a:rPr>
              <a:t>Understand </a:t>
            </a:r>
            <a:r>
              <a:rPr lang="en-US" altLang="zh-CN" dirty="0">
                <a:ea typeface="宋体" charset="-122"/>
              </a:rPr>
              <a:t>their topology and measure their properties</a:t>
            </a:r>
          </a:p>
          <a:p>
            <a:pPr marL="692150" lvl="1" indent="-347663"/>
            <a:r>
              <a:rPr lang="en-US" altLang="zh-CN" dirty="0" smtClean="0">
                <a:ea typeface="宋体" charset="-122"/>
              </a:rPr>
              <a:t>Study </a:t>
            </a:r>
            <a:r>
              <a:rPr lang="en-US" altLang="zh-CN" dirty="0">
                <a:ea typeface="宋体" charset="-122"/>
              </a:rPr>
              <a:t>their evolution and dynamics</a:t>
            </a:r>
          </a:p>
          <a:p>
            <a:pPr marL="692150" lvl="1" indent="-347663"/>
            <a:r>
              <a:rPr lang="en-US" altLang="zh-CN" dirty="0" smtClean="0">
                <a:ea typeface="宋体" charset="-122"/>
              </a:rPr>
              <a:t>Create </a:t>
            </a:r>
            <a:r>
              <a:rPr lang="en-US" altLang="zh-CN" dirty="0">
                <a:ea typeface="宋体" charset="-122"/>
              </a:rPr>
              <a:t>realistic models</a:t>
            </a:r>
          </a:p>
          <a:p>
            <a:pPr marL="692150" lvl="1" indent="-347663"/>
            <a:r>
              <a:rPr lang="en-US" altLang="zh-CN" dirty="0" smtClean="0">
                <a:ea typeface="宋体" charset="-122"/>
              </a:rPr>
              <a:t>Create </a:t>
            </a:r>
            <a:r>
              <a:rPr lang="en-US" altLang="zh-CN" dirty="0">
                <a:ea typeface="宋体" charset="-122"/>
              </a:rPr>
              <a:t>algorithms that make use of the network structure</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spTree>
    <p:extLst>
      <p:ext uri="{BB962C8B-B14F-4D97-AF65-F5344CB8AC3E}">
        <p14:creationId xmlns:p14="http://schemas.microsoft.com/office/powerpoint/2010/main" val="30050113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Other methods</a:t>
            </a:r>
            <a:endParaRPr lang="zh-CN" altLang="en-US" dirty="0"/>
          </a:p>
        </p:txBody>
      </p:sp>
      <p:sp>
        <p:nvSpPr>
          <p:cNvPr id="3" name="Content Placeholder 2"/>
          <p:cNvSpPr>
            <a:spLocks noGrp="1"/>
          </p:cNvSpPr>
          <p:nvPr>
            <p:ph idx="1"/>
          </p:nvPr>
        </p:nvSpPr>
        <p:spPr/>
        <p:txBody>
          <a:bodyPr/>
          <a:lstStyle/>
          <a:p>
            <a:r>
              <a:rPr lang="en-US" altLang="zh-CN" dirty="0" smtClean="0"/>
              <a:t>Markov Clustering</a:t>
            </a:r>
          </a:p>
          <a:p>
            <a:r>
              <a:rPr lang="en-US" altLang="zh-CN" dirty="0" smtClean="0"/>
              <a:t>Ratio Cut &amp; Normalized Cut</a:t>
            </a:r>
          </a:p>
          <a:p>
            <a:r>
              <a:rPr lang="en-US" altLang="zh-CN" dirty="0" smtClean="0"/>
              <a:t>Local Graph Clustering</a:t>
            </a:r>
          </a:p>
          <a:p>
            <a:r>
              <a:rPr lang="en-US" altLang="zh-CN" dirty="0" smtClean="0"/>
              <a:t>Flow-Based Post-Processing method</a:t>
            </a:r>
          </a:p>
          <a:p>
            <a:r>
              <a:rPr lang="en-US" altLang="zh-CN" dirty="0" smtClean="0"/>
              <a:t>Shingling method</a:t>
            </a:r>
          </a:p>
          <a:p>
            <a:r>
              <a:rPr lang="en-US" altLang="zh-CN" dirty="0" smtClean="0"/>
              <a:t>…</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26041717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Other works</a:t>
            </a:r>
            <a:endParaRPr lang="zh-CN" altLang="en-US" dirty="0"/>
          </a:p>
        </p:txBody>
      </p:sp>
      <p:sp>
        <p:nvSpPr>
          <p:cNvPr id="3" name="Content Placeholder 2"/>
          <p:cNvSpPr>
            <a:spLocks noGrp="1"/>
          </p:cNvSpPr>
          <p:nvPr>
            <p:ph idx="1"/>
          </p:nvPr>
        </p:nvSpPr>
        <p:spPr/>
        <p:txBody>
          <a:bodyPr/>
          <a:lstStyle/>
          <a:p>
            <a:r>
              <a:rPr lang="en-US" altLang="zh-CN" sz="2400" dirty="0" smtClean="0"/>
              <a:t>Community Discovery in Dynamic Networks</a:t>
            </a:r>
          </a:p>
          <a:p>
            <a:pPr lvl="1"/>
            <a:r>
              <a:rPr lang="en-US" altLang="zh-CN" sz="2000" dirty="0" smtClean="0"/>
              <a:t>How should community discovery algorithms be modified to dynamic networks?</a:t>
            </a:r>
          </a:p>
          <a:p>
            <a:pPr lvl="1"/>
            <a:r>
              <a:rPr lang="en-US" altLang="zh-CN" sz="2000" dirty="0" smtClean="0"/>
              <a:t>How do communities get formed?</a:t>
            </a:r>
          </a:p>
          <a:p>
            <a:pPr lvl="1"/>
            <a:r>
              <a:rPr lang="en-US" altLang="zh-CN" sz="2000" dirty="0" smtClean="0"/>
              <a:t>How persistent and stable are communities and their members?</a:t>
            </a:r>
          </a:p>
          <a:p>
            <a:pPr lvl="1"/>
            <a:r>
              <a:rPr lang="en-US" altLang="zh-CN" sz="2000" dirty="0" smtClean="0"/>
              <a:t>How do they evolve over time?</a:t>
            </a:r>
          </a:p>
          <a:p>
            <a:r>
              <a:rPr lang="en-US" altLang="zh-CN" sz="2400" dirty="0" smtClean="0"/>
              <a:t>Community discovery in Heterogeneous Networks</a:t>
            </a:r>
          </a:p>
          <a:p>
            <a:r>
              <a:rPr lang="en-US" altLang="zh-CN" sz="2400" dirty="0" smtClean="0"/>
              <a:t>Coupling Content Relationship Information for Community Discovery</a:t>
            </a:r>
            <a:endParaRPr lang="zh-CN" altLang="en-US" sz="24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319364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a:t>
            </a:r>
            <a:r>
              <a:rPr lang="en-US" altLang="zh-CN" dirty="0" smtClean="0"/>
              <a:t>ssues</a:t>
            </a:r>
            <a:endParaRPr lang="zh-CN" altLang="en-US" dirty="0"/>
          </a:p>
        </p:txBody>
      </p:sp>
      <p:sp>
        <p:nvSpPr>
          <p:cNvPr id="3" name="Content Placeholder 2"/>
          <p:cNvSpPr>
            <a:spLocks noGrp="1"/>
          </p:cNvSpPr>
          <p:nvPr>
            <p:ph idx="1"/>
          </p:nvPr>
        </p:nvSpPr>
        <p:spPr/>
        <p:txBody>
          <a:bodyPr/>
          <a:lstStyle/>
          <a:p>
            <a:r>
              <a:rPr lang="en-US" altLang="zh-CN" dirty="0"/>
              <a:t>I</a:t>
            </a:r>
            <a:r>
              <a:rPr lang="en-US" altLang="zh-CN" dirty="0" smtClean="0"/>
              <a:t>ssues</a:t>
            </a:r>
          </a:p>
          <a:p>
            <a:pPr lvl="1"/>
            <a:r>
              <a:rPr lang="en-US" altLang="zh-CN" dirty="0" smtClean="0"/>
              <a:t>Scalable Algorithms</a:t>
            </a:r>
          </a:p>
          <a:p>
            <a:pPr lvl="1"/>
            <a:r>
              <a:rPr lang="en-US" altLang="zh-CN" dirty="0" smtClean="0"/>
              <a:t>Visualization of Communities and their Evolution</a:t>
            </a:r>
          </a:p>
          <a:p>
            <a:pPr lvl="1"/>
            <a:r>
              <a:rPr lang="en-US" altLang="zh-CN" dirty="0" smtClean="0"/>
              <a:t>Incorporating Domain Knowledge</a:t>
            </a:r>
          </a:p>
          <a:p>
            <a:pPr lvl="1"/>
            <a:r>
              <a:rPr lang="en-US" altLang="zh-CN" dirty="0" smtClean="0"/>
              <a:t>Ranking and Summarization in Community</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31446107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a:pPr>
            <a:r>
              <a:rPr lang="en-US" altLang="zh-CN" sz="1800" dirty="0"/>
              <a:t>Chapter 3, Community Detection and Mining in Social Media.  Lei Tang and </a:t>
            </a:r>
            <a:r>
              <a:rPr lang="en-US" altLang="zh-CN" sz="1800" dirty="0" err="1"/>
              <a:t>Huan</a:t>
            </a:r>
            <a:r>
              <a:rPr lang="en-US" altLang="zh-CN" sz="1800" dirty="0"/>
              <a:t> Liu, Morgan &amp; Claypool, September, 2010. </a:t>
            </a:r>
            <a:endParaRPr lang="en-US" altLang="zh-CN" sz="1800" dirty="0" smtClean="0"/>
          </a:p>
          <a:p>
            <a:pPr marL="514350" indent="-514350">
              <a:buFont typeface="+mj-lt"/>
              <a:buAutoNum type="arabicPeriod"/>
            </a:pPr>
            <a:r>
              <a:rPr lang="en-US" altLang="zh-CN" sz="1800" dirty="0"/>
              <a:t>http://www.google.com/url?sa=t&amp;rct=j&amp;q=&amp;esrc=s&amp;source=web&amp;cd=1&amp;ved=0CFYQFjAA&amp;url=http%3A%2F%2Fdelab.csd.auth.gr%2Fcourses%2Fc_mmdb%2Fmmdb-2011-2012-metis.ppt&amp;ei=SEIjUJa8OKm0iQf0vYGIBg&amp;usg=AFQjCNEP5NPt_GFIpnTQXye8l3Fzc8EHAg</a:t>
            </a:r>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4/16/2018</a:t>
            </a:fld>
            <a:endParaRPr lang="en-US" altLang="zh-CN">
              <a:solidFill>
                <a:srgbClr val="000000"/>
              </a:solidFill>
            </a:endParaRPr>
          </a:p>
        </p:txBody>
      </p:sp>
    </p:spTree>
    <p:extLst>
      <p:ext uri="{BB962C8B-B14F-4D97-AF65-F5344CB8AC3E}">
        <p14:creationId xmlns:p14="http://schemas.microsoft.com/office/powerpoint/2010/main" val="35984932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b="1" dirty="0" smtClean="0"/>
              <a:t>Link Prediction in Social Networks</a:t>
            </a:r>
            <a:endParaRPr lang="zh-CN" altLang="en-US" dirty="0"/>
          </a:p>
        </p:txBody>
      </p:sp>
      <p:sp>
        <p:nvSpPr>
          <p:cNvPr id="3" name="Subtitle 2"/>
          <p:cNvSpPr>
            <a:spLocks noGrp="1"/>
          </p:cNvSpPr>
          <p:nvPr>
            <p:ph type="subTitle" idx="1"/>
          </p:nvPr>
        </p:nvSpPr>
        <p:spPr/>
        <p:txBody>
          <a:bodyPr/>
          <a:lstStyle/>
          <a:p>
            <a:endParaRPr lang="zh-CN" altLang="en-US" dirty="0"/>
          </a:p>
        </p:txBody>
      </p:sp>
      <p:pic>
        <p:nvPicPr>
          <p:cNvPr id="4" name="Picture 13" descr="HKUST_logo"/>
          <p:cNvPicPr>
            <a:picLocks noChangeAspect="1" noChangeArrowheads="1"/>
          </p:cNvPicPr>
          <p:nvPr/>
        </p:nvPicPr>
        <p:blipFill>
          <a:blip r:embed="rId3" cstate="print"/>
          <a:srcRect/>
          <a:stretch>
            <a:fillRect/>
          </a:stretch>
        </p:blipFill>
        <p:spPr bwMode="auto">
          <a:xfrm>
            <a:off x="6187132" y="4732338"/>
            <a:ext cx="2273300" cy="12890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10277680-3A9A-4834-ACB2-16CB01014CBC}" type="datetime1">
              <a:rPr lang="en-US" altLang="zh-CN" smtClean="0">
                <a:solidFill>
                  <a:prstClr val="black">
                    <a:tint val="75000"/>
                  </a:prstClr>
                </a:solidFill>
              </a:rPr>
              <a:pPr>
                <a:defRPr/>
              </a:pPr>
              <a:t>4/16/2018</a:t>
            </a:fld>
            <a:endParaRPr lang="en-US" altLang="zh-CN">
              <a:solidFill>
                <a:prstClr val="black">
                  <a:tint val="75000"/>
                </a:prstClr>
              </a:solidFill>
            </a:endParaRPr>
          </a:p>
        </p:txBody>
      </p:sp>
    </p:spTree>
    <p:extLst>
      <p:ext uri="{BB962C8B-B14F-4D97-AF65-F5344CB8AC3E}">
        <p14:creationId xmlns:p14="http://schemas.microsoft.com/office/powerpoint/2010/main" val="279724789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mtClean="0"/>
              <a:t>Outline</a:t>
            </a:r>
          </a:p>
        </p:txBody>
      </p:sp>
      <p:sp>
        <p:nvSpPr>
          <p:cNvPr id="16386" name="Content Placeholder 2"/>
          <p:cNvSpPr>
            <a:spLocks noGrp="1"/>
          </p:cNvSpPr>
          <p:nvPr>
            <p:ph idx="1"/>
          </p:nvPr>
        </p:nvSpPr>
        <p:spPr/>
        <p:txBody>
          <a:bodyPr/>
          <a:lstStyle/>
          <a:p>
            <a:r>
              <a:rPr lang="en-US" smtClean="0"/>
              <a:t>Link Prediction Problems</a:t>
            </a:r>
          </a:p>
          <a:p>
            <a:pPr lvl="1"/>
            <a:r>
              <a:rPr lang="en-US" smtClean="0"/>
              <a:t>Social Network</a:t>
            </a:r>
          </a:p>
          <a:p>
            <a:pPr lvl="1"/>
            <a:r>
              <a:rPr lang="en-US" smtClean="0"/>
              <a:t>Recommender system</a:t>
            </a:r>
          </a:p>
          <a:p>
            <a:r>
              <a:rPr lang="en-US" smtClean="0"/>
              <a:t>Algorithms of Link Prediction</a:t>
            </a:r>
          </a:p>
          <a:p>
            <a:pPr lvl="1"/>
            <a:r>
              <a:rPr lang="en-US" smtClean="0"/>
              <a:t>Supervised Methods</a:t>
            </a:r>
          </a:p>
          <a:p>
            <a:pPr lvl="1"/>
            <a:r>
              <a:rPr lang="en-US" smtClean="0"/>
              <a:t>Collaborative Filtering</a:t>
            </a:r>
          </a:p>
          <a:p>
            <a:r>
              <a:rPr lang="en-US" smtClean="0"/>
              <a:t>Recommender System and The Netflixprize</a:t>
            </a:r>
          </a:p>
          <a:p>
            <a:r>
              <a:rPr lang="en-US" smtClean="0"/>
              <a:t>References</a:t>
            </a:r>
          </a:p>
          <a:p>
            <a:endParaRPr lang="en-US" smtClean="0"/>
          </a:p>
          <a:p>
            <a:endParaRPr lang="en-US" smtClean="0"/>
          </a:p>
        </p:txBody>
      </p:sp>
    </p:spTree>
    <p:extLst>
      <p:ext uri="{BB962C8B-B14F-4D97-AF65-F5344CB8AC3E}">
        <p14:creationId xmlns:p14="http://schemas.microsoft.com/office/powerpoint/2010/main" val="22251923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smtClean="0"/>
              <a:t>Link Prediction Problems</a:t>
            </a:r>
          </a:p>
        </p:txBody>
      </p:sp>
      <p:sp>
        <p:nvSpPr>
          <p:cNvPr id="17410" name="Content Placeholder 2"/>
          <p:cNvSpPr>
            <a:spLocks noGrp="1"/>
          </p:cNvSpPr>
          <p:nvPr>
            <p:ph idx="1"/>
          </p:nvPr>
        </p:nvSpPr>
        <p:spPr/>
        <p:txBody>
          <a:bodyPr/>
          <a:lstStyle/>
          <a:p>
            <a:r>
              <a:rPr lang="en-US" smtClean="0"/>
              <a:t>Link Prediction is the task to predict the missing links in graphs.</a:t>
            </a:r>
          </a:p>
          <a:p>
            <a:endParaRPr lang="en-US" smtClean="0"/>
          </a:p>
          <a:p>
            <a:r>
              <a:rPr lang="en-US" smtClean="0"/>
              <a:t>Applications</a:t>
            </a:r>
          </a:p>
          <a:p>
            <a:pPr lvl="1"/>
            <a:r>
              <a:rPr lang="en-US" smtClean="0"/>
              <a:t>Social Network</a:t>
            </a:r>
          </a:p>
          <a:p>
            <a:pPr lvl="1"/>
            <a:r>
              <a:rPr lang="en-US" smtClean="0"/>
              <a:t>Recommender systems</a:t>
            </a:r>
          </a:p>
        </p:txBody>
      </p:sp>
      <p:pic>
        <p:nvPicPr>
          <p:cNvPr id="17411" name="Picture 3"/>
          <p:cNvPicPr>
            <a:picLocks noChangeAspect="1"/>
          </p:cNvPicPr>
          <p:nvPr/>
        </p:nvPicPr>
        <p:blipFill>
          <a:blip r:embed="rId2"/>
          <a:srcRect/>
          <a:stretch>
            <a:fillRect/>
          </a:stretch>
        </p:blipFill>
        <p:spPr bwMode="auto">
          <a:xfrm>
            <a:off x="5654675" y="2397125"/>
            <a:ext cx="3225800" cy="2514600"/>
          </a:xfrm>
          <a:prstGeom prst="rect">
            <a:avLst/>
          </a:prstGeom>
          <a:noFill/>
          <a:ln w="9525">
            <a:noFill/>
            <a:miter lim="800000"/>
            <a:headEnd/>
            <a:tailEnd/>
          </a:ln>
        </p:spPr>
      </p:pic>
    </p:spTree>
    <p:extLst>
      <p:ext uri="{BB962C8B-B14F-4D97-AF65-F5344CB8AC3E}">
        <p14:creationId xmlns:p14="http://schemas.microsoft.com/office/powerpoint/2010/main" val="11225191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7200" y="227013"/>
            <a:ext cx="7772400" cy="765175"/>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Links in Social Networks</a:t>
            </a:r>
          </a:p>
        </p:txBody>
      </p:sp>
      <p:sp>
        <p:nvSpPr>
          <p:cNvPr id="18434" name="Rectangle 2"/>
          <p:cNvSpPr>
            <a:spLocks noGrp="1" noChangeArrowheads="1"/>
          </p:cNvSpPr>
          <p:nvPr>
            <p:ph idx="1"/>
          </p:nvPr>
        </p:nvSpPr>
        <p:spPr>
          <a:xfrm>
            <a:off x="381000" y="1066800"/>
            <a:ext cx="8153400" cy="4041775"/>
          </a:xfrm>
        </p:spPr>
        <p:txBody>
          <a:bodyPr/>
          <a:lstStyle/>
          <a:p>
            <a:pPr marL="339725" indent="-339725">
              <a:spcBef>
                <a:spcPts val="600"/>
              </a:spcBef>
              <a:tabLst>
                <a:tab pos="909638" algn="l"/>
                <a:tab pos="1824038" algn="l"/>
                <a:tab pos="2738438" algn="l"/>
                <a:tab pos="3652838" algn="l"/>
                <a:tab pos="4567238" algn="l"/>
                <a:tab pos="5481638" algn="l"/>
                <a:tab pos="6396038" algn="l"/>
                <a:tab pos="7310438" algn="l"/>
                <a:tab pos="8224838" algn="l"/>
                <a:tab pos="9139238" algn="l"/>
                <a:tab pos="10053638" algn="l"/>
              </a:tabLst>
            </a:pPr>
            <a:r>
              <a:rPr lang="en-GB" sz="2800" smtClean="0"/>
              <a:t>A </a:t>
            </a:r>
            <a:r>
              <a:rPr lang="en-GB" sz="2800" b="1" smtClean="0"/>
              <a:t>social network</a:t>
            </a:r>
            <a:r>
              <a:rPr lang="en-GB" sz="2800" smtClean="0"/>
              <a:t> is a social structure of people, linked(directly or indirectly) to each other through a common relation or interest</a:t>
            </a:r>
          </a:p>
          <a:p>
            <a:pPr marL="339725" indent="-339725">
              <a:spcBef>
                <a:spcPts val="600"/>
              </a:spcBef>
              <a:tabLst>
                <a:tab pos="909638" algn="l"/>
                <a:tab pos="1824038" algn="l"/>
                <a:tab pos="2738438" algn="l"/>
                <a:tab pos="3652838" algn="l"/>
                <a:tab pos="4567238" algn="l"/>
                <a:tab pos="5481638" algn="l"/>
                <a:tab pos="6396038" algn="l"/>
                <a:tab pos="7310438" algn="l"/>
                <a:tab pos="8224838" algn="l"/>
                <a:tab pos="9139238" algn="l"/>
                <a:tab pos="10053638" algn="l"/>
              </a:tabLst>
            </a:pPr>
            <a:r>
              <a:rPr lang="en-GB" sz="2800" b="1" smtClean="0"/>
              <a:t>Links in Social network</a:t>
            </a:r>
            <a:endParaRPr lang="en-GB" sz="2800" smtClean="0"/>
          </a:p>
          <a:p>
            <a:pPr marL="739775" lvl="1" indent="-339725">
              <a:spcBef>
                <a:spcPts val="600"/>
              </a:spcBef>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2400" smtClean="0"/>
              <a:t>Like, dislike</a:t>
            </a:r>
          </a:p>
          <a:p>
            <a:pPr marL="739775" lvl="1" indent="-339725">
              <a:spcBef>
                <a:spcPts val="600"/>
              </a:spcBef>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2400" smtClean="0"/>
              <a:t>Friends, classmates, etc.</a:t>
            </a:r>
            <a:endParaRPr lang="en-GB" sz="2400" smtClean="0"/>
          </a:p>
        </p:txBody>
      </p:sp>
      <p:sp>
        <p:nvSpPr>
          <p:cNvPr id="6" name="Date Placeholder 3"/>
          <p:cNvSpPr>
            <a:spLocks noGrp="1"/>
          </p:cNvSpPr>
          <p:nvPr>
            <p:ph type="dt" sz="quarter" idx="10"/>
          </p:nvPr>
        </p:nvSpPr>
        <p:spPr/>
        <p:txBody>
          <a:bodyPr/>
          <a:lstStyle/>
          <a:p>
            <a:pPr>
              <a:defRPr/>
            </a:pPr>
            <a:r>
              <a:rPr lang="en-GB">
                <a:solidFill>
                  <a:prstClr val="black">
                    <a:tint val="75000"/>
                  </a:prstClr>
                </a:solidFill>
              </a:rPr>
              <a:t>12/02/06</a:t>
            </a:r>
          </a:p>
        </p:txBody>
      </p:sp>
      <p:sp>
        <p:nvSpPr>
          <p:cNvPr id="8" name="Slide Number Placeholder 5"/>
          <p:cNvSpPr>
            <a:spLocks noGrp="1"/>
          </p:cNvSpPr>
          <p:nvPr>
            <p:ph type="sldNum" sz="quarter" idx="12"/>
          </p:nvPr>
        </p:nvSpPr>
        <p:spPr/>
        <p:txBody>
          <a:bodyPr/>
          <a:lstStyle/>
          <a:p>
            <a:pPr>
              <a:defRPr/>
            </a:pPr>
            <a:fld id="{2A311C60-6D9F-41C4-B798-5721066062B1}" type="slidenum">
              <a:rPr lang="en-GB">
                <a:solidFill>
                  <a:prstClr val="black">
                    <a:tint val="75000"/>
                  </a:prstClr>
                </a:solidFill>
              </a:rPr>
              <a:pPr>
                <a:defRPr/>
              </a:pPr>
              <a:t>87</a:t>
            </a:fld>
            <a:endParaRPr lang="en-GB">
              <a:solidFill>
                <a:prstClr val="black">
                  <a:tint val="75000"/>
                </a:prstClr>
              </a:solidFill>
            </a:endParaRPr>
          </a:p>
        </p:txBody>
      </p:sp>
      <p:pic>
        <p:nvPicPr>
          <p:cNvPr id="18437" name="Picture 2"/>
          <p:cNvPicPr>
            <a:picLocks noChangeAspect="1"/>
          </p:cNvPicPr>
          <p:nvPr/>
        </p:nvPicPr>
        <p:blipFill>
          <a:blip r:embed="rId3"/>
          <a:srcRect/>
          <a:stretch>
            <a:fillRect/>
          </a:stretch>
        </p:blipFill>
        <p:spPr bwMode="auto">
          <a:xfrm>
            <a:off x="5226050" y="3108325"/>
            <a:ext cx="2857500" cy="2857500"/>
          </a:xfrm>
          <a:prstGeom prst="rect">
            <a:avLst/>
          </a:prstGeom>
          <a:noFill/>
          <a:ln w="9525">
            <a:noFill/>
            <a:miter lim="800000"/>
            <a:headEnd/>
            <a:tailEnd/>
          </a:ln>
        </p:spPr>
      </p:pic>
      <p:pic>
        <p:nvPicPr>
          <p:cNvPr id="18438" name="Picture 4"/>
          <p:cNvPicPr>
            <a:picLocks noChangeAspect="1"/>
          </p:cNvPicPr>
          <p:nvPr/>
        </p:nvPicPr>
        <p:blipFill>
          <a:blip r:embed="rId4"/>
          <a:srcRect/>
          <a:stretch>
            <a:fillRect/>
          </a:stretch>
        </p:blipFill>
        <p:spPr bwMode="auto">
          <a:xfrm>
            <a:off x="1766888" y="4432300"/>
            <a:ext cx="2776537" cy="2016125"/>
          </a:xfrm>
          <a:prstGeom prst="rect">
            <a:avLst/>
          </a:prstGeom>
          <a:noFill/>
          <a:ln w="9525">
            <a:noFill/>
            <a:miter lim="800000"/>
            <a:headEnd/>
            <a:tailEnd/>
          </a:ln>
        </p:spPr>
      </p:pic>
    </p:spTree>
    <p:extLst>
      <p:ext uri="{BB962C8B-B14F-4D97-AF65-F5344CB8AC3E}">
        <p14:creationId xmlns:p14="http://schemas.microsoft.com/office/powerpoint/2010/main" val="15494345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smtClean="0"/>
              <a:t>Link Prediction in Social Networks</a:t>
            </a:r>
          </a:p>
        </p:txBody>
      </p:sp>
      <p:sp>
        <p:nvSpPr>
          <p:cNvPr id="3" name="Content Placeholder 2"/>
          <p:cNvSpPr>
            <a:spLocks noGrp="1"/>
          </p:cNvSpPr>
          <p:nvPr>
            <p:ph idx="1"/>
          </p:nvPr>
        </p:nvSpPr>
        <p:spPr>
          <a:xfrm>
            <a:off x="457200" y="1600200"/>
            <a:ext cx="8229600" cy="1919288"/>
          </a:xfrm>
        </p:spPr>
        <p:txBody>
          <a:bodyPr rtlCol="0">
            <a:normAutofit fontScale="92500" lnSpcReduction="10000"/>
          </a:bodyPr>
          <a:lstStyle/>
          <a:p>
            <a:pPr marL="338138" indent="-280988" fontAlgn="auto">
              <a:lnSpc>
                <a:spcPct val="80000"/>
              </a:lnSpc>
              <a:spcBef>
                <a:spcPts val="450"/>
              </a:spcBef>
              <a:spcAft>
                <a:spcPts val="0"/>
              </a:spcAft>
              <a:buFont typeface="Arial"/>
              <a:buChar char="•"/>
              <a:tabLst>
                <a:tab pos="908050" algn="l"/>
                <a:tab pos="1822450" algn="l"/>
                <a:tab pos="2736850" algn="l"/>
                <a:tab pos="3651250" algn="l"/>
                <a:tab pos="4565650" algn="l"/>
                <a:tab pos="5480050" algn="l"/>
                <a:tab pos="6394450" algn="l"/>
                <a:tab pos="7308850" algn="l"/>
                <a:tab pos="8223250" algn="l"/>
                <a:tab pos="9137650" algn="l"/>
                <a:tab pos="10052050" algn="l"/>
              </a:tabLst>
              <a:defRPr/>
            </a:pPr>
            <a:r>
              <a:rPr lang="en-GB" sz="3000" dirty="0" smtClean="0"/>
              <a:t>Given </a:t>
            </a:r>
            <a:r>
              <a:rPr lang="en-GB" sz="3000" dirty="0"/>
              <a:t>a social network with an incomplete set of social links between a complete set of </a:t>
            </a:r>
            <a:r>
              <a:rPr lang="en-GB" sz="3000" dirty="0" smtClean="0"/>
              <a:t>users, </a:t>
            </a:r>
            <a:r>
              <a:rPr lang="en-GB" sz="3000" dirty="0"/>
              <a:t>predict the unobserved social links </a:t>
            </a:r>
          </a:p>
          <a:p>
            <a:pPr fontAlgn="auto">
              <a:spcAft>
                <a:spcPts val="0"/>
              </a:spcAft>
              <a:buFont typeface="Arial"/>
              <a:buChar char="•"/>
              <a:defRPr/>
            </a:pPr>
            <a:r>
              <a:rPr lang="en-GB" sz="3000" dirty="0" smtClean="0"/>
              <a:t>Given </a:t>
            </a:r>
            <a:r>
              <a:rPr lang="en-GB" sz="3000" dirty="0"/>
              <a:t>a social network at time t predict the social link between actors at time t+1</a:t>
            </a:r>
          </a:p>
          <a:p>
            <a:pPr fontAlgn="auto">
              <a:spcAft>
                <a:spcPts val="0"/>
              </a:spcAft>
              <a:buFont typeface="Arial"/>
              <a:buChar char="•"/>
              <a:defRPr/>
            </a:pPr>
            <a:endParaRPr lang="en-US" dirty="0"/>
          </a:p>
        </p:txBody>
      </p:sp>
      <p:pic>
        <p:nvPicPr>
          <p:cNvPr id="20483" name="Picture 3"/>
          <p:cNvPicPr>
            <a:picLocks noChangeAspect="1" noChangeArrowheads="1"/>
          </p:cNvPicPr>
          <p:nvPr/>
        </p:nvPicPr>
        <p:blipFill>
          <a:blip r:embed="rId2"/>
          <a:srcRect/>
          <a:stretch>
            <a:fillRect/>
          </a:stretch>
        </p:blipFill>
        <p:spPr bwMode="auto">
          <a:xfrm>
            <a:off x="633413" y="3562350"/>
            <a:ext cx="8158162" cy="2681288"/>
          </a:xfrm>
          <a:prstGeom prst="rect">
            <a:avLst/>
          </a:prstGeom>
          <a:noFill/>
          <a:ln w="9525">
            <a:noFill/>
            <a:miter lim="800000"/>
            <a:headEnd/>
            <a:tailEnd/>
          </a:ln>
        </p:spPr>
      </p:pic>
      <p:sp>
        <p:nvSpPr>
          <p:cNvPr id="20484" name="Rectangle 4"/>
          <p:cNvSpPr>
            <a:spLocks noChangeArrowheads="1"/>
          </p:cNvSpPr>
          <p:nvPr/>
        </p:nvSpPr>
        <p:spPr bwMode="auto">
          <a:xfrm>
            <a:off x="2590800" y="6348413"/>
            <a:ext cx="5334000" cy="338137"/>
          </a:xfrm>
          <a:prstGeom prst="rect">
            <a:avLst/>
          </a:prstGeom>
          <a:noFill/>
          <a:ln w="9525">
            <a:noFill/>
            <a:miter lim="800000"/>
            <a:headEnd/>
            <a:tailEnd/>
          </a:ln>
        </p:spPr>
        <p:txBody>
          <a:bodyPr lIns="90000" tIns="46800" rIns="90000" bIns="46800" anchor="ctr">
            <a:spAutoFit/>
          </a:bodyPr>
          <a:lstStyle/>
          <a:p>
            <a:pPr defTabSz="457200" fontAlgn="base">
              <a:spcBef>
                <a:spcPct val="0"/>
              </a:spcBef>
              <a:spcAft>
                <a:spcPct val="0"/>
              </a:spcAft>
              <a:buFont typeface="Comic Sans MS"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Comic Sans MS" pitchFamily="66" charset="0"/>
              </a:rPr>
              <a:t>(Source: Freeman, 2000)</a:t>
            </a:r>
          </a:p>
        </p:txBody>
      </p:sp>
    </p:spTree>
    <p:extLst>
      <p:ext uri="{BB962C8B-B14F-4D97-AF65-F5344CB8AC3E}">
        <p14:creationId xmlns:p14="http://schemas.microsoft.com/office/powerpoint/2010/main" val="33353914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Link Prediction in Recommender Systems</a:t>
            </a:r>
            <a:endParaRPr lang="en-US" dirty="0"/>
          </a:p>
        </p:txBody>
      </p:sp>
      <p:sp>
        <p:nvSpPr>
          <p:cNvPr id="21506" name="Content Placeholder 2"/>
          <p:cNvSpPr>
            <a:spLocks noGrp="1"/>
          </p:cNvSpPr>
          <p:nvPr>
            <p:ph idx="1"/>
          </p:nvPr>
        </p:nvSpPr>
        <p:spPr/>
        <p:txBody>
          <a:bodyPr/>
          <a:lstStyle/>
          <a:p>
            <a:r>
              <a:rPr lang="en-US" smtClean="0"/>
              <a:t>Recommender Systems</a:t>
            </a:r>
          </a:p>
          <a:p>
            <a:endParaRPr lang="en-US" smtClean="0"/>
          </a:p>
          <a:p>
            <a:endParaRPr lang="en-US" smtClean="0"/>
          </a:p>
          <a:p>
            <a:endParaRPr lang="en-US" smtClean="0"/>
          </a:p>
          <a:p>
            <a:endParaRPr lang="en-US" smtClean="0"/>
          </a:p>
          <a:p>
            <a:endParaRPr lang="en-US" smtClean="0"/>
          </a:p>
          <a:p>
            <a:endParaRPr lang="en-US" smtClean="0"/>
          </a:p>
        </p:txBody>
      </p:sp>
      <p:pic>
        <p:nvPicPr>
          <p:cNvPr id="21507" name="Picture 4"/>
          <p:cNvPicPr>
            <a:picLocks noChangeAspect="1"/>
          </p:cNvPicPr>
          <p:nvPr/>
        </p:nvPicPr>
        <p:blipFill>
          <a:blip r:embed="rId2"/>
          <a:srcRect t="29536" b="28262"/>
          <a:stretch>
            <a:fillRect/>
          </a:stretch>
        </p:blipFill>
        <p:spPr bwMode="auto">
          <a:xfrm>
            <a:off x="627063" y="2370138"/>
            <a:ext cx="3086100" cy="1116012"/>
          </a:xfrm>
          <a:prstGeom prst="rect">
            <a:avLst/>
          </a:prstGeom>
          <a:noFill/>
          <a:ln w="9525">
            <a:noFill/>
            <a:miter lim="800000"/>
            <a:headEnd/>
            <a:tailEnd/>
          </a:ln>
        </p:spPr>
      </p:pic>
      <p:pic>
        <p:nvPicPr>
          <p:cNvPr id="21508" name="Picture 5"/>
          <p:cNvPicPr>
            <a:picLocks noChangeAspect="1"/>
          </p:cNvPicPr>
          <p:nvPr/>
        </p:nvPicPr>
        <p:blipFill>
          <a:blip r:embed="rId3"/>
          <a:srcRect/>
          <a:stretch>
            <a:fillRect/>
          </a:stretch>
        </p:blipFill>
        <p:spPr bwMode="auto">
          <a:xfrm>
            <a:off x="4248150" y="2238375"/>
            <a:ext cx="2809875" cy="1628775"/>
          </a:xfrm>
          <a:prstGeom prst="rect">
            <a:avLst/>
          </a:prstGeom>
          <a:noFill/>
          <a:ln w="9525">
            <a:noFill/>
            <a:miter lim="800000"/>
            <a:headEnd/>
            <a:tailEnd/>
          </a:ln>
        </p:spPr>
      </p:pic>
      <p:pic>
        <p:nvPicPr>
          <p:cNvPr id="21509" name="Picture 7"/>
          <p:cNvPicPr>
            <a:picLocks noChangeAspect="1"/>
          </p:cNvPicPr>
          <p:nvPr/>
        </p:nvPicPr>
        <p:blipFill>
          <a:blip r:embed="rId4"/>
          <a:srcRect/>
          <a:stretch>
            <a:fillRect/>
          </a:stretch>
        </p:blipFill>
        <p:spPr bwMode="auto">
          <a:xfrm>
            <a:off x="620713" y="3460750"/>
            <a:ext cx="1817687" cy="811213"/>
          </a:xfrm>
          <a:prstGeom prst="rect">
            <a:avLst/>
          </a:prstGeom>
          <a:noFill/>
          <a:ln w="9525">
            <a:noFill/>
            <a:miter lim="800000"/>
            <a:headEnd/>
            <a:tailEnd/>
          </a:ln>
        </p:spPr>
      </p:pic>
      <p:pic>
        <p:nvPicPr>
          <p:cNvPr id="21510" name="Picture 8"/>
          <p:cNvPicPr>
            <a:picLocks noChangeAspect="1"/>
          </p:cNvPicPr>
          <p:nvPr/>
        </p:nvPicPr>
        <p:blipFill>
          <a:blip r:embed="rId5"/>
          <a:srcRect/>
          <a:stretch>
            <a:fillRect/>
          </a:stretch>
        </p:blipFill>
        <p:spPr bwMode="auto">
          <a:xfrm>
            <a:off x="2855913" y="3429000"/>
            <a:ext cx="609600" cy="609600"/>
          </a:xfrm>
          <a:prstGeom prst="rect">
            <a:avLst/>
          </a:prstGeom>
          <a:noFill/>
          <a:ln w="9525">
            <a:noFill/>
            <a:miter lim="800000"/>
            <a:headEnd/>
            <a:tailEnd/>
          </a:ln>
        </p:spPr>
      </p:pic>
    </p:spTree>
    <p:extLst>
      <p:ext uri="{BB962C8B-B14F-4D97-AF65-F5344CB8AC3E}">
        <p14:creationId xmlns:p14="http://schemas.microsoft.com/office/powerpoint/2010/main" val="3286168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Interesting Questions: demonstration</a:t>
            </a:r>
            <a:endParaRPr lang="zh-CN" altLang="en-US" dirty="0"/>
          </a:p>
        </p:txBody>
      </p:sp>
      <p:sp>
        <p:nvSpPr>
          <p:cNvPr id="3" name="Content Placeholder 2"/>
          <p:cNvSpPr>
            <a:spLocks noGrp="1"/>
          </p:cNvSpPr>
          <p:nvPr>
            <p:ph idx="1"/>
          </p:nvPr>
        </p:nvSpPr>
        <p:spPr/>
        <p:txBody>
          <a:bodyPr/>
          <a:lstStyle/>
          <a:p>
            <a:r>
              <a:rPr lang="en-US" altLang="zh-CN" dirty="0" smtClean="0"/>
              <a:t>Some interesting questions</a:t>
            </a:r>
          </a:p>
          <a:p>
            <a:pPr lvl="1"/>
            <a:r>
              <a:rPr lang="en-US" altLang="zh-CN" dirty="0" smtClean="0"/>
              <a:t>What do social networks look like, on a large scale?</a:t>
            </a:r>
          </a:p>
          <a:p>
            <a:pPr lvl="1"/>
            <a:r>
              <a:rPr lang="en-US" altLang="zh-CN" dirty="0" smtClean="0"/>
              <a:t>How do networks behave over time?</a:t>
            </a:r>
          </a:p>
          <a:p>
            <a:pPr lvl="1"/>
            <a:r>
              <a:rPr lang="en-US" altLang="zh-CN" dirty="0" smtClean="0"/>
              <a:t>How do the non-giant weakly connected components behave over time?</a:t>
            </a:r>
          </a:p>
          <a:p>
            <a:pPr lvl="1"/>
            <a:r>
              <a:rPr lang="en-US" altLang="zh-CN" dirty="0" smtClean="0"/>
              <a:t>What distributions and patterns do weighted graphs maintain?</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4/16/2018</a:t>
            </a:fld>
            <a:endParaRPr lang="en-US" altLang="zh-CN"/>
          </a:p>
        </p:txBody>
      </p:sp>
    </p:spTree>
    <p:extLst>
      <p:ext uri="{BB962C8B-B14F-4D97-AF65-F5344CB8AC3E}">
        <p14:creationId xmlns:p14="http://schemas.microsoft.com/office/powerpoint/2010/main" val="22040151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Link</a:t>
            </a:r>
            <a:r>
              <a:rPr lang="en-US" dirty="0"/>
              <a:t> </a:t>
            </a:r>
            <a:r>
              <a:rPr lang="en-US" dirty="0" smtClean="0"/>
              <a:t>Prediction in </a:t>
            </a:r>
            <a:r>
              <a:rPr lang="en-US" dirty="0"/>
              <a:t>Recommender Systems</a:t>
            </a:r>
          </a:p>
        </p:txBody>
      </p:sp>
      <p:sp>
        <p:nvSpPr>
          <p:cNvPr id="22530" name="Content Placeholder 2"/>
          <p:cNvSpPr>
            <a:spLocks noGrp="1"/>
          </p:cNvSpPr>
          <p:nvPr>
            <p:ph idx="1"/>
          </p:nvPr>
        </p:nvSpPr>
        <p:spPr/>
        <p:txBody>
          <a:bodyPr/>
          <a:lstStyle/>
          <a:p>
            <a:r>
              <a:rPr lang="en-US" smtClean="0"/>
              <a:t>Users and items form a bipartite-graph</a:t>
            </a:r>
          </a:p>
          <a:p>
            <a:r>
              <a:rPr lang="en-US" smtClean="0"/>
              <a:t>Predict links between users and items</a:t>
            </a:r>
          </a:p>
          <a:p>
            <a:endParaRPr lang="en-US" smtClean="0"/>
          </a:p>
          <a:p>
            <a:endParaRPr lang="en-US" smtClean="0"/>
          </a:p>
        </p:txBody>
      </p:sp>
      <p:sp>
        <p:nvSpPr>
          <p:cNvPr id="4" name="Slide Number Placeholder 3"/>
          <p:cNvSpPr>
            <a:spLocks noGrp="1"/>
          </p:cNvSpPr>
          <p:nvPr>
            <p:ph type="sldNum" sz="quarter" idx="12"/>
          </p:nvPr>
        </p:nvSpPr>
        <p:spPr/>
        <p:txBody>
          <a:bodyPr/>
          <a:lstStyle/>
          <a:p>
            <a:pPr>
              <a:defRPr/>
            </a:pPr>
            <a:fld id="{2664985C-E927-4DB9-8A08-3717AD4BA614}" type="slidenum">
              <a:rPr lang="en-US">
                <a:solidFill>
                  <a:prstClr val="black">
                    <a:tint val="75000"/>
                  </a:prstClr>
                </a:solidFill>
              </a:rPr>
              <a:pPr>
                <a:defRPr/>
              </a:pPr>
              <a:t>90</a:t>
            </a:fld>
            <a:endParaRPr lang="en-US">
              <a:solidFill>
                <a:prstClr val="black">
                  <a:tint val="75000"/>
                </a:prstClr>
              </a:solidFill>
            </a:endParaRPr>
          </a:p>
        </p:txBody>
      </p:sp>
      <p:grpSp>
        <p:nvGrpSpPr>
          <p:cNvPr id="22532" name="Group 23"/>
          <p:cNvGrpSpPr>
            <a:grpSpLocks/>
          </p:cNvGrpSpPr>
          <p:nvPr/>
        </p:nvGrpSpPr>
        <p:grpSpPr bwMode="auto">
          <a:xfrm>
            <a:off x="1631950" y="3235325"/>
            <a:ext cx="6072188" cy="3552825"/>
            <a:chOff x="2209800" y="2895600"/>
            <a:chExt cx="6276975" cy="3752851"/>
          </a:xfrm>
        </p:grpSpPr>
        <p:pic>
          <p:nvPicPr>
            <p:cNvPr id="22533" name="Picture 2" descr="http://ucanr.org/blogs/wat/blogfiles/571.jpg"/>
            <p:cNvPicPr>
              <a:picLocks noChangeAspect="1" noChangeArrowheads="1"/>
            </p:cNvPicPr>
            <p:nvPr/>
          </p:nvPicPr>
          <p:blipFill>
            <a:blip r:embed="rId2"/>
            <a:srcRect/>
            <a:stretch>
              <a:fillRect/>
            </a:stretch>
          </p:blipFill>
          <p:spPr bwMode="auto">
            <a:xfrm>
              <a:off x="5181600" y="3352800"/>
              <a:ext cx="3305175" cy="3295651"/>
            </a:xfrm>
            <a:prstGeom prst="rect">
              <a:avLst/>
            </a:prstGeom>
            <a:noFill/>
            <a:ln w="9525">
              <a:noFill/>
              <a:miter lim="800000"/>
              <a:headEnd/>
              <a:tailEnd/>
            </a:ln>
          </p:spPr>
        </p:pic>
        <p:pic>
          <p:nvPicPr>
            <p:cNvPr id="22534" name="Picture 4" descr="hot products"/>
            <p:cNvPicPr>
              <a:picLocks noChangeAspect="1" noChangeArrowheads="1"/>
            </p:cNvPicPr>
            <p:nvPr/>
          </p:nvPicPr>
          <p:blipFill>
            <a:blip r:embed="rId3"/>
            <a:srcRect/>
            <a:stretch>
              <a:fillRect/>
            </a:stretch>
          </p:blipFill>
          <p:spPr bwMode="auto">
            <a:xfrm>
              <a:off x="2209800" y="2895600"/>
              <a:ext cx="2209800" cy="3156857"/>
            </a:xfrm>
            <a:prstGeom prst="rect">
              <a:avLst/>
            </a:prstGeom>
            <a:noFill/>
            <a:ln w="9525">
              <a:noFill/>
              <a:miter lim="800000"/>
              <a:headEnd/>
              <a:tailEnd/>
            </a:ln>
          </p:spPr>
        </p:pic>
        <p:cxnSp>
          <p:nvCxnSpPr>
            <p:cNvPr id="5" name="Straight Connector 4"/>
            <p:cNvCxnSpPr/>
            <p:nvPr/>
          </p:nvCxnSpPr>
          <p:spPr>
            <a:xfrm>
              <a:off x="4190535" y="3734039"/>
              <a:ext cx="3277155" cy="1219090"/>
            </a:xfrm>
            <a:prstGeom prst="line">
              <a:avLst/>
            </a:prstGeom>
          </p:spPr>
          <p:style>
            <a:lnRef idx="3">
              <a:schemeClr val="accent5"/>
            </a:lnRef>
            <a:fillRef idx="0">
              <a:schemeClr val="accent5"/>
            </a:fillRef>
            <a:effectRef idx="2">
              <a:schemeClr val="accent5"/>
            </a:effectRef>
            <a:fontRef idx="minor">
              <a:schemeClr val="tx1"/>
            </a:fontRef>
          </p:style>
        </p:cxnSp>
        <p:cxnSp>
          <p:nvCxnSpPr>
            <p:cNvPr id="9" name="Straight Connector 8"/>
            <p:cNvCxnSpPr/>
            <p:nvPr/>
          </p:nvCxnSpPr>
          <p:spPr>
            <a:xfrm flipV="1">
              <a:off x="4343151" y="4953129"/>
              <a:ext cx="3124538" cy="305192"/>
            </a:xfrm>
            <a:prstGeom prst="line">
              <a:avLst/>
            </a:prstGeom>
          </p:spPr>
          <p:style>
            <a:lnRef idx="3">
              <a:schemeClr val="accent5"/>
            </a:lnRef>
            <a:fillRef idx="0">
              <a:schemeClr val="accent5"/>
            </a:fillRef>
            <a:effectRef idx="2">
              <a:schemeClr val="accent5"/>
            </a:effectRef>
            <a:fontRef idx="minor">
              <a:schemeClr val="tx1"/>
            </a:fontRef>
          </p:style>
        </p:cxnSp>
        <p:cxnSp>
          <p:nvCxnSpPr>
            <p:cNvPr id="11" name="Straight Connector 10"/>
            <p:cNvCxnSpPr/>
            <p:nvPr/>
          </p:nvCxnSpPr>
          <p:spPr>
            <a:xfrm>
              <a:off x="2667650" y="4495341"/>
              <a:ext cx="4800039" cy="4577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p:nvPr/>
          </p:nvCxnSpPr>
          <p:spPr>
            <a:xfrm flipV="1">
              <a:off x="3581709" y="4267285"/>
              <a:ext cx="3657877" cy="838439"/>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a:off x="4190535" y="3734039"/>
              <a:ext cx="3049051" cy="533247"/>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Straight Connector 20"/>
            <p:cNvCxnSpPr/>
            <p:nvPr/>
          </p:nvCxnSpPr>
          <p:spPr>
            <a:xfrm>
              <a:off x="3975558" y="3276252"/>
              <a:ext cx="3277156" cy="991034"/>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Connector 24"/>
            <p:cNvCxnSpPr/>
            <p:nvPr/>
          </p:nvCxnSpPr>
          <p:spPr>
            <a:xfrm>
              <a:off x="3353605" y="3772607"/>
              <a:ext cx="3885981" cy="342083"/>
            </a:xfrm>
            <a:prstGeom prst="line">
              <a:avLst/>
            </a:prstGeom>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349503535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altLang="zh-CN" smtClean="0"/>
              <a:t>Predicting Link Existence</a:t>
            </a:r>
          </a:p>
        </p:txBody>
      </p:sp>
      <p:sp>
        <p:nvSpPr>
          <p:cNvPr id="11267" name="Rectangle 3"/>
          <p:cNvSpPr>
            <a:spLocks noGrp="1" noChangeArrowheads="1"/>
          </p:cNvSpPr>
          <p:nvPr>
            <p:ph idx="1"/>
          </p:nvPr>
        </p:nvSpPr>
        <p:spPr/>
        <p:txBody>
          <a:bodyPr rtlCol="0">
            <a:normAutofit lnSpcReduction="10000"/>
          </a:bodyPr>
          <a:lstStyle/>
          <a:p>
            <a:pPr fontAlgn="auto">
              <a:spcAft>
                <a:spcPts val="0"/>
              </a:spcAft>
              <a:buFont typeface="Arial"/>
              <a:buChar char="•"/>
              <a:defRPr/>
            </a:pPr>
            <a:r>
              <a:rPr lang="en-US" altLang="zh-CN" dirty="0">
                <a:cs typeface="宋体" charset="0"/>
              </a:rPr>
              <a:t>Predicting whether a link exists between two </a:t>
            </a:r>
            <a:r>
              <a:rPr lang="en-US" altLang="zh-CN" dirty="0" smtClean="0">
                <a:cs typeface="宋体" charset="0"/>
              </a:rPr>
              <a:t>items</a:t>
            </a:r>
            <a:endParaRPr lang="en-US" altLang="zh-CN" dirty="0">
              <a:cs typeface="宋体" charset="0"/>
            </a:endParaRPr>
          </a:p>
          <a:p>
            <a:pPr lvl="1" fontAlgn="auto">
              <a:spcAft>
                <a:spcPts val="0"/>
              </a:spcAft>
              <a:buFont typeface="Arial"/>
              <a:buChar char="–"/>
              <a:defRPr/>
            </a:pPr>
            <a:r>
              <a:rPr lang="en-US" altLang="zh-CN" b="1" dirty="0" smtClean="0">
                <a:cs typeface="宋体" charset="0"/>
              </a:rPr>
              <a:t>web</a:t>
            </a:r>
            <a:r>
              <a:rPr lang="en-US" altLang="zh-CN" dirty="0">
                <a:cs typeface="宋体" charset="0"/>
              </a:rPr>
              <a:t>: predict whether there will be a link between two pages</a:t>
            </a:r>
          </a:p>
          <a:p>
            <a:pPr lvl="1" fontAlgn="auto">
              <a:spcAft>
                <a:spcPts val="0"/>
              </a:spcAft>
              <a:buFont typeface="Arial"/>
              <a:buChar char="–"/>
              <a:defRPr/>
            </a:pPr>
            <a:r>
              <a:rPr lang="en-US" altLang="zh-CN" b="1" dirty="0">
                <a:cs typeface="宋体" charset="0"/>
              </a:rPr>
              <a:t>cite</a:t>
            </a:r>
            <a:r>
              <a:rPr lang="en-US" altLang="zh-CN" dirty="0">
                <a:cs typeface="宋体" charset="0"/>
              </a:rPr>
              <a:t>: predicting whether a paper will cite another paper</a:t>
            </a:r>
          </a:p>
          <a:p>
            <a:pPr lvl="1" fontAlgn="auto">
              <a:spcAft>
                <a:spcPts val="0"/>
              </a:spcAft>
              <a:buFont typeface="Arial"/>
              <a:buChar char="–"/>
              <a:defRPr/>
            </a:pPr>
            <a:r>
              <a:rPr lang="en-US" altLang="zh-CN" b="1" dirty="0" err="1">
                <a:cs typeface="宋体" charset="0"/>
              </a:rPr>
              <a:t>epi</a:t>
            </a:r>
            <a:r>
              <a:rPr lang="en-US" altLang="zh-CN" dirty="0">
                <a:cs typeface="宋体" charset="0"/>
              </a:rPr>
              <a:t>: predicting who a patient’s contacts </a:t>
            </a:r>
            <a:r>
              <a:rPr lang="en-US" altLang="zh-CN" dirty="0" smtClean="0">
                <a:cs typeface="宋体" charset="0"/>
              </a:rPr>
              <a:t>are</a:t>
            </a:r>
          </a:p>
          <a:p>
            <a:pPr fontAlgn="auto">
              <a:spcAft>
                <a:spcPts val="0"/>
              </a:spcAft>
              <a:buFont typeface="Arial"/>
              <a:buChar char="•"/>
              <a:defRPr/>
            </a:pPr>
            <a:r>
              <a:rPr lang="en-US" altLang="zh-CN" dirty="0">
                <a:cs typeface="宋体" charset="0"/>
              </a:rPr>
              <a:t>Predicting whether a link exists between </a:t>
            </a:r>
            <a:r>
              <a:rPr lang="en-US" altLang="zh-CN" dirty="0" smtClean="0">
                <a:cs typeface="宋体" charset="0"/>
              </a:rPr>
              <a:t>items and users</a:t>
            </a:r>
            <a:endParaRPr lang="en-US" altLang="zh-CN" dirty="0">
              <a:cs typeface="宋体" charset="0"/>
            </a:endParaRPr>
          </a:p>
          <a:p>
            <a:pPr fontAlgn="auto">
              <a:spcAft>
                <a:spcPts val="0"/>
              </a:spcAft>
              <a:buFont typeface="Arial"/>
              <a:buChar char="•"/>
              <a:defRPr/>
            </a:pPr>
            <a:endParaRPr lang="en-US" altLang="zh-CN" dirty="0">
              <a:cs typeface="宋体" charset="0"/>
            </a:endParaRPr>
          </a:p>
        </p:txBody>
      </p:sp>
      <p:sp>
        <p:nvSpPr>
          <p:cNvPr id="4" name="Date Placeholder 3"/>
          <p:cNvSpPr>
            <a:spLocks noGrp="1"/>
          </p:cNvSpPr>
          <p:nvPr>
            <p:ph type="dt" sz="quarter" idx="10"/>
          </p:nvPr>
        </p:nvSpPr>
        <p:spPr/>
        <p:txBody>
          <a:bodyPr/>
          <a:lstStyle/>
          <a:p>
            <a:pPr>
              <a:defRPr/>
            </a:pPr>
            <a:fld id="{68F5F923-E688-BA45-B61E-1EE346FE095E}" type="datetime1">
              <a:rPr lang="en-US">
                <a:solidFill>
                  <a:prstClr val="black">
                    <a:tint val="75000"/>
                  </a:prstClr>
                </a:solidFill>
              </a:rPr>
              <a:pPr>
                <a:defRPr/>
              </a:pPr>
              <a:t>4/16/2018</a:t>
            </a:fld>
            <a:endParaRPr lang="en-US" altLang="zh-CN">
              <a:solidFill>
                <a:prstClr val="black">
                  <a:tint val="75000"/>
                </a:prstClr>
              </a:solidFill>
            </a:endParaRPr>
          </a:p>
        </p:txBody>
      </p:sp>
      <p:sp>
        <p:nvSpPr>
          <p:cNvPr id="5" name="Slide Number Placeholder 5"/>
          <p:cNvSpPr>
            <a:spLocks noGrp="1"/>
          </p:cNvSpPr>
          <p:nvPr>
            <p:ph type="sldNum" sz="quarter" idx="12"/>
          </p:nvPr>
        </p:nvSpPr>
        <p:spPr/>
        <p:txBody>
          <a:bodyPr/>
          <a:lstStyle/>
          <a:p>
            <a:pPr>
              <a:defRPr/>
            </a:pPr>
            <a:fld id="{58A5D9F7-1387-4D14-BBD6-54CCC42E05CE}" type="slidenum">
              <a:rPr lang="en-US" altLang="zh-CN">
                <a:solidFill>
                  <a:prstClr val="black">
                    <a:tint val="75000"/>
                  </a:prstClr>
                </a:solidFill>
              </a:rPr>
              <a:pPr>
                <a:defRPr/>
              </a:pPr>
              <a:t>91</a:t>
            </a:fld>
            <a:endParaRPr lang="en-US" altLang="zh-CN">
              <a:solidFill>
                <a:prstClr val="black">
                  <a:tint val="75000"/>
                </a:prstClr>
              </a:solidFill>
            </a:endParaRPr>
          </a:p>
        </p:txBody>
      </p:sp>
    </p:spTree>
    <p:extLst>
      <p:ext uri="{BB962C8B-B14F-4D97-AF65-F5344CB8AC3E}">
        <p14:creationId xmlns:p14="http://schemas.microsoft.com/office/powerpoint/2010/main" val="209038678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sz="3200" smtClean="0"/>
              <a:t>Everyday Examples of Link Prediction/Collaborative Filtering...</a:t>
            </a:r>
          </a:p>
        </p:txBody>
      </p:sp>
      <p:sp>
        <p:nvSpPr>
          <p:cNvPr id="25602" name="Rectangle 3"/>
          <p:cNvSpPr>
            <a:spLocks noGrp="1" noChangeArrowheads="1"/>
          </p:cNvSpPr>
          <p:nvPr>
            <p:ph idx="1"/>
          </p:nvPr>
        </p:nvSpPr>
        <p:spPr>
          <a:xfrm>
            <a:off x="685800" y="1676400"/>
            <a:ext cx="7772400" cy="4876800"/>
          </a:xfrm>
        </p:spPr>
        <p:txBody>
          <a:bodyPr/>
          <a:lstStyle/>
          <a:p>
            <a:pPr>
              <a:lnSpc>
                <a:spcPct val="80000"/>
              </a:lnSpc>
            </a:pPr>
            <a:r>
              <a:rPr lang="en-US" altLang="zh-CN" sz="2800" smtClean="0"/>
              <a:t>Search engine</a:t>
            </a:r>
          </a:p>
          <a:p>
            <a:pPr>
              <a:lnSpc>
                <a:spcPct val="80000"/>
              </a:lnSpc>
            </a:pPr>
            <a:r>
              <a:rPr lang="en-US" sz="2800" smtClean="0"/>
              <a:t>Shopping</a:t>
            </a:r>
          </a:p>
          <a:p>
            <a:pPr>
              <a:lnSpc>
                <a:spcPct val="80000"/>
              </a:lnSpc>
            </a:pPr>
            <a:r>
              <a:rPr lang="en-US" sz="2800" smtClean="0"/>
              <a:t>Reading</a:t>
            </a:r>
          </a:p>
          <a:p>
            <a:pPr>
              <a:lnSpc>
                <a:spcPct val="80000"/>
              </a:lnSpc>
            </a:pPr>
            <a:r>
              <a:rPr lang="en-US" sz="2800" smtClean="0"/>
              <a:t>Social</a:t>
            </a:r>
          </a:p>
          <a:p>
            <a:pPr>
              <a:lnSpc>
                <a:spcPct val="80000"/>
              </a:lnSpc>
            </a:pPr>
            <a:r>
              <a:rPr lang="en-US" sz="2800" smtClean="0"/>
              <a:t>....</a:t>
            </a:r>
          </a:p>
          <a:p>
            <a:pPr>
              <a:lnSpc>
                <a:spcPct val="80000"/>
              </a:lnSpc>
            </a:pPr>
            <a:r>
              <a:rPr lang="en-US" sz="2800" b="1" smtClean="0"/>
              <a:t>Common insight</a:t>
            </a:r>
            <a:r>
              <a:rPr lang="en-US" sz="2800" smtClean="0"/>
              <a:t>: personal tastes are </a:t>
            </a:r>
            <a:r>
              <a:rPr lang="en-US" sz="2800" i="1" smtClean="0"/>
              <a:t>correlated</a:t>
            </a:r>
            <a:r>
              <a:rPr lang="en-US" sz="2800" smtClean="0"/>
              <a:t>:</a:t>
            </a:r>
          </a:p>
          <a:p>
            <a:pPr lvl="1">
              <a:lnSpc>
                <a:spcPct val="80000"/>
              </a:lnSpc>
            </a:pPr>
            <a:r>
              <a:rPr lang="en-US" sz="2400" smtClean="0"/>
              <a:t>If Alice and Bob both like X and Alice likes Y then Bob is more likely to like Y</a:t>
            </a:r>
          </a:p>
          <a:p>
            <a:pPr lvl="1">
              <a:lnSpc>
                <a:spcPct val="80000"/>
              </a:lnSpc>
            </a:pPr>
            <a:r>
              <a:rPr lang="en-US" sz="2400" smtClean="0"/>
              <a:t>especially (perhaps) if Bob knows Alice</a:t>
            </a:r>
          </a:p>
        </p:txBody>
      </p:sp>
    </p:spTree>
    <p:extLst>
      <p:ext uri="{BB962C8B-B14F-4D97-AF65-F5344CB8AC3E}">
        <p14:creationId xmlns:p14="http://schemas.microsoft.com/office/powerpoint/2010/main" val="1844501880"/>
      </p:ext>
    </p:extLst>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52400" y="457200"/>
            <a:ext cx="8915400" cy="685800"/>
          </a:xfrm>
        </p:spPr>
        <p:txBody>
          <a:bodyPr rtlCol="0">
            <a:normAutofit fontScale="90000"/>
          </a:bodyPr>
          <a:lstStyle/>
          <a:p>
            <a:pPr fontAlgn="auto">
              <a:spcAft>
                <a:spcPts val="0"/>
              </a:spcAft>
              <a:defRPr/>
            </a:pPr>
            <a:r>
              <a:rPr lang="en-US" altLang="zh-CN" dirty="0" smtClean="0"/>
              <a:t>Example: Linked Bibliographic Data</a:t>
            </a:r>
          </a:p>
        </p:txBody>
      </p:sp>
      <p:sp>
        <p:nvSpPr>
          <p:cNvPr id="67" name="Date Placeholder 3"/>
          <p:cNvSpPr>
            <a:spLocks noGrp="1"/>
          </p:cNvSpPr>
          <p:nvPr>
            <p:ph type="dt" sz="quarter" idx="10"/>
          </p:nvPr>
        </p:nvSpPr>
        <p:spPr/>
        <p:txBody>
          <a:bodyPr/>
          <a:lstStyle/>
          <a:p>
            <a:pPr>
              <a:defRPr/>
            </a:pPr>
            <a:fld id="{E007BA31-516C-5245-9B97-F0004C3BFAAA}" type="datetime1">
              <a:rPr lang="en-US">
                <a:solidFill>
                  <a:prstClr val="black">
                    <a:tint val="75000"/>
                  </a:prstClr>
                </a:solidFill>
              </a:rPr>
              <a:pPr>
                <a:defRPr/>
              </a:pPr>
              <a:t>4/16/2018</a:t>
            </a:fld>
            <a:endParaRPr lang="en-US" altLang="zh-CN">
              <a:solidFill>
                <a:prstClr val="black">
                  <a:tint val="75000"/>
                </a:prstClr>
              </a:solidFill>
            </a:endParaRPr>
          </a:p>
        </p:txBody>
      </p:sp>
      <p:sp>
        <p:nvSpPr>
          <p:cNvPr id="68" name="Slide Number Placeholder 5"/>
          <p:cNvSpPr>
            <a:spLocks noGrp="1"/>
          </p:cNvSpPr>
          <p:nvPr>
            <p:ph type="sldNum" sz="quarter" idx="12"/>
          </p:nvPr>
        </p:nvSpPr>
        <p:spPr/>
        <p:txBody>
          <a:bodyPr/>
          <a:lstStyle/>
          <a:p>
            <a:pPr>
              <a:defRPr/>
            </a:pPr>
            <a:fld id="{B3AE9213-E253-4CF0-A60E-32FF2C6A0D5E}" type="slidenum">
              <a:rPr lang="en-US" altLang="zh-CN">
                <a:solidFill>
                  <a:prstClr val="black">
                    <a:tint val="75000"/>
                  </a:prstClr>
                </a:solidFill>
              </a:rPr>
              <a:pPr>
                <a:defRPr/>
              </a:pPr>
              <a:t>93</a:t>
            </a:fld>
            <a:endParaRPr lang="en-US" altLang="zh-CN">
              <a:solidFill>
                <a:prstClr val="black">
                  <a:tint val="75000"/>
                </a:prstClr>
              </a:solidFill>
            </a:endParaRPr>
          </a:p>
        </p:txBody>
      </p:sp>
      <p:sp>
        <p:nvSpPr>
          <p:cNvPr id="26628" name="Oval 3"/>
          <p:cNvSpPr>
            <a:spLocks noChangeArrowheads="1"/>
          </p:cNvSpPr>
          <p:nvPr/>
        </p:nvSpPr>
        <p:spPr bwMode="auto">
          <a:xfrm>
            <a:off x="5867400" y="2514600"/>
            <a:ext cx="685800" cy="685800"/>
          </a:xfrm>
          <a:prstGeom prst="ellipse">
            <a:avLst/>
          </a:prstGeom>
          <a:solidFill>
            <a:schemeClr val="tx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2</a:t>
            </a:r>
          </a:p>
        </p:txBody>
      </p:sp>
      <p:sp>
        <p:nvSpPr>
          <p:cNvPr id="26629" name="Oval 4"/>
          <p:cNvSpPr>
            <a:spLocks noChangeArrowheads="1"/>
          </p:cNvSpPr>
          <p:nvPr/>
        </p:nvSpPr>
        <p:spPr bwMode="auto">
          <a:xfrm>
            <a:off x="4876800" y="4419600"/>
            <a:ext cx="685800" cy="685800"/>
          </a:xfrm>
          <a:prstGeom prst="ellipse">
            <a:avLst/>
          </a:prstGeom>
          <a:solidFill>
            <a:schemeClr val="tx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4</a:t>
            </a:r>
          </a:p>
        </p:txBody>
      </p:sp>
      <p:sp>
        <p:nvSpPr>
          <p:cNvPr id="26630" name="Oval 5"/>
          <p:cNvSpPr>
            <a:spLocks noChangeArrowheads="1"/>
          </p:cNvSpPr>
          <p:nvPr/>
        </p:nvSpPr>
        <p:spPr bwMode="auto">
          <a:xfrm>
            <a:off x="3048000" y="3657600"/>
            <a:ext cx="685800" cy="685800"/>
          </a:xfrm>
          <a:prstGeom prst="ellipse">
            <a:avLst/>
          </a:prstGeom>
          <a:solidFill>
            <a:schemeClr val="tx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A</a:t>
            </a:r>
            <a:r>
              <a:rPr lang="en-US" altLang="zh-CN" sz="2400" b="1" baseline="-25000">
                <a:solidFill>
                  <a:prstClr val="black"/>
                </a:solidFill>
              </a:rPr>
              <a:t>1</a:t>
            </a:r>
          </a:p>
        </p:txBody>
      </p:sp>
      <p:sp>
        <p:nvSpPr>
          <p:cNvPr id="26631" name="Oval 6"/>
          <p:cNvSpPr>
            <a:spLocks noChangeArrowheads="1"/>
          </p:cNvSpPr>
          <p:nvPr/>
        </p:nvSpPr>
        <p:spPr bwMode="auto">
          <a:xfrm>
            <a:off x="2971800" y="2133600"/>
            <a:ext cx="685800" cy="685800"/>
          </a:xfrm>
          <a:prstGeom prst="ellipse">
            <a:avLst/>
          </a:prstGeom>
          <a:solidFill>
            <a:schemeClr val="tx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3</a:t>
            </a:r>
          </a:p>
        </p:txBody>
      </p:sp>
      <p:sp>
        <p:nvSpPr>
          <p:cNvPr id="26632" name="Oval 7"/>
          <p:cNvSpPr>
            <a:spLocks noChangeArrowheads="1"/>
          </p:cNvSpPr>
          <p:nvPr/>
        </p:nvSpPr>
        <p:spPr bwMode="auto">
          <a:xfrm>
            <a:off x="4419600" y="1371600"/>
            <a:ext cx="685800" cy="685800"/>
          </a:xfrm>
          <a:prstGeom prst="ellipse">
            <a:avLst/>
          </a:prstGeom>
          <a:solidFill>
            <a:schemeClr val="tx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1</a:t>
            </a:r>
          </a:p>
        </p:txBody>
      </p:sp>
      <p:cxnSp>
        <p:nvCxnSpPr>
          <p:cNvPr id="26633" name="AutoShape 9"/>
          <p:cNvCxnSpPr>
            <a:cxnSpLocks noChangeShapeType="1"/>
            <a:stCxn id="26631" idx="4"/>
            <a:endCxn id="26630" idx="0"/>
          </p:cNvCxnSpPr>
          <p:nvPr/>
        </p:nvCxnSpPr>
        <p:spPr bwMode="auto">
          <a:xfrm>
            <a:off x="3314700" y="2828925"/>
            <a:ext cx="76200" cy="819150"/>
          </a:xfrm>
          <a:prstGeom prst="straightConnector1">
            <a:avLst/>
          </a:prstGeom>
          <a:noFill/>
          <a:ln w="28575">
            <a:solidFill>
              <a:schemeClr val="tx1"/>
            </a:solidFill>
            <a:round/>
            <a:headEnd type="triangle" w="med" len="med"/>
            <a:tailEnd/>
          </a:ln>
        </p:spPr>
      </p:cxnSp>
      <p:cxnSp>
        <p:nvCxnSpPr>
          <p:cNvPr id="26634" name="AutoShape 11"/>
          <p:cNvCxnSpPr>
            <a:cxnSpLocks noChangeShapeType="1"/>
            <a:stCxn id="26689" idx="5"/>
            <a:endCxn id="26688" idx="1"/>
          </p:cNvCxnSpPr>
          <p:nvPr/>
        </p:nvCxnSpPr>
        <p:spPr bwMode="auto">
          <a:xfrm>
            <a:off x="3557588" y="2728913"/>
            <a:ext cx="1419225" cy="1781175"/>
          </a:xfrm>
          <a:prstGeom prst="straightConnector1">
            <a:avLst/>
          </a:prstGeom>
          <a:noFill/>
          <a:ln w="28575">
            <a:solidFill>
              <a:schemeClr val="tx1"/>
            </a:solidFill>
            <a:round/>
            <a:headEnd/>
            <a:tailEnd type="triangle" w="med" len="med"/>
          </a:ln>
        </p:spPr>
      </p:cxnSp>
      <p:cxnSp>
        <p:nvCxnSpPr>
          <p:cNvPr id="26635" name="AutoShape 12"/>
          <p:cNvCxnSpPr>
            <a:cxnSpLocks noChangeShapeType="1"/>
            <a:stCxn id="26684" idx="5"/>
            <a:endCxn id="26688" idx="2"/>
          </p:cNvCxnSpPr>
          <p:nvPr/>
        </p:nvCxnSpPr>
        <p:spPr bwMode="auto">
          <a:xfrm>
            <a:off x="3633788" y="4252913"/>
            <a:ext cx="1233487" cy="509587"/>
          </a:xfrm>
          <a:prstGeom prst="straightConnector1">
            <a:avLst/>
          </a:prstGeom>
          <a:noFill/>
          <a:ln w="28575">
            <a:solidFill>
              <a:schemeClr val="tx1"/>
            </a:solidFill>
            <a:round/>
            <a:headEnd/>
            <a:tailEnd type="triangle" w="med" len="med"/>
          </a:ln>
        </p:spPr>
      </p:cxnSp>
      <p:cxnSp>
        <p:nvCxnSpPr>
          <p:cNvPr id="26636" name="AutoShape 13"/>
          <p:cNvCxnSpPr>
            <a:cxnSpLocks noChangeShapeType="1"/>
            <a:stCxn id="26687" idx="3"/>
            <a:endCxn id="26688" idx="7"/>
          </p:cNvCxnSpPr>
          <p:nvPr/>
        </p:nvCxnSpPr>
        <p:spPr bwMode="auto">
          <a:xfrm flipH="1">
            <a:off x="5462588" y="3109913"/>
            <a:ext cx="504825" cy="1400175"/>
          </a:xfrm>
          <a:prstGeom prst="straightConnector1">
            <a:avLst/>
          </a:prstGeom>
          <a:noFill/>
          <a:ln w="28575">
            <a:solidFill>
              <a:schemeClr val="tx1"/>
            </a:solidFill>
            <a:round/>
            <a:headEnd/>
            <a:tailEnd type="triangle" w="med" len="med"/>
          </a:ln>
        </p:spPr>
      </p:cxnSp>
      <p:cxnSp>
        <p:nvCxnSpPr>
          <p:cNvPr id="26637" name="AutoShape 14"/>
          <p:cNvCxnSpPr>
            <a:cxnSpLocks noChangeShapeType="1"/>
            <a:stCxn id="26630" idx="7"/>
            <a:endCxn id="26632" idx="3"/>
          </p:cNvCxnSpPr>
          <p:nvPr/>
        </p:nvCxnSpPr>
        <p:spPr bwMode="auto">
          <a:xfrm flipV="1">
            <a:off x="3633788" y="1966913"/>
            <a:ext cx="885825" cy="1781175"/>
          </a:xfrm>
          <a:prstGeom prst="straightConnector1">
            <a:avLst/>
          </a:prstGeom>
          <a:noFill/>
          <a:ln w="28575">
            <a:solidFill>
              <a:schemeClr val="tx1"/>
            </a:solidFill>
            <a:round/>
            <a:headEnd/>
            <a:tailEnd type="triangle" w="med" len="med"/>
          </a:ln>
        </p:spPr>
      </p:cxnSp>
      <p:cxnSp>
        <p:nvCxnSpPr>
          <p:cNvPr id="26638" name="AutoShape 8"/>
          <p:cNvCxnSpPr>
            <a:cxnSpLocks noChangeShapeType="1"/>
            <a:stCxn id="26689" idx="7"/>
            <a:endCxn id="26690" idx="2"/>
          </p:cNvCxnSpPr>
          <p:nvPr/>
        </p:nvCxnSpPr>
        <p:spPr bwMode="auto">
          <a:xfrm flipV="1">
            <a:off x="3557588" y="1714500"/>
            <a:ext cx="852487" cy="509588"/>
          </a:xfrm>
          <a:prstGeom prst="straightConnector1">
            <a:avLst/>
          </a:prstGeom>
          <a:noFill/>
          <a:ln w="28575">
            <a:solidFill>
              <a:schemeClr val="tx1"/>
            </a:solidFill>
            <a:round/>
            <a:headEnd/>
            <a:tailEnd type="triangle" w="med" len="med"/>
          </a:ln>
        </p:spPr>
      </p:cxnSp>
      <p:cxnSp>
        <p:nvCxnSpPr>
          <p:cNvPr id="26639" name="AutoShape 15"/>
          <p:cNvCxnSpPr>
            <a:cxnSpLocks noChangeShapeType="1"/>
            <a:stCxn id="26688" idx="0"/>
            <a:endCxn id="26690" idx="4"/>
          </p:cNvCxnSpPr>
          <p:nvPr/>
        </p:nvCxnSpPr>
        <p:spPr bwMode="auto">
          <a:xfrm flipH="1" flipV="1">
            <a:off x="4762500" y="2066925"/>
            <a:ext cx="457200" cy="2343150"/>
          </a:xfrm>
          <a:prstGeom prst="straightConnector1">
            <a:avLst/>
          </a:prstGeom>
          <a:noFill/>
          <a:ln w="28575">
            <a:solidFill>
              <a:schemeClr val="tx1"/>
            </a:solidFill>
            <a:round/>
            <a:headEnd/>
            <a:tailEnd/>
          </a:ln>
        </p:spPr>
      </p:cxnSp>
      <p:cxnSp>
        <p:nvCxnSpPr>
          <p:cNvPr id="26640" name="AutoShape 26"/>
          <p:cNvCxnSpPr>
            <a:cxnSpLocks noChangeShapeType="1"/>
            <a:stCxn id="26690" idx="5"/>
            <a:endCxn id="26687" idx="1"/>
          </p:cNvCxnSpPr>
          <p:nvPr/>
        </p:nvCxnSpPr>
        <p:spPr bwMode="auto">
          <a:xfrm>
            <a:off x="5005388" y="1966913"/>
            <a:ext cx="962025" cy="638175"/>
          </a:xfrm>
          <a:prstGeom prst="straightConnector1">
            <a:avLst/>
          </a:prstGeom>
          <a:noFill/>
          <a:ln w="28575">
            <a:solidFill>
              <a:schemeClr val="tx1"/>
            </a:solidFill>
            <a:round/>
            <a:headEnd/>
            <a:tailEnd type="triangle" w="med" len="med"/>
          </a:ln>
        </p:spPr>
      </p:cxnSp>
      <p:cxnSp>
        <p:nvCxnSpPr>
          <p:cNvPr id="26641" name="AutoShape 27"/>
          <p:cNvCxnSpPr>
            <a:cxnSpLocks noChangeShapeType="1"/>
            <a:stCxn id="26642" idx="5"/>
            <a:endCxn id="26630" idx="1"/>
          </p:cNvCxnSpPr>
          <p:nvPr/>
        </p:nvCxnSpPr>
        <p:spPr bwMode="auto">
          <a:xfrm>
            <a:off x="1957388" y="3186113"/>
            <a:ext cx="1190625" cy="561975"/>
          </a:xfrm>
          <a:prstGeom prst="straightConnector1">
            <a:avLst/>
          </a:prstGeom>
          <a:noFill/>
          <a:ln w="28575">
            <a:solidFill>
              <a:schemeClr val="tx1"/>
            </a:solidFill>
            <a:round/>
            <a:headEnd/>
            <a:tailEnd type="triangle" w="med" len="med"/>
          </a:ln>
        </p:spPr>
      </p:cxnSp>
      <p:sp>
        <p:nvSpPr>
          <p:cNvPr id="26642" name="Oval 31"/>
          <p:cNvSpPr>
            <a:spLocks noChangeArrowheads="1"/>
          </p:cNvSpPr>
          <p:nvPr/>
        </p:nvSpPr>
        <p:spPr bwMode="auto">
          <a:xfrm>
            <a:off x="1371600" y="2590800"/>
            <a:ext cx="685800" cy="685800"/>
          </a:xfrm>
          <a:prstGeom prst="ellipse">
            <a:avLst/>
          </a:prstGeom>
          <a:solidFill>
            <a:schemeClr val="tx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I</a:t>
            </a:r>
            <a:r>
              <a:rPr lang="en-US" altLang="zh-CN" sz="2400" b="1" baseline="-25000">
                <a:solidFill>
                  <a:prstClr val="black"/>
                </a:solidFill>
              </a:rPr>
              <a:t>1</a:t>
            </a:r>
          </a:p>
        </p:txBody>
      </p:sp>
      <p:sp>
        <p:nvSpPr>
          <p:cNvPr id="26643" name="Text Box 33"/>
          <p:cNvSpPr txBox="1">
            <a:spLocks noChangeArrowheads="1"/>
          </p:cNvSpPr>
          <p:nvPr/>
        </p:nvSpPr>
        <p:spPr bwMode="auto">
          <a:xfrm>
            <a:off x="76200" y="3519488"/>
            <a:ext cx="2438400" cy="457200"/>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prstClr val="black"/>
                </a:solidFill>
                <a:latin typeface="Comic Sans MS" pitchFamily="66" charset="0"/>
              </a:rPr>
              <a:t>Objects:</a:t>
            </a:r>
          </a:p>
        </p:txBody>
      </p:sp>
      <p:sp>
        <p:nvSpPr>
          <p:cNvPr id="26644" name="Text Box 34"/>
          <p:cNvSpPr txBox="1">
            <a:spLocks noChangeArrowheads="1"/>
          </p:cNvSpPr>
          <p:nvPr/>
        </p:nvSpPr>
        <p:spPr bwMode="auto">
          <a:xfrm>
            <a:off x="381000" y="4022725"/>
            <a:ext cx="1577975" cy="457200"/>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prstClr val="black"/>
                </a:solidFill>
                <a:latin typeface="Comic Sans MS" pitchFamily="66" charset="0"/>
              </a:rPr>
              <a:t>Papers</a:t>
            </a:r>
          </a:p>
        </p:txBody>
      </p:sp>
      <p:sp>
        <p:nvSpPr>
          <p:cNvPr id="26645" name="Text Box 36"/>
          <p:cNvSpPr txBox="1">
            <a:spLocks noChangeArrowheads="1"/>
          </p:cNvSpPr>
          <p:nvPr/>
        </p:nvSpPr>
        <p:spPr bwMode="auto">
          <a:xfrm>
            <a:off x="381000" y="4525963"/>
            <a:ext cx="1577975" cy="457200"/>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prstClr val="black"/>
                </a:solidFill>
                <a:latin typeface="Comic Sans MS" pitchFamily="66" charset="0"/>
              </a:rPr>
              <a:t>Authors</a:t>
            </a:r>
          </a:p>
        </p:txBody>
      </p:sp>
      <p:sp>
        <p:nvSpPr>
          <p:cNvPr id="26646" name="Text Box 37"/>
          <p:cNvSpPr txBox="1">
            <a:spLocks noChangeArrowheads="1"/>
          </p:cNvSpPr>
          <p:nvPr/>
        </p:nvSpPr>
        <p:spPr bwMode="auto">
          <a:xfrm>
            <a:off x="381000" y="5029200"/>
            <a:ext cx="2133600" cy="457200"/>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prstClr val="black"/>
                </a:solidFill>
                <a:latin typeface="Comic Sans MS" pitchFamily="66" charset="0"/>
              </a:rPr>
              <a:t>Institutions</a:t>
            </a:r>
          </a:p>
        </p:txBody>
      </p:sp>
      <p:grpSp>
        <p:nvGrpSpPr>
          <p:cNvPr id="26647" name="Group 48"/>
          <p:cNvGrpSpPr>
            <a:grpSpLocks/>
          </p:cNvGrpSpPr>
          <p:nvPr/>
        </p:nvGrpSpPr>
        <p:grpSpPr bwMode="auto">
          <a:xfrm>
            <a:off x="403225" y="1371600"/>
            <a:ext cx="6149975" cy="3733800"/>
            <a:chOff x="398" y="1056"/>
            <a:chExt cx="3874" cy="2352"/>
          </a:xfrm>
        </p:grpSpPr>
        <p:sp>
          <p:nvSpPr>
            <p:cNvPr id="75814" name="Text Box 38"/>
            <p:cNvSpPr txBox="1">
              <a:spLocks noChangeArrowheads="1"/>
            </p:cNvSpPr>
            <p:nvPr/>
          </p:nvSpPr>
          <p:spPr bwMode="auto">
            <a:xfrm>
              <a:off x="398" y="2736"/>
              <a:ext cx="994" cy="2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defTabSz="457200">
                <a:spcBef>
                  <a:spcPct val="50000"/>
                </a:spcBef>
                <a:defRPr/>
              </a:pPr>
              <a:r>
                <a:rPr lang="en-US" altLang="zh-CN" sz="2400" b="1" dirty="0">
                  <a:solidFill>
                    <a:srgbClr val="4F81BD"/>
                  </a:solidFill>
                </a:rPr>
                <a:t>Papers</a:t>
              </a:r>
            </a:p>
          </p:txBody>
        </p:sp>
        <p:grpSp>
          <p:nvGrpSpPr>
            <p:cNvPr id="26686" name="Group 43"/>
            <p:cNvGrpSpPr>
              <a:grpSpLocks/>
            </p:cNvGrpSpPr>
            <p:nvPr/>
          </p:nvGrpSpPr>
          <p:grpSpPr bwMode="auto">
            <a:xfrm>
              <a:off x="2016" y="1056"/>
              <a:ext cx="2256" cy="2352"/>
              <a:chOff x="2112" y="1152"/>
              <a:chExt cx="2256" cy="2352"/>
            </a:xfrm>
          </p:grpSpPr>
          <p:sp>
            <p:nvSpPr>
              <p:cNvPr id="26687" name="Oval 39"/>
              <p:cNvSpPr>
                <a:spLocks noChangeArrowheads="1"/>
              </p:cNvSpPr>
              <p:nvPr/>
            </p:nvSpPr>
            <p:spPr bwMode="auto">
              <a:xfrm>
                <a:off x="3936" y="1872"/>
                <a:ext cx="432" cy="432"/>
              </a:xfrm>
              <a:prstGeom prst="ellipse">
                <a:avLst/>
              </a:prstGeom>
              <a:solidFill>
                <a:schemeClr val="accent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2</a:t>
                </a:r>
              </a:p>
            </p:txBody>
          </p:sp>
          <p:sp>
            <p:nvSpPr>
              <p:cNvPr id="26688" name="Oval 40"/>
              <p:cNvSpPr>
                <a:spLocks noChangeArrowheads="1"/>
              </p:cNvSpPr>
              <p:nvPr/>
            </p:nvSpPr>
            <p:spPr bwMode="auto">
              <a:xfrm>
                <a:off x="3312" y="3072"/>
                <a:ext cx="432" cy="432"/>
              </a:xfrm>
              <a:prstGeom prst="ellipse">
                <a:avLst/>
              </a:prstGeom>
              <a:solidFill>
                <a:schemeClr val="accent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4</a:t>
                </a:r>
              </a:p>
            </p:txBody>
          </p:sp>
          <p:sp>
            <p:nvSpPr>
              <p:cNvPr id="26689" name="Oval 41"/>
              <p:cNvSpPr>
                <a:spLocks noChangeArrowheads="1"/>
              </p:cNvSpPr>
              <p:nvPr/>
            </p:nvSpPr>
            <p:spPr bwMode="auto">
              <a:xfrm>
                <a:off x="2112" y="1632"/>
                <a:ext cx="432" cy="432"/>
              </a:xfrm>
              <a:prstGeom prst="ellipse">
                <a:avLst/>
              </a:prstGeom>
              <a:solidFill>
                <a:schemeClr val="accent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3</a:t>
                </a:r>
              </a:p>
            </p:txBody>
          </p:sp>
          <p:sp>
            <p:nvSpPr>
              <p:cNvPr id="26690" name="Oval 42"/>
              <p:cNvSpPr>
                <a:spLocks noChangeArrowheads="1"/>
              </p:cNvSpPr>
              <p:nvPr/>
            </p:nvSpPr>
            <p:spPr bwMode="auto">
              <a:xfrm>
                <a:off x="3024" y="1152"/>
                <a:ext cx="432" cy="432"/>
              </a:xfrm>
              <a:prstGeom prst="ellipse">
                <a:avLst/>
              </a:prstGeom>
              <a:solidFill>
                <a:schemeClr val="accent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1</a:t>
                </a:r>
              </a:p>
            </p:txBody>
          </p:sp>
        </p:grpSp>
      </p:grpSp>
      <p:grpSp>
        <p:nvGrpSpPr>
          <p:cNvPr id="26648" name="Group 49"/>
          <p:cNvGrpSpPr>
            <a:grpSpLocks/>
          </p:cNvGrpSpPr>
          <p:nvPr/>
        </p:nvGrpSpPr>
        <p:grpSpPr bwMode="auto">
          <a:xfrm>
            <a:off x="381000" y="3657600"/>
            <a:ext cx="3352800" cy="1371600"/>
            <a:chOff x="384" y="2496"/>
            <a:chExt cx="2112" cy="864"/>
          </a:xfrm>
        </p:grpSpPr>
        <p:sp>
          <p:nvSpPr>
            <p:cNvPr id="75820" name="Text Box 44"/>
            <p:cNvSpPr txBox="1">
              <a:spLocks noChangeArrowheads="1"/>
            </p:cNvSpPr>
            <p:nvPr/>
          </p:nvSpPr>
          <p:spPr bwMode="auto">
            <a:xfrm>
              <a:off x="384" y="3072"/>
              <a:ext cx="994" cy="2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defTabSz="457200">
                <a:spcBef>
                  <a:spcPct val="50000"/>
                </a:spcBef>
                <a:defRPr/>
              </a:pPr>
              <a:r>
                <a:rPr lang="en-US" altLang="zh-CN" sz="2400" dirty="0">
                  <a:solidFill>
                    <a:srgbClr val="4F81BD"/>
                  </a:solidFill>
                </a:rPr>
                <a:t>Authors</a:t>
              </a:r>
            </a:p>
          </p:txBody>
        </p:sp>
        <p:sp>
          <p:nvSpPr>
            <p:cNvPr id="26684" name="Oval 45"/>
            <p:cNvSpPr>
              <a:spLocks noChangeArrowheads="1"/>
            </p:cNvSpPr>
            <p:nvPr/>
          </p:nvSpPr>
          <p:spPr bwMode="auto">
            <a:xfrm>
              <a:off x="2064" y="2496"/>
              <a:ext cx="432" cy="432"/>
            </a:xfrm>
            <a:prstGeom prst="ellipse">
              <a:avLst/>
            </a:prstGeom>
            <a:solidFill>
              <a:schemeClr val="accent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A</a:t>
              </a:r>
              <a:r>
                <a:rPr lang="en-US" altLang="zh-CN" sz="2400" b="1" baseline="-25000">
                  <a:solidFill>
                    <a:prstClr val="black"/>
                  </a:solidFill>
                </a:rPr>
                <a:t>1</a:t>
              </a:r>
            </a:p>
          </p:txBody>
        </p:sp>
      </p:grpSp>
      <p:grpSp>
        <p:nvGrpSpPr>
          <p:cNvPr id="26649" name="Group 50"/>
          <p:cNvGrpSpPr>
            <a:grpSpLocks/>
          </p:cNvGrpSpPr>
          <p:nvPr/>
        </p:nvGrpSpPr>
        <p:grpSpPr bwMode="auto">
          <a:xfrm>
            <a:off x="381000" y="2590800"/>
            <a:ext cx="2133600" cy="2895600"/>
            <a:chOff x="384" y="1824"/>
            <a:chExt cx="1344" cy="1824"/>
          </a:xfrm>
        </p:grpSpPr>
        <p:sp>
          <p:nvSpPr>
            <p:cNvPr id="26681" name="Oval 46"/>
            <p:cNvSpPr>
              <a:spLocks noChangeArrowheads="1"/>
            </p:cNvSpPr>
            <p:nvPr/>
          </p:nvSpPr>
          <p:spPr bwMode="auto">
            <a:xfrm>
              <a:off x="1008" y="1824"/>
              <a:ext cx="432" cy="432"/>
            </a:xfrm>
            <a:prstGeom prst="ellipse">
              <a:avLst/>
            </a:prstGeom>
            <a:solidFill>
              <a:schemeClr val="accent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I</a:t>
              </a:r>
              <a:r>
                <a:rPr lang="en-US" altLang="zh-CN" sz="2400" b="1" baseline="-25000">
                  <a:solidFill>
                    <a:prstClr val="black"/>
                  </a:solidFill>
                </a:rPr>
                <a:t>1</a:t>
              </a:r>
            </a:p>
          </p:txBody>
        </p:sp>
        <p:sp>
          <p:nvSpPr>
            <p:cNvPr id="26682" name="Text Box 47"/>
            <p:cNvSpPr txBox="1">
              <a:spLocks noChangeArrowheads="1"/>
            </p:cNvSpPr>
            <p:nvPr/>
          </p:nvSpPr>
          <p:spPr bwMode="auto">
            <a:xfrm>
              <a:off x="384" y="3360"/>
              <a:ext cx="1344" cy="288"/>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srgbClr val="4F81BD"/>
                  </a:solidFill>
                  <a:latin typeface="Comic Sans MS" pitchFamily="66" charset="0"/>
                </a:rPr>
                <a:t>Institutions</a:t>
              </a:r>
            </a:p>
          </p:txBody>
        </p:sp>
      </p:grpSp>
      <p:sp>
        <p:nvSpPr>
          <p:cNvPr id="26650" name="Text Box 51"/>
          <p:cNvSpPr txBox="1">
            <a:spLocks noChangeArrowheads="1"/>
          </p:cNvSpPr>
          <p:nvPr/>
        </p:nvSpPr>
        <p:spPr bwMode="auto">
          <a:xfrm>
            <a:off x="6019800" y="4343400"/>
            <a:ext cx="2438400" cy="457200"/>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prstClr val="black"/>
                </a:solidFill>
                <a:latin typeface="Comic Sans MS" pitchFamily="66" charset="0"/>
              </a:rPr>
              <a:t>Links:</a:t>
            </a:r>
          </a:p>
        </p:txBody>
      </p:sp>
      <p:sp>
        <p:nvSpPr>
          <p:cNvPr id="26651" name="Text Box 52"/>
          <p:cNvSpPr txBox="1">
            <a:spLocks noChangeArrowheads="1"/>
          </p:cNvSpPr>
          <p:nvPr/>
        </p:nvSpPr>
        <p:spPr bwMode="auto">
          <a:xfrm>
            <a:off x="6324600" y="4800600"/>
            <a:ext cx="1577975" cy="457200"/>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prstClr val="black"/>
                </a:solidFill>
                <a:latin typeface="Comic Sans MS" pitchFamily="66" charset="0"/>
              </a:rPr>
              <a:t>Citation</a:t>
            </a:r>
          </a:p>
        </p:txBody>
      </p:sp>
      <p:sp>
        <p:nvSpPr>
          <p:cNvPr id="26652" name="Text Box 53"/>
          <p:cNvSpPr txBox="1">
            <a:spLocks noChangeArrowheads="1"/>
          </p:cNvSpPr>
          <p:nvPr/>
        </p:nvSpPr>
        <p:spPr bwMode="auto">
          <a:xfrm>
            <a:off x="6324600" y="5232400"/>
            <a:ext cx="2286000" cy="457200"/>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prstClr val="black"/>
                </a:solidFill>
                <a:latin typeface="Comic Sans MS" pitchFamily="66" charset="0"/>
              </a:rPr>
              <a:t>Co-Citation</a:t>
            </a:r>
          </a:p>
        </p:txBody>
      </p:sp>
      <p:sp>
        <p:nvSpPr>
          <p:cNvPr id="26653" name="Text Box 54"/>
          <p:cNvSpPr txBox="1">
            <a:spLocks noChangeArrowheads="1"/>
          </p:cNvSpPr>
          <p:nvPr/>
        </p:nvSpPr>
        <p:spPr bwMode="auto">
          <a:xfrm>
            <a:off x="6324600" y="5664200"/>
            <a:ext cx="2133600" cy="457200"/>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prstClr val="black"/>
                </a:solidFill>
                <a:latin typeface="Comic Sans MS" pitchFamily="66" charset="0"/>
              </a:rPr>
              <a:t>Author-of</a:t>
            </a:r>
          </a:p>
        </p:txBody>
      </p:sp>
      <p:sp>
        <p:nvSpPr>
          <p:cNvPr id="26654" name="Text Box 56"/>
          <p:cNvSpPr txBox="1">
            <a:spLocks noChangeArrowheads="1"/>
          </p:cNvSpPr>
          <p:nvPr/>
        </p:nvSpPr>
        <p:spPr bwMode="auto">
          <a:xfrm>
            <a:off x="6324600" y="6096000"/>
            <a:ext cx="3048000" cy="457200"/>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prstClr val="black"/>
                </a:solidFill>
                <a:latin typeface="Comic Sans MS" pitchFamily="66" charset="0"/>
              </a:rPr>
              <a:t>Author-affiliation</a:t>
            </a:r>
          </a:p>
        </p:txBody>
      </p:sp>
      <p:grpSp>
        <p:nvGrpSpPr>
          <p:cNvPr id="26655" name="Group 74"/>
          <p:cNvGrpSpPr>
            <a:grpSpLocks/>
          </p:cNvGrpSpPr>
          <p:nvPr/>
        </p:nvGrpSpPr>
        <p:grpSpPr bwMode="auto">
          <a:xfrm>
            <a:off x="3557588" y="1714500"/>
            <a:ext cx="4344987" cy="3543300"/>
            <a:chOff x="2241" y="1080"/>
            <a:chExt cx="2737" cy="2232"/>
          </a:xfrm>
        </p:grpSpPr>
        <p:sp>
          <p:nvSpPr>
            <p:cNvPr id="26676" name="Text Box 57"/>
            <p:cNvSpPr txBox="1">
              <a:spLocks noChangeArrowheads="1"/>
            </p:cNvSpPr>
            <p:nvPr/>
          </p:nvSpPr>
          <p:spPr bwMode="auto">
            <a:xfrm>
              <a:off x="3984" y="3024"/>
              <a:ext cx="994" cy="288"/>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srgbClr val="4F81BD"/>
                  </a:solidFill>
                  <a:latin typeface="Comic Sans MS" pitchFamily="66" charset="0"/>
                </a:rPr>
                <a:t>Citation</a:t>
              </a:r>
            </a:p>
          </p:txBody>
        </p:sp>
        <p:cxnSp>
          <p:nvCxnSpPr>
            <p:cNvPr id="26677" name="AutoShape 62"/>
            <p:cNvCxnSpPr>
              <a:cxnSpLocks noChangeShapeType="1"/>
              <a:stCxn id="26689" idx="5"/>
              <a:endCxn id="26688" idx="1"/>
            </p:cNvCxnSpPr>
            <p:nvPr/>
          </p:nvCxnSpPr>
          <p:spPr bwMode="auto">
            <a:xfrm>
              <a:off x="2241" y="1719"/>
              <a:ext cx="894" cy="1122"/>
            </a:xfrm>
            <a:prstGeom prst="straightConnector1">
              <a:avLst/>
            </a:prstGeom>
            <a:noFill/>
            <a:ln w="76200">
              <a:solidFill>
                <a:schemeClr val="accent1"/>
              </a:solidFill>
              <a:round/>
              <a:headEnd/>
              <a:tailEnd type="triangle" w="med" len="med"/>
            </a:ln>
          </p:spPr>
        </p:cxnSp>
        <p:cxnSp>
          <p:nvCxnSpPr>
            <p:cNvPr id="26678" name="AutoShape 63"/>
            <p:cNvCxnSpPr>
              <a:cxnSpLocks noChangeShapeType="1"/>
              <a:stCxn id="26687" idx="3"/>
              <a:endCxn id="26688" idx="7"/>
            </p:cNvCxnSpPr>
            <p:nvPr/>
          </p:nvCxnSpPr>
          <p:spPr bwMode="auto">
            <a:xfrm flipH="1">
              <a:off x="3441" y="1959"/>
              <a:ext cx="318" cy="882"/>
            </a:xfrm>
            <a:prstGeom prst="straightConnector1">
              <a:avLst/>
            </a:prstGeom>
            <a:noFill/>
            <a:ln w="76200">
              <a:solidFill>
                <a:schemeClr val="accent1"/>
              </a:solidFill>
              <a:round/>
              <a:headEnd/>
              <a:tailEnd type="triangle" w="med" len="med"/>
            </a:ln>
          </p:spPr>
        </p:cxnSp>
        <p:cxnSp>
          <p:nvCxnSpPr>
            <p:cNvPr id="26679" name="AutoShape 64"/>
            <p:cNvCxnSpPr>
              <a:cxnSpLocks noChangeShapeType="1"/>
              <a:stCxn id="26689" idx="7"/>
              <a:endCxn id="26690" idx="2"/>
            </p:cNvCxnSpPr>
            <p:nvPr/>
          </p:nvCxnSpPr>
          <p:spPr bwMode="auto">
            <a:xfrm flipV="1">
              <a:off x="2241" y="1080"/>
              <a:ext cx="537" cy="321"/>
            </a:xfrm>
            <a:prstGeom prst="straightConnector1">
              <a:avLst/>
            </a:prstGeom>
            <a:noFill/>
            <a:ln w="76200">
              <a:solidFill>
                <a:schemeClr val="accent1"/>
              </a:solidFill>
              <a:round/>
              <a:headEnd/>
              <a:tailEnd type="triangle" w="med" len="med"/>
            </a:ln>
          </p:spPr>
        </p:cxnSp>
        <p:cxnSp>
          <p:nvCxnSpPr>
            <p:cNvPr id="26680" name="AutoShape 65"/>
            <p:cNvCxnSpPr>
              <a:cxnSpLocks noChangeShapeType="1"/>
              <a:stCxn id="26690" idx="5"/>
              <a:endCxn id="26687" idx="1"/>
            </p:cNvCxnSpPr>
            <p:nvPr/>
          </p:nvCxnSpPr>
          <p:spPr bwMode="auto">
            <a:xfrm>
              <a:off x="3153" y="1239"/>
              <a:ext cx="606" cy="402"/>
            </a:xfrm>
            <a:prstGeom prst="straightConnector1">
              <a:avLst/>
            </a:prstGeom>
            <a:noFill/>
            <a:ln w="76200">
              <a:solidFill>
                <a:schemeClr val="accent1"/>
              </a:solidFill>
              <a:round/>
              <a:headEnd/>
              <a:tailEnd type="triangle" w="med" len="med"/>
            </a:ln>
          </p:spPr>
        </p:cxnSp>
      </p:grpSp>
      <p:grpSp>
        <p:nvGrpSpPr>
          <p:cNvPr id="26656" name="Group 73"/>
          <p:cNvGrpSpPr>
            <a:grpSpLocks/>
          </p:cNvGrpSpPr>
          <p:nvPr/>
        </p:nvGrpSpPr>
        <p:grpSpPr bwMode="auto">
          <a:xfrm>
            <a:off x="4762500" y="2066925"/>
            <a:ext cx="3848100" cy="3622675"/>
            <a:chOff x="3000" y="1302"/>
            <a:chExt cx="2424" cy="2282"/>
          </a:xfrm>
        </p:grpSpPr>
        <p:sp>
          <p:nvSpPr>
            <p:cNvPr id="26674" name="Text Box 58"/>
            <p:cNvSpPr txBox="1">
              <a:spLocks noChangeArrowheads="1"/>
            </p:cNvSpPr>
            <p:nvPr/>
          </p:nvSpPr>
          <p:spPr bwMode="auto">
            <a:xfrm>
              <a:off x="3984" y="3296"/>
              <a:ext cx="1440" cy="288"/>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srgbClr val="4F81BD"/>
                  </a:solidFill>
                  <a:latin typeface="Comic Sans MS" pitchFamily="66" charset="0"/>
                </a:rPr>
                <a:t>Co-Citation</a:t>
              </a:r>
            </a:p>
          </p:txBody>
        </p:sp>
        <p:cxnSp>
          <p:nvCxnSpPr>
            <p:cNvPr id="26675" name="AutoShape 67"/>
            <p:cNvCxnSpPr>
              <a:cxnSpLocks noChangeShapeType="1"/>
              <a:stCxn id="26688" idx="0"/>
              <a:endCxn id="26690" idx="4"/>
            </p:cNvCxnSpPr>
            <p:nvPr/>
          </p:nvCxnSpPr>
          <p:spPr bwMode="auto">
            <a:xfrm flipH="1" flipV="1">
              <a:off x="3000" y="1302"/>
              <a:ext cx="288" cy="1476"/>
            </a:xfrm>
            <a:prstGeom prst="straightConnector1">
              <a:avLst/>
            </a:prstGeom>
            <a:noFill/>
            <a:ln w="76200">
              <a:solidFill>
                <a:schemeClr val="accent1"/>
              </a:solidFill>
              <a:round/>
              <a:headEnd/>
              <a:tailEnd/>
            </a:ln>
          </p:spPr>
        </p:cxnSp>
      </p:grpSp>
      <p:grpSp>
        <p:nvGrpSpPr>
          <p:cNvPr id="26657" name="Group 72"/>
          <p:cNvGrpSpPr>
            <a:grpSpLocks/>
          </p:cNvGrpSpPr>
          <p:nvPr/>
        </p:nvGrpSpPr>
        <p:grpSpPr bwMode="auto">
          <a:xfrm>
            <a:off x="3314700" y="1966913"/>
            <a:ext cx="5143500" cy="4154487"/>
            <a:chOff x="2088" y="1239"/>
            <a:chExt cx="3240" cy="2617"/>
          </a:xfrm>
        </p:grpSpPr>
        <p:sp>
          <p:nvSpPr>
            <p:cNvPr id="26670" name="Text Box 59"/>
            <p:cNvSpPr txBox="1">
              <a:spLocks noChangeArrowheads="1"/>
            </p:cNvSpPr>
            <p:nvPr/>
          </p:nvSpPr>
          <p:spPr bwMode="auto">
            <a:xfrm>
              <a:off x="3984" y="3568"/>
              <a:ext cx="1344" cy="288"/>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srgbClr val="4F81BD"/>
                  </a:solidFill>
                  <a:latin typeface="Comic Sans MS" pitchFamily="66" charset="0"/>
                </a:rPr>
                <a:t>Author-of</a:t>
              </a:r>
            </a:p>
          </p:txBody>
        </p:sp>
        <p:cxnSp>
          <p:nvCxnSpPr>
            <p:cNvPr id="26671" name="AutoShape 68"/>
            <p:cNvCxnSpPr>
              <a:cxnSpLocks noChangeShapeType="1"/>
              <a:stCxn id="26689" idx="4"/>
              <a:endCxn id="26684" idx="0"/>
            </p:cNvCxnSpPr>
            <p:nvPr/>
          </p:nvCxnSpPr>
          <p:spPr bwMode="auto">
            <a:xfrm>
              <a:off x="2088" y="1782"/>
              <a:ext cx="48" cy="516"/>
            </a:xfrm>
            <a:prstGeom prst="straightConnector1">
              <a:avLst/>
            </a:prstGeom>
            <a:noFill/>
            <a:ln w="76200">
              <a:solidFill>
                <a:schemeClr val="accent1"/>
              </a:solidFill>
              <a:round/>
              <a:headEnd type="triangle" w="med" len="med"/>
              <a:tailEnd/>
            </a:ln>
          </p:spPr>
        </p:cxnSp>
        <p:cxnSp>
          <p:nvCxnSpPr>
            <p:cNvPr id="26672" name="AutoShape 69"/>
            <p:cNvCxnSpPr>
              <a:cxnSpLocks noChangeShapeType="1"/>
              <a:stCxn id="26684" idx="5"/>
              <a:endCxn id="26688" idx="2"/>
            </p:cNvCxnSpPr>
            <p:nvPr/>
          </p:nvCxnSpPr>
          <p:spPr bwMode="auto">
            <a:xfrm>
              <a:off x="2289" y="2679"/>
              <a:ext cx="777" cy="321"/>
            </a:xfrm>
            <a:prstGeom prst="straightConnector1">
              <a:avLst/>
            </a:prstGeom>
            <a:noFill/>
            <a:ln w="76200">
              <a:solidFill>
                <a:schemeClr val="accent1"/>
              </a:solidFill>
              <a:round/>
              <a:headEnd/>
              <a:tailEnd type="triangle" w="med" len="med"/>
            </a:ln>
          </p:spPr>
        </p:cxnSp>
        <p:cxnSp>
          <p:nvCxnSpPr>
            <p:cNvPr id="26673" name="AutoShape 70"/>
            <p:cNvCxnSpPr>
              <a:cxnSpLocks noChangeShapeType="1"/>
              <a:stCxn id="26684" idx="7"/>
              <a:endCxn id="26690" idx="3"/>
            </p:cNvCxnSpPr>
            <p:nvPr/>
          </p:nvCxnSpPr>
          <p:spPr bwMode="auto">
            <a:xfrm flipV="1">
              <a:off x="2289" y="1239"/>
              <a:ext cx="558" cy="1122"/>
            </a:xfrm>
            <a:prstGeom prst="straightConnector1">
              <a:avLst/>
            </a:prstGeom>
            <a:noFill/>
            <a:ln w="76200">
              <a:solidFill>
                <a:schemeClr val="accent1"/>
              </a:solidFill>
              <a:round/>
              <a:headEnd/>
              <a:tailEnd type="triangle" w="med" len="med"/>
            </a:ln>
          </p:spPr>
        </p:cxnSp>
      </p:grpSp>
      <p:grpSp>
        <p:nvGrpSpPr>
          <p:cNvPr id="26658" name="Group 76"/>
          <p:cNvGrpSpPr>
            <a:grpSpLocks/>
          </p:cNvGrpSpPr>
          <p:nvPr/>
        </p:nvGrpSpPr>
        <p:grpSpPr bwMode="auto">
          <a:xfrm>
            <a:off x="1957388" y="3186113"/>
            <a:ext cx="7415212" cy="3367087"/>
            <a:chOff x="1233" y="2007"/>
            <a:chExt cx="4671" cy="2121"/>
          </a:xfrm>
        </p:grpSpPr>
        <p:sp>
          <p:nvSpPr>
            <p:cNvPr id="26668" name="Text Box 60"/>
            <p:cNvSpPr txBox="1">
              <a:spLocks noChangeArrowheads="1"/>
            </p:cNvSpPr>
            <p:nvPr/>
          </p:nvSpPr>
          <p:spPr bwMode="auto">
            <a:xfrm>
              <a:off x="3984" y="3840"/>
              <a:ext cx="1920" cy="288"/>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srgbClr val="4F81BD"/>
                  </a:solidFill>
                  <a:latin typeface="Comic Sans MS" pitchFamily="66" charset="0"/>
                </a:rPr>
                <a:t>Author-affiliation</a:t>
              </a:r>
            </a:p>
          </p:txBody>
        </p:sp>
        <p:cxnSp>
          <p:nvCxnSpPr>
            <p:cNvPr id="26669" name="AutoShape 75"/>
            <p:cNvCxnSpPr>
              <a:cxnSpLocks noChangeShapeType="1"/>
              <a:stCxn id="26681" idx="5"/>
              <a:endCxn id="26684" idx="1"/>
            </p:cNvCxnSpPr>
            <p:nvPr/>
          </p:nvCxnSpPr>
          <p:spPr bwMode="auto">
            <a:xfrm>
              <a:off x="1233" y="2007"/>
              <a:ext cx="750" cy="354"/>
            </a:xfrm>
            <a:prstGeom prst="straightConnector1">
              <a:avLst/>
            </a:prstGeom>
            <a:noFill/>
            <a:ln w="76200">
              <a:solidFill>
                <a:schemeClr val="accent1"/>
              </a:solidFill>
              <a:round/>
              <a:headEnd/>
              <a:tailEnd type="triangle" w="med" len="med"/>
            </a:ln>
          </p:spPr>
        </p:cxnSp>
      </p:grpSp>
      <p:sp>
        <p:nvSpPr>
          <p:cNvPr id="26659" name="Text Box 81"/>
          <p:cNvSpPr txBox="1">
            <a:spLocks noChangeArrowheads="1"/>
          </p:cNvSpPr>
          <p:nvPr/>
        </p:nvSpPr>
        <p:spPr bwMode="auto">
          <a:xfrm>
            <a:off x="2057400" y="6096000"/>
            <a:ext cx="2438400" cy="457200"/>
          </a:xfrm>
          <a:prstGeom prst="rect">
            <a:avLst/>
          </a:prstGeom>
          <a:noFill/>
          <a:ln w="9525">
            <a:noFill/>
            <a:miter lim="800000"/>
            <a:headEnd/>
            <a:tailEnd/>
          </a:ln>
        </p:spPr>
        <p:txBody>
          <a:bodyPr>
            <a:spAutoFit/>
          </a:bodyPr>
          <a:lstStyle/>
          <a:p>
            <a:pPr defTabSz="457200" fontAlgn="base">
              <a:spcBef>
                <a:spcPct val="50000"/>
              </a:spcBef>
              <a:spcAft>
                <a:spcPct val="0"/>
              </a:spcAft>
            </a:pPr>
            <a:r>
              <a:rPr lang="en-US" altLang="zh-CN" sz="2400">
                <a:solidFill>
                  <a:prstClr val="black"/>
                </a:solidFill>
                <a:latin typeface="Comic Sans MS" pitchFamily="66" charset="0"/>
              </a:rPr>
              <a:t>Attributes:</a:t>
            </a:r>
          </a:p>
        </p:txBody>
      </p:sp>
      <p:grpSp>
        <p:nvGrpSpPr>
          <p:cNvPr id="26660" name="Group 87"/>
          <p:cNvGrpSpPr>
            <a:grpSpLocks/>
          </p:cNvGrpSpPr>
          <p:nvPr/>
        </p:nvGrpSpPr>
        <p:grpSpPr bwMode="auto">
          <a:xfrm>
            <a:off x="2971800" y="1371600"/>
            <a:ext cx="3581400" cy="5029200"/>
            <a:chOff x="1872" y="864"/>
            <a:chExt cx="2256" cy="3168"/>
          </a:xfrm>
        </p:grpSpPr>
        <p:sp>
          <p:nvSpPr>
            <p:cNvPr id="26661" name="Oval 78"/>
            <p:cNvSpPr>
              <a:spLocks noChangeArrowheads="1"/>
            </p:cNvSpPr>
            <p:nvPr/>
          </p:nvSpPr>
          <p:spPr bwMode="auto">
            <a:xfrm>
              <a:off x="2784" y="3840"/>
              <a:ext cx="192" cy="192"/>
            </a:xfrm>
            <a:prstGeom prst="ellipse">
              <a:avLst/>
            </a:prstGeom>
            <a:solidFill>
              <a:srgbClr val="FF0000"/>
            </a:solidFill>
            <a:ln w="9525">
              <a:solidFill>
                <a:schemeClr val="tx1"/>
              </a:solidFill>
              <a:round/>
              <a:headEnd/>
              <a:tailEnd/>
            </a:ln>
          </p:spPr>
          <p:txBody>
            <a:bodyPr wrap="none" anchor="ctr"/>
            <a:lstStyle/>
            <a:p>
              <a:pPr defTabSz="457200" fontAlgn="base">
                <a:spcBef>
                  <a:spcPct val="0"/>
                </a:spcBef>
                <a:spcAft>
                  <a:spcPct val="0"/>
                </a:spcAft>
              </a:pPr>
              <a:endParaRPr lang="zh-CN" altLang="en-US" sz="2400" baseline="-25000">
                <a:solidFill>
                  <a:prstClr val="black"/>
                </a:solidFill>
                <a:latin typeface="Times New Roman" pitchFamily="18" charset="0"/>
              </a:endParaRPr>
            </a:p>
          </p:txBody>
        </p:sp>
        <p:sp>
          <p:nvSpPr>
            <p:cNvPr id="26662" name="Oval 79"/>
            <p:cNvSpPr>
              <a:spLocks noChangeArrowheads="1"/>
            </p:cNvSpPr>
            <p:nvPr/>
          </p:nvSpPr>
          <p:spPr bwMode="auto">
            <a:xfrm>
              <a:off x="3072" y="3840"/>
              <a:ext cx="192" cy="192"/>
            </a:xfrm>
            <a:prstGeom prst="ellipse">
              <a:avLst/>
            </a:prstGeom>
            <a:solidFill>
              <a:srgbClr val="008000"/>
            </a:solidFill>
            <a:ln w="9525">
              <a:solidFill>
                <a:schemeClr val="tx1"/>
              </a:solidFill>
              <a:round/>
              <a:headEnd/>
              <a:tailEnd/>
            </a:ln>
          </p:spPr>
          <p:txBody>
            <a:bodyPr wrap="none" anchor="ctr"/>
            <a:lstStyle/>
            <a:p>
              <a:pPr defTabSz="457200" fontAlgn="base">
                <a:spcBef>
                  <a:spcPct val="0"/>
                </a:spcBef>
                <a:spcAft>
                  <a:spcPct val="0"/>
                </a:spcAft>
              </a:pPr>
              <a:endParaRPr lang="zh-CN" altLang="en-US" sz="2400" baseline="-25000">
                <a:solidFill>
                  <a:prstClr val="black"/>
                </a:solidFill>
                <a:latin typeface="Times New Roman" pitchFamily="18" charset="0"/>
              </a:endParaRPr>
            </a:p>
          </p:txBody>
        </p:sp>
        <p:sp>
          <p:nvSpPr>
            <p:cNvPr id="26663" name="Oval 80"/>
            <p:cNvSpPr>
              <a:spLocks noChangeArrowheads="1"/>
            </p:cNvSpPr>
            <p:nvPr/>
          </p:nvSpPr>
          <p:spPr bwMode="auto">
            <a:xfrm>
              <a:off x="3360" y="3840"/>
              <a:ext cx="192" cy="192"/>
            </a:xfrm>
            <a:prstGeom prst="ellipse">
              <a:avLst/>
            </a:prstGeom>
            <a:solidFill>
              <a:srgbClr val="FFCC00"/>
            </a:solidFill>
            <a:ln w="9525">
              <a:solidFill>
                <a:schemeClr val="tx1"/>
              </a:solidFill>
              <a:round/>
              <a:headEnd/>
              <a:tailEnd/>
            </a:ln>
          </p:spPr>
          <p:txBody>
            <a:bodyPr wrap="none" anchor="ctr"/>
            <a:lstStyle/>
            <a:p>
              <a:pPr defTabSz="457200" fontAlgn="base">
                <a:spcBef>
                  <a:spcPct val="0"/>
                </a:spcBef>
                <a:spcAft>
                  <a:spcPct val="0"/>
                </a:spcAft>
              </a:pPr>
              <a:endParaRPr lang="zh-CN" altLang="en-US" sz="2400" baseline="-25000">
                <a:solidFill>
                  <a:prstClr val="black"/>
                </a:solidFill>
                <a:latin typeface="Times New Roman" pitchFamily="18" charset="0"/>
              </a:endParaRPr>
            </a:p>
          </p:txBody>
        </p:sp>
        <p:sp>
          <p:nvSpPr>
            <p:cNvPr id="26664" name="Oval 83"/>
            <p:cNvSpPr>
              <a:spLocks noChangeArrowheads="1"/>
            </p:cNvSpPr>
            <p:nvPr/>
          </p:nvSpPr>
          <p:spPr bwMode="auto">
            <a:xfrm>
              <a:off x="3696" y="1584"/>
              <a:ext cx="432" cy="432"/>
            </a:xfrm>
            <a:prstGeom prst="ellipse">
              <a:avLst/>
            </a:prstGeom>
            <a:solidFill>
              <a:schemeClr val="hlink"/>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2</a:t>
              </a:r>
            </a:p>
          </p:txBody>
        </p:sp>
        <p:sp>
          <p:nvSpPr>
            <p:cNvPr id="26665" name="Oval 84"/>
            <p:cNvSpPr>
              <a:spLocks noChangeArrowheads="1"/>
            </p:cNvSpPr>
            <p:nvPr/>
          </p:nvSpPr>
          <p:spPr bwMode="auto">
            <a:xfrm>
              <a:off x="3072" y="2784"/>
              <a:ext cx="432" cy="432"/>
            </a:xfrm>
            <a:prstGeom prst="ellipse">
              <a:avLst/>
            </a:prstGeom>
            <a:solidFill>
              <a:srgbClr val="008000"/>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4</a:t>
              </a:r>
            </a:p>
          </p:txBody>
        </p:sp>
        <p:sp>
          <p:nvSpPr>
            <p:cNvPr id="26666" name="Oval 85"/>
            <p:cNvSpPr>
              <a:spLocks noChangeArrowheads="1"/>
            </p:cNvSpPr>
            <p:nvPr/>
          </p:nvSpPr>
          <p:spPr bwMode="auto">
            <a:xfrm>
              <a:off x="1872" y="1344"/>
              <a:ext cx="432" cy="432"/>
            </a:xfrm>
            <a:prstGeom prst="ellipse">
              <a:avLst/>
            </a:prstGeom>
            <a:solidFill>
              <a:srgbClr val="008000"/>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3</a:t>
              </a:r>
            </a:p>
          </p:txBody>
        </p:sp>
        <p:sp>
          <p:nvSpPr>
            <p:cNvPr id="26667" name="Oval 86"/>
            <p:cNvSpPr>
              <a:spLocks noChangeArrowheads="1"/>
            </p:cNvSpPr>
            <p:nvPr/>
          </p:nvSpPr>
          <p:spPr bwMode="auto">
            <a:xfrm>
              <a:off x="2784" y="864"/>
              <a:ext cx="432" cy="432"/>
            </a:xfrm>
            <a:prstGeom prst="ellipse">
              <a:avLst/>
            </a:prstGeom>
            <a:solidFill>
              <a:srgbClr val="FFCC00"/>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1</a:t>
              </a:r>
            </a:p>
          </p:txBody>
        </p:sp>
      </p:grpSp>
    </p:spTree>
    <p:extLst>
      <p:ext uri="{BB962C8B-B14F-4D97-AF65-F5344CB8AC3E}">
        <p14:creationId xmlns:p14="http://schemas.microsoft.com/office/powerpoint/2010/main" val="249552089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4"/>
          <p:cNvPicPr>
            <a:picLocks noChangeAspect="1" noChangeArrowheads="1"/>
          </p:cNvPicPr>
          <p:nvPr/>
        </p:nvPicPr>
        <p:blipFill>
          <a:blip r:embed="rId2"/>
          <a:srcRect/>
          <a:stretch>
            <a:fillRect/>
          </a:stretch>
        </p:blipFill>
        <p:spPr bwMode="auto">
          <a:xfrm>
            <a:off x="2462213" y="2638425"/>
            <a:ext cx="954087" cy="954088"/>
          </a:xfrm>
          <a:prstGeom prst="rect">
            <a:avLst/>
          </a:prstGeom>
          <a:noFill/>
          <a:ln w="9525">
            <a:noFill/>
            <a:miter lim="800000"/>
            <a:headEnd/>
            <a:tailEnd/>
          </a:ln>
        </p:spPr>
      </p:pic>
      <p:sp>
        <p:nvSpPr>
          <p:cNvPr id="28674" name="Text Box 5"/>
          <p:cNvSpPr txBox="1">
            <a:spLocks noChangeArrowheads="1"/>
          </p:cNvSpPr>
          <p:nvPr/>
        </p:nvSpPr>
        <p:spPr bwMode="auto">
          <a:xfrm>
            <a:off x="2535238" y="2982913"/>
            <a:ext cx="808037" cy="265112"/>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a:solidFill>
                  <a:srgbClr val="FFFFFF"/>
                </a:solidFill>
                <a:latin typeface="Arial" charset="0"/>
                <a:ea typeface="ＭＳ Ｐゴシック" pitchFamily="34" charset="-128"/>
              </a:rPr>
              <a:t>User</a:t>
            </a:r>
          </a:p>
        </p:txBody>
      </p:sp>
      <p:pic>
        <p:nvPicPr>
          <p:cNvPr id="28675" name="Picture 6"/>
          <p:cNvPicPr>
            <a:picLocks noChangeAspect="1" noChangeArrowheads="1"/>
          </p:cNvPicPr>
          <p:nvPr/>
        </p:nvPicPr>
        <p:blipFill>
          <a:blip r:embed="rId3"/>
          <a:srcRect/>
          <a:stretch>
            <a:fillRect/>
          </a:stretch>
        </p:blipFill>
        <p:spPr bwMode="auto">
          <a:xfrm>
            <a:off x="5891213" y="2638425"/>
            <a:ext cx="952500" cy="954088"/>
          </a:xfrm>
          <a:prstGeom prst="rect">
            <a:avLst/>
          </a:prstGeom>
          <a:noFill/>
          <a:ln w="9525">
            <a:noFill/>
            <a:miter lim="800000"/>
            <a:headEnd/>
            <a:tailEnd/>
          </a:ln>
        </p:spPr>
      </p:pic>
      <p:sp>
        <p:nvSpPr>
          <p:cNvPr id="28676" name="Text Box 7"/>
          <p:cNvSpPr txBox="1">
            <a:spLocks noChangeArrowheads="1"/>
          </p:cNvSpPr>
          <p:nvPr/>
        </p:nvSpPr>
        <p:spPr bwMode="auto">
          <a:xfrm>
            <a:off x="5964238" y="3011488"/>
            <a:ext cx="808037" cy="206375"/>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sz="1400">
                <a:solidFill>
                  <a:srgbClr val="FFFFFF"/>
                </a:solidFill>
                <a:latin typeface="Arial" charset="0"/>
                <a:ea typeface="ＭＳ Ｐゴシック" pitchFamily="34" charset="-128"/>
              </a:rPr>
              <a:t>Movie</a:t>
            </a:r>
          </a:p>
        </p:txBody>
      </p:sp>
      <p:pic>
        <p:nvPicPr>
          <p:cNvPr id="28677" name="Picture 8"/>
          <p:cNvPicPr>
            <a:picLocks noChangeAspect="1" noChangeArrowheads="1"/>
          </p:cNvPicPr>
          <p:nvPr/>
        </p:nvPicPr>
        <p:blipFill>
          <a:blip r:embed="rId4"/>
          <a:srcRect/>
          <a:stretch>
            <a:fillRect/>
          </a:stretch>
        </p:blipFill>
        <p:spPr bwMode="auto">
          <a:xfrm>
            <a:off x="4186238" y="190500"/>
            <a:ext cx="942975" cy="954088"/>
          </a:xfrm>
          <a:prstGeom prst="rect">
            <a:avLst/>
          </a:prstGeom>
          <a:noFill/>
          <a:ln w="9525">
            <a:noFill/>
            <a:miter lim="800000"/>
            <a:headEnd/>
            <a:tailEnd/>
          </a:ln>
        </p:spPr>
      </p:pic>
      <p:sp>
        <p:nvSpPr>
          <p:cNvPr id="28678" name="Text Box 9"/>
          <p:cNvSpPr txBox="1">
            <a:spLocks noChangeArrowheads="1"/>
          </p:cNvSpPr>
          <p:nvPr/>
        </p:nvSpPr>
        <p:spPr bwMode="auto">
          <a:xfrm>
            <a:off x="4252913" y="563563"/>
            <a:ext cx="808037" cy="206375"/>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sz="1400">
                <a:solidFill>
                  <a:srgbClr val="000000"/>
                </a:solidFill>
                <a:latin typeface="Arial" charset="0"/>
                <a:ea typeface="ＭＳ Ｐゴシック" pitchFamily="34" charset="-128"/>
              </a:rPr>
              <a:t>collection</a:t>
            </a:r>
          </a:p>
        </p:txBody>
      </p:sp>
      <p:pic>
        <p:nvPicPr>
          <p:cNvPr id="28679" name="Picture 10"/>
          <p:cNvPicPr>
            <a:picLocks noChangeAspect="1" noChangeArrowheads="1"/>
          </p:cNvPicPr>
          <p:nvPr/>
        </p:nvPicPr>
        <p:blipFill>
          <a:blip r:embed="rId4"/>
          <a:srcRect/>
          <a:stretch>
            <a:fillRect/>
          </a:stretch>
        </p:blipFill>
        <p:spPr bwMode="auto">
          <a:xfrm>
            <a:off x="4214813" y="1333500"/>
            <a:ext cx="942975" cy="952500"/>
          </a:xfrm>
          <a:prstGeom prst="rect">
            <a:avLst/>
          </a:prstGeom>
          <a:noFill/>
          <a:ln w="9525">
            <a:noFill/>
            <a:miter lim="800000"/>
            <a:headEnd/>
            <a:tailEnd/>
          </a:ln>
        </p:spPr>
      </p:pic>
      <p:sp>
        <p:nvSpPr>
          <p:cNvPr id="28680" name="Text Box 11"/>
          <p:cNvSpPr txBox="1">
            <a:spLocks noChangeArrowheads="1"/>
          </p:cNvSpPr>
          <p:nvPr/>
        </p:nvSpPr>
        <p:spPr bwMode="auto">
          <a:xfrm>
            <a:off x="4281488" y="1706563"/>
            <a:ext cx="808037" cy="206375"/>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sz="1400">
                <a:solidFill>
                  <a:srgbClr val="000000"/>
                </a:solidFill>
                <a:latin typeface="Arial" charset="0"/>
                <a:ea typeface="ＭＳ Ｐゴシック" pitchFamily="34" charset="-128"/>
              </a:rPr>
              <a:t>favorites</a:t>
            </a:r>
          </a:p>
        </p:txBody>
      </p:sp>
      <p:pic>
        <p:nvPicPr>
          <p:cNvPr id="28681" name="Picture 12"/>
          <p:cNvPicPr>
            <a:picLocks noChangeAspect="1" noChangeArrowheads="1"/>
          </p:cNvPicPr>
          <p:nvPr/>
        </p:nvPicPr>
        <p:blipFill>
          <a:blip r:embed="rId5"/>
          <a:srcRect/>
          <a:stretch>
            <a:fillRect/>
          </a:stretch>
        </p:blipFill>
        <p:spPr bwMode="auto">
          <a:xfrm>
            <a:off x="3386138" y="981075"/>
            <a:ext cx="954087" cy="2144713"/>
          </a:xfrm>
          <a:prstGeom prst="rect">
            <a:avLst/>
          </a:prstGeom>
          <a:noFill/>
          <a:ln w="9525">
            <a:noFill/>
            <a:miter lim="800000"/>
            <a:headEnd/>
            <a:tailEnd/>
          </a:ln>
        </p:spPr>
      </p:pic>
      <p:pic>
        <p:nvPicPr>
          <p:cNvPr id="28682" name="Picture 13"/>
          <p:cNvPicPr>
            <a:picLocks noChangeAspect="1" noChangeArrowheads="1"/>
          </p:cNvPicPr>
          <p:nvPr/>
        </p:nvPicPr>
        <p:blipFill>
          <a:blip r:embed="rId6"/>
          <a:srcRect/>
          <a:stretch>
            <a:fillRect/>
          </a:stretch>
        </p:blipFill>
        <p:spPr bwMode="auto">
          <a:xfrm>
            <a:off x="4967288" y="981075"/>
            <a:ext cx="954087" cy="2144713"/>
          </a:xfrm>
          <a:prstGeom prst="rect">
            <a:avLst/>
          </a:prstGeom>
          <a:noFill/>
          <a:ln w="9525">
            <a:noFill/>
            <a:miter lim="800000"/>
            <a:headEnd/>
            <a:tailEnd/>
          </a:ln>
        </p:spPr>
      </p:pic>
      <p:pic>
        <p:nvPicPr>
          <p:cNvPr id="28683" name="Picture 14"/>
          <p:cNvPicPr>
            <a:picLocks noChangeAspect="1" noChangeArrowheads="1"/>
          </p:cNvPicPr>
          <p:nvPr/>
        </p:nvPicPr>
        <p:blipFill>
          <a:blip r:embed="rId7"/>
          <a:srcRect/>
          <a:stretch>
            <a:fillRect/>
          </a:stretch>
        </p:blipFill>
        <p:spPr bwMode="auto">
          <a:xfrm>
            <a:off x="3386138" y="1800225"/>
            <a:ext cx="849312" cy="1325563"/>
          </a:xfrm>
          <a:prstGeom prst="rect">
            <a:avLst/>
          </a:prstGeom>
          <a:noFill/>
          <a:ln w="9525">
            <a:noFill/>
            <a:miter lim="800000"/>
            <a:headEnd/>
            <a:tailEnd/>
          </a:ln>
        </p:spPr>
      </p:pic>
      <p:pic>
        <p:nvPicPr>
          <p:cNvPr id="28684" name="Picture 15"/>
          <p:cNvPicPr>
            <a:picLocks noChangeAspect="1" noChangeArrowheads="1"/>
          </p:cNvPicPr>
          <p:nvPr/>
        </p:nvPicPr>
        <p:blipFill>
          <a:blip r:embed="rId8"/>
          <a:srcRect/>
          <a:stretch>
            <a:fillRect/>
          </a:stretch>
        </p:blipFill>
        <p:spPr bwMode="auto">
          <a:xfrm>
            <a:off x="5129213" y="1800225"/>
            <a:ext cx="792162" cy="1325563"/>
          </a:xfrm>
          <a:prstGeom prst="rect">
            <a:avLst/>
          </a:prstGeom>
          <a:noFill/>
          <a:ln w="9525">
            <a:noFill/>
            <a:miter lim="800000"/>
            <a:headEnd/>
            <a:tailEnd/>
          </a:ln>
        </p:spPr>
      </p:pic>
      <p:pic>
        <p:nvPicPr>
          <p:cNvPr id="28685" name="Picture 16"/>
          <p:cNvPicPr>
            <a:picLocks noChangeAspect="1" noChangeArrowheads="1"/>
          </p:cNvPicPr>
          <p:nvPr/>
        </p:nvPicPr>
        <p:blipFill>
          <a:blip r:embed="rId9"/>
          <a:srcRect/>
          <a:stretch>
            <a:fillRect/>
          </a:stretch>
        </p:blipFill>
        <p:spPr bwMode="auto">
          <a:xfrm>
            <a:off x="4214813" y="2628900"/>
            <a:ext cx="954087" cy="954088"/>
          </a:xfrm>
          <a:prstGeom prst="rect">
            <a:avLst/>
          </a:prstGeom>
          <a:noFill/>
          <a:ln w="9525">
            <a:noFill/>
            <a:miter lim="800000"/>
            <a:headEnd/>
            <a:tailEnd/>
          </a:ln>
        </p:spPr>
      </p:pic>
      <p:sp>
        <p:nvSpPr>
          <p:cNvPr id="28686" name="Text Box 17"/>
          <p:cNvSpPr txBox="1">
            <a:spLocks noChangeArrowheads="1"/>
          </p:cNvSpPr>
          <p:nvPr/>
        </p:nvSpPr>
        <p:spPr bwMode="auto">
          <a:xfrm>
            <a:off x="4286250" y="2900363"/>
            <a:ext cx="811213" cy="411162"/>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sz="1400">
                <a:solidFill>
                  <a:srgbClr val="000000"/>
                </a:solidFill>
                <a:latin typeface="Arial" charset="0"/>
                <a:ea typeface="ＭＳ Ｐゴシック" pitchFamily="34" charset="-128"/>
              </a:rPr>
              <a:t>rate</a:t>
            </a:r>
            <a:endParaRPr lang="en-US" sz="2400">
              <a:solidFill>
                <a:prstClr val="black"/>
              </a:solidFill>
              <a:latin typeface="Times New Roman" pitchFamily="18" charset="0"/>
              <a:ea typeface="ＭＳ Ｐゴシック" pitchFamily="34" charset="-128"/>
            </a:endParaRPr>
          </a:p>
          <a:p>
            <a:pPr algn="ctr" defTabSz="457200" fontAlgn="base">
              <a:lnSpc>
                <a:spcPct val="95000"/>
              </a:lnSpc>
              <a:spcBef>
                <a:spcPct val="0"/>
              </a:spcBef>
              <a:spcAft>
                <a:spcPct val="0"/>
              </a:spcAft>
            </a:pPr>
            <a:r>
              <a:rPr lang="en-US" sz="1400">
                <a:solidFill>
                  <a:srgbClr val="000000"/>
                </a:solidFill>
                <a:latin typeface="Arial" charset="0"/>
                <a:ea typeface="ＭＳ Ｐゴシック" pitchFamily="34" charset="-128"/>
              </a:rPr>
              <a:t>1-5</a:t>
            </a:r>
          </a:p>
        </p:txBody>
      </p:sp>
      <p:pic>
        <p:nvPicPr>
          <p:cNvPr id="28687" name="Picture 18"/>
          <p:cNvPicPr>
            <a:picLocks noChangeAspect="1" noChangeArrowheads="1"/>
          </p:cNvPicPr>
          <p:nvPr/>
        </p:nvPicPr>
        <p:blipFill>
          <a:blip r:embed="rId10"/>
          <a:srcRect/>
          <a:stretch>
            <a:fillRect/>
          </a:stretch>
        </p:blipFill>
        <p:spPr bwMode="auto">
          <a:xfrm>
            <a:off x="3386138" y="3095625"/>
            <a:ext cx="857250" cy="30163"/>
          </a:xfrm>
          <a:prstGeom prst="rect">
            <a:avLst/>
          </a:prstGeom>
          <a:noFill/>
          <a:ln w="9525">
            <a:noFill/>
            <a:miter lim="800000"/>
            <a:headEnd/>
            <a:tailEnd/>
          </a:ln>
        </p:spPr>
      </p:pic>
      <p:pic>
        <p:nvPicPr>
          <p:cNvPr id="28688" name="Picture 19"/>
          <p:cNvPicPr>
            <a:picLocks noChangeAspect="1" noChangeArrowheads="1"/>
          </p:cNvPicPr>
          <p:nvPr/>
        </p:nvPicPr>
        <p:blipFill>
          <a:blip r:embed="rId11"/>
          <a:srcRect/>
          <a:stretch>
            <a:fillRect/>
          </a:stretch>
        </p:blipFill>
        <p:spPr bwMode="auto">
          <a:xfrm>
            <a:off x="5138738" y="3095625"/>
            <a:ext cx="782637" cy="30163"/>
          </a:xfrm>
          <a:prstGeom prst="rect">
            <a:avLst/>
          </a:prstGeom>
          <a:noFill/>
          <a:ln w="9525">
            <a:noFill/>
            <a:miter lim="800000"/>
            <a:headEnd/>
            <a:tailEnd/>
          </a:ln>
        </p:spPr>
      </p:pic>
      <p:pic>
        <p:nvPicPr>
          <p:cNvPr id="28689" name="Picture 20"/>
          <p:cNvPicPr>
            <a:picLocks noChangeAspect="1" noChangeArrowheads="1"/>
          </p:cNvPicPr>
          <p:nvPr/>
        </p:nvPicPr>
        <p:blipFill>
          <a:blip r:embed="rId9"/>
          <a:srcRect/>
          <a:stretch>
            <a:fillRect/>
          </a:stretch>
        </p:blipFill>
        <p:spPr bwMode="auto">
          <a:xfrm>
            <a:off x="4214813" y="3771900"/>
            <a:ext cx="954087" cy="954088"/>
          </a:xfrm>
          <a:prstGeom prst="rect">
            <a:avLst/>
          </a:prstGeom>
          <a:noFill/>
          <a:ln w="9525">
            <a:noFill/>
            <a:miter lim="800000"/>
            <a:headEnd/>
            <a:tailEnd/>
          </a:ln>
        </p:spPr>
      </p:pic>
      <p:sp>
        <p:nvSpPr>
          <p:cNvPr id="28690" name="Text Box 21"/>
          <p:cNvSpPr txBox="1">
            <a:spLocks noChangeArrowheads="1"/>
          </p:cNvSpPr>
          <p:nvPr/>
        </p:nvSpPr>
        <p:spPr bwMode="auto">
          <a:xfrm>
            <a:off x="4286250" y="4144963"/>
            <a:ext cx="811213" cy="206375"/>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sz="1400">
                <a:solidFill>
                  <a:srgbClr val="000000"/>
                </a:solidFill>
                <a:latin typeface="Arial" charset="0"/>
                <a:ea typeface="ＭＳ Ｐゴシック" pitchFamily="34" charset="-128"/>
              </a:rPr>
              <a:t>comment</a:t>
            </a:r>
          </a:p>
        </p:txBody>
      </p:sp>
      <p:pic>
        <p:nvPicPr>
          <p:cNvPr id="28691" name="Picture 22"/>
          <p:cNvPicPr>
            <a:picLocks noChangeAspect="1" noChangeArrowheads="1"/>
          </p:cNvPicPr>
          <p:nvPr/>
        </p:nvPicPr>
        <p:blipFill>
          <a:blip r:embed="rId12"/>
          <a:srcRect/>
          <a:stretch>
            <a:fillRect/>
          </a:stretch>
        </p:blipFill>
        <p:spPr bwMode="auto">
          <a:xfrm>
            <a:off x="3386138" y="3105150"/>
            <a:ext cx="992187" cy="830263"/>
          </a:xfrm>
          <a:prstGeom prst="rect">
            <a:avLst/>
          </a:prstGeom>
          <a:noFill/>
          <a:ln w="9525">
            <a:noFill/>
            <a:miter lim="800000"/>
            <a:headEnd/>
            <a:tailEnd/>
          </a:ln>
        </p:spPr>
      </p:pic>
      <p:pic>
        <p:nvPicPr>
          <p:cNvPr id="28692" name="Picture 23"/>
          <p:cNvPicPr>
            <a:picLocks noChangeAspect="1" noChangeArrowheads="1"/>
          </p:cNvPicPr>
          <p:nvPr/>
        </p:nvPicPr>
        <p:blipFill>
          <a:blip r:embed="rId13"/>
          <a:srcRect/>
          <a:stretch>
            <a:fillRect/>
          </a:stretch>
        </p:blipFill>
        <p:spPr bwMode="auto">
          <a:xfrm>
            <a:off x="5005388" y="3105150"/>
            <a:ext cx="915987" cy="830263"/>
          </a:xfrm>
          <a:prstGeom prst="rect">
            <a:avLst/>
          </a:prstGeom>
          <a:noFill/>
          <a:ln w="9525">
            <a:noFill/>
            <a:miter lim="800000"/>
            <a:headEnd/>
            <a:tailEnd/>
          </a:ln>
        </p:spPr>
      </p:pic>
      <p:pic>
        <p:nvPicPr>
          <p:cNvPr id="28693" name="Picture 24"/>
          <p:cNvPicPr>
            <a:picLocks noChangeAspect="1" noChangeArrowheads="1"/>
          </p:cNvPicPr>
          <p:nvPr/>
        </p:nvPicPr>
        <p:blipFill>
          <a:blip r:embed="rId14"/>
          <a:srcRect/>
          <a:stretch>
            <a:fillRect/>
          </a:stretch>
        </p:blipFill>
        <p:spPr bwMode="auto">
          <a:xfrm>
            <a:off x="1624013" y="1562100"/>
            <a:ext cx="954087" cy="954088"/>
          </a:xfrm>
          <a:prstGeom prst="rect">
            <a:avLst/>
          </a:prstGeom>
          <a:noFill/>
          <a:ln w="9525">
            <a:noFill/>
            <a:miter lim="800000"/>
            <a:headEnd/>
            <a:tailEnd/>
          </a:ln>
        </p:spPr>
      </p:pic>
      <p:sp>
        <p:nvSpPr>
          <p:cNvPr id="28694" name="Text Box 25"/>
          <p:cNvSpPr txBox="1">
            <a:spLocks noChangeArrowheads="1"/>
          </p:cNvSpPr>
          <p:nvPr/>
        </p:nvSpPr>
        <p:spPr bwMode="auto">
          <a:xfrm>
            <a:off x="1697038" y="1935163"/>
            <a:ext cx="808037" cy="206375"/>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sz="1400">
                <a:solidFill>
                  <a:srgbClr val="000000"/>
                </a:solidFill>
                <a:latin typeface="Arial" charset="0"/>
                <a:ea typeface="ＭＳ Ｐゴシック" pitchFamily="34" charset="-128"/>
              </a:rPr>
              <a:t>friend</a:t>
            </a:r>
          </a:p>
        </p:txBody>
      </p:sp>
      <p:pic>
        <p:nvPicPr>
          <p:cNvPr id="28695" name="Picture 26"/>
          <p:cNvPicPr>
            <a:picLocks noChangeAspect="1" noChangeArrowheads="1"/>
          </p:cNvPicPr>
          <p:nvPr/>
        </p:nvPicPr>
        <p:blipFill>
          <a:blip r:embed="rId15"/>
          <a:srcRect/>
          <a:stretch>
            <a:fillRect/>
          </a:stretch>
        </p:blipFill>
        <p:spPr bwMode="auto">
          <a:xfrm>
            <a:off x="2557463" y="2028825"/>
            <a:ext cx="392112" cy="628650"/>
          </a:xfrm>
          <a:prstGeom prst="rect">
            <a:avLst/>
          </a:prstGeom>
          <a:noFill/>
          <a:ln w="9525">
            <a:noFill/>
            <a:miter lim="800000"/>
            <a:headEnd/>
            <a:tailEnd/>
          </a:ln>
        </p:spPr>
      </p:pic>
      <p:pic>
        <p:nvPicPr>
          <p:cNvPr id="28696" name="Picture 27"/>
          <p:cNvPicPr>
            <a:picLocks noChangeAspect="1" noChangeArrowheads="1"/>
          </p:cNvPicPr>
          <p:nvPr/>
        </p:nvPicPr>
        <p:blipFill>
          <a:blip r:embed="rId16"/>
          <a:srcRect/>
          <a:stretch>
            <a:fillRect/>
          </a:stretch>
        </p:blipFill>
        <p:spPr bwMode="auto">
          <a:xfrm>
            <a:off x="2090738" y="2495550"/>
            <a:ext cx="392112" cy="630238"/>
          </a:xfrm>
          <a:prstGeom prst="rect">
            <a:avLst/>
          </a:prstGeom>
          <a:noFill/>
          <a:ln w="9525">
            <a:noFill/>
            <a:miter lim="800000"/>
            <a:headEnd/>
            <a:tailEnd/>
          </a:ln>
        </p:spPr>
      </p:pic>
      <p:pic>
        <p:nvPicPr>
          <p:cNvPr id="28697" name="Picture 28"/>
          <p:cNvPicPr>
            <a:picLocks noChangeAspect="1" noChangeArrowheads="1"/>
          </p:cNvPicPr>
          <p:nvPr/>
        </p:nvPicPr>
        <p:blipFill>
          <a:blip r:embed="rId17"/>
          <a:srcRect/>
          <a:stretch>
            <a:fillRect/>
          </a:stretch>
        </p:blipFill>
        <p:spPr bwMode="auto">
          <a:xfrm>
            <a:off x="6805613" y="1514475"/>
            <a:ext cx="954087" cy="942975"/>
          </a:xfrm>
          <a:prstGeom prst="rect">
            <a:avLst/>
          </a:prstGeom>
          <a:noFill/>
          <a:ln w="9525">
            <a:noFill/>
            <a:miter lim="800000"/>
            <a:headEnd/>
            <a:tailEnd/>
          </a:ln>
        </p:spPr>
      </p:pic>
      <p:sp>
        <p:nvSpPr>
          <p:cNvPr id="28698" name="Text Box 29"/>
          <p:cNvSpPr txBox="1">
            <a:spLocks noChangeArrowheads="1"/>
          </p:cNvSpPr>
          <p:nvPr/>
        </p:nvSpPr>
        <p:spPr bwMode="auto">
          <a:xfrm>
            <a:off x="6878638" y="1897063"/>
            <a:ext cx="808037" cy="177800"/>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sz="1200">
                <a:solidFill>
                  <a:srgbClr val="000000"/>
                </a:solidFill>
                <a:latin typeface="Arial" charset="0"/>
                <a:ea typeface="ＭＳ Ｐゴシック" pitchFamily="34" charset="-128"/>
              </a:rPr>
              <a:t>similar</a:t>
            </a:r>
          </a:p>
        </p:txBody>
      </p:sp>
      <p:pic>
        <p:nvPicPr>
          <p:cNvPr id="28699" name="Picture 30"/>
          <p:cNvPicPr>
            <a:picLocks noChangeAspect="1" noChangeArrowheads="1"/>
          </p:cNvPicPr>
          <p:nvPr/>
        </p:nvPicPr>
        <p:blipFill>
          <a:blip r:embed="rId18"/>
          <a:srcRect/>
          <a:stretch>
            <a:fillRect/>
          </a:stretch>
        </p:blipFill>
        <p:spPr bwMode="auto">
          <a:xfrm>
            <a:off x="6357938" y="1971675"/>
            <a:ext cx="477837" cy="696913"/>
          </a:xfrm>
          <a:prstGeom prst="rect">
            <a:avLst/>
          </a:prstGeom>
          <a:noFill/>
          <a:ln w="9525">
            <a:noFill/>
            <a:miter lim="800000"/>
            <a:headEnd/>
            <a:tailEnd/>
          </a:ln>
        </p:spPr>
      </p:pic>
      <p:pic>
        <p:nvPicPr>
          <p:cNvPr id="28700" name="Picture 31"/>
          <p:cNvPicPr>
            <a:picLocks noChangeAspect="1" noChangeArrowheads="1"/>
          </p:cNvPicPr>
          <p:nvPr/>
        </p:nvPicPr>
        <p:blipFill>
          <a:blip r:embed="rId19"/>
          <a:srcRect/>
          <a:stretch>
            <a:fillRect/>
          </a:stretch>
        </p:blipFill>
        <p:spPr bwMode="auto">
          <a:xfrm>
            <a:off x="6815138" y="2438400"/>
            <a:ext cx="477837" cy="687388"/>
          </a:xfrm>
          <a:prstGeom prst="rect">
            <a:avLst/>
          </a:prstGeom>
          <a:noFill/>
          <a:ln w="9525">
            <a:noFill/>
            <a:miter lim="800000"/>
            <a:headEnd/>
            <a:tailEnd/>
          </a:ln>
        </p:spPr>
      </p:pic>
      <p:pic>
        <p:nvPicPr>
          <p:cNvPr id="28701" name="Picture 32"/>
          <p:cNvPicPr>
            <a:picLocks noChangeAspect="1" noChangeArrowheads="1"/>
          </p:cNvPicPr>
          <p:nvPr/>
        </p:nvPicPr>
        <p:blipFill>
          <a:blip r:embed="rId14"/>
          <a:srcRect/>
          <a:stretch>
            <a:fillRect/>
          </a:stretch>
        </p:blipFill>
        <p:spPr bwMode="auto">
          <a:xfrm>
            <a:off x="6881813" y="3619500"/>
            <a:ext cx="954087" cy="952500"/>
          </a:xfrm>
          <a:prstGeom prst="rect">
            <a:avLst/>
          </a:prstGeom>
          <a:noFill/>
          <a:ln w="9525">
            <a:noFill/>
            <a:miter lim="800000"/>
            <a:headEnd/>
            <a:tailEnd/>
          </a:ln>
        </p:spPr>
      </p:pic>
      <p:sp>
        <p:nvSpPr>
          <p:cNvPr id="28702" name="Text Box 33"/>
          <p:cNvSpPr txBox="1">
            <a:spLocks noChangeArrowheads="1"/>
          </p:cNvSpPr>
          <p:nvPr/>
        </p:nvSpPr>
        <p:spPr bwMode="auto">
          <a:xfrm>
            <a:off x="6954838" y="3992563"/>
            <a:ext cx="808037" cy="206375"/>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sz="1400">
                <a:solidFill>
                  <a:srgbClr val="000000"/>
                </a:solidFill>
                <a:latin typeface="Arial" charset="0"/>
                <a:ea typeface="ＭＳ Ｐゴシック" pitchFamily="34" charset="-128"/>
              </a:rPr>
              <a:t>list</a:t>
            </a:r>
          </a:p>
        </p:txBody>
      </p:sp>
      <p:pic>
        <p:nvPicPr>
          <p:cNvPr id="28703" name="Picture 34"/>
          <p:cNvPicPr>
            <a:picLocks noChangeAspect="1" noChangeArrowheads="1"/>
          </p:cNvPicPr>
          <p:nvPr/>
        </p:nvPicPr>
        <p:blipFill>
          <a:blip r:embed="rId20"/>
          <a:srcRect/>
          <a:stretch>
            <a:fillRect/>
          </a:stretch>
        </p:blipFill>
        <p:spPr bwMode="auto">
          <a:xfrm>
            <a:off x="6681788" y="3429000"/>
            <a:ext cx="361950" cy="354013"/>
          </a:xfrm>
          <a:prstGeom prst="rect">
            <a:avLst/>
          </a:prstGeom>
          <a:noFill/>
          <a:ln w="9525">
            <a:noFill/>
            <a:miter lim="800000"/>
            <a:headEnd/>
            <a:tailEnd/>
          </a:ln>
        </p:spPr>
      </p:pic>
      <p:pic>
        <p:nvPicPr>
          <p:cNvPr id="28704" name="Picture 35"/>
          <p:cNvPicPr>
            <a:picLocks noChangeAspect="1" noChangeArrowheads="1"/>
          </p:cNvPicPr>
          <p:nvPr/>
        </p:nvPicPr>
        <p:blipFill>
          <a:blip r:embed="rId21"/>
          <a:srcRect/>
          <a:stretch>
            <a:fillRect/>
          </a:stretch>
        </p:blipFill>
        <p:spPr bwMode="auto">
          <a:xfrm>
            <a:off x="1128713" y="3552825"/>
            <a:ext cx="1296987" cy="1258888"/>
          </a:xfrm>
          <a:prstGeom prst="rect">
            <a:avLst/>
          </a:prstGeom>
          <a:noFill/>
          <a:ln w="9525">
            <a:noFill/>
            <a:miter lim="800000"/>
            <a:headEnd/>
            <a:tailEnd/>
          </a:ln>
        </p:spPr>
      </p:pic>
      <p:sp>
        <p:nvSpPr>
          <p:cNvPr id="28705" name="Text Box 36"/>
          <p:cNvSpPr txBox="1">
            <a:spLocks noChangeArrowheads="1"/>
          </p:cNvSpPr>
          <p:nvPr/>
        </p:nvSpPr>
        <p:spPr bwMode="auto">
          <a:xfrm>
            <a:off x="1200150" y="3976688"/>
            <a:ext cx="1152525" cy="411162"/>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sz="1400">
                <a:solidFill>
                  <a:srgbClr val="000000"/>
                </a:solidFill>
                <a:latin typeface="Arial" charset="0"/>
                <a:ea typeface="ＭＳ Ｐゴシック" pitchFamily="34" charset="-128"/>
              </a:rPr>
              <a:t>age, location, joined(t)</a:t>
            </a:r>
          </a:p>
        </p:txBody>
      </p:sp>
      <p:pic>
        <p:nvPicPr>
          <p:cNvPr id="28706" name="Picture 37"/>
          <p:cNvPicPr>
            <a:picLocks noChangeAspect="1" noChangeArrowheads="1"/>
          </p:cNvPicPr>
          <p:nvPr/>
        </p:nvPicPr>
        <p:blipFill>
          <a:blip r:embed="rId22"/>
          <a:srcRect/>
          <a:stretch>
            <a:fillRect/>
          </a:stretch>
        </p:blipFill>
        <p:spPr bwMode="auto">
          <a:xfrm>
            <a:off x="2214563" y="3429000"/>
            <a:ext cx="411162" cy="334963"/>
          </a:xfrm>
          <a:prstGeom prst="rect">
            <a:avLst/>
          </a:prstGeom>
          <a:noFill/>
          <a:ln w="9525">
            <a:noFill/>
            <a:miter lim="800000"/>
            <a:headEnd/>
            <a:tailEnd/>
          </a:ln>
        </p:spPr>
      </p:pic>
      <p:pic>
        <p:nvPicPr>
          <p:cNvPr id="28707" name="Picture 38"/>
          <p:cNvPicPr>
            <a:picLocks noChangeAspect="1" noChangeArrowheads="1"/>
          </p:cNvPicPr>
          <p:nvPr/>
        </p:nvPicPr>
        <p:blipFill>
          <a:blip r:embed="rId23"/>
          <a:srcRect/>
          <a:stretch>
            <a:fillRect/>
          </a:stretch>
        </p:blipFill>
        <p:spPr bwMode="auto">
          <a:xfrm>
            <a:off x="4214813" y="4848225"/>
            <a:ext cx="954087" cy="954088"/>
          </a:xfrm>
          <a:prstGeom prst="rect">
            <a:avLst/>
          </a:prstGeom>
          <a:noFill/>
          <a:ln w="9525">
            <a:noFill/>
            <a:miter lim="800000"/>
            <a:headEnd/>
            <a:tailEnd/>
          </a:ln>
        </p:spPr>
      </p:pic>
      <p:sp>
        <p:nvSpPr>
          <p:cNvPr id="28708" name="Text Box 39"/>
          <p:cNvSpPr txBox="1">
            <a:spLocks noChangeArrowheads="1"/>
          </p:cNvSpPr>
          <p:nvPr/>
        </p:nvSpPr>
        <p:spPr bwMode="auto">
          <a:xfrm>
            <a:off x="4286250" y="5237163"/>
            <a:ext cx="811213" cy="177800"/>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sz="1200">
                <a:solidFill>
                  <a:srgbClr val="000000"/>
                </a:solidFill>
                <a:latin typeface="Arial" charset="0"/>
                <a:ea typeface="ＭＳ Ｐゴシック" pitchFamily="34" charset="-128"/>
              </a:rPr>
              <a:t>review</a:t>
            </a:r>
          </a:p>
        </p:txBody>
      </p:sp>
      <p:pic>
        <p:nvPicPr>
          <p:cNvPr id="28709" name="Picture 40"/>
          <p:cNvPicPr>
            <a:picLocks noChangeAspect="1" noChangeArrowheads="1"/>
          </p:cNvPicPr>
          <p:nvPr/>
        </p:nvPicPr>
        <p:blipFill>
          <a:blip r:embed="rId24"/>
          <a:srcRect/>
          <a:stretch>
            <a:fillRect/>
          </a:stretch>
        </p:blipFill>
        <p:spPr bwMode="auto">
          <a:xfrm>
            <a:off x="3386138" y="3105150"/>
            <a:ext cx="992187" cy="1906588"/>
          </a:xfrm>
          <a:prstGeom prst="rect">
            <a:avLst/>
          </a:prstGeom>
          <a:noFill/>
          <a:ln w="9525">
            <a:noFill/>
            <a:miter lim="800000"/>
            <a:headEnd/>
            <a:tailEnd/>
          </a:ln>
        </p:spPr>
      </p:pic>
      <p:pic>
        <p:nvPicPr>
          <p:cNvPr id="28710" name="Picture 41"/>
          <p:cNvPicPr>
            <a:picLocks noChangeAspect="1" noChangeArrowheads="1"/>
          </p:cNvPicPr>
          <p:nvPr/>
        </p:nvPicPr>
        <p:blipFill>
          <a:blip r:embed="rId25"/>
          <a:srcRect/>
          <a:stretch>
            <a:fillRect/>
          </a:stretch>
        </p:blipFill>
        <p:spPr bwMode="auto">
          <a:xfrm>
            <a:off x="5005388" y="3105150"/>
            <a:ext cx="915987" cy="1906588"/>
          </a:xfrm>
          <a:prstGeom prst="rect">
            <a:avLst/>
          </a:prstGeom>
          <a:noFill/>
          <a:ln w="9525">
            <a:noFill/>
            <a:miter lim="800000"/>
            <a:headEnd/>
            <a:tailEnd/>
          </a:ln>
        </p:spPr>
      </p:pic>
      <p:pic>
        <p:nvPicPr>
          <p:cNvPr id="28711" name="Picture 42"/>
          <p:cNvPicPr>
            <a:picLocks noChangeAspect="1" noChangeArrowheads="1"/>
          </p:cNvPicPr>
          <p:nvPr/>
        </p:nvPicPr>
        <p:blipFill>
          <a:blip r:embed="rId14"/>
          <a:srcRect/>
          <a:stretch>
            <a:fillRect/>
          </a:stretch>
        </p:blipFill>
        <p:spPr bwMode="auto">
          <a:xfrm>
            <a:off x="2919413" y="4152900"/>
            <a:ext cx="954087" cy="954088"/>
          </a:xfrm>
          <a:prstGeom prst="rect">
            <a:avLst/>
          </a:prstGeom>
          <a:noFill/>
          <a:ln w="9525">
            <a:noFill/>
            <a:miter lim="800000"/>
            <a:headEnd/>
            <a:tailEnd/>
          </a:ln>
        </p:spPr>
      </p:pic>
      <p:sp>
        <p:nvSpPr>
          <p:cNvPr id="28712" name="Text Box 43"/>
          <p:cNvSpPr txBox="1">
            <a:spLocks noChangeArrowheads="1"/>
          </p:cNvSpPr>
          <p:nvPr/>
        </p:nvSpPr>
        <p:spPr bwMode="auto">
          <a:xfrm>
            <a:off x="2992438" y="4424363"/>
            <a:ext cx="808037" cy="411162"/>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sz="1400">
                <a:solidFill>
                  <a:srgbClr val="000000"/>
                </a:solidFill>
                <a:latin typeface="Arial" charset="0"/>
                <a:ea typeface="ＭＳ Ｐゴシック" pitchFamily="34" charset="-128"/>
              </a:rPr>
              <a:t>rate</a:t>
            </a:r>
            <a:endParaRPr lang="en-US" sz="2400">
              <a:solidFill>
                <a:prstClr val="black"/>
              </a:solidFill>
              <a:latin typeface="Times New Roman" pitchFamily="18" charset="0"/>
              <a:ea typeface="ＭＳ Ｐゴシック" pitchFamily="34" charset="-128"/>
            </a:endParaRPr>
          </a:p>
          <a:p>
            <a:pPr algn="ctr" defTabSz="457200" fontAlgn="base">
              <a:lnSpc>
                <a:spcPct val="95000"/>
              </a:lnSpc>
              <a:spcBef>
                <a:spcPct val="0"/>
              </a:spcBef>
              <a:spcAft>
                <a:spcPct val="0"/>
              </a:spcAft>
            </a:pPr>
            <a:r>
              <a:rPr lang="en-US" sz="1400">
                <a:solidFill>
                  <a:srgbClr val="000000"/>
                </a:solidFill>
                <a:latin typeface="Arial" charset="0"/>
                <a:ea typeface="ＭＳ Ｐゴシック" pitchFamily="34" charset="-128"/>
              </a:rPr>
              <a:t>1-3</a:t>
            </a:r>
          </a:p>
        </p:txBody>
      </p:sp>
      <p:pic>
        <p:nvPicPr>
          <p:cNvPr id="28713" name="Picture 44"/>
          <p:cNvPicPr>
            <a:picLocks noChangeAspect="1" noChangeArrowheads="1"/>
          </p:cNvPicPr>
          <p:nvPr/>
        </p:nvPicPr>
        <p:blipFill>
          <a:blip r:embed="rId26"/>
          <a:srcRect/>
          <a:stretch>
            <a:fillRect/>
          </a:stretch>
        </p:blipFill>
        <p:spPr bwMode="auto">
          <a:xfrm>
            <a:off x="3252788" y="3429000"/>
            <a:ext cx="153987" cy="754063"/>
          </a:xfrm>
          <a:prstGeom prst="rect">
            <a:avLst/>
          </a:prstGeom>
          <a:noFill/>
          <a:ln w="9525">
            <a:noFill/>
            <a:miter lim="800000"/>
            <a:headEnd/>
            <a:tailEnd/>
          </a:ln>
        </p:spPr>
      </p:pic>
      <p:pic>
        <p:nvPicPr>
          <p:cNvPr id="28714" name="Picture 45"/>
          <p:cNvPicPr>
            <a:picLocks noChangeAspect="1" noChangeArrowheads="1"/>
          </p:cNvPicPr>
          <p:nvPr/>
        </p:nvPicPr>
        <p:blipFill>
          <a:blip r:embed="rId27"/>
          <a:srcRect/>
          <a:stretch>
            <a:fillRect/>
          </a:stretch>
        </p:blipFill>
        <p:spPr bwMode="auto">
          <a:xfrm>
            <a:off x="3709988" y="4943475"/>
            <a:ext cx="534987" cy="392113"/>
          </a:xfrm>
          <a:prstGeom prst="rect">
            <a:avLst/>
          </a:prstGeom>
          <a:noFill/>
          <a:ln w="9525">
            <a:noFill/>
            <a:miter lim="800000"/>
            <a:headEnd/>
            <a:tailEnd/>
          </a:ln>
        </p:spPr>
      </p:pic>
      <p:pic>
        <p:nvPicPr>
          <p:cNvPr id="28715" name="Picture 46"/>
          <p:cNvPicPr>
            <a:picLocks noChangeAspect="1" noChangeArrowheads="1"/>
          </p:cNvPicPr>
          <p:nvPr/>
        </p:nvPicPr>
        <p:blipFill>
          <a:blip r:embed="rId28"/>
          <a:srcRect/>
          <a:stretch>
            <a:fillRect/>
          </a:stretch>
        </p:blipFill>
        <p:spPr bwMode="auto">
          <a:xfrm>
            <a:off x="5738813" y="5457825"/>
            <a:ext cx="1258887" cy="1239838"/>
          </a:xfrm>
          <a:prstGeom prst="rect">
            <a:avLst/>
          </a:prstGeom>
          <a:noFill/>
          <a:ln w="9525">
            <a:noFill/>
            <a:miter lim="800000"/>
            <a:headEnd/>
            <a:tailEnd/>
          </a:ln>
        </p:spPr>
      </p:pic>
      <p:sp>
        <p:nvSpPr>
          <p:cNvPr id="28716" name="Text Box 47"/>
          <p:cNvSpPr txBox="1">
            <a:spLocks noChangeArrowheads="1"/>
          </p:cNvSpPr>
          <p:nvPr/>
        </p:nvSpPr>
        <p:spPr bwMode="auto">
          <a:xfrm>
            <a:off x="5811838" y="5900738"/>
            <a:ext cx="1112837" cy="352425"/>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sz="1200">
                <a:solidFill>
                  <a:srgbClr val="000000"/>
                </a:solidFill>
                <a:latin typeface="Arial" charset="0"/>
                <a:ea typeface="ＭＳ Ｐゴシック" pitchFamily="34" charset="-128"/>
              </a:rPr>
              <a:t>actor, director, writer</a:t>
            </a:r>
          </a:p>
        </p:txBody>
      </p:sp>
      <p:pic>
        <p:nvPicPr>
          <p:cNvPr id="28717" name="Picture 48"/>
          <p:cNvPicPr>
            <a:picLocks noChangeAspect="1" noChangeArrowheads="1"/>
          </p:cNvPicPr>
          <p:nvPr/>
        </p:nvPicPr>
        <p:blipFill>
          <a:blip r:embed="rId29"/>
          <a:srcRect/>
          <a:stretch>
            <a:fillRect/>
          </a:stretch>
        </p:blipFill>
        <p:spPr bwMode="auto">
          <a:xfrm>
            <a:off x="6357938" y="3571875"/>
            <a:ext cx="20637" cy="1906588"/>
          </a:xfrm>
          <a:prstGeom prst="rect">
            <a:avLst/>
          </a:prstGeom>
          <a:noFill/>
          <a:ln w="9525">
            <a:noFill/>
            <a:miter lim="800000"/>
            <a:headEnd/>
            <a:tailEnd/>
          </a:ln>
        </p:spPr>
      </p:pic>
      <p:pic>
        <p:nvPicPr>
          <p:cNvPr id="28718" name="Picture 49"/>
          <p:cNvPicPr>
            <a:picLocks noChangeAspect="1" noChangeArrowheads="1"/>
          </p:cNvPicPr>
          <p:nvPr/>
        </p:nvPicPr>
        <p:blipFill>
          <a:blip r:embed="rId9"/>
          <a:srcRect/>
          <a:stretch>
            <a:fillRect/>
          </a:stretch>
        </p:blipFill>
        <p:spPr bwMode="auto">
          <a:xfrm>
            <a:off x="2005013" y="5600700"/>
            <a:ext cx="954087" cy="954088"/>
          </a:xfrm>
          <a:prstGeom prst="rect">
            <a:avLst/>
          </a:prstGeom>
          <a:noFill/>
          <a:ln w="9525">
            <a:noFill/>
            <a:miter lim="800000"/>
            <a:headEnd/>
            <a:tailEnd/>
          </a:ln>
        </p:spPr>
      </p:pic>
      <p:sp>
        <p:nvSpPr>
          <p:cNvPr id="28719" name="Text Box 50"/>
          <p:cNvSpPr txBox="1">
            <a:spLocks noChangeArrowheads="1"/>
          </p:cNvSpPr>
          <p:nvPr/>
        </p:nvSpPr>
        <p:spPr bwMode="auto">
          <a:xfrm>
            <a:off x="2078038" y="5973763"/>
            <a:ext cx="808037" cy="206375"/>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sz="1400">
                <a:solidFill>
                  <a:srgbClr val="000000"/>
                </a:solidFill>
                <a:latin typeface="Arial" charset="0"/>
                <a:ea typeface="ＭＳ Ｐゴシック" pitchFamily="34" charset="-128"/>
              </a:rPr>
              <a:t>comment</a:t>
            </a:r>
          </a:p>
        </p:txBody>
      </p:sp>
      <p:pic>
        <p:nvPicPr>
          <p:cNvPr id="28720" name="Picture 51"/>
          <p:cNvPicPr>
            <a:picLocks noChangeAspect="1" noChangeArrowheads="1"/>
          </p:cNvPicPr>
          <p:nvPr/>
        </p:nvPicPr>
        <p:blipFill>
          <a:blip r:embed="rId30"/>
          <a:srcRect/>
          <a:stretch>
            <a:fillRect/>
          </a:stretch>
        </p:blipFill>
        <p:spPr bwMode="auto">
          <a:xfrm>
            <a:off x="2471738" y="3562350"/>
            <a:ext cx="477837" cy="2066925"/>
          </a:xfrm>
          <a:prstGeom prst="rect">
            <a:avLst/>
          </a:prstGeom>
          <a:noFill/>
          <a:ln w="9525">
            <a:noFill/>
            <a:miter lim="800000"/>
            <a:headEnd/>
            <a:tailEnd/>
          </a:ln>
        </p:spPr>
      </p:pic>
      <p:pic>
        <p:nvPicPr>
          <p:cNvPr id="28721" name="Picture 52"/>
          <p:cNvPicPr>
            <a:picLocks noChangeAspect="1" noChangeArrowheads="1"/>
          </p:cNvPicPr>
          <p:nvPr/>
        </p:nvPicPr>
        <p:blipFill>
          <a:blip r:embed="rId31"/>
          <a:srcRect/>
          <a:stretch>
            <a:fillRect/>
          </a:stretch>
        </p:blipFill>
        <p:spPr bwMode="auto">
          <a:xfrm>
            <a:off x="2938463" y="6067425"/>
            <a:ext cx="2819400" cy="19050"/>
          </a:xfrm>
          <a:prstGeom prst="rect">
            <a:avLst/>
          </a:prstGeom>
          <a:noFill/>
          <a:ln w="9525">
            <a:noFill/>
            <a:miter lim="800000"/>
            <a:headEnd/>
            <a:tailEnd/>
          </a:ln>
        </p:spPr>
      </p:pic>
      <p:pic>
        <p:nvPicPr>
          <p:cNvPr id="28722" name="Picture 53"/>
          <p:cNvPicPr>
            <a:picLocks noChangeAspect="1" noChangeArrowheads="1"/>
          </p:cNvPicPr>
          <p:nvPr/>
        </p:nvPicPr>
        <p:blipFill>
          <a:blip r:embed="rId17"/>
          <a:srcRect/>
          <a:stretch>
            <a:fillRect/>
          </a:stretch>
        </p:blipFill>
        <p:spPr bwMode="auto">
          <a:xfrm>
            <a:off x="7948613" y="2676525"/>
            <a:ext cx="954087" cy="944563"/>
          </a:xfrm>
          <a:prstGeom prst="rect">
            <a:avLst/>
          </a:prstGeom>
          <a:noFill/>
          <a:ln w="9525">
            <a:noFill/>
            <a:miter lim="800000"/>
            <a:headEnd/>
            <a:tailEnd/>
          </a:ln>
        </p:spPr>
      </p:pic>
      <p:sp>
        <p:nvSpPr>
          <p:cNvPr id="28723" name="Text Box 54"/>
          <p:cNvSpPr txBox="1">
            <a:spLocks noChangeArrowheads="1"/>
          </p:cNvSpPr>
          <p:nvPr/>
        </p:nvSpPr>
        <p:spPr bwMode="auto">
          <a:xfrm>
            <a:off x="8021638" y="3044825"/>
            <a:ext cx="808037" cy="206375"/>
          </a:xfrm>
          <a:prstGeom prst="rect">
            <a:avLst/>
          </a:prstGeom>
          <a:noFill/>
          <a:ln w="9525">
            <a:noFill/>
            <a:miter lim="800000"/>
            <a:headEnd/>
            <a:tailEnd/>
          </a:ln>
        </p:spPr>
        <p:txBody>
          <a:bodyPr lIns="0" tIns="0" rIns="0" bIns="0" anchor="ctr">
            <a:spAutoFit/>
          </a:bodyPr>
          <a:lstStyle/>
          <a:p>
            <a:pPr algn="ctr" defTabSz="457200" fontAlgn="base">
              <a:lnSpc>
                <a:spcPct val="95000"/>
              </a:lnSpc>
              <a:spcBef>
                <a:spcPct val="0"/>
              </a:spcBef>
              <a:spcAft>
                <a:spcPct val="0"/>
              </a:spcAft>
            </a:pPr>
            <a:r>
              <a:rPr lang="en-US" sz="1400">
                <a:solidFill>
                  <a:srgbClr val="000000"/>
                </a:solidFill>
                <a:latin typeface="Arial" charset="0"/>
                <a:ea typeface="ＭＳ Ｐゴシック" pitchFamily="34" charset="-128"/>
              </a:rPr>
              <a:t>genre</a:t>
            </a:r>
          </a:p>
        </p:txBody>
      </p:sp>
      <p:pic>
        <p:nvPicPr>
          <p:cNvPr id="28724" name="Picture 55"/>
          <p:cNvPicPr>
            <a:picLocks noChangeAspect="1" noChangeArrowheads="1"/>
          </p:cNvPicPr>
          <p:nvPr/>
        </p:nvPicPr>
        <p:blipFill>
          <a:blip r:embed="rId32"/>
          <a:srcRect/>
          <a:stretch>
            <a:fillRect/>
          </a:stretch>
        </p:blipFill>
        <p:spPr bwMode="auto">
          <a:xfrm>
            <a:off x="6815138" y="3105150"/>
            <a:ext cx="1163637" cy="49213"/>
          </a:xfrm>
          <a:prstGeom prst="rect">
            <a:avLst/>
          </a:prstGeom>
          <a:noFill/>
          <a:ln w="9525">
            <a:noFill/>
            <a:miter lim="800000"/>
            <a:headEnd/>
            <a:tailEnd/>
          </a:ln>
        </p:spPr>
      </p:pic>
      <p:sp>
        <p:nvSpPr>
          <p:cNvPr id="28725" name="Text Box 56"/>
          <p:cNvSpPr txBox="1">
            <a:spLocks noChangeArrowheads="1"/>
          </p:cNvSpPr>
          <p:nvPr/>
        </p:nvSpPr>
        <p:spPr bwMode="auto">
          <a:xfrm>
            <a:off x="361950" y="350838"/>
            <a:ext cx="3054350" cy="822325"/>
          </a:xfrm>
          <a:prstGeom prst="rect">
            <a:avLst/>
          </a:prstGeom>
          <a:noFill/>
          <a:ln w="9525">
            <a:noFill/>
            <a:miter lim="800000"/>
            <a:headEnd/>
            <a:tailEnd/>
          </a:ln>
        </p:spPr>
        <p:txBody>
          <a:bodyPr lIns="0" tIns="0" rIns="0" bIns="0">
            <a:spAutoFit/>
          </a:bodyPr>
          <a:lstStyle/>
          <a:p>
            <a:pPr defTabSz="457200" fontAlgn="base">
              <a:lnSpc>
                <a:spcPct val="95000"/>
              </a:lnSpc>
              <a:spcBef>
                <a:spcPct val="0"/>
              </a:spcBef>
              <a:spcAft>
                <a:spcPct val="0"/>
              </a:spcAft>
            </a:pPr>
            <a:r>
              <a:rPr lang="en-US" sz="2800">
                <a:solidFill>
                  <a:srgbClr val="000000"/>
                </a:solidFill>
                <a:latin typeface="Arial" charset="0"/>
                <a:ea typeface="ＭＳ Ｐゴシック" pitchFamily="34" charset="-128"/>
              </a:rPr>
              <a:t>Example: linked movie dataset</a:t>
            </a:r>
          </a:p>
        </p:txBody>
      </p:sp>
    </p:spTree>
    <p:extLst>
      <p:ext uri="{BB962C8B-B14F-4D97-AF65-F5344CB8AC3E}">
        <p14:creationId xmlns:p14="http://schemas.microsoft.com/office/powerpoint/2010/main" val="42308209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smtClean="0"/>
              <a:t>How to do link prediction?</a:t>
            </a:r>
          </a:p>
        </p:txBody>
      </p:sp>
      <p:pic>
        <p:nvPicPr>
          <p:cNvPr id="43010" name="Content Placeholder 3">
            <a:hlinkClick r:id="rId2"/>
          </p:cNvPr>
          <p:cNvPicPr>
            <a:picLocks noGrp="1" noChangeAspect="1"/>
          </p:cNvPicPr>
          <p:nvPr>
            <p:ph idx="1"/>
          </p:nvPr>
        </p:nvPicPr>
        <p:blipFill>
          <a:blip r:embed="rId3"/>
          <a:srcRect l="-40915" r="-40915"/>
          <a:stretch>
            <a:fillRect/>
          </a:stretch>
        </p:blipFill>
        <p:spPr>
          <a:xfrm>
            <a:off x="2681288" y="1543050"/>
            <a:ext cx="6986587" cy="3841750"/>
          </a:xfrm>
        </p:spPr>
      </p:pic>
      <p:pic>
        <p:nvPicPr>
          <p:cNvPr id="43011" name="Picture 4"/>
          <p:cNvPicPr>
            <a:picLocks noChangeAspect="1"/>
          </p:cNvPicPr>
          <p:nvPr/>
        </p:nvPicPr>
        <p:blipFill>
          <a:blip r:embed="rId4"/>
          <a:srcRect/>
          <a:stretch>
            <a:fillRect/>
          </a:stretch>
        </p:blipFill>
        <p:spPr bwMode="auto">
          <a:xfrm>
            <a:off x="1025525" y="1417638"/>
            <a:ext cx="3086100" cy="2641600"/>
          </a:xfrm>
          <a:prstGeom prst="rect">
            <a:avLst/>
          </a:prstGeom>
          <a:noFill/>
          <a:ln w="9525">
            <a:noFill/>
            <a:miter lim="800000"/>
            <a:headEnd/>
            <a:tailEnd/>
          </a:ln>
        </p:spPr>
      </p:pic>
      <p:sp>
        <p:nvSpPr>
          <p:cNvPr id="43012" name="TextBox 5"/>
          <p:cNvSpPr txBox="1">
            <a:spLocks noChangeArrowheads="1"/>
          </p:cNvSpPr>
          <p:nvPr/>
        </p:nvSpPr>
        <p:spPr bwMode="auto">
          <a:xfrm>
            <a:off x="457200" y="5334000"/>
            <a:ext cx="8229600" cy="1322388"/>
          </a:xfrm>
          <a:prstGeom prst="rect">
            <a:avLst/>
          </a:prstGeom>
          <a:noFill/>
          <a:ln w="9525">
            <a:noFill/>
            <a:miter lim="800000"/>
            <a:headEnd/>
            <a:tailEnd/>
          </a:ln>
        </p:spPr>
        <p:txBody>
          <a:bodyPr>
            <a:spAutoFit/>
          </a:bodyPr>
          <a:lstStyle/>
          <a:p>
            <a:pPr defTabSz="457200" fontAlgn="base">
              <a:spcBef>
                <a:spcPct val="0"/>
              </a:spcBef>
              <a:spcAft>
                <a:spcPct val="0"/>
              </a:spcAft>
            </a:pPr>
            <a:r>
              <a:rPr lang="en-US" sz="4000">
                <a:solidFill>
                  <a:prstClr val="black"/>
                </a:solidFill>
              </a:rPr>
              <a:t>How can you do recommendation based on this item?</a:t>
            </a:r>
          </a:p>
        </p:txBody>
      </p:sp>
    </p:spTree>
    <p:extLst>
      <p:ext uri="{BB962C8B-B14F-4D97-AF65-F5344CB8AC3E}">
        <p14:creationId xmlns:p14="http://schemas.microsoft.com/office/powerpoint/2010/main" val="20045251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GB" dirty="0"/>
              <a:t>Link Prediction using supervised learning methods</a:t>
            </a:r>
            <a:endParaRPr lang="en-US" dirty="0"/>
          </a:p>
        </p:txBody>
      </p:sp>
      <p:sp>
        <p:nvSpPr>
          <p:cNvPr id="30722" name="Content Placeholder 2"/>
          <p:cNvSpPr>
            <a:spLocks noGrp="1"/>
          </p:cNvSpPr>
          <p:nvPr>
            <p:ph idx="1"/>
          </p:nvPr>
        </p:nvSpPr>
        <p:spPr/>
        <p:txBody>
          <a:bodyPr/>
          <a:lstStyle/>
          <a:p>
            <a:endParaRPr lang="en-US" smtClean="0"/>
          </a:p>
        </p:txBody>
      </p:sp>
      <p:grpSp>
        <p:nvGrpSpPr>
          <p:cNvPr id="30723" name="Group 40"/>
          <p:cNvGrpSpPr>
            <a:grpSpLocks/>
          </p:cNvGrpSpPr>
          <p:nvPr/>
        </p:nvGrpSpPr>
        <p:grpSpPr bwMode="auto">
          <a:xfrm>
            <a:off x="1211263" y="1911350"/>
            <a:ext cx="2490787" cy="2616200"/>
            <a:chOff x="2971800" y="1371600"/>
            <a:chExt cx="3581400" cy="3733800"/>
          </a:xfrm>
        </p:grpSpPr>
        <p:sp>
          <p:nvSpPr>
            <p:cNvPr id="30733" name="Oval 3"/>
            <p:cNvSpPr>
              <a:spLocks noChangeArrowheads="1"/>
            </p:cNvSpPr>
            <p:nvPr/>
          </p:nvSpPr>
          <p:spPr bwMode="auto">
            <a:xfrm>
              <a:off x="5867400" y="2514600"/>
              <a:ext cx="685800" cy="685800"/>
            </a:xfrm>
            <a:prstGeom prst="ellipse">
              <a:avLst/>
            </a:prstGeom>
            <a:solidFill>
              <a:schemeClr val="tx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2</a:t>
              </a:r>
            </a:p>
          </p:txBody>
        </p:sp>
        <p:sp>
          <p:nvSpPr>
            <p:cNvPr id="30734" name="Oval 6"/>
            <p:cNvSpPr>
              <a:spLocks noChangeArrowheads="1"/>
            </p:cNvSpPr>
            <p:nvPr/>
          </p:nvSpPr>
          <p:spPr bwMode="auto">
            <a:xfrm>
              <a:off x="2971800" y="2133600"/>
              <a:ext cx="685800" cy="685800"/>
            </a:xfrm>
            <a:prstGeom prst="ellipse">
              <a:avLst/>
            </a:prstGeom>
            <a:solidFill>
              <a:schemeClr val="tx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3</a:t>
              </a:r>
            </a:p>
          </p:txBody>
        </p:sp>
        <p:sp>
          <p:nvSpPr>
            <p:cNvPr id="30735" name="Oval 7"/>
            <p:cNvSpPr>
              <a:spLocks noChangeArrowheads="1"/>
            </p:cNvSpPr>
            <p:nvPr/>
          </p:nvSpPr>
          <p:spPr bwMode="auto">
            <a:xfrm>
              <a:off x="4419600" y="1371600"/>
              <a:ext cx="685800" cy="685800"/>
            </a:xfrm>
            <a:prstGeom prst="ellipse">
              <a:avLst/>
            </a:prstGeom>
            <a:solidFill>
              <a:schemeClr val="tx1"/>
            </a:solidFill>
            <a:ln w="19050">
              <a:solidFill>
                <a:schemeClr val="bg2"/>
              </a:solidFill>
              <a:round/>
              <a:headEnd/>
              <a:tailEnd/>
            </a:ln>
          </p:spPr>
          <p:txBody>
            <a:bodyPr wrap="none" anchor="ctr"/>
            <a:lstStyle/>
            <a:p>
              <a:pPr defTabSz="457200" fontAlgn="base">
                <a:spcBef>
                  <a:spcPct val="0"/>
                </a:spcBef>
                <a:spcAft>
                  <a:spcPct val="0"/>
                </a:spcAft>
              </a:pPr>
              <a:r>
                <a:rPr lang="en-US" altLang="zh-CN" sz="2400" b="1">
                  <a:solidFill>
                    <a:prstClr val="black"/>
                  </a:solidFill>
                </a:rPr>
                <a:t>P</a:t>
              </a:r>
              <a:r>
                <a:rPr lang="en-US" altLang="zh-CN" sz="2400" b="1" baseline="-25000">
                  <a:solidFill>
                    <a:prstClr val="black"/>
                  </a:solidFill>
                </a:rPr>
                <a:t>1</a:t>
              </a:r>
            </a:p>
          </p:txBody>
        </p:sp>
        <p:cxnSp>
          <p:nvCxnSpPr>
            <p:cNvPr id="30736" name="AutoShape 8"/>
            <p:cNvCxnSpPr>
              <a:cxnSpLocks noChangeShapeType="1"/>
            </p:cNvCxnSpPr>
            <p:nvPr/>
          </p:nvCxnSpPr>
          <p:spPr bwMode="auto">
            <a:xfrm flipV="1">
              <a:off x="3557588" y="1714500"/>
              <a:ext cx="852487" cy="509588"/>
            </a:xfrm>
            <a:prstGeom prst="straightConnector1">
              <a:avLst/>
            </a:prstGeom>
            <a:noFill/>
            <a:ln w="28575">
              <a:solidFill>
                <a:schemeClr val="tx1"/>
              </a:solidFill>
              <a:round/>
              <a:headEnd/>
              <a:tailEnd type="triangle" w="med" len="med"/>
            </a:ln>
          </p:spPr>
        </p:cxnSp>
        <p:cxnSp>
          <p:nvCxnSpPr>
            <p:cNvPr id="30737" name="AutoShape 26"/>
            <p:cNvCxnSpPr>
              <a:cxnSpLocks noChangeShapeType="1"/>
            </p:cNvCxnSpPr>
            <p:nvPr/>
          </p:nvCxnSpPr>
          <p:spPr bwMode="auto">
            <a:xfrm>
              <a:off x="5005388" y="1966913"/>
              <a:ext cx="962025" cy="638175"/>
            </a:xfrm>
            <a:prstGeom prst="straightConnector1">
              <a:avLst/>
            </a:prstGeom>
            <a:noFill/>
            <a:ln w="28575">
              <a:solidFill>
                <a:schemeClr val="tx1"/>
              </a:solidFill>
              <a:round/>
              <a:headEnd/>
              <a:tailEnd type="triangle" w="med" len="med"/>
            </a:ln>
          </p:spPr>
        </p:cxnSp>
        <p:grpSp>
          <p:nvGrpSpPr>
            <p:cNvPr id="30738" name="Group 74"/>
            <p:cNvGrpSpPr>
              <a:grpSpLocks/>
            </p:cNvGrpSpPr>
            <p:nvPr/>
          </p:nvGrpSpPr>
          <p:grpSpPr bwMode="auto">
            <a:xfrm>
              <a:off x="3557588" y="1714500"/>
              <a:ext cx="2409825" cy="2795588"/>
              <a:chOff x="2241" y="1080"/>
              <a:chExt cx="1518" cy="1761"/>
            </a:xfrm>
          </p:grpSpPr>
          <p:cxnSp>
            <p:nvCxnSpPr>
              <p:cNvPr id="30745" name="AutoShape 62"/>
              <p:cNvCxnSpPr>
                <a:cxnSpLocks noChangeShapeType="1"/>
              </p:cNvCxnSpPr>
              <p:nvPr/>
            </p:nvCxnSpPr>
            <p:spPr bwMode="auto">
              <a:xfrm>
                <a:off x="2241" y="1719"/>
                <a:ext cx="894" cy="1122"/>
              </a:xfrm>
              <a:prstGeom prst="straightConnector1">
                <a:avLst/>
              </a:prstGeom>
              <a:noFill/>
              <a:ln w="76200">
                <a:solidFill>
                  <a:schemeClr val="accent1"/>
                </a:solidFill>
                <a:round/>
                <a:headEnd/>
                <a:tailEnd type="triangle" w="med" len="med"/>
              </a:ln>
            </p:spPr>
          </p:cxnSp>
          <p:cxnSp>
            <p:nvCxnSpPr>
              <p:cNvPr id="30746" name="AutoShape 63"/>
              <p:cNvCxnSpPr>
                <a:cxnSpLocks noChangeShapeType="1"/>
              </p:cNvCxnSpPr>
              <p:nvPr/>
            </p:nvCxnSpPr>
            <p:spPr bwMode="auto">
              <a:xfrm flipH="1">
                <a:off x="3441" y="1959"/>
                <a:ext cx="318" cy="882"/>
              </a:xfrm>
              <a:prstGeom prst="straightConnector1">
                <a:avLst/>
              </a:prstGeom>
              <a:noFill/>
              <a:ln w="76200">
                <a:solidFill>
                  <a:schemeClr val="accent1"/>
                </a:solidFill>
                <a:round/>
                <a:headEnd/>
                <a:tailEnd type="triangle" w="med" len="med"/>
              </a:ln>
            </p:spPr>
          </p:cxnSp>
          <p:cxnSp>
            <p:nvCxnSpPr>
              <p:cNvPr id="30747" name="AutoShape 64"/>
              <p:cNvCxnSpPr>
                <a:cxnSpLocks noChangeShapeType="1"/>
              </p:cNvCxnSpPr>
              <p:nvPr/>
            </p:nvCxnSpPr>
            <p:spPr bwMode="auto">
              <a:xfrm flipV="1">
                <a:off x="2241" y="1080"/>
                <a:ext cx="537" cy="321"/>
              </a:xfrm>
              <a:prstGeom prst="straightConnector1">
                <a:avLst/>
              </a:prstGeom>
              <a:noFill/>
              <a:ln w="76200">
                <a:solidFill>
                  <a:schemeClr val="accent1"/>
                </a:solidFill>
                <a:round/>
                <a:headEnd/>
                <a:tailEnd type="triangle" w="med" len="med"/>
              </a:ln>
            </p:spPr>
          </p:cxnSp>
          <p:cxnSp>
            <p:nvCxnSpPr>
              <p:cNvPr id="30748" name="AutoShape 65"/>
              <p:cNvCxnSpPr>
                <a:cxnSpLocks noChangeShapeType="1"/>
              </p:cNvCxnSpPr>
              <p:nvPr/>
            </p:nvCxnSpPr>
            <p:spPr bwMode="auto">
              <a:xfrm>
                <a:off x="3153" y="1239"/>
                <a:ext cx="606" cy="402"/>
              </a:xfrm>
              <a:prstGeom prst="straightConnector1">
                <a:avLst/>
              </a:prstGeom>
              <a:noFill/>
              <a:ln w="76200">
                <a:solidFill>
                  <a:schemeClr val="accent1"/>
                </a:solidFill>
                <a:round/>
                <a:headEnd/>
                <a:tailEnd type="triangle" w="med" len="med"/>
              </a:ln>
            </p:spPr>
          </p:cxnSp>
        </p:grpSp>
        <p:cxnSp>
          <p:nvCxnSpPr>
            <p:cNvPr id="30739" name="AutoShape 67"/>
            <p:cNvCxnSpPr>
              <a:cxnSpLocks noChangeShapeType="1"/>
            </p:cNvCxnSpPr>
            <p:nvPr/>
          </p:nvCxnSpPr>
          <p:spPr bwMode="auto">
            <a:xfrm flipH="1" flipV="1">
              <a:off x="4748212" y="2084135"/>
              <a:ext cx="457200" cy="2343151"/>
            </a:xfrm>
            <a:prstGeom prst="straightConnector1">
              <a:avLst/>
            </a:prstGeom>
            <a:noFill/>
            <a:ln w="76200">
              <a:solidFill>
                <a:srgbClr val="C0504D"/>
              </a:solidFill>
              <a:prstDash val="dash"/>
              <a:round/>
              <a:headEnd/>
              <a:tailEnd/>
            </a:ln>
          </p:spPr>
        </p:cxnSp>
        <p:grpSp>
          <p:nvGrpSpPr>
            <p:cNvPr id="30740" name="Group 87"/>
            <p:cNvGrpSpPr>
              <a:grpSpLocks/>
            </p:cNvGrpSpPr>
            <p:nvPr/>
          </p:nvGrpSpPr>
          <p:grpSpPr bwMode="auto">
            <a:xfrm>
              <a:off x="2971800" y="1371600"/>
              <a:ext cx="3581400" cy="3733800"/>
              <a:chOff x="1872" y="864"/>
              <a:chExt cx="2256" cy="2352"/>
            </a:xfrm>
          </p:grpSpPr>
          <p:sp>
            <p:nvSpPr>
              <p:cNvPr id="30741" name="Oval 83"/>
              <p:cNvSpPr>
                <a:spLocks noChangeArrowheads="1"/>
              </p:cNvSpPr>
              <p:nvPr/>
            </p:nvSpPr>
            <p:spPr bwMode="auto">
              <a:xfrm>
                <a:off x="3696" y="1584"/>
                <a:ext cx="432" cy="432"/>
              </a:xfrm>
              <a:prstGeom prst="ellipse">
                <a:avLst/>
              </a:prstGeom>
              <a:solidFill>
                <a:schemeClr val="hlink"/>
              </a:solidFill>
              <a:ln w="19050">
                <a:solidFill>
                  <a:schemeClr val="bg2"/>
                </a:solidFill>
                <a:round/>
                <a:headEnd/>
                <a:tailEnd/>
              </a:ln>
            </p:spPr>
            <p:txBody>
              <a:bodyPr wrap="none" anchor="ctr"/>
              <a:lstStyle/>
              <a:p>
                <a:pPr defTabSz="457200" fontAlgn="base">
                  <a:spcBef>
                    <a:spcPct val="0"/>
                  </a:spcBef>
                  <a:spcAft>
                    <a:spcPct val="0"/>
                  </a:spcAft>
                </a:pPr>
                <a:endParaRPr lang="en-US" altLang="zh-CN" sz="2400" b="1" baseline="-25000">
                  <a:solidFill>
                    <a:prstClr val="black"/>
                  </a:solidFill>
                </a:endParaRPr>
              </a:p>
            </p:txBody>
          </p:sp>
          <p:sp>
            <p:nvSpPr>
              <p:cNvPr id="30742" name="Oval 84"/>
              <p:cNvSpPr>
                <a:spLocks noChangeArrowheads="1"/>
              </p:cNvSpPr>
              <p:nvPr/>
            </p:nvSpPr>
            <p:spPr bwMode="auto">
              <a:xfrm>
                <a:off x="3072" y="2784"/>
                <a:ext cx="432" cy="432"/>
              </a:xfrm>
              <a:prstGeom prst="ellipse">
                <a:avLst/>
              </a:prstGeom>
              <a:solidFill>
                <a:srgbClr val="008000"/>
              </a:solidFill>
              <a:ln w="19050">
                <a:solidFill>
                  <a:schemeClr val="bg2"/>
                </a:solidFill>
                <a:round/>
                <a:headEnd/>
                <a:tailEnd/>
              </a:ln>
            </p:spPr>
            <p:txBody>
              <a:bodyPr wrap="none" anchor="ctr"/>
              <a:lstStyle/>
              <a:p>
                <a:pPr defTabSz="457200" fontAlgn="base">
                  <a:spcBef>
                    <a:spcPct val="0"/>
                  </a:spcBef>
                  <a:spcAft>
                    <a:spcPct val="0"/>
                  </a:spcAft>
                </a:pPr>
                <a:endParaRPr lang="en-US" altLang="zh-CN" sz="2400" b="1" baseline="-25000">
                  <a:solidFill>
                    <a:prstClr val="black"/>
                  </a:solidFill>
                </a:endParaRPr>
              </a:p>
            </p:txBody>
          </p:sp>
          <p:sp>
            <p:nvSpPr>
              <p:cNvPr id="30743" name="Oval 85"/>
              <p:cNvSpPr>
                <a:spLocks noChangeArrowheads="1"/>
              </p:cNvSpPr>
              <p:nvPr/>
            </p:nvSpPr>
            <p:spPr bwMode="auto">
              <a:xfrm>
                <a:off x="1872" y="1344"/>
                <a:ext cx="432" cy="432"/>
              </a:xfrm>
              <a:prstGeom prst="ellipse">
                <a:avLst/>
              </a:prstGeom>
              <a:solidFill>
                <a:srgbClr val="008000"/>
              </a:solidFill>
              <a:ln w="19050">
                <a:solidFill>
                  <a:schemeClr val="bg2"/>
                </a:solidFill>
                <a:round/>
                <a:headEnd/>
                <a:tailEnd/>
              </a:ln>
            </p:spPr>
            <p:txBody>
              <a:bodyPr wrap="none" anchor="ctr"/>
              <a:lstStyle/>
              <a:p>
                <a:pPr defTabSz="457200" fontAlgn="base">
                  <a:spcBef>
                    <a:spcPct val="0"/>
                  </a:spcBef>
                  <a:spcAft>
                    <a:spcPct val="0"/>
                  </a:spcAft>
                </a:pPr>
                <a:endParaRPr lang="en-US" altLang="zh-CN" sz="2400" b="1" baseline="-25000">
                  <a:solidFill>
                    <a:prstClr val="black"/>
                  </a:solidFill>
                </a:endParaRPr>
              </a:p>
            </p:txBody>
          </p:sp>
          <p:sp>
            <p:nvSpPr>
              <p:cNvPr id="30744" name="Oval 86"/>
              <p:cNvSpPr>
                <a:spLocks noChangeArrowheads="1"/>
              </p:cNvSpPr>
              <p:nvPr/>
            </p:nvSpPr>
            <p:spPr bwMode="auto">
              <a:xfrm>
                <a:off x="2784" y="864"/>
                <a:ext cx="432" cy="432"/>
              </a:xfrm>
              <a:prstGeom prst="ellipse">
                <a:avLst/>
              </a:prstGeom>
              <a:solidFill>
                <a:srgbClr val="FFCC00"/>
              </a:solidFill>
              <a:ln w="19050">
                <a:solidFill>
                  <a:schemeClr val="bg2"/>
                </a:solidFill>
                <a:round/>
                <a:headEnd/>
                <a:tailEnd/>
              </a:ln>
            </p:spPr>
            <p:txBody>
              <a:bodyPr wrap="none" anchor="ctr"/>
              <a:lstStyle/>
              <a:p>
                <a:pPr defTabSz="457200" fontAlgn="base">
                  <a:spcBef>
                    <a:spcPct val="0"/>
                  </a:spcBef>
                  <a:spcAft>
                    <a:spcPct val="0"/>
                  </a:spcAft>
                </a:pPr>
                <a:endParaRPr lang="en-US" altLang="zh-CN" sz="2400" b="1" baseline="-25000">
                  <a:solidFill>
                    <a:prstClr val="black"/>
                  </a:solidFill>
                </a:endParaRPr>
              </a:p>
            </p:txBody>
          </p:sp>
        </p:grpSp>
      </p:grpSp>
      <p:sp>
        <p:nvSpPr>
          <p:cNvPr id="42" name="Right Arrow 41"/>
          <p:cNvSpPr/>
          <p:nvPr/>
        </p:nvSpPr>
        <p:spPr>
          <a:xfrm>
            <a:off x="4038600" y="2682875"/>
            <a:ext cx="977900" cy="485775"/>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a:solidFill>
                <a:prstClr val="white"/>
              </a:solidFill>
            </a:endParaRPr>
          </a:p>
        </p:txBody>
      </p:sp>
      <p:sp>
        <p:nvSpPr>
          <p:cNvPr id="43" name="Rounded Rectangle 42"/>
          <p:cNvSpPr/>
          <p:nvPr/>
        </p:nvSpPr>
        <p:spPr>
          <a:xfrm>
            <a:off x="5448300" y="2344738"/>
            <a:ext cx="1858963" cy="1035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dirty="0">
                <a:solidFill>
                  <a:prstClr val="white"/>
                </a:solidFill>
              </a:rPr>
              <a:t>Feature Extractor</a:t>
            </a:r>
          </a:p>
        </p:txBody>
      </p:sp>
      <p:cxnSp>
        <p:nvCxnSpPr>
          <p:cNvPr id="30726" name="AutoShape 67"/>
          <p:cNvCxnSpPr>
            <a:cxnSpLocks noChangeShapeType="1"/>
          </p:cNvCxnSpPr>
          <p:nvPr/>
        </p:nvCxnSpPr>
        <p:spPr bwMode="auto">
          <a:xfrm flipH="1" flipV="1">
            <a:off x="1689100" y="2682875"/>
            <a:ext cx="1425575" cy="242888"/>
          </a:xfrm>
          <a:prstGeom prst="straightConnector1">
            <a:avLst/>
          </a:prstGeom>
          <a:noFill/>
          <a:ln w="76200">
            <a:solidFill>
              <a:schemeClr val="accent2"/>
            </a:solidFill>
            <a:prstDash val="dash"/>
            <a:round/>
            <a:headEnd/>
            <a:tailEnd/>
          </a:ln>
        </p:spPr>
      </p:cxnSp>
      <p:sp>
        <p:nvSpPr>
          <p:cNvPr id="47" name="Down Arrow 46"/>
          <p:cNvSpPr/>
          <p:nvPr/>
        </p:nvSpPr>
        <p:spPr>
          <a:xfrm>
            <a:off x="6159500" y="3621088"/>
            <a:ext cx="484188" cy="977900"/>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a:solidFill>
                <a:prstClr val="white"/>
              </a:solidFill>
            </a:endParaRPr>
          </a:p>
        </p:txBody>
      </p:sp>
      <p:sp>
        <p:nvSpPr>
          <p:cNvPr id="30728" name="TextBox 49"/>
          <p:cNvSpPr txBox="1">
            <a:spLocks noChangeArrowheads="1"/>
          </p:cNvSpPr>
          <p:nvPr/>
        </p:nvSpPr>
        <p:spPr bwMode="auto">
          <a:xfrm>
            <a:off x="5541963" y="4598988"/>
            <a:ext cx="1990725" cy="923925"/>
          </a:xfrm>
          <a:prstGeom prst="rect">
            <a:avLst/>
          </a:prstGeom>
          <a:noFill/>
          <a:ln w="9525">
            <a:noFill/>
            <a:miter lim="800000"/>
            <a:headEnd/>
            <a:tailEnd/>
          </a:ln>
        </p:spPr>
        <p:txBody>
          <a:bodyPr wrap="none">
            <a:spAutoFit/>
          </a:bodyPr>
          <a:lstStyle/>
          <a:p>
            <a:pPr defTabSz="457200" fontAlgn="base">
              <a:spcBef>
                <a:spcPct val="0"/>
              </a:spcBef>
              <a:spcAft>
                <a:spcPct val="0"/>
              </a:spcAft>
            </a:pPr>
            <a:r>
              <a:rPr lang="en-US">
                <a:solidFill>
                  <a:srgbClr val="4F81BD"/>
                </a:solidFill>
              </a:rPr>
              <a:t> [1, 2, 0, …, 1]      +1</a:t>
            </a:r>
          </a:p>
          <a:p>
            <a:pPr defTabSz="457200" fontAlgn="base">
              <a:spcBef>
                <a:spcPct val="0"/>
              </a:spcBef>
              <a:spcAft>
                <a:spcPct val="0"/>
              </a:spcAft>
            </a:pPr>
            <a:r>
              <a:rPr lang="en-US">
                <a:solidFill>
                  <a:srgbClr val="C0504D"/>
                </a:solidFill>
              </a:rPr>
              <a:t> [0, 0, 1, …, 1]       -1</a:t>
            </a:r>
          </a:p>
          <a:p>
            <a:pPr defTabSz="457200" fontAlgn="base">
              <a:spcBef>
                <a:spcPct val="0"/>
              </a:spcBef>
              <a:spcAft>
                <a:spcPct val="0"/>
              </a:spcAft>
            </a:pPr>
            <a:r>
              <a:rPr lang="en-US">
                <a:solidFill>
                  <a:srgbClr val="C0504D"/>
                </a:solidFill>
              </a:rPr>
              <a:t>…</a:t>
            </a:r>
          </a:p>
        </p:txBody>
      </p:sp>
      <p:cxnSp>
        <p:nvCxnSpPr>
          <p:cNvPr id="52" name="Straight Arrow Connector 51"/>
          <p:cNvCxnSpPr/>
          <p:nvPr/>
        </p:nvCxnSpPr>
        <p:spPr>
          <a:xfrm>
            <a:off x="3271838" y="3365500"/>
            <a:ext cx="2316162"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2695575" y="3365500"/>
            <a:ext cx="2846388" cy="1671638"/>
          </a:xfrm>
          <a:prstGeom prst="line">
            <a:avLst/>
          </a:prstGeom>
          <a:ln>
            <a:solidFill>
              <a:srgbClr val="C0504D"/>
            </a:solidFill>
            <a:headEnd type="oval"/>
            <a:tailEnd type="triangle"/>
          </a:ln>
        </p:spPr>
        <p:style>
          <a:lnRef idx="2">
            <a:schemeClr val="accent1"/>
          </a:lnRef>
          <a:fillRef idx="0">
            <a:schemeClr val="accent1"/>
          </a:fillRef>
          <a:effectRef idx="1">
            <a:schemeClr val="accent1"/>
          </a:effectRef>
          <a:fontRef idx="minor">
            <a:schemeClr val="tx1"/>
          </a:fontRef>
        </p:style>
      </p:cxnSp>
      <p:sp>
        <p:nvSpPr>
          <p:cNvPr id="56" name="Rounded Rectangle 55"/>
          <p:cNvSpPr/>
          <p:nvPr/>
        </p:nvSpPr>
        <p:spPr>
          <a:xfrm>
            <a:off x="2857500" y="5522913"/>
            <a:ext cx="1857375" cy="1036637"/>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dirty="0">
                <a:solidFill>
                  <a:prstClr val="white"/>
                </a:solidFill>
              </a:rPr>
              <a:t>Supervised Learning</a:t>
            </a:r>
          </a:p>
        </p:txBody>
      </p:sp>
      <p:sp>
        <p:nvSpPr>
          <p:cNvPr id="57" name="Bent Arrow 56"/>
          <p:cNvSpPr/>
          <p:nvPr/>
        </p:nvSpPr>
        <p:spPr>
          <a:xfrm rot="10800000">
            <a:off x="5148263" y="5484813"/>
            <a:ext cx="1344612" cy="869950"/>
          </a:xfrm>
          <a:prstGeom prst="bentArrow">
            <a:avLst>
              <a:gd name="adj1" fmla="val 25000"/>
              <a:gd name="adj2" fmla="val 25574"/>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a:solidFill>
                <a:prstClr val="black"/>
              </a:solidFill>
            </a:endParaRPr>
          </a:p>
        </p:txBody>
      </p:sp>
    </p:spTree>
    <p:extLst>
      <p:ext uri="{BB962C8B-B14F-4D97-AF65-F5344CB8AC3E}">
        <p14:creationId xmlns:p14="http://schemas.microsoft.com/office/powerpoint/2010/main" val="35840942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GB" dirty="0" smtClean="0"/>
              <a:t>Supervised Learning Methods </a:t>
            </a:r>
            <a:r>
              <a:rPr lang="en-GB" sz="3600" dirty="0" smtClean="0"/>
              <a:t>[</a:t>
            </a:r>
            <a:r>
              <a:rPr lang="en-GB" sz="3600" dirty="0" err="1" smtClean="0"/>
              <a:t>Liben</a:t>
            </a:r>
            <a:r>
              <a:rPr lang="en-GB" sz="3600" dirty="0" err="1"/>
              <a:t>-Nowell</a:t>
            </a:r>
            <a:r>
              <a:rPr lang="en-GB" sz="3600" dirty="0"/>
              <a:t> and Kleinberg, </a:t>
            </a:r>
            <a:r>
              <a:rPr lang="en-GB" sz="3600" dirty="0" smtClean="0"/>
              <a:t>2003]</a:t>
            </a:r>
            <a:endParaRPr lang="en-US" sz="3600" dirty="0"/>
          </a:p>
        </p:txBody>
      </p:sp>
      <p:sp>
        <p:nvSpPr>
          <p:cNvPr id="31746" name="Content Placeholder 2"/>
          <p:cNvSpPr>
            <a:spLocks noGrp="1"/>
          </p:cNvSpPr>
          <p:nvPr>
            <p:ph idx="1"/>
          </p:nvPr>
        </p:nvSpPr>
        <p:spPr/>
        <p:txBody>
          <a:bodyPr/>
          <a:lstStyle/>
          <a:p>
            <a:r>
              <a:rPr lang="en-US" smtClean="0"/>
              <a:t>Link prediction as a means to gauge the usefulness of a model</a:t>
            </a:r>
          </a:p>
          <a:p>
            <a:r>
              <a:rPr lang="en-US" smtClean="0"/>
              <a:t>Proximity Features: Common Neighbors, Katz, Jaccard, etc</a:t>
            </a:r>
          </a:p>
          <a:p>
            <a:r>
              <a:rPr lang="en-US" smtClean="0"/>
              <a:t>No single predictor consistently outperforms the others</a:t>
            </a:r>
          </a:p>
        </p:txBody>
      </p:sp>
    </p:spTree>
    <p:extLst>
      <p:ext uri="{BB962C8B-B14F-4D97-AF65-F5344CB8AC3E}">
        <p14:creationId xmlns:p14="http://schemas.microsoft.com/office/powerpoint/2010/main" val="6827121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GB" dirty="0"/>
              <a:t>supervised learning </a:t>
            </a:r>
            <a:r>
              <a:rPr lang="en-GB" dirty="0" smtClean="0"/>
              <a:t>methods </a:t>
            </a:r>
            <a:r>
              <a:rPr lang="en-GB" sz="3600" dirty="0" smtClean="0"/>
              <a:t>[</a:t>
            </a:r>
            <a:r>
              <a:rPr lang="en-GB" sz="3600" dirty="0" err="1" smtClean="0"/>
              <a:t>Hasan</a:t>
            </a:r>
            <a:r>
              <a:rPr lang="en-GB" sz="3600" dirty="0" smtClean="0"/>
              <a:t> </a:t>
            </a:r>
            <a:r>
              <a:rPr lang="en-GB" sz="3600" dirty="0"/>
              <a:t>et al, </a:t>
            </a:r>
            <a:r>
              <a:rPr lang="en-GB" sz="3600" dirty="0" smtClean="0"/>
              <a:t>2006</a:t>
            </a:r>
            <a:r>
              <a:rPr lang="en-GB" sz="3600" dirty="0"/>
              <a:t>]</a:t>
            </a:r>
            <a:endParaRPr lang="en-US" dirty="0"/>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a:buChar char="•"/>
              <a:defRPr/>
            </a:pPr>
            <a:r>
              <a:rPr lang="en-US" dirty="0"/>
              <a:t>Citation Network (BIOBASE, DBLP)</a:t>
            </a:r>
          </a:p>
          <a:p>
            <a:pPr fontAlgn="auto">
              <a:spcAft>
                <a:spcPts val="0"/>
              </a:spcAft>
              <a:buFont typeface="Arial"/>
              <a:buChar char="•"/>
              <a:defRPr/>
            </a:pPr>
            <a:r>
              <a:rPr lang="en-US" dirty="0"/>
              <a:t>Use machine learning algorithms to predict future co-authorship (decision tree, k-NN, multilayer perceptron, SVM, RBF network)</a:t>
            </a:r>
          </a:p>
          <a:p>
            <a:pPr fontAlgn="auto">
              <a:spcAft>
                <a:spcPts val="0"/>
              </a:spcAft>
              <a:buFont typeface="Arial"/>
              <a:buChar char="•"/>
              <a:defRPr/>
            </a:pPr>
            <a:r>
              <a:rPr lang="en-US" dirty="0"/>
              <a:t>Identify a group of features that are most helpful in prediction</a:t>
            </a:r>
          </a:p>
          <a:p>
            <a:pPr fontAlgn="auto">
              <a:spcAft>
                <a:spcPts val="0"/>
              </a:spcAft>
              <a:buFont typeface="Arial"/>
              <a:buChar char="•"/>
              <a:defRPr/>
            </a:pPr>
            <a:r>
              <a:rPr lang="en-US" dirty="0"/>
              <a:t>Best Predictor Features: Keyword Match count, Sum of neighbors, Sum of Papers,  Shortest Distance</a:t>
            </a:r>
          </a:p>
        </p:txBody>
      </p:sp>
    </p:spTree>
    <p:extLst>
      <p:ext uri="{BB962C8B-B14F-4D97-AF65-F5344CB8AC3E}">
        <p14:creationId xmlns:p14="http://schemas.microsoft.com/office/powerpoint/2010/main" val="24677148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Link Prediction using Collaborative Filtering</a:t>
            </a:r>
          </a:p>
        </p:txBody>
      </p:sp>
      <p:sp>
        <p:nvSpPr>
          <p:cNvPr id="33794" name="Content Placeholder 5"/>
          <p:cNvSpPr>
            <a:spLocks noGrp="1"/>
          </p:cNvSpPr>
          <p:nvPr>
            <p:ph idx="1"/>
          </p:nvPr>
        </p:nvSpPr>
        <p:spPr/>
        <p:txBody>
          <a:bodyPr/>
          <a:lstStyle/>
          <a:p>
            <a:r>
              <a:rPr lang="en-US" smtClean="0"/>
              <a:t>Find the background model that can generate the link data</a:t>
            </a:r>
          </a:p>
        </p:txBody>
      </p:sp>
      <p:pic>
        <p:nvPicPr>
          <p:cNvPr id="33795" name="Picture 6" descr="bipartiteGraph"/>
          <p:cNvPicPr>
            <a:picLocks noChangeAspect="1" noChangeArrowheads="1"/>
          </p:cNvPicPr>
          <p:nvPr/>
        </p:nvPicPr>
        <p:blipFill>
          <a:blip r:embed="rId2"/>
          <a:srcRect/>
          <a:stretch>
            <a:fillRect/>
          </a:stretch>
        </p:blipFill>
        <p:spPr bwMode="auto">
          <a:xfrm>
            <a:off x="687388" y="3235325"/>
            <a:ext cx="2436812" cy="2276475"/>
          </a:xfrm>
          <a:prstGeom prst="rect">
            <a:avLst/>
          </a:prstGeom>
          <a:noFill/>
          <a:ln w="9525">
            <a:noFill/>
            <a:miter lim="800000"/>
            <a:headEnd/>
            <a:tailEnd/>
          </a:ln>
        </p:spPr>
      </p:pic>
      <p:pic>
        <p:nvPicPr>
          <p:cNvPr id="33796" name="Picture 7" descr="sparseR"/>
          <p:cNvPicPr>
            <a:picLocks noChangeAspect="1" noChangeArrowheads="1"/>
          </p:cNvPicPr>
          <p:nvPr/>
        </p:nvPicPr>
        <p:blipFill>
          <a:blip r:embed="rId3"/>
          <a:srcRect b="14348"/>
          <a:stretch>
            <a:fillRect/>
          </a:stretch>
        </p:blipFill>
        <p:spPr bwMode="auto">
          <a:xfrm>
            <a:off x="4116388" y="3286125"/>
            <a:ext cx="1687512" cy="2246313"/>
          </a:xfrm>
          <a:prstGeom prst="rect">
            <a:avLst/>
          </a:prstGeom>
          <a:noFill/>
          <a:ln w="9525">
            <a:noFill/>
            <a:miter lim="800000"/>
            <a:headEnd/>
            <a:tailEnd/>
          </a:ln>
        </p:spPr>
      </p:pic>
      <p:sp>
        <p:nvSpPr>
          <p:cNvPr id="8" name="AutoShape 10"/>
          <p:cNvSpPr>
            <a:spLocks noChangeArrowheads="1"/>
          </p:cNvSpPr>
          <p:nvPr/>
        </p:nvSpPr>
        <p:spPr bwMode="auto">
          <a:xfrm>
            <a:off x="3232150" y="3844925"/>
            <a:ext cx="884238" cy="911225"/>
          </a:xfrm>
          <a:prstGeom prst="right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defTabSz="457200" eaLnBrk="0" hangingPunct="0">
              <a:defRPr/>
            </a:pPr>
            <a:endParaRPr lang="en-US">
              <a:solidFill>
                <a:prstClr val="black"/>
              </a:solidFill>
            </a:endParaRPr>
          </a:p>
        </p:txBody>
      </p:sp>
      <p:pic>
        <p:nvPicPr>
          <p:cNvPr id="33798" name="Picture 6" descr="sparseR_UV"/>
          <p:cNvPicPr>
            <a:picLocks noChangeAspect="1" noChangeArrowheads="1"/>
          </p:cNvPicPr>
          <p:nvPr/>
        </p:nvPicPr>
        <p:blipFill>
          <a:blip r:embed="rId4"/>
          <a:srcRect l="1332" r="10732" b="14348"/>
          <a:stretch>
            <a:fillRect/>
          </a:stretch>
        </p:blipFill>
        <p:spPr bwMode="auto">
          <a:xfrm>
            <a:off x="5908675" y="3148013"/>
            <a:ext cx="2732088" cy="2439987"/>
          </a:xfrm>
          <a:prstGeom prst="rect">
            <a:avLst/>
          </a:prstGeom>
          <a:noFill/>
          <a:ln w="9525">
            <a:noFill/>
            <a:miter lim="800000"/>
            <a:headEnd/>
            <a:tailEnd/>
          </a:ln>
        </p:spPr>
      </p:pic>
    </p:spTree>
    <p:extLst>
      <p:ext uri="{BB962C8B-B14F-4D97-AF65-F5344CB8AC3E}">
        <p14:creationId xmlns:p14="http://schemas.microsoft.com/office/powerpoint/2010/main" val="21053709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2|0"/>
</p:tagLst>
</file>

<file path=ppt/tags/tag2.xml><?xml version="1.0" encoding="utf-8"?>
<p:tagLst xmlns:a="http://schemas.openxmlformats.org/drawingml/2006/main" xmlns:r="http://schemas.openxmlformats.org/officeDocument/2006/relationships" xmlns:p="http://schemas.openxmlformats.org/presentationml/2006/main">
  <p:tag name="TIMING" val="|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384</TotalTime>
  <Words>9291</Words>
  <Application>Microsoft Office PowerPoint</Application>
  <PresentationFormat>On-screen Show (4:3)</PresentationFormat>
  <Paragraphs>1573</Paragraphs>
  <Slides>123</Slides>
  <Notes>90</Notes>
  <HiddenSlides>1</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123</vt:i4>
      </vt:variant>
    </vt:vector>
  </HeadingPairs>
  <TitlesOfParts>
    <vt:vector size="139" baseType="lpstr">
      <vt:lpstr>MS PGothic</vt:lpstr>
      <vt:lpstr>宋体</vt:lpstr>
      <vt:lpstr>宋体</vt:lpstr>
      <vt:lpstr>Arial</vt:lpstr>
      <vt:lpstr>Calibri</vt:lpstr>
      <vt:lpstr>Comic Sans MS</vt:lpstr>
      <vt:lpstr>Lucida Sans Unicode</vt:lpstr>
      <vt:lpstr>Symbol</vt:lpstr>
      <vt:lpstr>Times New Roman</vt:lpstr>
      <vt:lpstr>Verdana</vt:lpstr>
      <vt:lpstr>Wingdings</vt:lpstr>
      <vt:lpstr>Office Theme</vt:lpstr>
      <vt:lpstr>1_Profile</vt:lpstr>
      <vt:lpstr>2_Profile</vt:lpstr>
      <vt:lpstr>1_Office Theme</vt:lpstr>
      <vt:lpstr>Equation</vt:lpstr>
      <vt:lpstr>Social Networks and Social Media</vt:lpstr>
      <vt:lpstr>Social Media: Many-to-Many</vt:lpstr>
      <vt:lpstr>Various forms of Social Media</vt:lpstr>
      <vt:lpstr>Characteristics of Social Media</vt:lpstr>
      <vt:lpstr>Top 20 Websites at USA</vt:lpstr>
      <vt:lpstr>What is Social Network and Social Media</vt:lpstr>
      <vt:lpstr>Statistical Properties of Social Networks</vt:lpstr>
      <vt:lpstr>Why do statistics</vt:lpstr>
      <vt:lpstr>Interesting Questions: demonstration</vt:lpstr>
      <vt:lpstr>Networks and Representation</vt:lpstr>
      <vt:lpstr>Basic Concepts</vt:lpstr>
      <vt:lpstr>Statistical Properties</vt:lpstr>
      <vt:lpstr>Some famous properties</vt:lpstr>
      <vt:lpstr>The Milgram Experiment (Wikipedia)</vt:lpstr>
      <vt:lpstr>The Milgram Experiment (cont.)</vt:lpstr>
      <vt:lpstr>The Milgram Experiment</vt:lpstr>
      <vt:lpstr>Result of the Experiment</vt:lpstr>
      <vt:lpstr>Some famous properties con’t</vt:lpstr>
      <vt:lpstr>Some famous properties con’t</vt:lpstr>
      <vt:lpstr>log-log plot</vt:lpstr>
      <vt:lpstr>Some famous properties con’t</vt:lpstr>
      <vt:lpstr>Some other properties</vt:lpstr>
      <vt:lpstr>Some other properties</vt:lpstr>
      <vt:lpstr>Some other properties</vt:lpstr>
      <vt:lpstr>Statistical Properties</vt:lpstr>
      <vt:lpstr>Properties</vt:lpstr>
      <vt:lpstr>Properties con’t</vt:lpstr>
      <vt:lpstr>Properties con’t</vt:lpstr>
      <vt:lpstr>Properties con’t</vt:lpstr>
      <vt:lpstr>Properties con’t</vt:lpstr>
      <vt:lpstr>Conclusion</vt:lpstr>
      <vt:lpstr>Statistical Properties of Social Networks</vt:lpstr>
      <vt:lpstr>Why do statistics</vt:lpstr>
      <vt:lpstr>Interesting Questions: demonstration</vt:lpstr>
      <vt:lpstr>Networks and Representation</vt:lpstr>
      <vt:lpstr>Basic Concepts</vt:lpstr>
      <vt:lpstr>Statistical Properties</vt:lpstr>
      <vt:lpstr>Some famous properties</vt:lpstr>
      <vt:lpstr>The Milgram Experiment (Wikipedia)</vt:lpstr>
      <vt:lpstr>The Milgram Experiment (cont.)</vt:lpstr>
      <vt:lpstr>The Milgram Experiment</vt:lpstr>
      <vt:lpstr>Result of the Experiment</vt:lpstr>
      <vt:lpstr>Some famous properties con’t</vt:lpstr>
      <vt:lpstr>Some famous properties con’t</vt:lpstr>
      <vt:lpstr>log-log plot</vt:lpstr>
      <vt:lpstr>Some famous properties con’t</vt:lpstr>
      <vt:lpstr>Some other properties</vt:lpstr>
      <vt:lpstr>Some other properties</vt:lpstr>
      <vt:lpstr>Some other properties</vt:lpstr>
      <vt:lpstr>Statistical Properties</vt:lpstr>
      <vt:lpstr>Properties</vt:lpstr>
      <vt:lpstr>Properties con’t</vt:lpstr>
      <vt:lpstr>Properties con’t</vt:lpstr>
      <vt:lpstr>Properties con’t</vt:lpstr>
      <vt:lpstr>Properties con’t</vt:lpstr>
      <vt:lpstr>Conclusion</vt:lpstr>
      <vt:lpstr>Community Discovery in Social Networks</vt:lpstr>
      <vt:lpstr>What is community</vt:lpstr>
      <vt:lpstr>What is community</vt:lpstr>
      <vt:lpstr>Why community exists?</vt:lpstr>
      <vt:lpstr>Why do community discovery</vt:lpstr>
      <vt:lpstr>Discovering Algorithms</vt:lpstr>
      <vt:lpstr>Overview</vt:lpstr>
      <vt:lpstr>Quality Estimation</vt:lpstr>
      <vt:lpstr>Quality Estimation: Modularity</vt:lpstr>
      <vt:lpstr>Discovering Algorithms</vt:lpstr>
      <vt:lpstr>The Kernighan-Lin (KL) algorithm</vt:lpstr>
      <vt:lpstr>The Kernighan-Lin (KL) algorithm con’t</vt:lpstr>
      <vt:lpstr>The Kernighan-Lin (KL) algorithm con’t</vt:lpstr>
      <vt:lpstr>Edge Betweenness Method</vt:lpstr>
      <vt:lpstr>Edge Betweenness Method</vt:lpstr>
      <vt:lpstr>Edge Betweenness Method con’t</vt:lpstr>
      <vt:lpstr>Modularity Matrix</vt:lpstr>
      <vt:lpstr>Modularity Maximization Example</vt:lpstr>
      <vt:lpstr>Spectral Clustering</vt:lpstr>
      <vt:lpstr>Spectral Clustering Example</vt:lpstr>
      <vt:lpstr>Multi-level Graph Partitioning</vt:lpstr>
      <vt:lpstr>Multi-level Graph Partitioning</vt:lpstr>
      <vt:lpstr>Coarsening Phase</vt:lpstr>
      <vt:lpstr>Other methods</vt:lpstr>
      <vt:lpstr>Other works</vt:lpstr>
      <vt:lpstr>Issues</vt:lpstr>
      <vt:lpstr>Reference</vt:lpstr>
      <vt:lpstr>Link Prediction in Social Networks</vt:lpstr>
      <vt:lpstr>Outline</vt:lpstr>
      <vt:lpstr>Link Prediction Problems</vt:lpstr>
      <vt:lpstr>Links in Social Networks</vt:lpstr>
      <vt:lpstr>Link Prediction in Social Networks</vt:lpstr>
      <vt:lpstr>Link Prediction in Recommender Systems</vt:lpstr>
      <vt:lpstr>Link Prediction in Recommender Systems</vt:lpstr>
      <vt:lpstr>Predicting Link Existence</vt:lpstr>
      <vt:lpstr>Everyday Examples of Link Prediction/Collaborative Filtering...</vt:lpstr>
      <vt:lpstr>Example: Linked Bibliographic Data</vt:lpstr>
      <vt:lpstr>PowerPoint Presentation</vt:lpstr>
      <vt:lpstr>How to do link prediction?</vt:lpstr>
      <vt:lpstr>Link Prediction using supervised learning methods</vt:lpstr>
      <vt:lpstr>Supervised Learning Methods [Liben-Nowell and Kleinberg, 2003]</vt:lpstr>
      <vt:lpstr>supervised learning methods [Hasan et al, 2006]</vt:lpstr>
      <vt:lpstr>Link Prediction using Collaborative Filtering</vt:lpstr>
      <vt:lpstr>Link Prediction using Collaborative Filtering</vt:lpstr>
      <vt:lpstr>Challenges in Link Prediction</vt:lpstr>
      <vt:lpstr>Link Prediction using Collaborative Filtering</vt:lpstr>
      <vt:lpstr>Memory-based Approach</vt:lpstr>
      <vt:lpstr>Algorithms: User-Based Algorithms (Breese et al, UAI98)</vt:lpstr>
      <vt:lpstr>Algorithms: User-Based Algorithms (Breese et al, UAI98)</vt:lpstr>
      <vt:lpstr>Algorithm: Amazon’s Method</vt:lpstr>
      <vt:lpstr>Item-based CF Example: infer (user 1, item 3)</vt:lpstr>
      <vt:lpstr>How to Calculate Similarity (Item 3 and Item 5)?</vt:lpstr>
      <vt:lpstr>Similarity between Items</vt:lpstr>
      <vt:lpstr>Similarity between items</vt:lpstr>
      <vt:lpstr>Prediction: Calculating ranking r(user1,item3)</vt:lpstr>
      <vt:lpstr>Netflixprize</vt:lpstr>
      <vt:lpstr>“We’re quite curious, really. To the tune of one million dollars.” – Netflix Prize rules</vt:lpstr>
      <vt:lpstr>Data Details</vt:lpstr>
      <vt:lpstr>Data about the Movies</vt:lpstr>
      <vt:lpstr>Major Challenges</vt:lpstr>
      <vt:lpstr>Major Challenges (cont.)</vt:lpstr>
      <vt:lpstr>Ratings per Movie in Training Data</vt:lpstr>
      <vt:lpstr>Ratings per User in Training Data</vt:lpstr>
      <vt:lpstr>The Fundamental Challenge</vt:lpstr>
      <vt:lpstr>Test Set Results</vt:lpstr>
      <vt:lpstr>Lessons from Netflixprize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Networks and Social Media</dc:title>
  <dc:creator>csyuan</dc:creator>
  <cp:lastModifiedBy>CHEN Lei</cp:lastModifiedBy>
  <cp:revision>51</cp:revision>
  <dcterms:created xsi:type="dcterms:W3CDTF">2006-08-16T00:00:00Z</dcterms:created>
  <dcterms:modified xsi:type="dcterms:W3CDTF">2018-04-16T08:54:49Z</dcterms:modified>
</cp:coreProperties>
</file>