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285" r:id="rId4"/>
    <p:sldId id="257" r:id="rId5"/>
    <p:sldId id="303" r:id="rId6"/>
    <p:sldId id="268" r:id="rId7"/>
    <p:sldId id="267" r:id="rId8"/>
    <p:sldId id="301" r:id="rId9"/>
    <p:sldId id="282" r:id="rId10"/>
    <p:sldId id="302" r:id="rId11"/>
    <p:sldId id="277" r:id="rId12"/>
    <p:sldId id="308" r:id="rId13"/>
    <p:sldId id="309" r:id="rId14"/>
    <p:sldId id="310" r:id="rId15"/>
    <p:sldId id="311" r:id="rId16"/>
    <p:sldId id="305" r:id="rId17"/>
    <p:sldId id="329" r:id="rId18"/>
    <p:sldId id="330" r:id="rId19"/>
    <p:sldId id="344" r:id="rId20"/>
    <p:sldId id="328" r:id="rId21"/>
    <p:sldId id="331" r:id="rId22"/>
    <p:sldId id="304" r:id="rId23"/>
    <p:sldId id="269" r:id="rId24"/>
    <p:sldId id="332" r:id="rId25"/>
    <p:sldId id="327" r:id="rId26"/>
    <p:sldId id="333" r:id="rId27"/>
    <p:sldId id="358" r:id="rId28"/>
    <p:sldId id="365" r:id="rId29"/>
    <p:sldId id="283" r:id="rId30"/>
    <p:sldId id="286" r:id="rId31"/>
    <p:sldId id="275" r:id="rId32"/>
    <p:sldId id="334" r:id="rId33"/>
    <p:sldId id="276" r:id="rId34"/>
    <p:sldId id="281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F739290-59A2-4F6D-BC5B-E2BB023A0AC9}">
          <p14:sldIdLst>
            <p14:sldId id="256"/>
            <p14:sldId id="284"/>
            <p14:sldId id="285"/>
            <p14:sldId id="257"/>
          </p14:sldIdLst>
        </p14:section>
        <p14:section name="Servicios" id="{CFDA33DC-4F67-46F4-A8DB-9712CFF4927E}">
          <p14:sldIdLst>
            <p14:sldId id="303"/>
            <p14:sldId id="268"/>
            <p14:sldId id="267"/>
            <p14:sldId id="301"/>
            <p14:sldId id="282"/>
            <p14:sldId id="302"/>
            <p14:sldId id="277"/>
            <p14:sldId id="308"/>
            <p14:sldId id="309"/>
            <p14:sldId id="310"/>
            <p14:sldId id="311"/>
            <p14:sldId id="305"/>
            <p14:sldId id="329"/>
            <p14:sldId id="330"/>
            <p14:sldId id="344"/>
            <p14:sldId id="328"/>
            <p14:sldId id="331"/>
          </p14:sldIdLst>
        </p14:section>
        <p14:section name="Solucion web" id="{A16F9D64-EBE8-4753-AD50-7DD7684D361D}">
          <p14:sldIdLst>
            <p14:sldId id="304"/>
            <p14:sldId id="269"/>
            <p14:sldId id="332"/>
            <p14:sldId id="327"/>
            <p14:sldId id="333"/>
            <p14:sldId id="358"/>
          </p14:sldIdLst>
        </p14:section>
        <p14:section name="Aspectos técnico" id="{4D4F8D70-983A-480F-ADDE-5E1F5154F650}">
          <p14:sldIdLst>
            <p14:sldId id="365"/>
            <p14:sldId id="283"/>
            <p14:sldId id="286"/>
            <p14:sldId id="275"/>
            <p14:sldId id="334"/>
            <p14:sldId id="27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319" cy="7631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Daniel Becerra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8F0-5C9D-428F-9F57-94D29B348843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Ing. Daniel Becerra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CBA-6A5F-444B-A84F-30B7CBC7949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hyperlink" Target="https://goo.gl/ZpL7Da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hyperlink" Target="https://goo.gl/eoHyNK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4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hyperlink" Target="https://goo.gl/5mvJwa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6745" y="739775"/>
            <a:ext cx="8050530" cy="171831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s-PE" altLang="es-E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OPECAR</a:t>
            </a:r>
            <a:endParaRPr lang="es-PE" altLang="es-E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854075" y="3047365"/>
            <a:ext cx="10136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sz="6000" dirty="0" smtClean="0">
                <a:solidFill>
                  <a:schemeClr val="bg1"/>
                </a:solidFill>
                <a:sym typeface="+mn-ea"/>
              </a:rPr>
              <a:t>Gestión de documentos</a:t>
            </a:r>
            <a:endParaRPr lang="es-PE" altLang="es-ES" sz="4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1" y="5172255"/>
            <a:ext cx="4030627" cy="13249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560" cy="1325880"/>
          </a:xfrm>
        </p:spPr>
        <p:txBody>
          <a:bodyPr/>
          <a:lstStyle/>
          <a:p>
            <a:r>
              <a:rPr lang="es-PE" altLang="es-ES"/>
              <a:t>Bounded Context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10</a:t>
            </a:fld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434340" y="2668905"/>
            <a:ext cx="2503170" cy="29908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Seguridad</a:t>
            </a:r>
          </a:p>
        </p:txBody>
      </p:sp>
      <p:pic>
        <p:nvPicPr>
          <p:cNvPr id="15" name="Marcador de posición de contenido 14" descr="efitec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34975" y="5226050"/>
            <a:ext cx="2503805" cy="2997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Producto / Ramo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36245" y="5576570"/>
            <a:ext cx="2503805" cy="2997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Producto / Ramo / RC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434975" y="3690620"/>
            <a:ext cx="2504440" cy="29908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Intermediario 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434975" y="3260090"/>
            <a:ext cx="2503170" cy="299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tx1"/>
                </a:solidFill>
                <a:sym typeface="+mn-ea"/>
              </a:rPr>
              <a:t>Simulación Cotización RC 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434975" y="4096385"/>
            <a:ext cx="2504440" cy="29908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Catalogo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434340" y="4660265"/>
            <a:ext cx="2503805" cy="29972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  <a:sym typeface="+mn-ea"/>
              </a:rPr>
              <a:t>Core / </a:t>
            </a:r>
            <a:r>
              <a:rPr lang="es-PE" altLang="es-ES" sz="1000" b="1">
                <a:solidFill>
                  <a:schemeClr val="bg1"/>
                </a:solidFill>
              </a:rPr>
              <a:t>Catalogo </a:t>
            </a:r>
          </a:p>
        </p:txBody>
      </p:sp>
      <p:sp>
        <p:nvSpPr>
          <p:cNvPr id="13" name="Esquina doblada 12"/>
          <p:cNvSpPr/>
          <p:nvPr/>
        </p:nvSpPr>
        <p:spPr>
          <a:xfrm rot="240000">
            <a:off x="9544050" y="1757680"/>
            <a:ext cx="1859280" cy="125857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PE" altLang="es-ES" sz="1000">
                <a:solidFill>
                  <a:schemeClr val="tx1"/>
                </a:solidFill>
              </a:rPr>
              <a:t>Tiene como objetivo tener loda la funcionalidad de ejecutar las simulaciones en el sistema.</a:t>
            </a:r>
          </a:p>
        </p:txBody>
      </p:sp>
      <p:sp>
        <p:nvSpPr>
          <p:cNvPr id="5" name="Esquina doblada 4"/>
          <p:cNvSpPr/>
          <p:nvPr/>
        </p:nvSpPr>
        <p:spPr>
          <a:xfrm>
            <a:off x="3806190" y="2076450"/>
            <a:ext cx="1873250" cy="1306195"/>
          </a:xfrm>
          <a:prstGeom prst="foldedCorner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just"/>
            <a:r>
              <a:rPr lang="es-PE" altLang="es-ES" sz="1000"/>
              <a:t>Maneja todas la funcionalizada de seguridad en el aplicativo y servicios.</a:t>
            </a:r>
          </a:p>
        </p:txBody>
      </p:sp>
      <p:sp>
        <p:nvSpPr>
          <p:cNvPr id="30" name="Esquina doblada 29"/>
          <p:cNvSpPr/>
          <p:nvPr/>
        </p:nvSpPr>
        <p:spPr>
          <a:xfrm rot="240000">
            <a:off x="6898005" y="3481070"/>
            <a:ext cx="1851025" cy="127127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PE" altLang="es-ES" sz="1000">
                <a:solidFill>
                  <a:schemeClr val="tx1"/>
                </a:solidFill>
              </a:rPr>
              <a:t>Gestión de las información propia del ramo RC, tarifario.</a:t>
            </a:r>
          </a:p>
        </p:txBody>
      </p:sp>
      <p:sp>
        <p:nvSpPr>
          <p:cNvPr id="31" name="Esquina doblada 30"/>
          <p:cNvSpPr/>
          <p:nvPr/>
        </p:nvSpPr>
        <p:spPr>
          <a:xfrm rot="21000000">
            <a:off x="5043805" y="5267960"/>
            <a:ext cx="1873250" cy="1216660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PE" altLang="es-ES" sz="1000"/>
              <a:t>Consulta del catalogo de tablas tipos y consulta de información del core del negocio.</a:t>
            </a:r>
          </a:p>
        </p:txBody>
      </p:sp>
      <p:sp>
        <p:nvSpPr>
          <p:cNvPr id="32" name="Esquina doblada 31"/>
          <p:cNvSpPr/>
          <p:nvPr/>
        </p:nvSpPr>
        <p:spPr>
          <a:xfrm rot="480000">
            <a:off x="3806825" y="3789045"/>
            <a:ext cx="1873250" cy="1202690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r>
              <a:rPr lang="es-PE" altLang="es-ES" sz="1000"/>
              <a:t>Gestión del producto y de las configuraciones comunes de todos los ramos de un producto.</a:t>
            </a:r>
          </a:p>
        </p:txBody>
      </p:sp>
      <p:sp>
        <p:nvSpPr>
          <p:cNvPr id="27" name="Esquina doblada 26"/>
          <p:cNvSpPr/>
          <p:nvPr/>
        </p:nvSpPr>
        <p:spPr>
          <a:xfrm rot="21300000">
            <a:off x="6687820" y="1595755"/>
            <a:ext cx="1873885" cy="1205865"/>
          </a:xfrm>
          <a:prstGeom prst="foldedCorner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PE" altLang="es-ES" sz="1000"/>
              <a:t>Gestión y configuración de  intermediarios y grupos de intermediarios para el suscriptor.</a:t>
            </a:r>
          </a:p>
        </p:txBody>
      </p:sp>
      <p:sp>
        <p:nvSpPr>
          <p:cNvPr id="29" name="Esquina doblada 28"/>
          <p:cNvSpPr/>
          <p:nvPr/>
        </p:nvSpPr>
        <p:spPr>
          <a:xfrm rot="20400000">
            <a:off x="9502140" y="3987800"/>
            <a:ext cx="1873250" cy="1321435"/>
          </a:xfrm>
          <a:prstGeom prst="foldedCorner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PE" altLang="es-ES" sz="1000"/>
              <a:t>Gestión del  Catalogo de las tablas  tipo que maneja el suscriptor.</a:t>
            </a:r>
          </a:p>
        </p:txBody>
      </p:sp>
      <p:pic>
        <p:nvPicPr>
          <p:cNvPr id="37" name="Marcador de posición de contenido 36" descr="Pin-Transparent-Images-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0580" y="2142490"/>
            <a:ext cx="205105" cy="184785"/>
          </a:xfrm>
          <a:prstGeom prst="rect">
            <a:avLst/>
          </a:prstGeom>
        </p:spPr>
      </p:pic>
      <p:pic>
        <p:nvPicPr>
          <p:cNvPr id="39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0" y="1824990"/>
            <a:ext cx="205105" cy="184785"/>
          </a:xfrm>
          <a:prstGeom prst="rect">
            <a:avLst/>
          </a:prstGeom>
        </p:spPr>
      </p:pic>
      <p:pic>
        <p:nvPicPr>
          <p:cNvPr id="41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490" y="3914140"/>
            <a:ext cx="205105" cy="219075"/>
          </a:xfrm>
          <a:prstGeom prst="rect">
            <a:avLst/>
          </a:prstGeom>
        </p:spPr>
      </p:pic>
      <p:pic>
        <p:nvPicPr>
          <p:cNvPr id="42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405" y="1691005"/>
            <a:ext cx="205105" cy="184785"/>
          </a:xfrm>
          <a:prstGeom prst="rect">
            <a:avLst/>
          </a:prstGeom>
        </p:spPr>
      </p:pic>
      <p:pic>
        <p:nvPicPr>
          <p:cNvPr id="43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5302885"/>
            <a:ext cx="205105" cy="184785"/>
          </a:xfrm>
          <a:prstGeom prst="rect">
            <a:avLst/>
          </a:prstGeom>
        </p:spPr>
      </p:pic>
      <p:pic>
        <p:nvPicPr>
          <p:cNvPr id="44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270" y="3858260"/>
            <a:ext cx="205105" cy="184785"/>
          </a:xfrm>
          <a:prstGeom prst="rect">
            <a:avLst/>
          </a:prstGeom>
        </p:spPr>
      </p:pic>
      <p:pic>
        <p:nvPicPr>
          <p:cNvPr id="45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210" y="3522345"/>
            <a:ext cx="205105" cy="184785"/>
          </a:xfrm>
          <a:prstGeom prst="rect">
            <a:avLst/>
          </a:prstGeom>
        </p:spPr>
      </p:pic>
      <p:sp>
        <p:nvSpPr>
          <p:cNvPr id="46" name="Rectángulo redondeado 45"/>
          <p:cNvSpPr/>
          <p:nvPr/>
        </p:nvSpPr>
        <p:spPr>
          <a:xfrm>
            <a:off x="434340" y="6117590"/>
            <a:ext cx="2502535" cy="30035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Usuario</a:t>
            </a:r>
          </a:p>
        </p:txBody>
      </p:sp>
      <p:sp>
        <p:nvSpPr>
          <p:cNvPr id="47" name="Esquina doblada 46"/>
          <p:cNvSpPr/>
          <p:nvPr/>
        </p:nvSpPr>
        <p:spPr>
          <a:xfrm rot="240000">
            <a:off x="7432040" y="5316220"/>
            <a:ext cx="1859280" cy="1258570"/>
          </a:xfrm>
          <a:prstGeom prst="foldedCorner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PE" altLang="es-ES" sz="1000">
                <a:solidFill>
                  <a:schemeClr val="bg1"/>
                </a:solidFill>
              </a:rPr>
              <a:t>Configuración de caracteristicas que pueden tener los usuario para el momento de hacer la cotización.</a:t>
            </a:r>
          </a:p>
        </p:txBody>
      </p:sp>
      <p:pic>
        <p:nvPicPr>
          <p:cNvPr id="48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90" y="5383530"/>
            <a:ext cx="205105" cy="18478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36245" y="1516380"/>
            <a:ext cx="2503170" cy="2990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tx1"/>
                </a:solidFill>
              </a:rPr>
              <a:t>Suscriptor </a:t>
            </a:r>
          </a:p>
        </p:txBody>
      </p:sp>
      <p:sp>
        <p:nvSpPr>
          <p:cNvPr id="6" name="Esquina doblada 5"/>
          <p:cNvSpPr/>
          <p:nvPr/>
        </p:nvSpPr>
        <p:spPr>
          <a:xfrm rot="720000">
            <a:off x="4559300" y="372110"/>
            <a:ext cx="1873250" cy="158115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s-PE" altLang="es-ES" sz="1000" b="1">
                <a:solidFill>
                  <a:schemeClr val="tx1"/>
                </a:solidFill>
                <a:sym typeface="+mn-ea"/>
              </a:rPr>
              <a:t>Implementa todas las funcionalidad propias del Suscriptor, ademas de servir como punto de orquestivación de los servicios, en caso de ser necesario.</a:t>
            </a:r>
          </a:p>
        </p:txBody>
      </p:sp>
      <p:pic>
        <p:nvPicPr>
          <p:cNvPr id="7" name="Marcador de posición de contenido 36" descr="Pin-Transparent-Images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65" y="441325"/>
            <a:ext cx="205105" cy="18478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433070" y="2677160"/>
            <a:ext cx="2503170" cy="29908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Seguridad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33705" y="3698875"/>
            <a:ext cx="2504440" cy="29908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Intermediario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33705" y="3268345"/>
            <a:ext cx="2503170" cy="299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tx1"/>
                </a:solidFill>
                <a:sym typeface="+mn-ea"/>
              </a:rPr>
              <a:t>Simulación Cotización RC 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433705" y="4104640"/>
            <a:ext cx="2504440" cy="29908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Catalogo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33070" y="4668520"/>
            <a:ext cx="2503805" cy="29972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  <a:sym typeface="+mn-ea"/>
              </a:rPr>
              <a:t>Core / </a:t>
            </a:r>
            <a:r>
              <a:rPr lang="es-PE" altLang="es-ES" sz="1000" b="1">
                <a:solidFill>
                  <a:schemeClr val="bg1"/>
                </a:solidFill>
              </a:rPr>
              <a:t>Catalogo 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434975" y="1524635"/>
            <a:ext cx="2503170" cy="2990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tx1"/>
                </a:solidFill>
              </a:rPr>
              <a:t>Suscriptor 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37515" y="1937385"/>
            <a:ext cx="2502535" cy="3079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/>
              <a:t>Suscriptor / Auditoria</a:t>
            </a:r>
            <a:endParaRPr lang="es-PE" altLang="es-ES" sz="1000" b="1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11</a:t>
            </a:fld>
            <a:endParaRPr lang="es-ES"/>
          </a:p>
        </p:txBody>
      </p:sp>
      <p:pic>
        <p:nvPicPr>
          <p:cNvPr id="13" name="Marcador de posición de contenido 12" descr="microservicios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36525" y="5446395"/>
            <a:ext cx="2150110" cy="127508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Microservicios </a:t>
            </a:r>
            <a:br>
              <a:rPr lang="es-PE" altLang="es-ES"/>
            </a:br>
            <a:r>
              <a:rPr lang="es-PE" altLang="es-ES"/>
              <a:t>Bounded Context and Context Map</a:t>
            </a:r>
          </a:p>
        </p:txBody>
      </p:sp>
      <p:pic>
        <p:nvPicPr>
          <p:cNvPr id="15" name="Marcador de posición de contenido 14" descr="efitec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96985" y="135890"/>
            <a:ext cx="3209925" cy="11049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726170" y="1711960"/>
            <a:ext cx="1553210" cy="6248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8727440" y="2771775"/>
            <a:ext cx="1551940" cy="622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 / RC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8727440" y="4904740"/>
            <a:ext cx="1552575" cy="62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>
                    <a:lumMod val="65000"/>
                  </a:schemeClr>
                </a:solidFill>
              </a:rPr>
              <a:t>Suscriptor /</a:t>
            </a:r>
          </a:p>
          <a:p>
            <a:pPr algn="ctr"/>
            <a:r>
              <a:rPr lang="es-PE" altLang="es-ES" sz="1000" b="1">
                <a:solidFill>
                  <a:schemeClr val="bg1">
                    <a:lumMod val="65000"/>
                  </a:schemeClr>
                </a:solidFill>
              </a:rPr>
              <a:t>Producto / Ramo / Vehículo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8726805" y="3843020"/>
            <a:ext cx="1552575" cy="62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>
                    <a:lumMod val="65000"/>
                  </a:schemeClr>
                </a:solidFill>
              </a:rPr>
              <a:t>Suscriptor /</a:t>
            </a:r>
          </a:p>
          <a:p>
            <a:pPr algn="ctr"/>
            <a:r>
              <a:rPr lang="es-PE" altLang="es-ES" sz="1000" b="1">
                <a:solidFill>
                  <a:schemeClr val="bg1">
                    <a:lumMod val="65000"/>
                  </a:schemeClr>
                </a:solidFill>
              </a:rPr>
              <a:t>Producto / Ramo / Pyme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8726170" y="5906135"/>
            <a:ext cx="1552575" cy="62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>
                    <a:lumMod val="65000"/>
                  </a:schemeClr>
                </a:solidFill>
              </a:rPr>
              <a:t>Suscriptor /</a:t>
            </a:r>
          </a:p>
          <a:p>
            <a:pPr algn="ctr"/>
            <a:r>
              <a:rPr lang="es-PE" altLang="es-ES" sz="1000" b="1">
                <a:solidFill>
                  <a:schemeClr val="bg1">
                    <a:lumMod val="65000"/>
                  </a:schemeClr>
                </a:solidFill>
              </a:rPr>
              <a:t>Producto / Ramo / Transporte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517775" y="3814445"/>
            <a:ext cx="1553210" cy="6223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Intermediario 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2517775" y="2809875"/>
            <a:ext cx="1552575" cy="624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Simulación Cotización RC 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2517775" y="4843145"/>
            <a:ext cx="1553210" cy="622300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5622290" y="3843020"/>
            <a:ext cx="1553210" cy="62484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Core / Catalogo</a:t>
            </a:r>
          </a:p>
        </p:txBody>
      </p:sp>
      <p:cxnSp>
        <p:nvCxnSpPr>
          <p:cNvPr id="2" name="Conector recto de flecha 1"/>
          <p:cNvCxnSpPr/>
          <p:nvPr/>
        </p:nvCxnSpPr>
        <p:spPr>
          <a:xfrm flipH="1">
            <a:off x="7196455" y="2202815"/>
            <a:ext cx="1416685" cy="13582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643880" y="1972310"/>
            <a:ext cx="1552575" cy="62230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Seguridad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239895" y="3221355"/>
            <a:ext cx="1241425" cy="52197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4197985" y="3999865"/>
            <a:ext cx="1225550" cy="1822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4223385" y="4546600"/>
            <a:ext cx="1282700" cy="54673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7320915" y="3329305"/>
            <a:ext cx="1242060" cy="5632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7337425" y="4140835"/>
            <a:ext cx="1259205" cy="742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7296150" y="4405630"/>
            <a:ext cx="1266825" cy="8483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7263130" y="4679315"/>
            <a:ext cx="1325245" cy="14992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lave derecha 28"/>
          <p:cNvSpPr/>
          <p:nvPr/>
        </p:nvSpPr>
        <p:spPr>
          <a:xfrm>
            <a:off x="10285095" y="3726815"/>
            <a:ext cx="464185" cy="2931795"/>
          </a:xfrm>
          <a:prstGeom prst="rightBrace">
            <a:avLst>
              <a:gd name="adj1" fmla="val 77829"/>
              <a:gd name="adj2" fmla="val 502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30" name="Cuadro de texto 29"/>
          <p:cNvSpPr txBox="1"/>
          <p:nvPr/>
        </p:nvSpPr>
        <p:spPr>
          <a:xfrm>
            <a:off x="10881995" y="4693285"/>
            <a:ext cx="91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>
                <a:solidFill>
                  <a:schemeClr val="bg1"/>
                </a:solidFill>
              </a:rPr>
              <a:t>Fuera de alcance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5622290" y="5465445"/>
            <a:ext cx="1552575" cy="6248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Usuario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2517775" y="1972310"/>
            <a:ext cx="1506855" cy="6223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/>
              <a:t>Suscriptor / Auditoria</a:t>
            </a:r>
            <a:endParaRPr lang="es-PE" altLang="es-ES" sz="1000" b="1" i="1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17775" y="5906135"/>
            <a:ext cx="1553845" cy="622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tx1"/>
                </a:solidFill>
              </a:rPr>
              <a:t>Suscriptor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redondeado 27"/>
          <p:cNvSpPr/>
          <p:nvPr/>
        </p:nvSpPr>
        <p:spPr>
          <a:xfrm>
            <a:off x="6239510" y="1666240"/>
            <a:ext cx="4652010" cy="469011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400" b="1">
                <a:solidFill>
                  <a:schemeClr val="tx1"/>
                </a:solidFill>
              </a:rPr>
              <a:t>Core / Catalogo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930910" y="1666240"/>
            <a:ext cx="4652010" cy="468947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400" b="1">
                <a:solidFill>
                  <a:schemeClr val="tx1"/>
                </a:solidFill>
              </a:rPr>
              <a:t>Suscriptor /  Catalogo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Microservicio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>
          <a:xfrm>
            <a:off x="1026160" y="2538730"/>
            <a:ext cx="4462145" cy="3254375"/>
          </a:xfrm>
        </p:spPr>
        <p:txBody>
          <a:bodyPr>
            <a:noAutofit/>
          </a:bodyPr>
          <a:lstStyle/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Suscriptor/Catalogo/Actividad/Listar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Suscriptor/Catalogo/Giro/Listar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Suscriptor/Catalogo/Cobertura/Listar coberturas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Suscriptor/Catalogo/Cobertura/Obtener cobertura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Suscriptor/Catalogo/Cobertura/Nuevo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Suscriptor/Catalogo/Cobertura/Guardar   [PUT]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Suscriptor/Catalogo/Unidad/Listar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Suscriptor/Catalogo/Unidad/Grupo/Listar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Suscriptor/Catalogo/TipoPanel/Listar   [GET]</a:t>
            </a:r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4"/>
          </p:nvPr>
        </p:nvSpPr>
        <p:spPr>
          <a:xfrm>
            <a:off x="6963410" y="2423160"/>
            <a:ext cx="3204210" cy="3743325"/>
          </a:xfrm>
        </p:spPr>
        <p:txBody>
          <a:bodyPr>
            <a:noAutofit/>
          </a:bodyPr>
          <a:lstStyle/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Core/Producto/Listar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Core/Producto/Obtener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Core/Modulo/Listar 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Core/Modulo/Obtener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Core/Moneda/Listar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Core/Intemediario/Obtener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Core/Intermediario/Listar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Core/Cobertura/Listar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Core/Clausulas/Listar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Core/TipoCambio/Obtener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Core/Portal/Roles/Listar   [GET]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12</a:t>
            </a:fld>
            <a:endParaRPr lang="es-ES"/>
          </a:p>
        </p:txBody>
      </p:sp>
      <p:pic>
        <p:nvPicPr>
          <p:cNvPr id="15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85" y="135890"/>
            <a:ext cx="32099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redondeado 30"/>
          <p:cNvSpPr/>
          <p:nvPr/>
        </p:nvSpPr>
        <p:spPr>
          <a:xfrm>
            <a:off x="6140450" y="1666240"/>
            <a:ext cx="4652010" cy="450151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400" b="1">
                <a:solidFill>
                  <a:schemeClr val="tx1"/>
                </a:solidFill>
              </a:rPr>
              <a:t>Suscriptor / Usuario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930910" y="1666240"/>
            <a:ext cx="4652010" cy="450151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400" b="1">
                <a:solidFill>
                  <a:schemeClr val="tx1"/>
                </a:solidFill>
              </a:rPr>
              <a:t>Suscriptor / Intermediario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Microservicio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38250" y="2687320"/>
            <a:ext cx="4030345" cy="2259965"/>
          </a:xfrm>
        </p:spPr>
        <p:txBody>
          <a:bodyPr>
            <a:noAutofit/>
          </a:bodyPr>
          <a:lstStyle/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Suscriptor/Intermediario/Listar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Suscriptor/Intermediario/Agregar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Suscriptor/Intermediario/Quitar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Suscriptor/Intermediario/Grupo/Listar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Suscriptor/Intermediario/Grupo/Nuevo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Suscriptor/Intermediario/Grupo/Guardar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Suscriptor/Intermediario/Grupo/Borrar   [POST]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668770" y="2592070"/>
            <a:ext cx="3792855" cy="2749550"/>
          </a:xfrm>
        </p:spPr>
        <p:txBody>
          <a:bodyPr/>
          <a:lstStyle/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Suscriptor/Usuario/Listar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Suscriptor/Usuario/Agregar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Suscriptor/Usuario/Quitar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Suscriptor/Usuario/Grupo/Listar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Suscriptor/Usuario/Grupo/Obtener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Suscriptor/Usuario/Grupo/Nuevo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Suscriptor/Usuario/Grupo/Borrar   [POST]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13</a:t>
            </a:fld>
            <a:endParaRPr lang="es-ES"/>
          </a:p>
        </p:txBody>
      </p:sp>
      <p:pic>
        <p:nvPicPr>
          <p:cNvPr id="15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85" y="135890"/>
            <a:ext cx="32099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336550" y="1297940"/>
            <a:ext cx="11549380" cy="52393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000" b="1">
                <a:solidFill>
                  <a:schemeClr val="tx1"/>
                </a:solidFill>
              </a:rPr>
              <a:t>Suscriptor / Producto / Ramo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83" y="356870"/>
            <a:ext cx="10515600" cy="1325563"/>
          </a:xfrm>
        </p:spPr>
        <p:txBody>
          <a:bodyPr/>
          <a:lstStyle/>
          <a:p>
            <a:r>
              <a:rPr lang="es-PE" altLang="es-ES"/>
              <a:t>Microservicio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14</a:t>
            </a:fld>
            <a:endParaRPr lang="es-ES"/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>
          <a:xfrm>
            <a:off x="368935" y="1996440"/>
            <a:ext cx="3145790" cy="426466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Suscriptor/Producto/Bloquear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Suscriptor/Producto/Desbloquear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Suscriptor/Producto/NuevaVersion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Suscriptor/Producto/Reasignar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Suscriptor/Producto/Listar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Suscriptor/Producto/Estado/Cambiar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Suscriptor/Producto/Estado/Transicion/Listar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Suscriptor/Producto/Inbox/Listar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Suscriptor/Producto/Historico/Listar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Suscriptor/Producto/General /Obtener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Suscriptor/Producto/General/Guardar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Suscriptor/Producto/General/Roles/Listar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Suscriptor/Producto/General/Roles/Guardar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Suscriptor/Producto/General/Roles/Borrar   [DEL]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Suscriptor/Producto/Base/Obtener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Suscriptor/Producto/Base/Guardar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Suscriptor/Producto/Intermediario/Guardar   [PUT]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Suscriptor/Producto/Intermediario/Borrar   [DEL]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Suscriptor/Producto/Intermediario/Grupo/Listar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Suscriptor/Producto/Intermediario/Grupo /Obtener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Suscriptor/Producto/Intermediario/Grupo 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Suscriptor/Producto/Intermediario/Grupo/Guardar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Suscriptor/Producto/Intermediario/Grupo/Borrar   [DEL]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s-ES" altLang="en-US" sz="1000" spc="-100">
              <a:solidFill>
                <a:schemeClr val="bg1"/>
              </a:solidFill>
              <a:uFillTx/>
            </a:endParaRPr>
          </a:p>
        </p:txBody>
      </p:sp>
      <p:sp>
        <p:nvSpPr>
          <p:cNvPr id="13" name="Marcador de posición de contenido 9"/>
          <p:cNvSpPr/>
          <p:nvPr/>
        </p:nvSpPr>
        <p:spPr>
          <a:xfrm>
            <a:off x="3120390" y="1996440"/>
            <a:ext cx="3467735" cy="41979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Suscriptor/Producto/Intermediario/Grupo/Vigencia/Listar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Suscriptor/Producto/Intermediario/Grupo/Vigencia/Obtener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Suscriptor/Producto/Intermediario/Grupo/Vigencia/Nuevo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Suscriptor/Producto/Intermediario/Grupo/Vigencia/Guardar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Suscriptor/Producto/Intermediario/Grupo/Vigencia/Borrar   [DEL]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Suscriptor/Producto/Intermediario/Grupo/Campaña/Listar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Suscriptor/Producto/Intermediario/Grupo/Campaña /Obtener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Suscriptor/Producto/Intermediario/Grupo/Campaña/Nuevo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Suscriptor/Producto/Intermediario/Grupo/Campaña/Guardar   [PUT]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Suscriptor/Producto/Intermediario/Grupo/Campaña/Borrar   [DEL]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Suscriptor/Producto/Comision/Obtener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Suscriptor/Producto/Comision/Campaña/Obtener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Suscriptor/Producto/Comision/Campaña/Guardar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Suscriptor/Producto/Comision/Campaña/Borrar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uscriptor /Producto/Cobertura/Listar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/Producto/Cobertura/Guardar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/Producto/Cobertura/Borrar   [POST / DEL]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/Producto/Cobertura/Panel/Listar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/Producto/Cobertura/Panel/Nuevo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Suscriptor/Producto/Cobertura/Panel/Guardar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Suscriptor/Producto/Cobertura/Panel/Borrar   [POST / DEL]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/Producto/Cobertura/Grupo/Listar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 /Cobertura/Grupo/Nuevo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</p:txBody>
      </p:sp>
      <p:sp>
        <p:nvSpPr>
          <p:cNvPr id="14" name="Marcador de posición de contenido 9"/>
          <p:cNvSpPr/>
          <p:nvPr/>
        </p:nvSpPr>
        <p:spPr>
          <a:xfrm>
            <a:off x="6257925" y="1996440"/>
            <a:ext cx="2887980" cy="44056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Suscriptor/Producto/Cobertura/Grupo/Borrar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Suscriptor/Producto/Comision/Obtener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Suscriptor/Producto/Comision/Campaña/Obtener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Suscriptor/Producto/Comision/Campaña/Guardar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Suscriptor/Producto/Comision/Campaña/Borrar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/Producto/Cobertura/Guardar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/Producto/Cobertura/Borrar   [POST / DEL]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/Producto/Cobertura/Panel/Listar   [GET]</a:t>
            </a:r>
            <a:endParaRPr lang="es-ES" altLang="en-US" sz="1000" spc="-100">
              <a:solidFill>
                <a:schemeClr val="bg1"/>
              </a:solidFill>
              <a:uFillTx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/Producto/Cobertura/Panel/Nuevo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Suscriptor/Producto/Cobertura/Panel/Guardar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Suscriptor/Producto/Cobertura/Panel/Borrar   [POST / DEL]</a:t>
            </a:r>
            <a:endParaRPr lang="es-ES" altLang="en-US" sz="1000" spc="-100">
              <a:solidFill>
                <a:schemeClr val="bg1"/>
              </a:solidFill>
              <a:uFillTx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/Producto/Cobertura/Grupo/Listar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 /Cobertura/Grupo/Nuevo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Suscriptor/Producto/Cobertura/Grupo/Borrar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/Producto/Clausula/Listar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/Producto/Clausula/Nuevo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/Producto/Clausula/Guardar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/Producto/Clausula/Borrar   [POST / DEL]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/Producto/Clausula/Panel/Listar   [GET]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 /Producto/Clausula/Panel/Nuevo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uFillTx/>
                <a:sym typeface="+mn-ea"/>
              </a:rPr>
              <a:t>Suscriptor/Producto/Clausula/Panel/Guardar   [POST]</a:t>
            </a: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</p:txBody>
      </p:sp>
      <p:pic>
        <p:nvPicPr>
          <p:cNvPr id="15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85" y="135890"/>
            <a:ext cx="3209925" cy="1104900"/>
          </a:xfrm>
          <a:prstGeom prst="rect">
            <a:avLst/>
          </a:prstGeom>
        </p:spPr>
      </p:pic>
      <p:sp>
        <p:nvSpPr>
          <p:cNvPr id="16" name="Marcador de posición de contenido 9"/>
          <p:cNvSpPr/>
          <p:nvPr/>
        </p:nvSpPr>
        <p:spPr>
          <a:xfrm>
            <a:off x="8960485" y="1996440"/>
            <a:ext cx="2887980" cy="41979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Suscriptor/Producto/Clausula/Panel/Borrar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/Producto/Clausula/Grupo/Listar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 /Clausula/Grupo/Nuevo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Suscriptor/Producto/Clausula/Grupo/Borrar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/Producto/Deducible/Listar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/Producto/Deducible/Nuevo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/Producto/Deducible/Guardar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/Producto/Deducible/Borrar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/Producto/Deducible/Panel/Listar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/Producto/Deducible/Panel/Nuevo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Suscriptor/Producto/Deducible/Panel/Guardar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Suscriptor/Producto/Deducible/Panel/Borrar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/Producto/Deducible/Grupo/Listar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 /Deducible/Grupo/Nuevo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Suscriptor/Producto/Deducible/Grupo/Borrar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es-ES" altLang="en-US" sz="1000" spc="-100">
              <a:solidFill>
                <a:schemeClr val="bg1"/>
              </a:solidFill>
              <a:uFillTx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/Producto/Adicional/Listar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/Producto/Adicional/Nuevo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/Producto/Adicional/Borrar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/Producto/Adicional/Panel/Listar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/Producto/Adicional/Panel/Nuevo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Suscriptor/Producto/Adicional/Panel/Guardar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Suscriptor/Producto/Adicional/Panel/Borrar   [POST / DEL]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 /Producto/Adicional/Grupo/Listar   [GET]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 /Adicional/Grupo/Nuevo   [POST]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s-ES" altLang="en-US" sz="1000" spc="-100">
                <a:solidFill>
                  <a:schemeClr val="bg1"/>
                </a:solidFill>
                <a:uFillTx/>
              </a:rPr>
              <a:t>Suscriptor/Producto/Adicional/Grupo/Borrar   [POST / DEL]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redondeado 25"/>
          <p:cNvSpPr/>
          <p:nvPr/>
        </p:nvSpPr>
        <p:spPr>
          <a:xfrm>
            <a:off x="6529070" y="1545590"/>
            <a:ext cx="4344035" cy="262636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400" b="1">
                <a:solidFill>
                  <a:schemeClr val="bg1"/>
                </a:solidFill>
              </a:rPr>
              <a:t>Suscriptor / Seguridad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10870" y="1545590"/>
            <a:ext cx="5187315" cy="45072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400" b="1">
                <a:solidFill>
                  <a:schemeClr val="tx1"/>
                </a:solidFill>
              </a:rPr>
              <a:t>Suscriptor / Producto / Ramo / RC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Microservicio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37235" y="2275840"/>
            <a:ext cx="4934585" cy="3684905"/>
          </a:xfrm>
        </p:spPr>
        <p:txBody>
          <a:bodyPr/>
          <a:lstStyle/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Suscriptor/Producto/RC/Sección/Obtener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Suscriptor/Producto/RC/Sección/Nuevo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Suscriptor/Producto/RC/Sección/Guardar   [PUT]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Suscriptor/Producto/RC/Sección/Giro/Listar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Sucriptor/Producto/RC/Sección/Giro/Borrar   [DEL/POST]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Suscriptor/Producto/RC/Sección/Giro/Agregar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 /RC/Sección /MultiGiro/Listar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 /RC/Sección/MultiGiro/Borrar   [DEL/POST]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 /RC/Sección/MultiGiro/Agregar   [POST]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Suscriptor/Producto/RC/Listar   [POST]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866890" y="2223770"/>
            <a:ext cx="3668395" cy="1531620"/>
          </a:xfrm>
        </p:spPr>
        <p:txBody>
          <a:bodyPr>
            <a:noAutofit/>
          </a:bodyPr>
          <a:lstStyle/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Seguridad/Suscriptor/Usuario/Validar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Seguridad/Usuario/Listar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Seguridad/Usuario/Obtener   [GET]</a:t>
            </a:r>
          </a:p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Seguridad/Servicio/Validar   [GET]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15</a:t>
            </a:fld>
            <a:endParaRPr lang="es-ES"/>
          </a:p>
        </p:txBody>
      </p:sp>
      <p:sp>
        <p:nvSpPr>
          <p:cNvPr id="18" name="Rectángulo redondeado 17"/>
          <p:cNvSpPr/>
          <p:nvPr/>
        </p:nvSpPr>
        <p:spPr>
          <a:xfrm>
            <a:off x="6529070" y="4408170"/>
            <a:ext cx="4344035" cy="15525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2400" b="1">
                <a:solidFill>
                  <a:schemeClr val="tx1"/>
                </a:solidFill>
              </a:rPr>
              <a:t>Simulación Cotización RC </a:t>
            </a:r>
          </a:p>
        </p:txBody>
      </p:sp>
      <p:sp>
        <p:nvSpPr>
          <p:cNvPr id="8" name="Marcador de posición de contenido 5"/>
          <p:cNvSpPr>
            <a:spLocks noGrp="1"/>
          </p:cNvSpPr>
          <p:nvPr/>
        </p:nvSpPr>
        <p:spPr>
          <a:xfrm>
            <a:off x="6943725" y="5208270"/>
            <a:ext cx="3668395" cy="463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n-US" sz="1600" spc="-100">
                <a:solidFill>
                  <a:schemeClr val="bg1"/>
                </a:solidFill>
                <a:uFillTx/>
              </a:rPr>
              <a:t>Suscriptor/Simulacion/RC/Ejecutar   [GET]</a:t>
            </a:r>
          </a:p>
        </p:txBody>
      </p:sp>
      <p:pic>
        <p:nvPicPr>
          <p:cNvPr id="15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Servicios - Clasificación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es-ES"/>
              <a:t>Simples	</a:t>
            </a:r>
          </a:p>
        </p:txBody>
      </p:sp>
      <p:sp>
        <p:nvSpPr>
          <p:cNvPr id="13" name="Marcador de posición de contenido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PE" altLang="es-ES" sz="2000"/>
              <a:t>Son los servicios en donde su implementación significa un traspaso de información hacia la capa de datos, sin tener necesidad de implementar una lógica de negocio.</a:t>
            </a: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altLang="es-ES"/>
              <a:t>Complejos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s-PE" altLang="es-ES" sz="2000"/>
              <a:t>Son los servicios que para implementar se debe ejecutar lógica compleja dentro de su implementación u orquestación con otros servicios.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16</a:t>
            </a:fld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9057005" y="5465445"/>
            <a:ext cx="1553210" cy="6248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6884035" y="5467350"/>
            <a:ext cx="1551940" cy="622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 / RC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324735" y="5469890"/>
            <a:ext cx="1553210" cy="6223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Intermediario 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9057640" y="4330700"/>
            <a:ext cx="1552575" cy="624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Simulación Cotización RC 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565150" y="4333240"/>
            <a:ext cx="1553210" cy="622300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2324735" y="4333240"/>
            <a:ext cx="1553210" cy="62484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6884035" y="4335780"/>
            <a:ext cx="1552575" cy="62230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Seguridad</a:t>
            </a:r>
          </a:p>
        </p:txBody>
      </p:sp>
      <p:pic>
        <p:nvPicPr>
          <p:cNvPr id="15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31" name="Rectángulo redondeado 30"/>
          <p:cNvSpPr/>
          <p:nvPr/>
        </p:nvSpPr>
        <p:spPr>
          <a:xfrm>
            <a:off x="4265930" y="5467350"/>
            <a:ext cx="1552575" cy="6248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Usuario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565150" y="5469255"/>
            <a:ext cx="1506855" cy="624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Auditoria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265295" y="4335145"/>
            <a:ext cx="1553210" cy="6229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tx1"/>
                </a:solidFill>
              </a:rPr>
              <a:t>Suscriptor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Arquitectura Servicios Simples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17</a:t>
            </a:fld>
            <a:endParaRPr lang="es-ES"/>
          </a:p>
        </p:txBody>
      </p:sp>
      <p:pic>
        <p:nvPicPr>
          <p:cNvPr id="8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441325" y="1691005"/>
            <a:ext cx="8754745" cy="935355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PE" altLang="es-ES"/>
              <a:t>Presentación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41325" y="2760980"/>
            <a:ext cx="8755380" cy="2643505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r"/>
            <a:endParaRPr lang="es-PE" altLang="es-ES">
              <a:sym typeface="+mn-ea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818765" y="2120265"/>
            <a:ext cx="1805940" cy="33972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 b="1">
                <a:solidFill>
                  <a:schemeClr val="accent1">
                    <a:lumMod val="50000"/>
                  </a:schemeClr>
                </a:solidFill>
                <a:effectLst/>
              </a:rPr>
              <a:t>App Web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5276850" y="2120265"/>
            <a:ext cx="1805940" cy="33972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 b="1">
                <a:solidFill>
                  <a:schemeClr val="accent1">
                    <a:lumMod val="50000"/>
                  </a:schemeClr>
                </a:solidFill>
                <a:effectLst/>
              </a:rPr>
              <a:t>Servicios</a:t>
            </a:r>
          </a:p>
        </p:txBody>
      </p:sp>
      <p:sp>
        <p:nvSpPr>
          <p:cNvPr id="72" name="Disco magnético 71"/>
          <p:cNvSpPr/>
          <p:nvPr/>
        </p:nvSpPr>
        <p:spPr>
          <a:xfrm>
            <a:off x="4072890" y="5752465"/>
            <a:ext cx="1105535" cy="57912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DB 3</a:t>
            </a:r>
          </a:p>
        </p:txBody>
      </p:sp>
      <p:sp>
        <p:nvSpPr>
          <p:cNvPr id="16" name="Disco magnético 15"/>
          <p:cNvSpPr/>
          <p:nvPr/>
        </p:nvSpPr>
        <p:spPr>
          <a:xfrm>
            <a:off x="2706370" y="5752465"/>
            <a:ext cx="1106170" cy="57912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DB 2</a:t>
            </a:r>
          </a:p>
        </p:txBody>
      </p:sp>
      <p:sp>
        <p:nvSpPr>
          <p:cNvPr id="17" name="Disco magnético 16"/>
          <p:cNvSpPr/>
          <p:nvPr/>
        </p:nvSpPr>
        <p:spPr>
          <a:xfrm>
            <a:off x="1331595" y="5752465"/>
            <a:ext cx="1106805" cy="57912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DB 1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1257935" y="3197860"/>
            <a:ext cx="6543675" cy="1771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>
                <a:solidFill>
                  <a:schemeClr val="tx1"/>
                </a:solidFill>
              </a:rPr>
              <a:t>Servicio Web Rest 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1936115" y="5038090"/>
            <a:ext cx="1905" cy="64452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3349625" y="5089525"/>
            <a:ext cx="1905" cy="64452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595495" y="5038090"/>
            <a:ext cx="1905" cy="64452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325235" y="5800090"/>
            <a:ext cx="1805940" cy="56261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 b="1">
                <a:solidFill>
                  <a:schemeClr val="bg1"/>
                </a:solidFill>
                <a:effectLst/>
              </a:rPr>
              <a:t>Servicios externos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7202805" y="5038090"/>
            <a:ext cx="1905" cy="64452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1804670" y="5168900"/>
            <a:ext cx="0" cy="323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3224530" y="5198745"/>
            <a:ext cx="0" cy="323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4494530" y="5198745"/>
            <a:ext cx="0" cy="323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7048500" y="5198745"/>
            <a:ext cx="0" cy="323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6179185" y="2501265"/>
            <a:ext cx="1905" cy="64452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6039485" y="2562225"/>
            <a:ext cx="0" cy="323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3720465" y="2501265"/>
            <a:ext cx="1905" cy="64452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3580765" y="2562225"/>
            <a:ext cx="0" cy="3232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Marcador de posición de contenido 21" descr="folder_4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374515"/>
            <a:ext cx="237490" cy="237490"/>
          </a:xfrm>
          <a:prstGeom prst="rect">
            <a:avLst/>
          </a:prstGeom>
        </p:spPr>
      </p:pic>
      <p:sp>
        <p:nvSpPr>
          <p:cNvPr id="38" name="Cuadro de texto 37"/>
          <p:cNvSpPr txBox="1"/>
          <p:nvPr/>
        </p:nvSpPr>
        <p:spPr>
          <a:xfrm>
            <a:off x="2748280" y="433959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Infraestructura</a:t>
            </a:r>
          </a:p>
        </p:txBody>
      </p:sp>
      <p:sp>
        <p:nvSpPr>
          <p:cNvPr id="40" name="Cuadro de texto 39"/>
          <p:cNvSpPr txBox="1"/>
          <p:nvPr/>
        </p:nvSpPr>
        <p:spPr>
          <a:xfrm>
            <a:off x="3141980" y="462153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Repositorios</a:t>
            </a:r>
          </a:p>
        </p:txBody>
      </p:sp>
      <p:sp>
        <p:nvSpPr>
          <p:cNvPr id="42" name="Cuadro de texto 41"/>
          <p:cNvSpPr txBox="1"/>
          <p:nvPr/>
        </p:nvSpPr>
        <p:spPr>
          <a:xfrm>
            <a:off x="6904990" y="462089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Agentes</a:t>
            </a:r>
          </a:p>
        </p:txBody>
      </p:sp>
      <p:pic>
        <p:nvPicPr>
          <p:cNvPr id="43" name="Marcador de posición de contenido 21" descr="folder_4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0" y="4655820"/>
            <a:ext cx="237490" cy="237490"/>
          </a:xfrm>
          <a:prstGeom prst="rect">
            <a:avLst/>
          </a:prstGeom>
        </p:spPr>
      </p:pic>
      <p:pic>
        <p:nvPicPr>
          <p:cNvPr id="44" name="Marcador de posición de contenido 21" descr="folder_4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90" y="4656455"/>
            <a:ext cx="237490" cy="237490"/>
          </a:xfrm>
          <a:prstGeom prst="rect">
            <a:avLst/>
          </a:prstGeom>
        </p:spPr>
      </p:pic>
      <p:pic>
        <p:nvPicPr>
          <p:cNvPr id="47" name="Marcador de posición de contenido 21" descr="folder_4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860165"/>
            <a:ext cx="237490" cy="237490"/>
          </a:xfrm>
          <a:prstGeom prst="rect">
            <a:avLst/>
          </a:prstGeom>
        </p:spPr>
      </p:pic>
      <p:sp>
        <p:nvSpPr>
          <p:cNvPr id="48" name="Cuadro de texto 47"/>
          <p:cNvSpPr txBox="1"/>
          <p:nvPr/>
        </p:nvSpPr>
        <p:spPr>
          <a:xfrm>
            <a:off x="2341880" y="382524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Modelos</a:t>
            </a:r>
          </a:p>
        </p:txBody>
      </p:sp>
      <p:pic>
        <p:nvPicPr>
          <p:cNvPr id="49" name="Marcador de posición de contenido 21" descr="folder_4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587750"/>
            <a:ext cx="237490" cy="237490"/>
          </a:xfrm>
          <a:prstGeom prst="rect">
            <a:avLst/>
          </a:prstGeom>
        </p:spPr>
      </p:pic>
      <p:sp>
        <p:nvSpPr>
          <p:cNvPr id="50" name="Cuadro de texto 49"/>
          <p:cNvSpPr txBox="1"/>
          <p:nvPr/>
        </p:nvSpPr>
        <p:spPr>
          <a:xfrm>
            <a:off x="2341880" y="355282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Controladoras</a:t>
            </a:r>
          </a:p>
        </p:txBody>
      </p:sp>
      <p:pic>
        <p:nvPicPr>
          <p:cNvPr id="51" name="Marcador de posición de contenido 21" descr="folder_4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097655"/>
            <a:ext cx="237490" cy="237490"/>
          </a:xfrm>
          <a:prstGeom prst="rect">
            <a:avLst/>
          </a:prstGeom>
        </p:spPr>
      </p:pic>
      <p:sp>
        <p:nvSpPr>
          <p:cNvPr id="52" name="Cuadro de texto 51"/>
          <p:cNvSpPr txBox="1"/>
          <p:nvPr/>
        </p:nvSpPr>
        <p:spPr>
          <a:xfrm>
            <a:off x="2748280" y="406273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Entidades</a:t>
            </a:r>
          </a:p>
        </p:txBody>
      </p:sp>
      <p:pic>
        <p:nvPicPr>
          <p:cNvPr id="13" name="Marcador de posición de contenido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467850" y="1780540"/>
            <a:ext cx="2428875" cy="32575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7882890" y="3197860"/>
            <a:ext cx="362585" cy="177101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s-PE" altLang="es-ES">
                <a:solidFill>
                  <a:schemeClr val="bg1"/>
                </a:solidFill>
              </a:rPr>
              <a:t>Auditoria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285480" y="3197860"/>
            <a:ext cx="344170" cy="17716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s-PE" altLang="es-ES">
                <a:solidFill>
                  <a:schemeClr val="bg1"/>
                </a:solidFill>
              </a:rPr>
              <a:t>Seguridad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redondeado 15"/>
          <p:cNvSpPr/>
          <p:nvPr/>
        </p:nvSpPr>
        <p:spPr>
          <a:xfrm>
            <a:off x="541655" y="2305050"/>
            <a:ext cx="8755380" cy="3558540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t" anchorCtr="0" forceAA="0" compatLnSpc="1">
            <a:noAutofit/>
          </a:bodyPr>
          <a:lstStyle/>
          <a:p>
            <a:pPr lvl="0" algn="l"/>
            <a:r>
              <a:rPr lang="es-PE" alt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Servidor de aplicaciones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 dirty="0">
                <a:sym typeface="+mn-ea"/>
              </a:rPr>
              <a:t>Arquitectura Servicios Complejos</a:t>
            </a:r>
            <a:endParaRPr lang="es-ES" alt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5ACBA-6A5F-444B-A84F-30B7CBC79493}" type="slidenum">
              <a:rPr lang="es-ES" smtClean="0"/>
              <a:t>18</a:t>
            </a:fld>
            <a:endParaRPr lang="es-ES"/>
          </a:p>
        </p:txBody>
      </p:sp>
      <p:pic>
        <p:nvPicPr>
          <p:cNvPr id="9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541655" y="1490980"/>
            <a:ext cx="8754745" cy="678815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PE" alt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2695575" y="1691005"/>
            <a:ext cx="1805940" cy="33972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Web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5080000" y="1691005"/>
            <a:ext cx="1805940" cy="33972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</a:t>
            </a:r>
          </a:p>
        </p:txBody>
      </p:sp>
      <p:sp>
        <p:nvSpPr>
          <p:cNvPr id="72" name="Disco magnético 71"/>
          <p:cNvSpPr/>
          <p:nvPr/>
        </p:nvSpPr>
        <p:spPr>
          <a:xfrm>
            <a:off x="2897505" y="5998210"/>
            <a:ext cx="1105535" cy="57912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18" name="Disco magnético 17"/>
          <p:cNvSpPr/>
          <p:nvPr/>
        </p:nvSpPr>
        <p:spPr>
          <a:xfrm>
            <a:off x="2259330" y="5998210"/>
            <a:ext cx="1106805" cy="57912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23" name="Rectángulo redondeado 22"/>
          <p:cNvSpPr/>
          <p:nvPr/>
        </p:nvSpPr>
        <p:spPr>
          <a:xfrm>
            <a:off x="5944870" y="6045200"/>
            <a:ext cx="1805940" cy="5321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externos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2316480" y="2668905"/>
            <a:ext cx="4973955" cy="5441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200">
                <a:solidFill>
                  <a:schemeClr val="tx1"/>
                </a:solidFill>
              </a:rPr>
              <a:t>Servicio 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5203190" y="3902710"/>
            <a:ext cx="1222375" cy="4851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200">
                <a:solidFill>
                  <a:schemeClr val="tx1"/>
                </a:solidFill>
              </a:rPr>
              <a:t>Servicios de dominio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437890" y="3902710"/>
            <a:ext cx="1369695" cy="4851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200">
                <a:solidFill>
                  <a:schemeClr val="tx1"/>
                </a:solidFill>
              </a:rPr>
              <a:t>Entidades de dominio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5191125" y="5179695"/>
            <a:ext cx="2668270" cy="3054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200">
                <a:solidFill>
                  <a:schemeClr val="tx1"/>
                </a:solidFill>
              </a:rPr>
              <a:t>Agentes de servicios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1807210" y="5179695"/>
            <a:ext cx="2668270" cy="3054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200">
                <a:solidFill>
                  <a:schemeClr val="tx1"/>
                </a:solidFill>
              </a:rPr>
              <a:t>Repositorios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1402080" y="4850765"/>
            <a:ext cx="6686550" cy="79438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s-PE" altLang="es-ES" sz="1200">
                <a:solidFill>
                  <a:schemeClr val="bg1"/>
                </a:solidFill>
              </a:rPr>
              <a:t>Capa de Infraestructura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3167380" y="3571240"/>
            <a:ext cx="4921250" cy="94234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s-PE" altLang="es-ES" sz="1200">
                <a:solidFill>
                  <a:schemeClr val="bg1"/>
                </a:solidFill>
              </a:rPr>
              <a:t>Capa de Infraestructura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6653530" y="3902710"/>
            <a:ext cx="1222375" cy="4851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200">
                <a:solidFill>
                  <a:schemeClr val="tx1"/>
                </a:solidFill>
              </a:rPr>
              <a:t>Contratos de Repositorio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5460365" y="2906395"/>
            <a:ext cx="997585" cy="2355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900">
                <a:solidFill>
                  <a:schemeClr val="tx1"/>
                </a:solidFill>
              </a:rPr>
              <a:t>Models(DTO)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3174365" y="2906395"/>
            <a:ext cx="998855" cy="2336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900">
                <a:solidFill>
                  <a:schemeClr val="tx1"/>
                </a:solidFill>
              </a:rPr>
              <a:t>Controladores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1402715" y="2521585"/>
            <a:ext cx="6686550" cy="7854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s-PE" altLang="es-ES" sz="1200">
                <a:solidFill>
                  <a:schemeClr val="bg1"/>
                </a:solidFill>
              </a:rPr>
              <a:t>Capa de </a:t>
            </a:r>
          </a:p>
          <a:p>
            <a:pPr algn="l"/>
            <a:r>
              <a:rPr lang="es-PE" altLang="es-ES" sz="1200">
                <a:solidFill>
                  <a:schemeClr val="bg1"/>
                </a:solidFill>
              </a:rPr>
              <a:t>Aplicación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3138170" y="5565140"/>
            <a:ext cx="0" cy="36449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5166995" y="3238500"/>
            <a:ext cx="0" cy="26479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390515" y="3238500"/>
            <a:ext cx="8255" cy="256540"/>
          </a:xfrm>
          <a:prstGeom prst="straightConnector1">
            <a:avLst/>
          </a:prstGeom>
          <a:ln w="19050">
            <a:solidFill>
              <a:schemeClr val="bg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4466590" y="4538345"/>
            <a:ext cx="0" cy="26479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2837815" y="3853180"/>
            <a:ext cx="0" cy="26479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sco magnético 16"/>
          <p:cNvSpPr/>
          <p:nvPr/>
        </p:nvSpPr>
        <p:spPr>
          <a:xfrm>
            <a:off x="2585085" y="6142355"/>
            <a:ext cx="1106170" cy="57912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Fuentes Datos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3018790" y="5565140"/>
            <a:ext cx="0" cy="26479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2939415" y="3329305"/>
            <a:ext cx="3810" cy="1482090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3594735" y="2055495"/>
            <a:ext cx="3810" cy="36258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>
            <a:off x="5975350" y="2072005"/>
            <a:ext cx="3810" cy="36258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7099300" y="5567045"/>
            <a:ext cx="3810" cy="362585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6847840" y="5567045"/>
            <a:ext cx="0" cy="26479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V="1">
            <a:off x="5833745" y="2072005"/>
            <a:ext cx="0" cy="26479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3442970" y="2072005"/>
            <a:ext cx="0" cy="264795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Marcador de posición de contenido 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587230" y="1960245"/>
            <a:ext cx="2129790" cy="368490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8266430" y="2508250"/>
            <a:ext cx="344170" cy="31235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s-PE" altLang="es-ES">
                <a:solidFill>
                  <a:schemeClr val="bg1"/>
                </a:solidFill>
              </a:rPr>
              <a:t>Auditoria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8649335" y="2510155"/>
            <a:ext cx="344170" cy="31235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s-PE" altLang="es-ES">
                <a:solidFill>
                  <a:schemeClr val="bg1"/>
                </a:solidFill>
              </a:rPr>
              <a:t>Seguridad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Servicios - Funcionamiento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19</a:t>
            </a:fld>
            <a:endParaRPr lang="es-ES"/>
          </a:p>
        </p:txBody>
      </p:sp>
      <p:pic>
        <p:nvPicPr>
          <p:cNvPr id="10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1265555" y="1697355"/>
            <a:ext cx="3943350" cy="869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1348740" y="2147570"/>
            <a:ext cx="180530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3261995" y="2147570"/>
            <a:ext cx="180530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6950075" y="1697355"/>
            <a:ext cx="3943350" cy="869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7033260" y="2147570"/>
            <a:ext cx="180530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946515" y="2147570"/>
            <a:ext cx="180530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 dirty="0"/>
              <a:t>Proceso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</a:t>
            </a:fld>
            <a:endParaRPr lang="es-ES"/>
          </a:p>
        </p:txBody>
      </p:sp>
      <p:pic>
        <p:nvPicPr>
          <p:cNvPr id="7" name="Marcador de posición de contenido 53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36575" y="3247390"/>
            <a:ext cx="1781810" cy="1793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Configuración de manual del suscripción y tarifario.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3732530" y="2588895"/>
            <a:ext cx="1974215" cy="1238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Configuración del producto en el  Suscriptor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732530" y="4599940"/>
            <a:ext cx="1973580" cy="1238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Configuración de las reglas de negocio.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2484755" y="3247390"/>
            <a:ext cx="934720" cy="81407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484755" y="4358640"/>
            <a:ext cx="946150" cy="7575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ruz 10"/>
          <p:cNvSpPr/>
          <p:nvPr/>
        </p:nvSpPr>
        <p:spPr>
          <a:xfrm>
            <a:off x="4535805" y="3959225"/>
            <a:ext cx="502285" cy="513715"/>
          </a:xfrm>
          <a:prstGeom prst="plus">
            <a:avLst>
              <a:gd name="adj" fmla="val 3992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2" name="Flecha derecha 11"/>
          <p:cNvSpPr/>
          <p:nvPr/>
        </p:nvSpPr>
        <p:spPr>
          <a:xfrm>
            <a:off x="5923915" y="3609340"/>
            <a:ext cx="780415" cy="1289685"/>
          </a:xfrm>
          <a:prstGeom prst="rightArrow">
            <a:avLst>
              <a:gd name="adj1" fmla="val 33825"/>
              <a:gd name="adj2" fmla="val 53132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6844665" y="3609340"/>
            <a:ext cx="1664970" cy="1457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Proceso de contización.</a:t>
            </a:r>
          </a:p>
        </p:txBody>
      </p:sp>
      <p:sp>
        <p:nvSpPr>
          <p:cNvPr id="17" name="Flecha derecha 16"/>
          <p:cNvSpPr/>
          <p:nvPr/>
        </p:nvSpPr>
        <p:spPr>
          <a:xfrm rot="5400000">
            <a:off x="1194435" y="2435225"/>
            <a:ext cx="464820" cy="864235"/>
          </a:xfrm>
          <a:prstGeom prst="rightArrow">
            <a:avLst>
              <a:gd name="adj1" fmla="val 35846"/>
              <a:gd name="adj2" fmla="val 5321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8" name="Flecha derecha 17"/>
          <p:cNvSpPr/>
          <p:nvPr/>
        </p:nvSpPr>
        <p:spPr>
          <a:xfrm rot="5400000">
            <a:off x="7459980" y="2570480"/>
            <a:ext cx="464820" cy="864235"/>
          </a:xfrm>
          <a:prstGeom prst="rightArrow">
            <a:avLst>
              <a:gd name="adj1" fmla="val 35846"/>
              <a:gd name="adj2" fmla="val 5321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0" name="Multidocumento 19"/>
          <p:cNvSpPr/>
          <p:nvPr/>
        </p:nvSpPr>
        <p:spPr>
          <a:xfrm>
            <a:off x="705485" y="1449705"/>
            <a:ext cx="1444625" cy="94234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/>
          </a:p>
        </p:txBody>
      </p:sp>
      <p:sp>
        <p:nvSpPr>
          <p:cNvPr id="21" name="Multidocumento 20"/>
          <p:cNvSpPr/>
          <p:nvPr/>
        </p:nvSpPr>
        <p:spPr>
          <a:xfrm>
            <a:off x="6970395" y="1526540"/>
            <a:ext cx="1444625" cy="94234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/>
          </a:p>
        </p:txBody>
      </p:sp>
      <p:sp>
        <p:nvSpPr>
          <p:cNvPr id="22" name="Multidocumento 21"/>
          <p:cNvSpPr/>
          <p:nvPr/>
        </p:nvSpPr>
        <p:spPr>
          <a:xfrm>
            <a:off x="9599930" y="3815080"/>
            <a:ext cx="1444625" cy="94234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/>
          </a:p>
        </p:txBody>
      </p:sp>
      <p:sp>
        <p:nvSpPr>
          <p:cNvPr id="23" name="Cuadro de texto 22"/>
          <p:cNvSpPr txBox="1"/>
          <p:nvPr/>
        </p:nvSpPr>
        <p:spPr>
          <a:xfrm>
            <a:off x="2245995" y="1449705"/>
            <a:ext cx="2772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 dirty="0">
                <a:solidFill>
                  <a:schemeClr val="bg1"/>
                </a:solidFill>
              </a:rPr>
              <a:t>Manual de suscripción.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 dirty="0">
                <a:solidFill>
                  <a:schemeClr val="bg1"/>
                </a:solidFill>
              </a:rPr>
              <a:t>Tarifario.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 dirty="0">
                <a:solidFill>
                  <a:schemeClr val="bg1"/>
                </a:solidFill>
              </a:rPr>
              <a:t>Reglas de negocio.</a:t>
            </a:r>
          </a:p>
        </p:txBody>
      </p:sp>
      <p:sp>
        <p:nvSpPr>
          <p:cNvPr id="24" name="Cuadro de texto 23"/>
          <p:cNvSpPr txBox="1"/>
          <p:nvPr/>
        </p:nvSpPr>
        <p:spPr>
          <a:xfrm>
            <a:off x="8509635" y="1526540"/>
            <a:ext cx="2772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>
                <a:solidFill>
                  <a:schemeClr val="bg1"/>
                </a:solidFill>
              </a:rPr>
              <a:t>Información del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>
                <a:solidFill>
                  <a:schemeClr val="bg1"/>
                </a:solidFill>
              </a:rPr>
              <a:t>Información del bien a asegurar.</a:t>
            </a:r>
          </a:p>
        </p:txBody>
      </p:sp>
      <p:sp>
        <p:nvSpPr>
          <p:cNvPr id="25" name="Cuadro de texto 24"/>
          <p:cNvSpPr txBox="1"/>
          <p:nvPr/>
        </p:nvSpPr>
        <p:spPr>
          <a:xfrm>
            <a:off x="8936355" y="5066665"/>
            <a:ext cx="277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>
                <a:solidFill>
                  <a:schemeClr val="bg1"/>
                </a:solidFill>
              </a:rPr>
              <a:t>Condiciones de la póliza.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>
                <a:solidFill>
                  <a:schemeClr val="bg1"/>
                </a:solidFill>
              </a:rPr>
              <a:t>Prima a aplicar.</a:t>
            </a:r>
          </a:p>
        </p:txBody>
      </p:sp>
      <p:sp>
        <p:nvSpPr>
          <p:cNvPr id="26" name="Flecha derecha 25"/>
          <p:cNvSpPr/>
          <p:nvPr/>
        </p:nvSpPr>
        <p:spPr>
          <a:xfrm>
            <a:off x="8683625" y="3641090"/>
            <a:ext cx="780415" cy="1289685"/>
          </a:xfrm>
          <a:prstGeom prst="rightArrow">
            <a:avLst>
              <a:gd name="adj1" fmla="val 33825"/>
              <a:gd name="adj2" fmla="val 53132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7" name="Llave izquierda 26"/>
          <p:cNvSpPr/>
          <p:nvPr/>
        </p:nvSpPr>
        <p:spPr>
          <a:xfrm rot="16200000">
            <a:off x="2877820" y="3345180"/>
            <a:ext cx="506095" cy="5339715"/>
          </a:xfrm>
          <a:prstGeom prst="leftBrace">
            <a:avLst>
              <a:gd name="adj1" fmla="val 1065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8" name="Llave izquierda 27"/>
          <p:cNvSpPr/>
          <p:nvPr/>
        </p:nvSpPr>
        <p:spPr>
          <a:xfrm rot="16200000">
            <a:off x="9023985" y="3583305"/>
            <a:ext cx="506730" cy="4863465"/>
          </a:xfrm>
          <a:prstGeom prst="leftBrace">
            <a:avLst>
              <a:gd name="adj1" fmla="val 1065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9" name="Cuadro de texto 28"/>
          <p:cNvSpPr txBox="1"/>
          <p:nvPr/>
        </p:nvSpPr>
        <p:spPr>
          <a:xfrm>
            <a:off x="1711960" y="6394450"/>
            <a:ext cx="286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b="1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31" name="Cuadro de texto 30"/>
          <p:cNvSpPr txBox="1"/>
          <p:nvPr/>
        </p:nvSpPr>
        <p:spPr>
          <a:xfrm>
            <a:off x="7865745" y="6391275"/>
            <a:ext cx="286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b="1">
                <a:solidFill>
                  <a:schemeClr val="bg1"/>
                </a:solidFill>
              </a:rPr>
              <a:t>Ejecución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es-ES" b="1">
                <a:sym typeface="+mn-ea"/>
              </a:rPr>
              <a:t>Arquitectura</a:t>
            </a:r>
            <a:br>
              <a:rPr lang="es-PE" altLang="es-ES" b="1">
                <a:sym typeface="+mn-ea"/>
              </a:rPr>
            </a:br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20</a:t>
            </a:fld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381635" y="2380615"/>
            <a:ext cx="2183765" cy="44196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 Seguridad</a:t>
            </a:r>
          </a:p>
        </p:txBody>
      </p:sp>
      <p:pic>
        <p:nvPicPr>
          <p:cNvPr id="7" name="Marcador de posición de contenido 6" descr="Active-Directory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1085" y="4203700"/>
            <a:ext cx="1689100" cy="797560"/>
          </a:xfrm>
          <a:prstGeom prst="rect">
            <a:avLst/>
          </a:prstGeom>
        </p:spPr>
      </p:pic>
      <p:sp>
        <p:nvSpPr>
          <p:cNvPr id="72" name="Disco magnético 71"/>
          <p:cNvSpPr/>
          <p:nvPr/>
        </p:nvSpPr>
        <p:spPr>
          <a:xfrm>
            <a:off x="381635" y="5124450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1688465" y="3013075"/>
            <a:ext cx="8255" cy="13582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918845" y="2938780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arcador de posición de contenido 14" descr="efite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22" name="Rectángulo redondeado 21"/>
          <p:cNvSpPr/>
          <p:nvPr/>
        </p:nvSpPr>
        <p:spPr>
          <a:xfrm>
            <a:off x="2928620" y="2380615"/>
            <a:ext cx="2190750" cy="44132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 Catalogo</a:t>
            </a:r>
          </a:p>
        </p:txBody>
      </p:sp>
      <p:sp>
        <p:nvSpPr>
          <p:cNvPr id="13" name="Disco magnético 12"/>
          <p:cNvSpPr/>
          <p:nvPr/>
        </p:nvSpPr>
        <p:spPr>
          <a:xfrm>
            <a:off x="2927985" y="5124450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357245" y="2938780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/>
          <p:cNvSpPr/>
          <p:nvPr/>
        </p:nvSpPr>
        <p:spPr>
          <a:xfrm>
            <a:off x="3566795" y="4431030"/>
            <a:ext cx="1553210" cy="34353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4176395" y="2938780"/>
            <a:ext cx="8255" cy="13582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5454650" y="2388235"/>
            <a:ext cx="2087245" cy="43370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sp>
        <p:nvSpPr>
          <p:cNvPr id="17" name="Disco magnético 16"/>
          <p:cNvSpPr/>
          <p:nvPr/>
        </p:nvSpPr>
        <p:spPr>
          <a:xfrm>
            <a:off x="5454650" y="5124450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InsuDB</a:t>
            </a:r>
          </a:p>
        </p:txBody>
      </p:sp>
      <p:sp>
        <p:nvSpPr>
          <p:cNvPr id="18" name="Disco magnético 17"/>
          <p:cNvSpPr/>
          <p:nvPr/>
        </p:nvSpPr>
        <p:spPr>
          <a:xfrm>
            <a:off x="6294120" y="4504055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Fenix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985510" y="2939415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6913880" y="3013075"/>
            <a:ext cx="8255" cy="13582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7891780" y="2380615"/>
            <a:ext cx="1388745" cy="44196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Usuario</a:t>
            </a:r>
          </a:p>
        </p:txBody>
      </p:sp>
      <p:sp>
        <p:nvSpPr>
          <p:cNvPr id="21" name="Disco magnético 20"/>
          <p:cNvSpPr/>
          <p:nvPr/>
        </p:nvSpPr>
        <p:spPr>
          <a:xfrm>
            <a:off x="7891780" y="5124450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8503920" y="2938780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9558020" y="2390775"/>
            <a:ext cx="2099945" cy="4318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Intermediario </a:t>
            </a:r>
          </a:p>
        </p:txBody>
      </p:sp>
      <p:sp>
        <p:nvSpPr>
          <p:cNvPr id="25" name="Disco magnético 24"/>
          <p:cNvSpPr/>
          <p:nvPr/>
        </p:nvSpPr>
        <p:spPr>
          <a:xfrm>
            <a:off x="9565005" y="5123815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9994265" y="2938145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0203815" y="4430395"/>
            <a:ext cx="1553210" cy="34353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10813415" y="2938145"/>
            <a:ext cx="8255" cy="13582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Arquitectura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21</a:t>
            </a:fld>
            <a:endParaRPr lang="es-ES"/>
          </a:p>
        </p:txBody>
      </p:sp>
      <p:pic>
        <p:nvPicPr>
          <p:cNvPr id="7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18" name="Rectángulo redondeado 17"/>
          <p:cNvSpPr/>
          <p:nvPr/>
        </p:nvSpPr>
        <p:spPr>
          <a:xfrm>
            <a:off x="534670" y="1757045"/>
            <a:ext cx="3686810" cy="5670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Simulación Cotización RC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2128520" y="5280660"/>
            <a:ext cx="1421765" cy="35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1736090" y="4825365"/>
            <a:ext cx="1421765" cy="3562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 / RC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1096645" y="3889375"/>
            <a:ext cx="1065530" cy="35750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1343025" y="4361180"/>
            <a:ext cx="1421765" cy="35687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914525" y="2480945"/>
            <a:ext cx="4445" cy="136779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2407920" y="2433955"/>
            <a:ext cx="3810" cy="1873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2888615" y="2433955"/>
            <a:ext cx="1905" cy="23622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277870" y="2433955"/>
            <a:ext cx="13335" cy="27679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Marcador de posición de contenido 16" descr="inru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70" y="4920615"/>
            <a:ext cx="779145" cy="508635"/>
          </a:xfrm>
          <a:prstGeom prst="rect">
            <a:avLst/>
          </a:prstGeom>
          <a:solidFill>
            <a:schemeClr val="accent6">
              <a:lumMod val="40000"/>
              <a:lumOff val="60000"/>
              <a:alpha val="86000"/>
            </a:schemeClr>
          </a:solidFill>
        </p:spPr>
      </p:pic>
      <p:cxnSp>
        <p:nvCxnSpPr>
          <p:cNvPr id="19" name="Conector recto de flecha 18"/>
          <p:cNvCxnSpPr/>
          <p:nvPr/>
        </p:nvCxnSpPr>
        <p:spPr>
          <a:xfrm flipH="1">
            <a:off x="842645" y="2433955"/>
            <a:ext cx="12700" cy="239522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co magnético 71"/>
          <p:cNvSpPr/>
          <p:nvPr/>
        </p:nvSpPr>
        <p:spPr>
          <a:xfrm>
            <a:off x="300355" y="5713730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851535" y="5508625"/>
            <a:ext cx="8255" cy="2730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endCxn id="72" idx="4"/>
          </p:cNvCxnSpPr>
          <p:nvPr/>
        </p:nvCxnSpPr>
        <p:spPr>
          <a:xfrm rot="5400000">
            <a:off x="963930" y="3010535"/>
            <a:ext cx="3528695" cy="2359025"/>
          </a:xfrm>
          <a:prstGeom prst="bent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7600315" y="1728470"/>
            <a:ext cx="2409825" cy="6248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737100" y="1729105"/>
            <a:ext cx="2356485" cy="622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</a:t>
            </a:r>
          </a:p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Producto / Ramo / RC</a:t>
            </a:r>
          </a:p>
        </p:txBody>
      </p:sp>
      <p:sp>
        <p:nvSpPr>
          <p:cNvPr id="26" name="Disco magnético 25"/>
          <p:cNvSpPr/>
          <p:nvPr/>
        </p:nvSpPr>
        <p:spPr>
          <a:xfrm>
            <a:off x="4901565" y="4784725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5330825" y="2599055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5540375" y="4091305"/>
            <a:ext cx="1553210" cy="34353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6149975" y="2599055"/>
            <a:ext cx="8255" cy="13582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sco magnético 30"/>
          <p:cNvSpPr/>
          <p:nvPr/>
        </p:nvSpPr>
        <p:spPr>
          <a:xfrm>
            <a:off x="7818120" y="4754880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8247380" y="2569210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8456930" y="4061460"/>
            <a:ext cx="1553210" cy="34353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9066530" y="2569210"/>
            <a:ext cx="8255" cy="13582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10269855" y="1727200"/>
            <a:ext cx="1506855" cy="624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Auditoria</a:t>
            </a:r>
          </a:p>
        </p:txBody>
      </p:sp>
      <p:sp>
        <p:nvSpPr>
          <p:cNvPr id="36" name="Disco magnético 35"/>
          <p:cNvSpPr/>
          <p:nvPr/>
        </p:nvSpPr>
        <p:spPr>
          <a:xfrm>
            <a:off x="10399395" y="4754880"/>
            <a:ext cx="1248410" cy="497205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11019790" y="2569210"/>
            <a:ext cx="7620" cy="206184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Solución Web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22</a:t>
            </a:fld>
            <a:endParaRPr lang="es-ES"/>
          </a:p>
        </p:txBody>
      </p:sp>
      <p:pic>
        <p:nvPicPr>
          <p:cNvPr id="12" name="Marcador de posición de contenido 8" descr="kisspng-web-development-web-design-web-application-develop-cpu-5accd380925057.87829910152337292859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165" y="1017905"/>
            <a:ext cx="5591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Suscriptor Web</a:t>
            </a:r>
          </a:p>
        </p:txBody>
      </p:sp>
      <p:sp>
        <p:nvSpPr>
          <p:cNvPr id="7" name="Marcador de posición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altLang="es-ES" sz="1600"/>
              <a:t>Herramienta para realizar la configuración del manual de suscripción y tarifario, esta configuración da como resultado la creación de un o mas productos en el suscriptor.</a:t>
            </a:r>
          </a:p>
          <a:p>
            <a:pPr algn="just"/>
            <a:r>
              <a:rPr lang="es-PE" altLang="es-ES" sz="1600">
                <a:sym typeface="+mn-ea"/>
              </a:rPr>
              <a:t>El producto del suscriptor constitulle una plantilla de configuración que respeta lo especificado en el manual de Suscripción y tarifario, esta plantilla, es usando durante el proceso de cotización, en donde a base de los parametros enviandos y lo configurado en el Suscriptor y en la reglas de negocio se determina las condiciones y tarifa a utilizar para la cotización hacia el cliente.</a:t>
            </a:r>
          </a:p>
          <a:p>
            <a:pPr algn="just"/>
            <a:endParaRPr lang="es-PE" altLang="es-ES" sz="1600">
              <a:sym typeface="+mn-ea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23</a:t>
            </a:fld>
            <a:endParaRPr lang="es-ES"/>
          </a:p>
        </p:txBody>
      </p:sp>
      <p:pic>
        <p:nvPicPr>
          <p:cNvPr id="54" name="Marcador de posición de contenido 53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pic>
        <p:nvPicPr>
          <p:cNvPr id="4" name="Marcador de posición de contenido 3" descr="Eventos-y-Exposiciones-web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429000" y="3366135"/>
            <a:ext cx="5181600" cy="29902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98575"/>
            <a:ext cx="7273290" cy="42602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Pantallas - Prototipos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24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5" y="1780540"/>
            <a:ext cx="5846445" cy="42805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" y="2617470"/>
            <a:ext cx="6461125" cy="4038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Marcador de posición de contenido 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596255" y="2894330"/>
            <a:ext cx="5830570" cy="3644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Marcador de posición de contenido 4"/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715770" y="1440180"/>
            <a:ext cx="8308975" cy="5098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" name="Marcador de posición de contenido 53" descr="efite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76605" y="1198880"/>
            <a:ext cx="8084185" cy="5521960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Estructura - angular</a:t>
            </a:r>
            <a:br>
              <a:rPr lang="es-PE" altLang="es-ES"/>
            </a:br>
            <a:endParaRPr lang="es-PE" alt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25</a:t>
            </a:fld>
            <a:endParaRPr lang="es-ES"/>
          </a:p>
        </p:txBody>
      </p:sp>
      <p:pic>
        <p:nvPicPr>
          <p:cNvPr id="5" name="Marcador de posición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6395" y="1397000"/>
            <a:ext cx="1591945" cy="3855720"/>
          </a:xfrm>
          <a:prstGeom prst="rect">
            <a:avLst/>
          </a:prstGeom>
        </p:spPr>
      </p:pic>
      <p:pic>
        <p:nvPicPr>
          <p:cNvPr id="6" name="Marcador de posición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69095" y="5229860"/>
            <a:ext cx="1581150" cy="1307465"/>
          </a:xfrm>
          <a:prstGeom prst="rect">
            <a:avLst/>
          </a:prstGeom>
        </p:spPr>
      </p:pic>
      <p:pic>
        <p:nvPicPr>
          <p:cNvPr id="54" name="Marcador de posición de contenido 53" descr="efite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pic>
        <p:nvPicPr>
          <p:cNvPr id="49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" y="153416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50" name="Cuadro de texto 49"/>
          <p:cNvSpPr txBox="1"/>
          <p:nvPr/>
        </p:nvSpPr>
        <p:spPr>
          <a:xfrm>
            <a:off x="1430020" y="149923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e2e</a:t>
            </a:r>
          </a:p>
        </p:txBody>
      </p:sp>
      <p:pic>
        <p:nvPicPr>
          <p:cNvPr id="9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" y="176530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10" name="Cuadro de texto 9"/>
          <p:cNvSpPr txBox="1"/>
          <p:nvPr/>
        </p:nvSpPr>
        <p:spPr>
          <a:xfrm>
            <a:off x="1430020" y="173101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node_modules</a:t>
            </a:r>
          </a:p>
        </p:txBody>
      </p:sp>
      <p:pic>
        <p:nvPicPr>
          <p:cNvPr id="11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" y="199644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12" name="Cuadro de texto 11"/>
          <p:cNvSpPr txBox="1"/>
          <p:nvPr/>
        </p:nvSpPr>
        <p:spPr>
          <a:xfrm>
            <a:off x="1430020" y="200342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src</a:t>
            </a:r>
          </a:p>
        </p:txBody>
      </p:sp>
      <p:pic>
        <p:nvPicPr>
          <p:cNvPr id="13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80" y="223583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14" name="Cuadro de texto 13"/>
          <p:cNvSpPr txBox="1"/>
          <p:nvPr/>
        </p:nvSpPr>
        <p:spPr>
          <a:xfrm>
            <a:off x="1821815" y="220091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app</a:t>
            </a:r>
          </a:p>
        </p:txBody>
      </p:sp>
      <p:pic>
        <p:nvPicPr>
          <p:cNvPr id="15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20" y="245046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16" name="Cuadro de texto 15"/>
          <p:cNvSpPr txBox="1"/>
          <p:nvPr/>
        </p:nvSpPr>
        <p:spPr>
          <a:xfrm>
            <a:off x="2205355" y="241617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component</a:t>
            </a:r>
          </a:p>
        </p:txBody>
      </p:sp>
      <p:pic>
        <p:nvPicPr>
          <p:cNvPr id="17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760" y="265239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18" name="Cuadro de texto 17"/>
          <p:cNvSpPr txBox="1"/>
          <p:nvPr/>
        </p:nvSpPr>
        <p:spPr>
          <a:xfrm>
            <a:off x="2588895" y="261810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Producto</a:t>
            </a:r>
          </a:p>
        </p:txBody>
      </p:sp>
      <p:pic>
        <p:nvPicPr>
          <p:cNvPr id="19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085" y="286702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20" name="Cuadro de texto 19"/>
          <p:cNvSpPr txBox="1"/>
          <p:nvPr/>
        </p:nvSpPr>
        <p:spPr>
          <a:xfrm>
            <a:off x="3030220" y="283273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Nuevo-producto</a:t>
            </a:r>
          </a:p>
        </p:txBody>
      </p:sp>
      <p:pic>
        <p:nvPicPr>
          <p:cNvPr id="21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085" y="309816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22" name="Cuadro de texto 21"/>
          <p:cNvSpPr txBox="1"/>
          <p:nvPr/>
        </p:nvSpPr>
        <p:spPr>
          <a:xfrm>
            <a:off x="3030220" y="306387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versiones-producto</a:t>
            </a:r>
          </a:p>
        </p:txBody>
      </p:sp>
      <p:pic>
        <p:nvPicPr>
          <p:cNvPr id="23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085" y="332930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24" name="Cuadro de texto 23"/>
          <p:cNvSpPr txBox="1"/>
          <p:nvPr/>
        </p:nvSpPr>
        <p:spPr>
          <a:xfrm>
            <a:off x="3030220" y="329501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ramos</a:t>
            </a:r>
          </a:p>
        </p:txBody>
      </p:sp>
      <p:pic>
        <p:nvPicPr>
          <p:cNvPr id="25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520" y="355219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26" name="Cuadro de texto 25"/>
          <p:cNvSpPr txBox="1"/>
          <p:nvPr/>
        </p:nvSpPr>
        <p:spPr>
          <a:xfrm>
            <a:off x="3479165" y="351726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rc</a:t>
            </a:r>
          </a:p>
        </p:txBody>
      </p:sp>
      <p:pic>
        <p:nvPicPr>
          <p:cNvPr id="27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315" y="376682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28" name="Cuadro de texto 27"/>
          <p:cNvSpPr txBox="1"/>
          <p:nvPr/>
        </p:nvSpPr>
        <p:spPr>
          <a:xfrm>
            <a:off x="3845560" y="373189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general</a:t>
            </a:r>
          </a:p>
        </p:txBody>
      </p:sp>
      <p:pic>
        <p:nvPicPr>
          <p:cNvPr id="29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315" y="400621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30" name="Cuadro de texto 29"/>
          <p:cNvSpPr txBox="1"/>
          <p:nvPr/>
        </p:nvSpPr>
        <p:spPr>
          <a:xfrm>
            <a:off x="3845560" y="400431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tarifario</a:t>
            </a:r>
          </a:p>
        </p:txBody>
      </p:sp>
      <p:pic>
        <p:nvPicPr>
          <p:cNvPr id="31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760" y="418147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32" name="Cuadro de texto 31"/>
          <p:cNvSpPr txBox="1"/>
          <p:nvPr/>
        </p:nvSpPr>
        <p:spPr>
          <a:xfrm>
            <a:off x="2588895" y="414718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Mantenimiento</a:t>
            </a:r>
          </a:p>
        </p:txBody>
      </p:sp>
      <p:pic>
        <p:nvPicPr>
          <p:cNvPr id="33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760" y="4404360"/>
            <a:ext cx="237490" cy="237490"/>
          </a:xfrm>
          <a:prstGeom prst="rect">
            <a:avLst/>
          </a:prstGeom>
          <a:ln>
            <a:noFill/>
          </a:ln>
        </p:spPr>
      </p:pic>
      <p:pic>
        <p:nvPicPr>
          <p:cNvPr id="35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760" y="463550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36" name="Cuadro de texto 35"/>
          <p:cNvSpPr txBox="1"/>
          <p:nvPr/>
        </p:nvSpPr>
        <p:spPr>
          <a:xfrm>
            <a:off x="2588895" y="460121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Shared</a:t>
            </a:r>
          </a:p>
        </p:txBody>
      </p:sp>
      <p:pic>
        <p:nvPicPr>
          <p:cNvPr id="37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20" y="480885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38" name="Cuadro de texto 37"/>
          <p:cNvSpPr txBox="1"/>
          <p:nvPr/>
        </p:nvSpPr>
        <p:spPr>
          <a:xfrm>
            <a:off x="2205355" y="477456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model</a:t>
            </a:r>
          </a:p>
        </p:txBody>
      </p:sp>
      <p:pic>
        <p:nvPicPr>
          <p:cNvPr id="39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20" y="504825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40" name="Cuadro de texto 39"/>
          <p:cNvSpPr txBox="1"/>
          <p:nvPr/>
        </p:nvSpPr>
        <p:spPr>
          <a:xfrm>
            <a:off x="2205355" y="501396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service</a:t>
            </a:r>
          </a:p>
        </p:txBody>
      </p:sp>
      <p:pic>
        <p:nvPicPr>
          <p:cNvPr id="41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80" y="5211445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42" name="Cuadro de texto 41"/>
          <p:cNvSpPr txBox="1"/>
          <p:nvPr/>
        </p:nvSpPr>
        <p:spPr>
          <a:xfrm>
            <a:off x="1821815" y="5177155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assets</a:t>
            </a:r>
          </a:p>
        </p:txBody>
      </p:sp>
      <p:pic>
        <p:nvPicPr>
          <p:cNvPr id="43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20" y="541782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44" name="Cuadro de texto 43"/>
          <p:cNvSpPr txBox="1"/>
          <p:nvPr/>
        </p:nvSpPr>
        <p:spPr>
          <a:xfrm>
            <a:off x="2205355" y="538353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css</a:t>
            </a:r>
          </a:p>
        </p:txBody>
      </p:sp>
      <p:pic>
        <p:nvPicPr>
          <p:cNvPr id="45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20" y="563880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46" name="Cuadro de texto 45"/>
          <p:cNvSpPr txBox="1"/>
          <p:nvPr/>
        </p:nvSpPr>
        <p:spPr>
          <a:xfrm>
            <a:off x="2205355" y="560451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imagenes</a:t>
            </a:r>
          </a:p>
        </p:txBody>
      </p:sp>
      <p:pic>
        <p:nvPicPr>
          <p:cNvPr id="47" name="Marcador de posición de contenido 21" descr="folder_49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20" y="5869940"/>
            <a:ext cx="237490" cy="237490"/>
          </a:xfrm>
          <a:prstGeom prst="rect">
            <a:avLst/>
          </a:prstGeom>
          <a:ln>
            <a:noFill/>
          </a:ln>
        </p:spPr>
      </p:pic>
      <p:sp>
        <p:nvSpPr>
          <p:cNvPr id="48" name="Cuadro de texto 47"/>
          <p:cNvSpPr txBox="1"/>
          <p:nvPr/>
        </p:nvSpPr>
        <p:spPr>
          <a:xfrm>
            <a:off x="2205355" y="583565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js</a:t>
            </a:r>
          </a:p>
        </p:txBody>
      </p:sp>
      <p:sp>
        <p:nvSpPr>
          <p:cNvPr id="56" name="Esquina doblada 55"/>
          <p:cNvSpPr/>
          <p:nvPr/>
        </p:nvSpPr>
        <p:spPr>
          <a:xfrm>
            <a:off x="5193665" y="1534160"/>
            <a:ext cx="2595245" cy="532765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PE" altLang="es-E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P</a:t>
            </a:r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or angular para el desarrollo de las pruebas. Viene de "end to end" testing</a:t>
            </a:r>
            <a:endParaRPr lang="es-PE" altLang="es-ES" sz="1000">
              <a:solidFill>
                <a:schemeClr val="tx1"/>
              </a:solidFill>
            </a:endParaRPr>
          </a:p>
        </p:txBody>
      </p:sp>
      <p:sp>
        <p:nvSpPr>
          <p:cNvPr id="58" name="Esquina doblada 57"/>
          <p:cNvSpPr/>
          <p:nvPr/>
        </p:nvSpPr>
        <p:spPr>
          <a:xfrm>
            <a:off x="5193665" y="2190115"/>
            <a:ext cx="2595245" cy="532765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 rtl="0"/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Carpeta que contiene los modulos generados por angular</a:t>
            </a:r>
          </a:p>
        </p:txBody>
      </p:sp>
      <p:sp>
        <p:nvSpPr>
          <p:cNvPr id="59" name="Esquina doblada 58"/>
          <p:cNvSpPr/>
          <p:nvPr/>
        </p:nvSpPr>
        <p:spPr>
          <a:xfrm>
            <a:off x="5193665" y="3888740"/>
            <a:ext cx="2595245" cy="354965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 rtl="0"/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Componente para manejo de errores</a:t>
            </a:r>
          </a:p>
        </p:txBody>
      </p:sp>
      <p:sp>
        <p:nvSpPr>
          <p:cNvPr id="60" name="Esquina doblada 59"/>
          <p:cNvSpPr/>
          <p:nvPr/>
        </p:nvSpPr>
        <p:spPr>
          <a:xfrm>
            <a:off x="5193665" y="4354830"/>
            <a:ext cx="2595245" cy="292100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 rtl="0"/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contendrá los modelos de la aplicación</a:t>
            </a:r>
          </a:p>
        </p:txBody>
      </p:sp>
      <p:sp>
        <p:nvSpPr>
          <p:cNvPr id="61" name="Esquina doblada 60"/>
          <p:cNvSpPr/>
          <p:nvPr/>
        </p:nvSpPr>
        <p:spPr>
          <a:xfrm>
            <a:off x="5193665" y="4755515"/>
            <a:ext cx="2595245" cy="264160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 rtl="0"/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contendrá el llamado a los servicios rest</a:t>
            </a:r>
          </a:p>
        </p:txBody>
      </p:sp>
      <p:sp>
        <p:nvSpPr>
          <p:cNvPr id="62" name="Esquina doblada 61"/>
          <p:cNvSpPr/>
          <p:nvPr/>
        </p:nvSpPr>
        <p:spPr>
          <a:xfrm>
            <a:off x="5193665" y="5255895"/>
            <a:ext cx="2595245" cy="429260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 rtl="0"/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Carpeta que contentrá los estilos que se aplicaran para todo el proyecto</a:t>
            </a:r>
          </a:p>
        </p:txBody>
      </p:sp>
      <p:sp>
        <p:nvSpPr>
          <p:cNvPr id="63" name="Esquina doblada 62"/>
          <p:cNvSpPr/>
          <p:nvPr/>
        </p:nvSpPr>
        <p:spPr>
          <a:xfrm>
            <a:off x="5193665" y="5842635"/>
            <a:ext cx="2595245" cy="264160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 rtl="0"/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Imágenes que contendrá el proyecto</a:t>
            </a:r>
          </a:p>
        </p:txBody>
      </p:sp>
      <p:sp>
        <p:nvSpPr>
          <p:cNvPr id="64" name="Esquina doblada 63"/>
          <p:cNvSpPr/>
          <p:nvPr/>
        </p:nvSpPr>
        <p:spPr>
          <a:xfrm>
            <a:off x="5193665" y="6226175"/>
            <a:ext cx="2595245" cy="264160"/>
          </a:xfrm>
          <a:prstGeom prst="foldedCorner">
            <a:avLst/>
          </a:prstGeom>
          <a:solidFill>
            <a:srgbClr val="FFFEA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 rtl="0"/>
            <a:r>
              <a:rPr lang="es-ES" altLang="en-US" sz="1000">
                <a:solidFill>
                  <a:srgbClr val="000000"/>
                </a:solidFill>
                <a:latin typeface="Tahoma" panose="020B0604030504040204" pitchFamily="2" charset="-122"/>
                <a:ea typeface="Tahoma" panose="020B0604030504040204" pitchFamily="2" charset="-122"/>
                <a:cs typeface="Tahoma" panose="020B0604030504040204" pitchFamily="2" charset="-122"/>
                <a:sym typeface="Tahoma" panose="020B0604030504040204" pitchFamily="2" charset="-122"/>
              </a:rPr>
              <a:t>archivos javascript</a:t>
            </a:r>
          </a:p>
        </p:txBody>
      </p:sp>
      <p:cxnSp>
        <p:nvCxnSpPr>
          <p:cNvPr id="65" name="Conector recto de flecha 64"/>
          <p:cNvCxnSpPr/>
          <p:nvPr/>
        </p:nvCxnSpPr>
        <p:spPr>
          <a:xfrm>
            <a:off x="1902460" y="1680210"/>
            <a:ext cx="3164205" cy="825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2712085" y="1880235"/>
            <a:ext cx="2371725" cy="45466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V="1">
            <a:off x="3328035" y="4140835"/>
            <a:ext cx="1772285" cy="62103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 de texto 33"/>
          <p:cNvSpPr txBox="1"/>
          <p:nvPr/>
        </p:nvSpPr>
        <p:spPr>
          <a:xfrm>
            <a:off x="2588895" y="4370070"/>
            <a:ext cx="1714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/>
              <a:t>Grupo Intermediario</a:t>
            </a:r>
          </a:p>
        </p:txBody>
      </p:sp>
      <p:cxnSp>
        <p:nvCxnSpPr>
          <p:cNvPr id="68" name="Conector recto de flecha 67"/>
          <p:cNvCxnSpPr/>
          <p:nvPr/>
        </p:nvCxnSpPr>
        <p:spPr>
          <a:xfrm flipV="1">
            <a:off x="2963545" y="4513580"/>
            <a:ext cx="2103755" cy="43878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V="1">
            <a:off x="2955290" y="4853305"/>
            <a:ext cx="2028825" cy="31432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V="1">
            <a:off x="2830830" y="5408295"/>
            <a:ext cx="2103755" cy="12382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3162300" y="5772785"/>
            <a:ext cx="1706245" cy="14859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3112135" y="6037580"/>
            <a:ext cx="1722755" cy="24003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Estructura MVC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26</a:t>
            </a:fld>
            <a:endParaRPr lang="es-ES"/>
          </a:p>
        </p:txBody>
      </p:sp>
      <p:pic>
        <p:nvPicPr>
          <p:cNvPr id="6" name="Marcador de posición de conteni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3385" y="1634490"/>
            <a:ext cx="2744470" cy="4542790"/>
          </a:xfrm>
          <a:prstGeom prst="rect">
            <a:avLst/>
          </a:prstGeom>
        </p:spPr>
      </p:pic>
      <p:pic>
        <p:nvPicPr>
          <p:cNvPr id="7" name="Marcador de posición de contenido 53" descr="efite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pic>
        <p:nvPicPr>
          <p:cNvPr id="9" name="Marcador de posición de contenido 8" descr="main-qimg-5fe8c013edf4456a85967713963ac59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849880"/>
            <a:ext cx="5181600" cy="23025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sco magnético 20"/>
          <p:cNvSpPr/>
          <p:nvPr/>
        </p:nvSpPr>
        <p:spPr>
          <a:xfrm>
            <a:off x="8559800" y="4448810"/>
            <a:ext cx="1106170" cy="84455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Suscriptor (.rc)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Arquitectura Suscriptor Web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27</a:t>
            </a:fld>
            <a:endParaRPr lang="es-ES"/>
          </a:p>
        </p:txBody>
      </p:sp>
      <p:pic>
        <p:nvPicPr>
          <p:cNvPr id="7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5" y="218440"/>
            <a:ext cx="3209925" cy="1104900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1428115" y="1480820"/>
            <a:ext cx="612140" cy="5079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altLang="es-ES" sz="1400" b="1"/>
              <a:t>Suscriptor Web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4895850" y="3371850"/>
            <a:ext cx="2045970" cy="2768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 Producto / Ramo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923155" y="5756275"/>
            <a:ext cx="2056130" cy="32448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Catalog Core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885690" y="4936490"/>
            <a:ext cx="2017395" cy="3219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Producto / Ramo / RC</a:t>
            </a:r>
          </a:p>
        </p:txBody>
      </p:sp>
      <p:sp>
        <p:nvSpPr>
          <p:cNvPr id="17" name="Disco magnético 16"/>
          <p:cNvSpPr/>
          <p:nvPr/>
        </p:nvSpPr>
        <p:spPr>
          <a:xfrm>
            <a:off x="8547100" y="3710305"/>
            <a:ext cx="1106170" cy="84455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Suscriptor (.dbo)</a:t>
            </a:r>
          </a:p>
        </p:txBody>
      </p:sp>
      <p:sp>
        <p:nvSpPr>
          <p:cNvPr id="12" name="Disco magnético 11"/>
          <p:cNvSpPr/>
          <p:nvPr/>
        </p:nvSpPr>
        <p:spPr>
          <a:xfrm>
            <a:off x="8610600" y="5628640"/>
            <a:ext cx="1106170" cy="579120"/>
          </a:xfrm>
          <a:prstGeom prst="flowChartMagneticDisk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InsuDB</a:t>
            </a:r>
          </a:p>
        </p:txBody>
      </p:sp>
      <p:cxnSp>
        <p:nvCxnSpPr>
          <p:cNvPr id="18" name="Conector recto de flecha 17"/>
          <p:cNvCxnSpPr>
            <a:stCxn id="24" idx="3"/>
          </p:cNvCxnSpPr>
          <p:nvPr/>
        </p:nvCxnSpPr>
        <p:spPr>
          <a:xfrm>
            <a:off x="6941820" y="3522980"/>
            <a:ext cx="1391920" cy="33147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953250" y="3924300"/>
            <a:ext cx="1355090" cy="1079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25" idx="3"/>
          </p:cNvCxnSpPr>
          <p:nvPr/>
        </p:nvCxnSpPr>
        <p:spPr>
          <a:xfrm flipV="1">
            <a:off x="6903085" y="4845050"/>
            <a:ext cx="1417955" cy="26543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4885690" y="2948940"/>
            <a:ext cx="2037080" cy="2584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tx1"/>
                </a:solidFill>
              </a:rPr>
              <a:t>Suscriptor </a:t>
            </a:r>
          </a:p>
        </p:txBody>
      </p:sp>
      <p:cxnSp>
        <p:nvCxnSpPr>
          <p:cNvPr id="23" name="Conector angular 22"/>
          <p:cNvCxnSpPr>
            <a:stCxn id="22" idx="3"/>
            <a:endCxn id="17" idx="1"/>
          </p:cNvCxnSpPr>
          <p:nvPr/>
        </p:nvCxnSpPr>
        <p:spPr>
          <a:xfrm>
            <a:off x="6922770" y="3091180"/>
            <a:ext cx="2177415" cy="631825"/>
          </a:xfrm>
          <a:prstGeom prst="bent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2241550" y="1962150"/>
            <a:ext cx="22733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4846320" y="1691005"/>
            <a:ext cx="2069465" cy="43624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 Seguridad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2203450" y="3105150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Marcador de posición de contenido 34" descr="Active-Directory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69655" y="1329690"/>
            <a:ext cx="1689100" cy="797560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>
          <a:xfrm flipV="1">
            <a:off x="6949440" y="1806575"/>
            <a:ext cx="1720215" cy="2032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endCxn id="17" idx="4"/>
          </p:cNvCxnSpPr>
          <p:nvPr/>
        </p:nvCxnSpPr>
        <p:spPr>
          <a:xfrm>
            <a:off x="7042785" y="2002155"/>
            <a:ext cx="2610485" cy="2130425"/>
          </a:xfrm>
          <a:prstGeom prst="bentConnector3">
            <a:avLst>
              <a:gd name="adj1" fmla="val 109122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2241550" y="1823720"/>
            <a:ext cx="2273300" cy="317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2190750" y="3913505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2216785" y="4267835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2190750" y="5106670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 de texto 41"/>
          <p:cNvSpPr txBox="1"/>
          <p:nvPr/>
        </p:nvSpPr>
        <p:spPr>
          <a:xfrm>
            <a:off x="2660650" y="1962150"/>
            <a:ext cx="1574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Usuario / Pass</a:t>
            </a:r>
          </a:p>
        </p:txBody>
      </p:sp>
      <p:sp>
        <p:nvSpPr>
          <p:cNvPr id="43" name="Cuadro de texto 42"/>
          <p:cNvSpPr txBox="1"/>
          <p:nvPr/>
        </p:nvSpPr>
        <p:spPr>
          <a:xfrm>
            <a:off x="2660650" y="157670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</a:t>
            </a:r>
          </a:p>
        </p:txBody>
      </p:sp>
      <p:sp>
        <p:nvSpPr>
          <p:cNvPr id="44" name="Cuadro de texto 43"/>
          <p:cNvSpPr txBox="1"/>
          <p:nvPr/>
        </p:nvSpPr>
        <p:spPr>
          <a:xfrm>
            <a:off x="2590800" y="2853690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 + Request</a:t>
            </a:r>
          </a:p>
        </p:txBody>
      </p:sp>
      <p:sp>
        <p:nvSpPr>
          <p:cNvPr id="45" name="Cuadro de texto 44"/>
          <p:cNvSpPr txBox="1"/>
          <p:nvPr/>
        </p:nvSpPr>
        <p:spPr>
          <a:xfrm>
            <a:off x="2590800" y="332676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 + Request</a:t>
            </a:r>
          </a:p>
        </p:txBody>
      </p:sp>
      <p:sp>
        <p:nvSpPr>
          <p:cNvPr id="46" name="Cuadro de texto 45"/>
          <p:cNvSpPr txBox="1"/>
          <p:nvPr/>
        </p:nvSpPr>
        <p:spPr>
          <a:xfrm>
            <a:off x="2610485" y="4018280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 + Request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2622550" y="4827270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 + Request</a:t>
            </a:r>
          </a:p>
        </p:txBody>
      </p:sp>
      <p:sp>
        <p:nvSpPr>
          <p:cNvPr id="48" name="Rectángulo redondeado 47"/>
          <p:cNvSpPr/>
          <p:nvPr/>
        </p:nvSpPr>
        <p:spPr>
          <a:xfrm>
            <a:off x="4895850" y="6207760"/>
            <a:ext cx="2057400" cy="3530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200"/>
              <a:t>Enterprice Service Bus (ESB)</a:t>
            </a: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2266950" y="6397625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 de texto 49"/>
          <p:cNvSpPr txBox="1"/>
          <p:nvPr/>
        </p:nvSpPr>
        <p:spPr>
          <a:xfrm>
            <a:off x="2552700" y="6080760"/>
            <a:ext cx="178498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  <a:sym typeface="+mn-ea"/>
              </a:rPr>
              <a:t> Request + Usuario y pass</a:t>
            </a:r>
          </a:p>
        </p:txBody>
      </p:sp>
      <p:sp>
        <p:nvSpPr>
          <p:cNvPr id="51" name="Rectángulo redondeado 50"/>
          <p:cNvSpPr/>
          <p:nvPr/>
        </p:nvSpPr>
        <p:spPr>
          <a:xfrm>
            <a:off x="4885690" y="3787140"/>
            <a:ext cx="2056130" cy="252730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 Catalogo</a:t>
            </a: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2216785" y="5958205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 de texto 53"/>
          <p:cNvSpPr txBox="1"/>
          <p:nvPr/>
        </p:nvSpPr>
        <p:spPr>
          <a:xfrm>
            <a:off x="2610485" y="565721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 + Request</a:t>
            </a:r>
          </a:p>
        </p:txBody>
      </p:sp>
      <p:cxnSp>
        <p:nvCxnSpPr>
          <p:cNvPr id="55" name="Conector recto de flecha 54"/>
          <p:cNvCxnSpPr>
            <a:stCxn id="16" idx="3"/>
            <a:endCxn id="12" idx="2"/>
          </p:cNvCxnSpPr>
          <p:nvPr/>
        </p:nvCxnSpPr>
        <p:spPr>
          <a:xfrm flipV="1">
            <a:off x="6979285" y="5930900"/>
            <a:ext cx="1631315" cy="63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redondeado 55"/>
          <p:cNvSpPr/>
          <p:nvPr/>
        </p:nvSpPr>
        <p:spPr>
          <a:xfrm>
            <a:off x="4885690" y="4146550"/>
            <a:ext cx="2030095" cy="28956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Intermediario </a:t>
            </a:r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6915785" y="4197350"/>
            <a:ext cx="1450975" cy="13081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redondeado 57"/>
          <p:cNvSpPr/>
          <p:nvPr/>
        </p:nvSpPr>
        <p:spPr>
          <a:xfrm>
            <a:off x="4885690" y="4554855"/>
            <a:ext cx="2037080" cy="24701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 b="1">
                <a:solidFill>
                  <a:schemeClr val="bg1"/>
                </a:solidFill>
              </a:rPr>
              <a:t>Suscriptor / Usuario</a:t>
            </a:r>
          </a:p>
        </p:txBody>
      </p:sp>
      <p:cxnSp>
        <p:nvCxnSpPr>
          <p:cNvPr id="59" name="Conector recto de flecha 58"/>
          <p:cNvCxnSpPr>
            <a:stCxn id="58" idx="3"/>
          </p:cNvCxnSpPr>
          <p:nvPr/>
        </p:nvCxnSpPr>
        <p:spPr>
          <a:xfrm flipV="1">
            <a:off x="6922770" y="4363720"/>
            <a:ext cx="1421130" cy="31496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>
            <a:off x="2241550" y="4678680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 de texto 60"/>
          <p:cNvSpPr txBox="1"/>
          <p:nvPr/>
        </p:nvSpPr>
        <p:spPr>
          <a:xfrm>
            <a:off x="2610485" y="4433570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 + Request</a:t>
            </a:r>
          </a:p>
        </p:txBody>
      </p:sp>
      <p:cxnSp>
        <p:nvCxnSpPr>
          <p:cNvPr id="62" name="Conector recto de flecha 61"/>
          <p:cNvCxnSpPr/>
          <p:nvPr/>
        </p:nvCxnSpPr>
        <p:spPr>
          <a:xfrm>
            <a:off x="2190750" y="3594100"/>
            <a:ext cx="2489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 de texto 2"/>
          <p:cNvSpPr txBox="1"/>
          <p:nvPr/>
        </p:nvSpPr>
        <p:spPr>
          <a:xfrm>
            <a:off x="2585085" y="3676015"/>
            <a:ext cx="1701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>
                <a:solidFill>
                  <a:schemeClr val="bg1"/>
                </a:solidFill>
              </a:rPr>
              <a:t>SWT + Request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Servicios nombres y Team Proyect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28</a:t>
            </a:fld>
            <a:endParaRPr lang="es-ES"/>
          </a:p>
        </p:txBody>
      </p:sp>
      <p:pic>
        <p:nvPicPr>
          <p:cNvPr id="9" name="Marcador de posición de contenido 14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85" y="135890"/>
            <a:ext cx="3209925" cy="1104900"/>
          </a:xfrm>
          <a:prstGeom prst="rect">
            <a:avLst/>
          </a:prstGeom>
        </p:spPr>
      </p:pic>
      <p:graphicFrame>
        <p:nvGraphicFramePr>
          <p:cNvPr id="3" name="Marcador de posición de contenido -1"/>
          <p:cNvGraphicFramePr>
            <a:graphicFrameLocks noGrp="1"/>
          </p:cNvGraphicFramePr>
          <p:nvPr>
            <p:ph idx="1"/>
          </p:nvPr>
        </p:nvGraphicFramePr>
        <p:xfrm>
          <a:off x="732155" y="1547495"/>
          <a:ext cx="10515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Código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Aplicativo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Nombre de </a:t>
                      </a:r>
                      <a:r>
                        <a:rPr lang="es-PE"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la solución</a:t>
                      </a:r>
                      <a:endParaRPr lang="es-PE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Tipo Proyecto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Espacio de nombre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Ruta Raiz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MS01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Catalogo Core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Core.Catalogo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Simple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LP.Core.Catalogo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LP/Core/Catalogo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MS02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Simple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MS03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Suscriptor.Catalogo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Simple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LP/Suscriptor/Catalogo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MS04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Auditoría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Suscriptor.Auditoria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Simple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LP.Suscriptor.Auditoria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LP/Suscriptor/Auditoria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MS05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Intermediario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Suscriptor.Intermediario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Simple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LP.Suscriptor.Intermediario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LP/Suscriptor/Intermediario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MS06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Usuario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Suscriptor.Usuario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Simple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LP.Suscriptor.Usuario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LP/Suscriptor/Usuario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MS07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Seguridad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Suscriptor.Seguridad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Complejo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LP.Suscriptor.Seguridad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LP/Suscriptor/Seguridad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MS08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Producto / Ramo / 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Suscriptor.Producto.RC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Complejo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LP.Suscriptor.Producto.RC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LP/Suscriptor/Producto/RC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MS09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Producto / Ramo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Suscriptor.Producto.Comun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Complejo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LP.Suscriptor.Producto.Comun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LP/Suscriptor/Producto/Comun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MS10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Simulación Cotizacion 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Simulación.RC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Servicio Complejo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LP.Simulacion.RC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LP/Simulacion/RC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WAPP01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Web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SuscriptorWeb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Web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LP.Suscriptor.Web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-------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/>
          <p:nvPr/>
        </p:nvGraphicFramePr>
        <p:xfrm>
          <a:off x="909638" y="3900170"/>
          <a:ext cx="10029825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TEAM FOUNDATION PROPUESTA 1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TEAM FOUNDATION PROPUESTA 2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Código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Aplicativo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TP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Ubicación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TP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Ubicación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MS01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Catalogo Core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CORP\Core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CORP\Core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MS02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\Servicio\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MS03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\Servicios\Suscriptor.Catalogo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\Suscriptor.Catalogo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MS04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s-PE"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</a:t>
                      </a: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Auditoría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\Servicios\Suscriptor.Auditoria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\Suscriptor.Auditoria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MS05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Intermediario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\Servicios\Suscriptor.Intermediario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\Suscriptor.Intermediario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MS06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Usuario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\Servicios\Suscriptor.Usuario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\Suscriptor.Usuario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MS07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Seguridad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\Servicios\Suscriptor.Seguridad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\Suscriptor.Seguridad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MS08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Producto / Ramo / 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\Servicios\Suscriptor.Producto.RC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\Suscriptor.Producto.RC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MS09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/ Producto / Ramo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\Servicios\Suscriptor.Producto.Comun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\Suscriptor.Producto.Comun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MS10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Simulación Cotizacion 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\Servicios\Simulacion.RC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CORP\WS_Suscriptor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\Simulacion.RC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WAPP01</a:t>
                      </a:r>
                      <a:endParaRPr lang="es-ES" altLang="en-US" sz="1100" b="1">
                        <a:solidFill>
                          <a:srgbClr val="FFFFFF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Suscriptor Web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\Web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CORP\Suscriptor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1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\Web</a:t>
                      </a:r>
                      <a:endParaRPr lang="es-ES" altLang="en-US" sz="11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redondeado 45"/>
          <p:cNvSpPr/>
          <p:nvPr/>
        </p:nvSpPr>
        <p:spPr>
          <a:xfrm>
            <a:off x="4438015" y="2363470"/>
            <a:ext cx="1476375" cy="4241800"/>
          </a:xfrm>
          <a:prstGeom prst="roundRect">
            <a:avLst/>
          </a:prstGeom>
          <a:solidFill>
            <a:schemeClr val="bg1">
              <a:alpha val="52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s-PE" altLang="es-ES">
              <a:sym typeface="+mn-ea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1028700" y="2408555"/>
            <a:ext cx="1294130" cy="4197350"/>
          </a:xfrm>
          <a:prstGeom prst="roundRect">
            <a:avLst/>
          </a:prstGeom>
          <a:solidFill>
            <a:schemeClr val="bg1">
              <a:alpha val="52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PE" alt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Aspectos técnicos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29</a:t>
            </a:fld>
            <a:endParaRPr lang="es-ES"/>
          </a:p>
        </p:txBody>
      </p:sp>
      <p:pic>
        <p:nvPicPr>
          <p:cNvPr id="7" name="Marcador de posición de contenido 53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1028700" y="1339850"/>
            <a:ext cx="2751455" cy="93281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PE" altLang="es-ES"/>
              <a:t>Aplicativo web</a:t>
            </a:r>
          </a:p>
        </p:txBody>
      </p:sp>
      <p:pic>
        <p:nvPicPr>
          <p:cNvPr id="9" name="Marcador de posición de contenido 8" descr="thumb_bigger_formation-angularjs-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5315" y="2482215"/>
            <a:ext cx="413385" cy="4133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0" y="2582545"/>
            <a:ext cx="778510" cy="265430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4421505" y="1325880"/>
            <a:ext cx="2751455" cy="73533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PE" altLang="es-ES" sz="2400"/>
          </a:p>
        </p:txBody>
      </p:sp>
      <p:sp>
        <p:nvSpPr>
          <p:cNvPr id="18" name="Rectángulo redondeado 17"/>
          <p:cNvSpPr/>
          <p:nvPr/>
        </p:nvSpPr>
        <p:spPr>
          <a:xfrm>
            <a:off x="4515485" y="1403350"/>
            <a:ext cx="2751455" cy="74485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PE" altLang="es-ES" sz="2400"/>
          </a:p>
        </p:txBody>
      </p:sp>
      <p:sp>
        <p:nvSpPr>
          <p:cNvPr id="20" name="Rectángulo redondeado 19"/>
          <p:cNvSpPr/>
          <p:nvPr/>
        </p:nvSpPr>
        <p:spPr>
          <a:xfrm>
            <a:off x="4617720" y="1497330"/>
            <a:ext cx="2751455" cy="72199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PE" altLang="es-ES" sz="2400"/>
          </a:p>
        </p:txBody>
      </p:sp>
      <p:sp>
        <p:nvSpPr>
          <p:cNvPr id="21" name="Rectángulo redondeado 20"/>
          <p:cNvSpPr/>
          <p:nvPr/>
        </p:nvSpPr>
        <p:spPr>
          <a:xfrm>
            <a:off x="4719955" y="1583055"/>
            <a:ext cx="2751455" cy="68961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/>
              <a:t>Servicios</a:t>
            </a:r>
          </a:p>
          <a:p>
            <a:pPr algn="ctr"/>
            <a:r>
              <a:rPr lang="es-PE" altLang="es-ES"/>
              <a:t>Rest / Json</a:t>
            </a:r>
          </a:p>
        </p:txBody>
      </p:sp>
      <p:pic>
        <p:nvPicPr>
          <p:cNvPr id="22" name="Imagen 21" descr="microsoft-webapi-square-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465" y="2465705"/>
            <a:ext cx="603885" cy="603885"/>
          </a:xfrm>
          <a:prstGeom prst="rect">
            <a:avLst/>
          </a:prstGeom>
        </p:spPr>
      </p:pic>
      <p:sp>
        <p:nvSpPr>
          <p:cNvPr id="30" name="Cuadro de texto 29"/>
          <p:cNvSpPr txBox="1"/>
          <p:nvPr/>
        </p:nvSpPr>
        <p:spPr>
          <a:xfrm rot="16200000">
            <a:off x="29845" y="3933190"/>
            <a:ext cx="1414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sz="1400">
                <a:solidFill>
                  <a:schemeClr val="bg1"/>
                </a:solidFill>
              </a:rPr>
              <a:t>Herramientas de desarrollo</a:t>
            </a:r>
          </a:p>
        </p:txBody>
      </p:sp>
      <p:sp>
        <p:nvSpPr>
          <p:cNvPr id="31" name="Cuadro de texto 30"/>
          <p:cNvSpPr txBox="1"/>
          <p:nvPr/>
        </p:nvSpPr>
        <p:spPr>
          <a:xfrm rot="16200000">
            <a:off x="200025" y="5159375"/>
            <a:ext cx="1072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sz="1400">
                <a:solidFill>
                  <a:schemeClr val="bg1"/>
                </a:solidFill>
              </a:rPr>
              <a:t>Req. Soft. Servidor</a:t>
            </a:r>
          </a:p>
        </p:txBody>
      </p:sp>
      <p:sp>
        <p:nvSpPr>
          <p:cNvPr id="33" name="Rectángulo redondeado 32"/>
          <p:cNvSpPr/>
          <p:nvPr/>
        </p:nvSpPr>
        <p:spPr>
          <a:xfrm>
            <a:off x="2486025" y="2408555"/>
            <a:ext cx="1294130" cy="4197350"/>
          </a:xfrm>
          <a:prstGeom prst="roundRect">
            <a:avLst/>
          </a:prstGeom>
          <a:solidFill>
            <a:schemeClr val="bg1">
              <a:alpha val="52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s-PE" altLang="es-ES">
              <a:sym typeface="+mn-ea"/>
            </a:endParaRPr>
          </a:p>
        </p:txBody>
      </p:sp>
      <p:pic>
        <p:nvPicPr>
          <p:cNvPr id="34" name="Imagen 33" descr="angular-js-mvc-framework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860" y="2553970"/>
            <a:ext cx="666115" cy="443230"/>
          </a:xfrm>
          <a:prstGeom prst="rect">
            <a:avLst/>
          </a:prstGeom>
        </p:spPr>
      </p:pic>
      <p:pic>
        <p:nvPicPr>
          <p:cNvPr id="38" name="Imagen 37" descr="JQuery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8310" y="2300605"/>
            <a:ext cx="716280" cy="537210"/>
          </a:xfrm>
          <a:prstGeom prst="rect">
            <a:avLst/>
          </a:prstGeom>
        </p:spPr>
      </p:pic>
      <p:pic>
        <p:nvPicPr>
          <p:cNvPr id="39" name="Imagen 38" descr="css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675" y="3072130"/>
            <a:ext cx="290195" cy="408305"/>
          </a:xfrm>
          <a:prstGeom prst="rect">
            <a:avLst/>
          </a:prstGeom>
        </p:spPr>
      </p:pic>
      <p:pic>
        <p:nvPicPr>
          <p:cNvPr id="40" name="Imagen 39" descr="HTML5_Logo_5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875" y="3080385"/>
            <a:ext cx="389890" cy="389890"/>
          </a:xfrm>
          <a:prstGeom prst="rect">
            <a:avLst/>
          </a:prstGeom>
        </p:spPr>
      </p:pic>
      <p:pic>
        <p:nvPicPr>
          <p:cNvPr id="41" name="Imagen 40" descr="css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870" y="2991485"/>
            <a:ext cx="313690" cy="441960"/>
          </a:xfrm>
          <a:prstGeom prst="rect">
            <a:avLst/>
          </a:prstGeom>
        </p:spPr>
      </p:pic>
      <p:pic>
        <p:nvPicPr>
          <p:cNvPr id="42" name="Imagen 41" descr="HTML5_Logo_5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625" y="3000375"/>
            <a:ext cx="416560" cy="416560"/>
          </a:xfrm>
          <a:prstGeom prst="rect">
            <a:avLst/>
          </a:prstGeom>
        </p:spPr>
      </p:pic>
      <p:pic>
        <p:nvPicPr>
          <p:cNvPr id="44" name="Imagen 43" descr="Curso-de-Javascrip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7870" y="3041015"/>
            <a:ext cx="452120" cy="452120"/>
          </a:xfrm>
          <a:prstGeom prst="rect">
            <a:avLst/>
          </a:prstGeom>
        </p:spPr>
      </p:pic>
      <p:pic>
        <p:nvPicPr>
          <p:cNvPr id="45" name="Imagen 44" descr="Curso-de-Javascrip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1815" y="2964815"/>
            <a:ext cx="452120" cy="452120"/>
          </a:xfrm>
          <a:prstGeom prst="rect">
            <a:avLst/>
          </a:prstGeom>
        </p:spPr>
      </p:pic>
      <p:sp>
        <p:nvSpPr>
          <p:cNvPr id="47" name="Rectángulo redondeado 46"/>
          <p:cNvSpPr/>
          <p:nvPr/>
        </p:nvSpPr>
        <p:spPr>
          <a:xfrm>
            <a:off x="6040120" y="2363470"/>
            <a:ext cx="1423035" cy="4241800"/>
          </a:xfrm>
          <a:prstGeom prst="roundRect">
            <a:avLst/>
          </a:prstGeom>
          <a:solidFill>
            <a:schemeClr val="bg1">
              <a:alpha val="52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s-PE" altLang="es-ES">
              <a:sym typeface="+mn-ea"/>
            </a:endParaRPr>
          </a:p>
        </p:txBody>
      </p:sp>
      <p:pic>
        <p:nvPicPr>
          <p:cNvPr id="48" name="Imagen 47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5770" y="3054985"/>
            <a:ext cx="1908175" cy="394335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>
            <a:off x="1028065" y="3536950"/>
            <a:ext cx="274193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n 49" descr="Visual_Studio_2013_Logo.sv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8905" y="3683635"/>
            <a:ext cx="385445" cy="398780"/>
          </a:xfrm>
          <a:prstGeom prst="rect">
            <a:avLst/>
          </a:prstGeom>
        </p:spPr>
      </p:pic>
      <p:pic>
        <p:nvPicPr>
          <p:cNvPr id="55" name="Imagen 54" descr="Visual_Studio_2013_Logo.sv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0145" y="3681095"/>
            <a:ext cx="410845" cy="425450"/>
          </a:xfrm>
          <a:prstGeom prst="rect">
            <a:avLst/>
          </a:prstGeom>
        </p:spPr>
      </p:pic>
      <p:pic>
        <p:nvPicPr>
          <p:cNvPr id="56" name="Imagen 55" descr="microsoft-webapi-square-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765" y="2465705"/>
            <a:ext cx="603885" cy="603885"/>
          </a:xfrm>
          <a:prstGeom prst="rect">
            <a:avLst/>
          </a:prstGeom>
        </p:spPr>
      </p:pic>
      <p:pic>
        <p:nvPicPr>
          <p:cNvPr id="57" name="Imagen 56" descr="lg_asp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4650" y="2931160"/>
            <a:ext cx="586740" cy="469265"/>
          </a:xfrm>
          <a:prstGeom prst="rect">
            <a:avLst/>
          </a:prstGeom>
        </p:spPr>
      </p:pic>
      <p:pic>
        <p:nvPicPr>
          <p:cNvPr id="58" name="Imagen 57" descr="245px-Csharp_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72275" y="2407920"/>
            <a:ext cx="539115" cy="539115"/>
          </a:xfrm>
          <a:prstGeom prst="rect">
            <a:avLst/>
          </a:prstGeom>
        </p:spPr>
      </p:pic>
      <p:pic>
        <p:nvPicPr>
          <p:cNvPr id="59" name="Imagen 58" descr="245px-Csharp_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10505" y="2444115"/>
            <a:ext cx="539115" cy="539115"/>
          </a:xfrm>
          <a:prstGeom prst="rect">
            <a:avLst/>
          </a:prstGeom>
        </p:spPr>
      </p:pic>
      <p:pic>
        <p:nvPicPr>
          <p:cNvPr id="60" name="Imagen 59" descr="nodejs-victorroblesweb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6720" y="3658870"/>
            <a:ext cx="518795" cy="518795"/>
          </a:xfrm>
          <a:prstGeom prst="rect">
            <a:avLst/>
          </a:prstGeom>
        </p:spPr>
      </p:pic>
      <p:pic>
        <p:nvPicPr>
          <p:cNvPr id="62" name="Marcador de posición de contenido 61" descr="54025"/>
          <p:cNvPicPr>
            <a:picLocks noGrp="1" noChangeAspect="1"/>
          </p:cNvPicPr>
          <p:nvPr>
            <p:ph sz="half" idx="2"/>
          </p:nvPr>
        </p:nvPicPr>
        <p:blipFill>
          <a:blip r:embed="rId16"/>
          <a:stretch>
            <a:fillRect/>
          </a:stretch>
        </p:blipFill>
        <p:spPr>
          <a:xfrm>
            <a:off x="1097280" y="3662045"/>
            <a:ext cx="540385" cy="540385"/>
          </a:xfrm>
          <a:prstGeom prst="rect">
            <a:avLst/>
          </a:prstGeom>
        </p:spPr>
      </p:pic>
      <p:pic>
        <p:nvPicPr>
          <p:cNvPr id="63" name="Marcador de posición de contenido 61" descr="540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8190" y="3659505"/>
            <a:ext cx="544195" cy="544195"/>
          </a:xfrm>
          <a:prstGeom prst="rect">
            <a:avLst/>
          </a:prstGeom>
        </p:spPr>
      </p:pic>
      <p:sp>
        <p:nvSpPr>
          <p:cNvPr id="65" name="Cuadro de texto 64"/>
          <p:cNvSpPr txBox="1"/>
          <p:nvPr/>
        </p:nvSpPr>
        <p:spPr>
          <a:xfrm>
            <a:off x="1113790" y="6179185"/>
            <a:ext cx="1113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 b="1"/>
              <a:t>Propuesta 1</a:t>
            </a:r>
          </a:p>
        </p:txBody>
      </p:sp>
      <p:sp>
        <p:nvSpPr>
          <p:cNvPr id="66" name="Cuadro de texto 65"/>
          <p:cNvSpPr txBox="1"/>
          <p:nvPr/>
        </p:nvSpPr>
        <p:spPr>
          <a:xfrm>
            <a:off x="2591435" y="6179185"/>
            <a:ext cx="1113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 b="1"/>
              <a:t>Propuesta 2</a:t>
            </a:r>
          </a:p>
        </p:txBody>
      </p:sp>
      <p:sp>
        <p:nvSpPr>
          <p:cNvPr id="67" name="Cuadro de texto 66"/>
          <p:cNvSpPr txBox="1"/>
          <p:nvPr/>
        </p:nvSpPr>
        <p:spPr>
          <a:xfrm>
            <a:off x="4633595" y="6178550"/>
            <a:ext cx="1113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 b="1"/>
              <a:t>Propuesta 1</a:t>
            </a:r>
          </a:p>
        </p:txBody>
      </p:sp>
      <p:sp>
        <p:nvSpPr>
          <p:cNvPr id="68" name="Cuadro de texto 67"/>
          <p:cNvSpPr txBox="1"/>
          <p:nvPr/>
        </p:nvSpPr>
        <p:spPr>
          <a:xfrm>
            <a:off x="6197600" y="6178550"/>
            <a:ext cx="1113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400" b="1"/>
              <a:t>Propuesta 2</a:t>
            </a:r>
          </a:p>
        </p:txBody>
      </p:sp>
      <p:pic>
        <p:nvPicPr>
          <p:cNvPr id="69" name="Imagen 68" descr="245px-Csharp_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8795" y="2607310"/>
            <a:ext cx="539115" cy="539115"/>
          </a:xfrm>
          <a:prstGeom prst="rect">
            <a:avLst/>
          </a:prstGeom>
        </p:spPr>
      </p:pic>
      <p:cxnSp>
        <p:nvCxnSpPr>
          <p:cNvPr id="70" name="Conector recto 69"/>
          <p:cNvCxnSpPr/>
          <p:nvPr/>
        </p:nvCxnSpPr>
        <p:spPr>
          <a:xfrm>
            <a:off x="1019810" y="4815205"/>
            <a:ext cx="274193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1029970" y="6018530"/>
            <a:ext cx="274193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4442460" y="3536315"/>
            <a:ext cx="30105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4438015" y="4814570"/>
            <a:ext cx="30105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438015" y="6017895"/>
            <a:ext cx="30105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 de texto 74"/>
          <p:cNvSpPr txBox="1"/>
          <p:nvPr/>
        </p:nvSpPr>
        <p:spPr>
          <a:xfrm rot="5400000">
            <a:off x="7040245" y="3938270"/>
            <a:ext cx="1414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sz="1400">
                <a:solidFill>
                  <a:schemeClr val="bg1"/>
                </a:solidFill>
              </a:rPr>
              <a:t>Herramientas de desarrollo</a:t>
            </a:r>
          </a:p>
        </p:txBody>
      </p:sp>
      <p:sp>
        <p:nvSpPr>
          <p:cNvPr id="76" name="Cuadro de texto 75"/>
          <p:cNvSpPr txBox="1"/>
          <p:nvPr/>
        </p:nvSpPr>
        <p:spPr>
          <a:xfrm rot="5400000">
            <a:off x="7211060" y="5158740"/>
            <a:ext cx="1072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sz="1400">
                <a:solidFill>
                  <a:schemeClr val="bg1"/>
                </a:solidFill>
              </a:rPr>
              <a:t>Req. Soft. Servidor</a:t>
            </a:r>
          </a:p>
        </p:txBody>
      </p:sp>
      <p:pic>
        <p:nvPicPr>
          <p:cNvPr id="3" name="Imagen 2" descr="lg_asp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7910" y="4906645"/>
            <a:ext cx="359410" cy="287655"/>
          </a:xfrm>
          <a:prstGeom prst="rect">
            <a:avLst/>
          </a:prstGeom>
        </p:spPr>
      </p:pic>
      <p:pic>
        <p:nvPicPr>
          <p:cNvPr id="5" name="Imagen 4" descr="lg_asp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1435" y="4907280"/>
            <a:ext cx="359410" cy="287655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1135380" y="4907280"/>
            <a:ext cx="107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1200"/>
              <a:t>IIS Con URL Rewrite Module.</a:t>
            </a:r>
          </a:p>
        </p:txBody>
      </p:sp>
      <p:pic>
        <p:nvPicPr>
          <p:cNvPr id="8" name="Imagen 7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0385" y="4927600"/>
            <a:ext cx="1555115" cy="321310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8831580" y="25539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altLang="en-US">
                <a:solidFill>
                  <a:schemeClr val="bg1"/>
                </a:solidFill>
                <a:hlinkClick r:id="rId17" action="ppaction://hlinkfile"/>
              </a:rPr>
              <a:t>https://goo.gl/eoHyNK</a:t>
            </a:r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8908415" y="46609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altLang="en-US">
                <a:hlinkClick r:id="rId18" action="ppaction://hlinkfile"/>
              </a:rPr>
              <a:t>https://goo.gl/ZpL7Da</a:t>
            </a:r>
            <a:endParaRPr lang="es-ES" altLang="en-US"/>
          </a:p>
        </p:txBody>
      </p:sp>
      <p:sp>
        <p:nvSpPr>
          <p:cNvPr id="15" name="Cuadro de texto 14"/>
          <p:cNvSpPr txBox="1"/>
          <p:nvPr/>
        </p:nvSpPr>
        <p:spPr>
          <a:xfrm>
            <a:off x="8788400" y="4167505"/>
            <a:ext cx="269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600">
                <a:solidFill>
                  <a:schemeClr val="bg1"/>
                </a:solidFill>
              </a:rPr>
              <a:t>Microsoft (Instalador)</a:t>
            </a:r>
          </a:p>
          <a:p>
            <a:r>
              <a:rPr lang="es-ES" altLang="en-US" sz="1600">
                <a:solidFill>
                  <a:schemeClr val="bg1"/>
                </a:solidFill>
              </a:rPr>
              <a:t>IIS Con URL Rewrite Module.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8909050" y="5727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altLang="en-US">
                <a:hlinkClick r:id="rId19" action="ppaction://hlinkfile"/>
              </a:rPr>
              <a:t>https://goo.gl/5mvJwa</a:t>
            </a:r>
            <a:endParaRPr lang="es-ES" altLang="en-US"/>
          </a:p>
        </p:txBody>
      </p:sp>
      <p:sp>
        <p:nvSpPr>
          <p:cNvPr id="23" name="Cuadro de texto 22"/>
          <p:cNvSpPr txBox="1"/>
          <p:nvPr/>
        </p:nvSpPr>
        <p:spPr>
          <a:xfrm>
            <a:off x="8798560" y="5202555"/>
            <a:ext cx="269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600">
                <a:solidFill>
                  <a:schemeClr val="bg1"/>
                </a:solidFill>
              </a:rPr>
              <a:t>Microsoft (Instalador)</a:t>
            </a:r>
          </a:p>
          <a:p>
            <a:r>
              <a:rPr lang="es-PE" altLang="es-ES" sz="1600">
                <a:solidFill>
                  <a:schemeClr val="bg1"/>
                </a:solidFill>
              </a:rPr>
              <a:t>Net Core Runtime</a:t>
            </a:r>
          </a:p>
        </p:txBody>
      </p:sp>
      <p:sp>
        <p:nvSpPr>
          <p:cNvPr id="24" name="Cuadro de texto 23"/>
          <p:cNvSpPr txBox="1"/>
          <p:nvPr/>
        </p:nvSpPr>
        <p:spPr>
          <a:xfrm>
            <a:off x="8754745" y="2270125"/>
            <a:ext cx="2950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600">
                <a:solidFill>
                  <a:schemeClr val="bg1"/>
                </a:solidFill>
              </a:rPr>
              <a:t>Desplegar aplicaciones Angular</a:t>
            </a:r>
            <a:endParaRPr lang="es-ES" altLang="en-US" sz="1600">
              <a:solidFill>
                <a:schemeClr val="bg1"/>
              </a:solidFill>
            </a:endParaRPr>
          </a:p>
        </p:txBody>
      </p:sp>
      <p:pic>
        <p:nvPicPr>
          <p:cNvPr id="25" name="Imagen 24" descr="1_TR2QQIclTgPM1UCpvsKv_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45600" y="2922270"/>
            <a:ext cx="1434465" cy="56769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019175" y="2399030"/>
            <a:ext cx="1303655" cy="420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6" name="Rectángulo 25"/>
          <p:cNvSpPr/>
          <p:nvPr/>
        </p:nvSpPr>
        <p:spPr>
          <a:xfrm>
            <a:off x="4421505" y="2352675"/>
            <a:ext cx="1492885" cy="425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7" name="Rectángulo 26"/>
          <p:cNvSpPr/>
          <p:nvPr/>
        </p:nvSpPr>
        <p:spPr>
          <a:xfrm>
            <a:off x="8754745" y="2068195"/>
            <a:ext cx="2737485" cy="41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Proceso - Alcance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3</a:t>
            </a:fld>
            <a:endParaRPr lang="es-ES"/>
          </a:p>
        </p:txBody>
      </p:sp>
      <p:pic>
        <p:nvPicPr>
          <p:cNvPr id="7" name="Marcador de posición de contenido 53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402715" y="1475105"/>
            <a:ext cx="1974215" cy="954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Configuración del producto en el  Suscriptor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28185" y="1475105"/>
            <a:ext cx="1973580" cy="954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Configuración de las reglas de negocio.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7573010" y="1475105"/>
            <a:ext cx="2786380" cy="954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Proceso de cotización.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401445" y="2555240"/>
            <a:ext cx="1975485" cy="2316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400"/>
              <a:t>Suscriptor Web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528185" y="2555240"/>
            <a:ext cx="5831205" cy="805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                                                                            Servicio de Simulación de RC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690110" y="2635885"/>
            <a:ext cx="1649730" cy="608965"/>
          </a:xfrm>
          <a:prstGeom prst="roundRect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Configuración de reglas en InRule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572375" y="3409315"/>
            <a:ext cx="2787015" cy="286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Obtener Póliza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7573010" y="3745865"/>
            <a:ext cx="2787015" cy="286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giros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7572375" y="4394835"/>
            <a:ext cx="2787015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dimensión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7573010" y="5954395"/>
            <a:ext cx="278574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Coberturas Optativas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7572375" y="5641340"/>
            <a:ext cx="278701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Actividad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7573010" y="5017135"/>
            <a:ext cx="2786380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Clausulas Optativas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7573010" y="4077335"/>
            <a:ext cx="278638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Producto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7572375" y="5328920"/>
            <a:ext cx="2787015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Reglas de Negocio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7573010" y="4706620"/>
            <a:ext cx="278638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Reglas de Visualización</a:t>
            </a:r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1541145" y="3081020"/>
            <a:ext cx="1680845" cy="1517650"/>
          </a:xfrm>
          <a:prstGeom prst="roundRect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s-PE" altLang="es-ES" sz="1400" b="1">
                <a:solidFill>
                  <a:schemeClr val="accent1">
                    <a:lumMod val="75000"/>
                  </a:schemeClr>
                </a:solidFill>
              </a:rPr>
              <a:t>Servicios </a:t>
            </a:r>
          </a:p>
          <a:p>
            <a:pPr algn="ctr"/>
            <a:r>
              <a:rPr lang="es-PE" altLang="es-ES" sz="1400" b="1">
                <a:solidFill>
                  <a:schemeClr val="accent1">
                    <a:lumMod val="75000"/>
                  </a:schemeClr>
                </a:solidFill>
              </a:rPr>
              <a:t>Rest / Json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>
          <a:xfrm>
            <a:off x="840105" y="3099435"/>
            <a:ext cx="5157470" cy="2360295"/>
          </a:xfrm>
        </p:spPr>
        <p:txBody>
          <a:bodyPr/>
          <a:lstStyle/>
          <a:p>
            <a:r>
              <a:rPr lang="es-PE" altLang="es-ES" sz="2000"/>
              <a:t>Necesidades de multiplataforma.</a:t>
            </a:r>
          </a:p>
          <a:p>
            <a:r>
              <a:rPr lang="es-PE" altLang="es-ES" sz="2000"/>
              <a:t>Utilizando microservicios.</a:t>
            </a:r>
          </a:p>
          <a:p>
            <a:r>
              <a:rPr lang="es-PE" altLang="es-ES" sz="2000"/>
              <a:t>Utilizando contenedores Docker.</a:t>
            </a:r>
          </a:p>
          <a:p>
            <a:r>
              <a:rPr lang="es-PE" altLang="es-ES" sz="2000"/>
              <a:t>Sistemas escalables y de alto rendimiento.</a:t>
            </a:r>
          </a:p>
          <a:p>
            <a:r>
              <a:rPr lang="es-PE" altLang="es-ES" sz="2000"/>
              <a:t>Versiones de .NET lado a lado por aplicación.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30</a:t>
            </a:fld>
            <a:endParaRPr lang="es-ES"/>
          </a:p>
        </p:txBody>
      </p:sp>
      <p:pic>
        <p:nvPicPr>
          <p:cNvPr id="11" name="Marcador de posición de contenido 53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sp>
        <p:nvSpPr>
          <p:cNvPr id="14" name="Marcador de posición de contenido 13"/>
          <p:cNvSpPr>
            <a:spLocks noGrp="1"/>
          </p:cNvSpPr>
          <p:nvPr>
            <p:ph sz="quarter" idx="4"/>
          </p:nvPr>
        </p:nvSpPr>
        <p:spPr>
          <a:xfrm>
            <a:off x="6172200" y="3099435"/>
            <a:ext cx="5183505" cy="3039110"/>
          </a:xfrm>
        </p:spPr>
        <p:txBody>
          <a:bodyPr>
            <a:normAutofit lnSpcReduction="10000"/>
          </a:bodyPr>
          <a:lstStyle/>
          <a:p>
            <a:r>
              <a:rPr lang="es-PE" sz="2000"/>
              <a:t>Si la</a:t>
            </a:r>
            <a:r>
              <a:rPr lang="es-ES" altLang="en-US" sz="2000"/>
              <a:t> aplicación utiliza .NET Framework (la recomendación es ampliar en lugar de migrar).</a:t>
            </a:r>
          </a:p>
          <a:p>
            <a:r>
              <a:rPr lang="es-ES" altLang="en-US" sz="2000"/>
              <a:t>S</a:t>
            </a:r>
            <a:r>
              <a:rPr lang="es-PE" altLang="es-ES" sz="2000"/>
              <a:t>i la</a:t>
            </a:r>
            <a:r>
              <a:rPr lang="es-ES" altLang="en-US" sz="2000"/>
              <a:t> aplicación utiliza bibliotecas .NET de terceros o paquetes NuGet no disponibles para .NET Core.</a:t>
            </a:r>
          </a:p>
          <a:p>
            <a:r>
              <a:rPr lang="es-ES" altLang="en-US" sz="2000"/>
              <a:t>S</a:t>
            </a:r>
            <a:r>
              <a:rPr lang="es-PE" altLang="es-ES" sz="2000"/>
              <a:t>i la</a:t>
            </a:r>
            <a:r>
              <a:rPr lang="es-ES" altLang="en-US" sz="2000"/>
              <a:t> aplicación utiliza tecnologías .NET que no están disponibles para .NET Core.</a:t>
            </a:r>
          </a:p>
          <a:p>
            <a:r>
              <a:rPr lang="es-ES" altLang="en-US" sz="2000"/>
              <a:t>S</a:t>
            </a:r>
            <a:r>
              <a:rPr lang="es-PE" altLang="es-ES" sz="2000"/>
              <a:t>i la</a:t>
            </a:r>
            <a:r>
              <a:rPr lang="es-ES" altLang="en-US" sz="2000"/>
              <a:t> aplicación utiliza una plataforma que no es compatible con .NET Core.</a:t>
            </a:r>
          </a:p>
        </p:txBody>
      </p:sp>
      <p:pic>
        <p:nvPicPr>
          <p:cNvPr id="48" name="Imagen 47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1809115"/>
            <a:ext cx="4070985" cy="841375"/>
          </a:xfrm>
          <a:prstGeom prst="rect">
            <a:avLst/>
          </a:prstGeom>
        </p:spPr>
      </p:pic>
      <p:pic>
        <p:nvPicPr>
          <p:cNvPr id="17" name="Imagen 16" descr="Microsoft NET Framework h_2_Whi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655" y="1839595"/>
            <a:ext cx="2474595" cy="781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onector angular 94"/>
          <p:cNvCxnSpPr/>
          <p:nvPr/>
        </p:nvCxnSpPr>
        <p:spPr>
          <a:xfrm>
            <a:off x="8467090" y="3262630"/>
            <a:ext cx="2949575" cy="1656715"/>
          </a:xfrm>
          <a:prstGeom prst="bentConnector3">
            <a:avLst>
              <a:gd name="adj1" fmla="val 10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 flipV="1">
            <a:off x="2301240" y="3486785"/>
            <a:ext cx="3039745" cy="173926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sco magnético 76"/>
          <p:cNvSpPr/>
          <p:nvPr/>
        </p:nvSpPr>
        <p:spPr>
          <a:xfrm>
            <a:off x="10659110" y="5995670"/>
            <a:ext cx="1257935" cy="4197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InRule Catalog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>
                <a:sym typeface="+mn-ea"/>
              </a:rPr>
              <a:t>Arquitectura Solución</a:t>
            </a:r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223375" y="6355715"/>
            <a:ext cx="2743200" cy="365125"/>
          </a:xfrm>
        </p:spPr>
        <p:txBody>
          <a:bodyPr/>
          <a:lstStyle/>
          <a:p>
            <a:fld id="{9965ACBA-6A5F-444B-A84F-30B7CBC79493}" type="slidenum">
              <a:rPr lang="es-ES" smtClean="0"/>
              <a:t>31</a:t>
            </a:fld>
            <a:endParaRPr lang="es-ES"/>
          </a:p>
        </p:txBody>
      </p:sp>
      <p:pic>
        <p:nvPicPr>
          <p:cNvPr id="18" name="Marcador de posición de contenido 17" descr="efitec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96985" y="135890"/>
            <a:ext cx="3209925" cy="1104900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814955" y="1657985"/>
            <a:ext cx="1036320" cy="939800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 Web</a:t>
            </a:r>
          </a:p>
        </p:txBody>
      </p:sp>
      <p:sp>
        <p:nvSpPr>
          <p:cNvPr id="25" name="Rectángulo redondeado 24"/>
          <p:cNvSpPr/>
          <p:nvPr/>
        </p:nvSpPr>
        <p:spPr>
          <a:xfrm rot="16200000">
            <a:off x="2319020" y="3481705"/>
            <a:ext cx="1970405" cy="97853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Simular Cotizar RC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(/Suscriptor/RC/Simular)</a:t>
            </a:r>
          </a:p>
        </p:txBody>
      </p:sp>
      <p:sp>
        <p:nvSpPr>
          <p:cNvPr id="7" name="Rectángulo redondeado 6"/>
          <p:cNvSpPr/>
          <p:nvPr/>
        </p:nvSpPr>
        <p:spPr>
          <a:xfrm rot="16200000">
            <a:off x="26670" y="3822065"/>
            <a:ext cx="1254125" cy="47688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Portal Fénix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5488305" y="2117090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altLang="es-ES" sz="1000"/>
              <a:t>Servicio 1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488305" y="2608580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2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5488305" y="3094355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Log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5488305" y="3569335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4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5494020" y="6223000"/>
            <a:ext cx="142494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n</a:t>
            </a:r>
          </a:p>
        </p:txBody>
      </p:sp>
      <p:pic>
        <p:nvPicPr>
          <p:cNvPr id="8" name="Imagen 7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101850"/>
            <a:ext cx="424180" cy="424180"/>
          </a:xfrm>
          <a:prstGeom prst="rect">
            <a:avLst/>
          </a:prstGeom>
        </p:spPr>
      </p:pic>
      <p:pic>
        <p:nvPicPr>
          <p:cNvPr id="9" name="Imagen 8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2592070"/>
            <a:ext cx="424180" cy="424180"/>
          </a:xfrm>
          <a:prstGeom prst="rect">
            <a:avLst/>
          </a:prstGeom>
        </p:spPr>
      </p:pic>
      <p:pic>
        <p:nvPicPr>
          <p:cNvPr id="10" name="Imagen 9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95" y="3082290"/>
            <a:ext cx="424180" cy="424180"/>
          </a:xfrm>
          <a:prstGeom prst="rect">
            <a:avLst/>
          </a:prstGeom>
        </p:spPr>
      </p:pic>
      <p:pic>
        <p:nvPicPr>
          <p:cNvPr id="16" name="Imagen 15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15" y="3539490"/>
            <a:ext cx="424180" cy="424180"/>
          </a:xfrm>
          <a:prstGeom prst="rect">
            <a:avLst/>
          </a:prstGeom>
        </p:spPr>
      </p:pic>
      <p:pic>
        <p:nvPicPr>
          <p:cNvPr id="19" name="Imagen 18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95" y="6191885"/>
            <a:ext cx="424180" cy="424180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5488940" y="5648960"/>
            <a:ext cx="142875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n-1</a:t>
            </a:r>
          </a:p>
        </p:txBody>
      </p:sp>
      <p:pic>
        <p:nvPicPr>
          <p:cNvPr id="21" name="Imagen 20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0" y="5619115"/>
            <a:ext cx="424180" cy="424180"/>
          </a:xfrm>
          <a:prstGeom prst="rect">
            <a:avLst/>
          </a:prstGeom>
        </p:spPr>
      </p:pic>
      <p:cxnSp>
        <p:nvCxnSpPr>
          <p:cNvPr id="30" name="Conector recto de flecha 29"/>
          <p:cNvCxnSpPr/>
          <p:nvPr/>
        </p:nvCxnSpPr>
        <p:spPr>
          <a:xfrm>
            <a:off x="3982720" y="1958340"/>
            <a:ext cx="3669030" cy="444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3982720" y="2186305"/>
            <a:ext cx="1375410" cy="58801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3966210" y="2310765"/>
            <a:ext cx="1358900" cy="85280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 rot="16200000">
            <a:off x="-758825" y="3722370"/>
            <a:ext cx="5029835" cy="9004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400"/>
              <a:t>Enterprice Service Bus (ESB)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1700530" y="2985135"/>
            <a:ext cx="393065" cy="908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28" name="Rectángulo redondeado 27"/>
          <p:cNvSpPr/>
          <p:nvPr/>
        </p:nvSpPr>
        <p:spPr>
          <a:xfrm>
            <a:off x="1700530" y="5095240"/>
            <a:ext cx="393065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29" name="Rectángulo redondeado 28"/>
          <p:cNvSpPr/>
          <p:nvPr/>
        </p:nvSpPr>
        <p:spPr>
          <a:xfrm>
            <a:off x="1700530" y="5636895"/>
            <a:ext cx="393065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3966210" y="2409825"/>
            <a:ext cx="1334135" cy="279146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5492115" y="5121910"/>
            <a:ext cx="142621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n-2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957955" y="3470275"/>
            <a:ext cx="1416050" cy="33909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3957955" y="3296285"/>
            <a:ext cx="1432560" cy="4953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3990340" y="4447540"/>
            <a:ext cx="1316990" cy="29781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2314575" y="3420110"/>
            <a:ext cx="43370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2314575" y="5382260"/>
            <a:ext cx="3001010" cy="177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2314575" y="5843270"/>
            <a:ext cx="2984500" cy="1206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2315210" y="6410325"/>
            <a:ext cx="2975610" cy="1714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1700530" y="6196330"/>
            <a:ext cx="393065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916305" y="4064635"/>
            <a:ext cx="286385" cy="190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95" y="5090795"/>
            <a:ext cx="424180" cy="424180"/>
          </a:xfrm>
          <a:prstGeom prst="rect">
            <a:avLst/>
          </a:prstGeom>
        </p:spPr>
      </p:pic>
      <p:sp>
        <p:nvSpPr>
          <p:cNvPr id="44" name="Rectángulo redondeado 43"/>
          <p:cNvSpPr/>
          <p:nvPr/>
        </p:nvSpPr>
        <p:spPr>
          <a:xfrm rot="16200000">
            <a:off x="6442075" y="3030220"/>
            <a:ext cx="3253740" cy="817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400"/>
              <a:t>Enterprice Service Bus (ESB)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8004175" y="1943100"/>
            <a:ext cx="393065" cy="3708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46" name="Rectángulo redondeado 45"/>
          <p:cNvSpPr/>
          <p:nvPr/>
        </p:nvSpPr>
        <p:spPr>
          <a:xfrm>
            <a:off x="8004175" y="2450465"/>
            <a:ext cx="393065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47" name="Rectángulo redondeado 46"/>
          <p:cNvSpPr/>
          <p:nvPr/>
        </p:nvSpPr>
        <p:spPr>
          <a:xfrm>
            <a:off x="9193530" y="1790700"/>
            <a:ext cx="1019810" cy="124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Servicio 1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pic>
        <p:nvPicPr>
          <p:cNvPr id="48" name="Marcador de posición de contenido 47" descr="Wcf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410065" y="1861185"/>
            <a:ext cx="605790" cy="344170"/>
          </a:xfrm>
          <a:prstGeom prst="rect">
            <a:avLst/>
          </a:prstGeom>
        </p:spPr>
      </p:pic>
      <p:pic>
        <p:nvPicPr>
          <p:cNvPr id="49" name="Imagen 48" descr="xml-file-rounded-rectangular-outlined-interface-symbol_icon-icons.com_574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915" y="2574925"/>
            <a:ext cx="460375" cy="460375"/>
          </a:xfrm>
          <a:prstGeom prst="rect">
            <a:avLst/>
          </a:prstGeom>
        </p:spPr>
      </p:pic>
      <p:cxnSp>
        <p:nvCxnSpPr>
          <p:cNvPr id="50" name="Conector recto de flecha 49"/>
          <p:cNvCxnSpPr/>
          <p:nvPr/>
        </p:nvCxnSpPr>
        <p:spPr>
          <a:xfrm flipV="1">
            <a:off x="8563610" y="2127885"/>
            <a:ext cx="56515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8563610" y="2649220"/>
            <a:ext cx="565150" cy="6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 de texto 51"/>
          <p:cNvSpPr txBox="1"/>
          <p:nvPr/>
        </p:nvSpPr>
        <p:spPr>
          <a:xfrm>
            <a:off x="8440420" y="1828800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sp>
        <p:nvSpPr>
          <p:cNvPr id="53" name="Cuadro de texto 52"/>
          <p:cNvSpPr txBox="1"/>
          <p:nvPr/>
        </p:nvSpPr>
        <p:spPr>
          <a:xfrm>
            <a:off x="8443595" y="2352040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8001000" y="3787140"/>
            <a:ext cx="393065" cy="3708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55" name="Rectángulo redondeado 54"/>
          <p:cNvSpPr/>
          <p:nvPr/>
        </p:nvSpPr>
        <p:spPr>
          <a:xfrm>
            <a:off x="8001000" y="4294505"/>
            <a:ext cx="393065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56" name="Rectángulo redondeado 55"/>
          <p:cNvSpPr/>
          <p:nvPr/>
        </p:nvSpPr>
        <p:spPr>
          <a:xfrm>
            <a:off x="9190355" y="3634740"/>
            <a:ext cx="1023620" cy="124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Servicio 2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pic>
        <p:nvPicPr>
          <p:cNvPr id="57" name="Marcador de posición de contenido 47" descr="Wc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90" y="3705225"/>
            <a:ext cx="605790" cy="344170"/>
          </a:xfrm>
          <a:prstGeom prst="rect">
            <a:avLst/>
          </a:prstGeom>
        </p:spPr>
      </p:pic>
      <p:pic>
        <p:nvPicPr>
          <p:cNvPr id="58" name="Imagen 57" descr="xml-file-rounded-rectangular-outlined-interface-symbol_icon-icons.com_574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740" y="4418965"/>
            <a:ext cx="460375" cy="460375"/>
          </a:xfrm>
          <a:prstGeom prst="rect">
            <a:avLst/>
          </a:prstGeom>
        </p:spPr>
      </p:pic>
      <p:cxnSp>
        <p:nvCxnSpPr>
          <p:cNvPr id="59" name="Conector recto de flecha 58"/>
          <p:cNvCxnSpPr/>
          <p:nvPr/>
        </p:nvCxnSpPr>
        <p:spPr>
          <a:xfrm flipV="1">
            <a:off x="8560435" y="3971925"/>
            <a:ext cx="56515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>
            <a:off x="8560435" y="4493260"/>
            <a:ext cx="565150" cy="6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 de texto 60"/>
          <p:cNvSpPr txBox="1"/>
          <p:nvPr/>
        </p:nvSpPr>
        <p:spPr>
          <a:xfrm>
            <a:off x="8437245" y="3672840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sp>
        <p:nvSpPr>
          <p:cNvPr id="62" name="Cuadro de texto 61"/>
          <p:cNvSpPr txBox="1"/>
          <p:nvPr/>
        </p:nvSpPr>
        <p:spPr>
          <a:xfrm>
            <a:off x="8440420" y="4196080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3994785" y="2067560"/>
            <a:ext cx="1437640" cy="19304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redondeado 69"/>
          <p:cNvSpPr/>
          <p:nvPr/>
        </p:nvSpPr>
        <p:spPr>
          <a:xfrm>
            <a:off x="5494020" y="4541520"/>
            <a:ext cx="1423670" cy="414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altLang="es-ES" sz="1000"/>
              <a:t>InRule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pic>
        <p:nvPicPr>
          <p:cNvPr id="71" name="Marcador de posición de contenido 47" descr="Wc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00" y="4576445"/>
            <a:ext cx="605790" cy="344170"/>
          </a:xfrm>
          <a:prstGeom prst="rect">
            <a:avLst/>
          </a:prstGeom>
        </p:spPr>
      </p:pic>
      <p:sp>
        <p:nvSpPr>
          <p:cNvPr id="74" name="Disco magnético 73"/>
          <p:cNvSpPr/>
          <p:nvPr/>
        </p:nvSpPr>
        <p:spPr>
          <a:xfrm>
            <a:off x="10659110" y="5681980"/>
            <a:ext cx="1257935" cy="38290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LPG_Fenix</a:t>
            </a:r>
          </a:p>
        </p:txBody>
      </p:sp>
      <p:cxnSp>
        <p:nvCxnSpPr>
          <p:cNvPr id="76" name="Conector recto 75"/>
          <p:cNvCxnSpPr/>
          <p:nvPr/>
        </p:nvCxnSpPr>
        <p:spPr>
          <a:xfrm>
            <a:off x="7315835" y="1548130"/>
            <a:ext cx="20955" cy="50196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co magnético 71"/>
          <p:cNvSpPr/>
          <p:nvPr/>
        </p:nvSpPr>
        <p:spPr>
          <a:xfrm>
            <a:off x="10659110" y="5321300"/>
            <a:ext cx="1257935" cy="4197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sp>
        <p:nvSpPr>
          <p:cNvPr id="73" name="Disco magnético 72"/>
          <p:cNvSpPr/>
          <p:nvPr/>
        </p:nvSpPr>
        <p:spPr>
          <a:xfrm>
            <a:off x="10659110" y="4993640"/>
            <a:ext cx="1257935" cy="3810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Insudb</a:t>
            </a:r>
          </a:p>
        </p:txBody>
      </p:sp>
      <p:cxnSp>
        <p:nvCxnSpPr>
          <p:cNvPr id="78" name="Conector recto de flecha 77"/>
          <p:cNvCxnSpPr/>
          <p:nvPr/>
        </p:nvCxnSpPr>
        <p:spPr>
          <a:xfrm flipV="1">
            <a:off x="6980555" y="236029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V="1">
            <a:off x="6980555" y="2766060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 flipV="1">
            <a:off x="6980555" y="3286760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 flipV="1">
            <a:off x="6980555" y="371030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 flipV="1">
            <a:off x="6980555" y="4744720"/>
            <a:ext cx="281940" cy="825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 flipV="1">
            <a:off x="6980555" y="529018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V="1">
            <a:off x="6980555" y="5831840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V="1">
            <a:off x="6980555" y="640016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 flipV="1">
            <a:off x="7455535" y="5178425"/>
            <a:ext cx="3004185" cy="1206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 flipV="1">
            <a:off x="7455535" y="5540375"/>
            <a:ext cx="3004185" cy="1206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 flipV="1">
            <a:off x="7455535" y="5867400"/>
            <a:ext cx="3004185" cy="1206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7455535" y="6199505"/>
            <a:ext cx="3004185" cy="1206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/>
          <p:nvPr/>
        </p:nvCxnSpPr>
        <p:spPr>
          <a:xfrm rot="5400000" flipV="1">
            <a:off x="9478010" y="2777490"/>
            <a:ext cx="2990215" cy="1291590"/>
          </a:xfrm>
          <a:prstGeom prst="bentConnector3">
            <a:avLst>
              <a:gd name="adj1" fmla="val 435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rot="5400000" flipV="1">
            <a:off x="10175240" y="3930650"/>
            <a:ext cx="1143000" cy="882015"/>
          </a:xfrm>
          <a:prstGeom prst="bentConnector3">
            <a:avLst>
              <a:gd name="adj1" fmla="val 805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3998595" y="4272915"/>
            <a:ext cx="3594735" cy="889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Marcador de posición de contenido 6" descr="Active-Director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285" y="938530"/>
            <a:ext cx="1689100" cy="797560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7365365" y="2964815"/>
            <a:ext cx="24892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5494020" y="1382395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altLang="es-ES" sz="1000">
                <a:solidFill>
                  <a:schemeClr val="bg1"/>
                </a:solidFill>
              </a:rPr>
              <a:t>Servicio </a:t>
            </a:r>
          </a:p>
          <a:p>
            <a:pPr algn="r"/>
            <a:r>
              <a:rPr lang="es-PE" altLang="es-ES" sz="1000">
                <a:solidFill>
                  <a:schemeClr val="bg1"/>
                </a:solidFill>
              </a:rPr>
              <a:t>autenticación</a:t>
            </a: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3998595" y="1564640"/>
            <a:ext cx="1346200" cy="2139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V="1">
            <a:off x="6980555" y="1667510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V="1">
            <a:off x="6980555" y="1283335"/>
            <a:ext cx="534035" cy="10731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V="1">
            <a:off x="3954145" y="1697355"/>
            <a:ext cx="1407160" cy="138493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351280"/>
            <a:ext cx="424180" cy="4241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En análisis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alt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32</a:t>
            </a:fld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onector recto de flecha 89"/>
          <p:cNvCxnSpPr/>
          <p:nvPr/>
        </p:nvCxnSpPr>
        <p:spPr>
          <a:xfrm flipV="1">
            <a:off x="5419090" y="3511550"/>
            <a:ext cx="807720" cy="16116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sco magnético 76"/>
          <p:cNvSpPr/>
          <p:nvPr/>
        </p:nvSpPr>
        <p:spPr>
          <a:xfrm>
            <a:off x="10708640" y="6020435"/>
            <a:ext cx="1257935" cy="4197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InRule Catalog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>
                <a:sym typeface="+mn-ea"/>
              </a:rPr>
              <a:t>Arquitectura Solución - Propuesta 2 </a:t>
            </a:r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223375" y="6355715"/>
            <a:ext cx="2743200" cy="365125"/>
          </a:xfrm>
        </p:spPr>
        <p:txBody>
          <a:bodyPr/>
          <a:lstStyle/>
          <a:p>
            <a:fld id="{9965ACBA-6A5F-444B-A84F-30B7CBC79493}" type="slidenum">
              <a:rPr lang="es-ES" smtClean="0"/>
              <a:t>33</a:t>
            </a:fld>
            <a:endParaRPr lang="es-ES"/>
          </a:p>
        </p:txBody>
      </p:sp>
      <p:pic>
        <p:nvPicPr>
          <p:cNvPr id="18" name="Marcador de posición de contenido 17" descr="efitec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96985" y="135890"/>
            <a:ext cx="3209925" cy="1104900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336165" y="1691005"/>
            <a:ext cx="1045210" cy="939800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 Web</a:t>
            </a:r>
          </a:p>
        </p:txBody>
      </p:sp>
      <p:sp>
        <p:nvSpPr>
          <p:cNvPr id="25" name="Rectángulo redondeado 24"/>
          <p:cNvSpPr/>
          <p:nvPr/>
        </p:nvSpPr>
        <p:spPr>
          <a:xfrm rot="16200000">
            <a:off x="1872615" y="3350260"/>
            <a:ext cx="1970405" cy="104457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Simular Cotizar RC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(/Suscriptor/RC/Simular)</a:t>
            </a:r>
          </a:p>
        </p:txBody>
      </p:sp>
      <p:sp>
        <p:nvSpPr>
          <p:cNvPr id="7" name="Rectángulo redondeado 6"/>
          <p:cNvSpPr/>
          <p:nvPr/>
        </p:nvSpPr>
        <p:spPr>
          <a:xfrm rot="16200000">
            <a:off x="-154940" y="3855085"/>
            <a:ext cx="1254125" cy="47688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Portal Fénix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6346825" y="2150110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altLang="es-ES" sz="1000"/>
              <a:t>Servicio 1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346825" y="2641600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2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6346825" y="3127375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Log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6346825" y="3602355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4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6352540" y="6256020"/>
            <a:ext cx="142494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n</a:t>
            </a:r>
          </a:p>
        </p:txBody>
      </p:sp>
      <p:pic>
        <p:nvPicPr>
          <p:cNvPr id="8" name="Imagen 7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2134870"/>
            <a:ext cx="424180" cy="424180"/>
          </a:xfrm>
          <a:prstGeom prst="rect">
            <a:avLst/>
          </a:prstGeom>
        </p:spPr>
      </p:pic>
      <p:pic>
        <p:nvPicPr>
          <p:cNvPr id="9" name="Imagen 8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0" y="2625090"/>
            <a:ext cx="424180" cy="424180"/>
          </a:xfrm>
          <a:prstGeom prst="rect">
            <a:avLst/>
          </a:prstGeom>
        </p:spPr>
      </p:pic>
      <p:pic>
        <p:nvPicPr>
          <p:cNvPr id="10" name="Imagen 9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3115310"/>
            <a:ext cx="424180" cy="424180"/>
          </a:xfrm>
          <a:prstGeom prst="rect">
            <a:avLst/>
          </a:prstGeom>
        </p:spPr>
      </p:pic>
      <p:pic>
        <p:nvPicPr>
          <p:cNvPr id="16" name="Imagen 15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35" y="3572510"/>
            <a:ext cx="424180" cy="424180"/>
          </a:xfrm>
          <a:prstGeom prst="rect">
            <a:avLst/>
          </a:prstGeom>
        </p:spPr>
      </p:pic>
      <p:pic>
        <p:nvPicPr>
          <p:cNvPr id="19" name="Imagen 18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15" y="6224905"/>
            <a:ext cx="424180" cy="424180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6347460" y="5681980"/>
            <a:ext cx="142875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n-1</a:t>
            </a:r>
          </a:p>
        </p:txBody>
      </p:sp>
      <p:pic>
        <p:nvPicPr>
          <p:cNvPr id="21" name="Imagen 20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70" y="5652135"/>
            <a:ext cx="424180" cy="424180"/>
          </a:xfrm>
          <a:prstGeom prst="rect">
            <a:avLst/>
          </a:prstGeom>
        </p:spPr>
      </p:pic>
      <p:cxnSp>
        <p:nvCxnSpPr>
          <p:cNvPr id="30" name="Conector recto de flecha 29"/>
          <p:cNvCxnSpPr/>
          <p:nvPr/>
        </p:nvCxnSpPr>
        <p:spPr>
          <a:xfrm>
            <a:off x="5307330" y="1906270"/>
            <a:ext cx="298196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 rot="16200000">
            <a:off x="-985520" y="3800475"/>
            <a:ext cx="5029835" cy="8102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400"/>
              <a:t>Enterprice Service Bus (ESB)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1518920" y="3018155"/>
            <a:ext cx="252730" cy="908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28" name="Rectángulo redondeado 27"/>
          <p:cNvSpPr/>
          <p:nvPr/>
        </p:nvSpPr>
        <p:spPr>
          <a:xfrm>
            <a:off x="1518920" y="5128260"/>
            <a:ext cx="252730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29" name="Rectángulo redondeado 28"/>
          <p:cNvSpPr/>
          <p:nvPr/>
        </p:nvSpPr>
        <p:spPr>
          <a:xfrm>
            <a:off x="1518920" y="5669915"/>
            <a:ext cx="252730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32" name="Rectángulo redondeado 31"/>
          <p:cNvSpPr/>
          <p:nvPr/>
        </p:nvSpPr>
        <p:spPr>
          <a:xfrm>
            <a:off x="6350635" y="5154930"/>
            <a:ext cx="142621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r"/>
            <a:r>
              <a:rPr lang="es-PE" altLang="es-ES" sz="1000">
                <a:sym typeface="+mn-ea"/>
              </a:rPr>
              <a:t>Servicio n-2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5332095" y="3768090"/>
            <a:ext cx="919480" cy="165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5357495" y="3378835"/>
            <a:ext cx="877570" cy="1492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992630" y="3453130"/>
            <a:ext cx="27495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5401310" y="5405755"/>
            <a:ext cx="745490" cy="698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2077085" y="5838825"/>
            <a:ext cx="1863725" cy="825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398770" y="5864225"/>
            <a:ext cx="79502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1518920" y="6229350"/>
            <a:ext cx="252730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734695" y="4097655"/>
            <a:ext cx="286385" cy="190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15" y="5123815"/>
            <a:ext cx="424180" cy="424180"/>
          </a:xfrm>
          <a:prstGeom prst="rect">
            <a:avLst/>
          </a:prstGeom>
        </p:spPr>
      </p:pic>
      <p:sp>
        <p:nvSpPr>
          <p:cNvPr id="44" name="Rectángulo redondeado 43"/>
          <p:cNvSpPr/>
          <p:nvPr/>
        </p:nvSpPr>
        <p:spPr>
          <a:xfrm rot="16200000">
            <a:off x="7073900" y="3059430"/>
            <a:ext cx="3253740" cy="6769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altLang="es-ES" sz="1400"/>
              <a:t>Enterprice Service Bus (ESB)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8697595" y="1934845"/>
            <a:ext cx="261620" cy="3708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46" name="Rectángulo redondeado 45"/>
          <p:cNvSpPr/>
          <p:nvPr/>
        </p:nvSpPr>
        <p:spPr>
          <a:xfrm>
            <a:off x="8697595" y="2442210"/>
            <a:ext cx="261620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47" name="Rectángulo redondeado 46"/>
          <p:cNvSpPr/>
          <p:nvPr/>
        </p:nvSpPr>
        <p:spPr>
          <a:xfrm>
            <a:off x="9688830" y="1782445"/>
            <a:ext cx="1019810" cy="124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Servicio 1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pic>
        <p:nvPicPr>
          <p:cNvPr id="48" name="Marcador de posición de contenido 47" descr="Wcf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905365" y="1852930"/>
            <a:ext cx="605790" cy="344170"/>
          </a:xfrm>
          <a:prstGeom prst="rect">
            <a:avLst/>
          </a:prstGeom>
        </p:spPr>
      </p:pic>
      <p:pic>
        <p:nvPicPr>
          <p:cNvPr id="49" name="Imagen 48" descr="xml-file-rounded-rectangular-outlined-interface-symbol_icon-icons.com_574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15" y="2566670"/>
            <a:ext cx="460375" cy="460375"/>
          </a:xfrm>
          <a:prstGeom prst="rect">
            <a:avLst/>
          </a:prstGeom>
        </p:spPr>
      </p:pic>
      <p:cxnSp>
        <p:nvCxnSpPr>
          <p:cNvPr id="50" name="Conector recto de flecha 49"/>
          <p:cNvCxnSpPr/>
          <p:nvPr/>
        </p:nvCxnSpPr>
        <p:spPr>
          <a:xfrm flipV="1">
            <a:off x="9058910" y="2119630"/>
            <a:ext cx="56515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9058910" y="2640965"/>
            <a:ext cx="565150" cy="6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 de texto 51"/>
          <p:cNvSpPr txBox="1"/>
          <p:nvPr/>
        </p:nvSpPr>
        <p:spPr>
          <a:xfrm>
            <a:off x="8968740" y="1820545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sp>
        <p:nvSpPr>
          <p:cNvPr id="53" name="Cuadro de texto 52"/>
          <p:cNvSpPr txBox="1"/>
          <p:nvPr/>
        </p:nvSpPr>
        <p:spPr>
          <a:xfrm>
            <a:off x="8971915" y="2343785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8694420" y="3778885"/>
            <a:ext cx="264795" cy="3708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55" name="Rectángulo redondeado 54"/>
          <p:cNvSpPr/>
          <p:nvPr/>
        </p:nvSpPr>
        <p:spPr>
          <a:xfrm>
            <a:off x="8694420" y="4286250"/>
            <a:ext cx="264795" cy="3981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 sz="1400"/>
          </a:p>
        </p:txBody>
      </p:sp>
      <p:sp>
        <p:nvSpPr>
          <p:cNvPr id="56" name="Rectángulo redondeado 55"/>
          <p:cNvSpPr/>
          <p:nvPr/>
        </p:nvSpPr>
        <p:spPr>
          <a:xfrm>
            <a:off x="9685655" y="3626485"/>
            <a:ext cx="1023620" cy="124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Servicio 2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pic>
        <p:nvPicPr>
          <p:cNvPr id="57" name="Marcador de posición de contenido 47" descr="Wc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190" y="3696970"/>
            <a:ext cx="605790" cy="344170"/>
          </a:xfrm>
          <a:prstGeom prst="rect">
            <a:avLst/>
          </a:prstGeom>
        </p:spPr>
      </p:pic>
      <p:pic>
        <p:nvPicPr>
          <p:cNvPr id="58" name="Imagen 57" descr="xml-file-rounded-rectangular-outlined-interface-symbol_icon-icons.com_574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040" y="4410710"/>
            <a:ext cx="460375" cy="460375"/>
          </a:xfrm>
          <a:prstGeom prst="rect">
            <a:avLst/>
          </a:prstGeom>
        </p:spPr>
      </p:pic>
      <p:cxnSp>
        <p:nvCxnSpPr>
          <p:cNvPr id="59" name="Conector recto de flecha 58"/>
          <p:cNvCxnSpPr/>
          <p:nvPr/>
        </p:nvCxnSpPr>
        <p:spPr>
          <a:xfrm flipV="1">
            <a:off x="9055735" y="3963670"/>
            <a:ext cx="56515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>
            <a:off x="9055735" y="4485005"/>
            <a:ext cx="565150" cy="6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 de texto 60"/>
          <p:cNvSpPr txBox="1"/>
          <p:nvPr/>
        </p:nvSpPr>
        <p:spPr>
          <a:xfrm>
            <a:off x="8965565" y="3664585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sp>
        <p:nvSpPr>
          <p:cNvPr id="62" name="Cuadro de texto 61"/>
          <p:cNvSpPr txBox="1"/>
          <p:nvPr/>
        </p:nvSpPr>
        <p:spPr>
          <a:xfrm>
            <a:off x="8976995" y="4187825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Soap action</a:t>
            </a:r>
          </a:p>
        </p:txBody>
      </p:sp>
      <p:sp>
        <p:nvSpPr>
          <p:cNvPr id="70" name="Rectángulo redondeado 69"/>
          <p:cNvSpPr/>
          <p:nvPr/>
        </p:nvSpPr>
        <p:spPr>
          <a:xfrm>
            <a:off x="6352540" y="4574540"/>
            <a:ext cx="1423670" cy="414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altLang="es-ES" sz="1000"/>
              <a:t>InRule</a:t>
            </a:r>
            <a:endParaRPr lang="es-PE" altLang="es-ES" sz="1000" i="1">
              <a:solidFill>
                <a:schemeClr val="tx1"/>
              </a:solidFill>
            </a:endParaRPr>
          </a:p>
        </p:txBody>
      </p:sp>
      <p:pic>
        <p:nvPicPr>
          <p:cNvPr id="71" name="Marcador de posición de contenido 47" descr="Wc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20" y="4609465"/>
            <a:ext cx="605790" cy="344170"/>
          </a:xfrm>
          <a:prstGeom prst="rect">
            <a:avLst/>
          </a:prstGeom>
        </p:spPr>
      </p:pic>
      <p:sp>
        <p:nvSpPr>
          <p:cNvPr id="74" name="Disco magnético 73"/>
          <p:cNvSpPr/>
          <p:nvPr/>
        </p:nvSpPr>
        <p:spPr>
          <a:xfrm>
            <a:off x="10708640" y="5706745"/>
            <a:ext cx="1257935" cy="38290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LPG_Fenix</a:t>
            </a:r>
          </a:p>
        </p:txBody>
      </p:sp>
      <p:cxnSp>
        <p:nvCxnSpPr>
          <p:cNvPr id="76" name="Conector recto 75"/>
          <p:cNvCxnSpPr/>
          <p:nvPr/>
        </p:nvCxnSpPr>
        <p:spPr>
          <a:xfrm flipH="1">
            <a:off x="8195310" y="2178050"/>
            <a:ext cx="11430" cy="436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co magnético 71"/>
          <p:cNvSpPr/>
          <p:nvPr/>
        </p:nvSpPr>
        <p:spPr>
          <a:xfrm>
            <a:off x="10708640" y="5346065"/>
            <a:ext cx="1257935" cy="419735"/>
          </a:xfrm>
          <a:prstGeom prst="flowChartMagneticDisk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</a:t>
            </a:r>
          </a:p>
        </p:txBody>
      </p:sp>
      <p:sp>
        <p:nvSpPr>
          <p:cNvPr id="73" name="Disco magnético 72"/>
          <p:cNvSpPr/>
          <p:nvPr/>
        </p:nvSpPr>
        <p:spPr>
          <a:xfrm>
            <a:off x="10708640" y="5018405"/>
            <a:ext cx="1257935" cy="3810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Insudb</a:t>
            </a:r>
          </a:p>
        </p:txBody>
      </p:sp>
      <p:cxnSp>
        <p:nvCxnSpPr>
          <p:cNvPr id="78" name="Conector recto de flecha 77"/>
          <p:cNvCxnSpPr/>
          <p:nvPr/>
        </p:nvCxnSpPr>
        <p:spPr>
          <a:xfrm flipV="1">
            <a:off x="7839075" y="239331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V="1">
            <a:off x="7839075" y="2799080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 flipV="1">
            <a:off x="7839075" y="3319780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 flipV="1">
            <a:off x="7839075" y="374332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 flipV="1">
            <a:off x="7839075" y="4777740"/>
            <a:ext cx="281940" cy="825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 flipV="1">
            <a:off x="7839075" y="532320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V="1">
            <a:off x="7839075" y="5864860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V="1">
            <a:off x="7839075" y="6433185"/>
            <a:ext cx="281940" cy="8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 flipV="1">
            <a:off x="8281035" y="5203190"/>
            <a:ext cx="2352040" cy="215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8305800" y="5547995"/>
            <a:ext cx="2327275" cy="1714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 flipV="1">
            <a:off x="8256270" y="5892165"/>
            <a:ext cx="2376805" cy="1206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8289290" y="6224270"/>
            <a:ext cx="2343785" cy="114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/>
          <p:nvPr/>
        </p:nvCxnSpPr>
        <p:spPr>
          <a:xfrm rot="5400000" flipV="1">
            <a:off x="9792335" y="2943225"/>
            <a:ext cx="2965450" cy="1035050"/>
          </a:xfrm>
          <a:prstGeom prst="bentConnector3">
            <a:avLst>
              <a:gd name="adj1" fmla="val 856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rot="5400000" flipV="1">
            <a:off x="10480675" y="4103370"/>
            <a:ext cx="1092200" cy="538480"/>
          </a:xfrm>
          <a:prstGeom prst="bentConnector3">
            <a:avLst>
              <a:gd name="adj1" fmla="val 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V="1">
            <a:off x="5357495" y="4116070"/>
            <a:ext cx="2948305" cy="889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ca 21"/>
          <p:cNvSpPr/>
          <p:nvPr/>
        </p:nvSpPr>
        <p:spPr>
          <a:xfrm>
            <a:off x="4039870" y="1681480"/>
            <a:ext cx="1226185" cy="959485"/>
          </a:xfrm>
          <a:prstGeom prst="plaque">
            <a:avLst/>
          </a:prstGeom>
          <a:solidFill>
            <a:srgbClr val="7030A0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000"/>
              <a:t>Api GateWay</a:t>
            </a:r>
          </a:p>
          <a:p>
            <a:pPr algn="ctr"/>
            <a:r>
              <a:rPr lang="es-PE" altLang="es-ES" sz="1000"/>
              <a:t>Suscriptor</a:t>
            </a:r>
          </a:p>
        </p:txBody>
      </p:sp>
      <p:sp>
        <p:nvSpPr>
          <p:cNvPr id="65" name="Placa 64"/>
          <p:cNvSpPr/>
          <p:nvPr/>
        </p:nvSpPr>
        <p:spPr>
          <a:xfrm>
            <a:off x="4039870" y="3049905"/>
            <a:ext cx="1226185" cy="1602105"/>
          </a:xfrm>
          <a:prstGeom prst="plaque">
            <a:avLst/>
          </a:prstGeom>
          <a:solidFill>
            <a:srgbClr val="7030A0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s-PE" altLang="es-ES" sz="1000">
                <a:sym typeface="+mn-ea"/>
              </a:rPr>
              <a:t>Api GateWay</a:t>
            </a:r>
          </a:p>
          <a:p>
            <a:pPr lvl="0" algn="ctr"/>
            <a:r>
              <a:rPr lang="es-PE" altLang="es-ES" sz="1000">
                <a:sym typeface="+mn-ea"/>
              </a:rPr>
              <a:t>Simulador RC</a:t>
            </a:r>
          </a:p>
        </p:txBody>
      </p:sp>
      <p:sp>
        <p:nvSpPr>
          <p:cNvPr id="66" name="Placa 65"/>
          <p:cNvSpPr/>
          <p:nvPr/>
        </p:nvSpPr>
        <p:spPr>
          <a:xfrm>
            <a:off x="4039870" y="4980305"/>
            <a:ext cx="1226185" cy="1558925"/>
          </a:xfrm>
          <a:prstGeom prst="plaque">
            <a:avLst/>
          </a:prstGeom>
          <a:solidFill>
            <a:srgbClr val="7030A0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s-PE" altLang="es-ES" sz="1000">
                <a:sym typeface="+mn-ea"/>
              </a:rPr>
              <a:t>Api GateWay</a:t>
            </a:r>
          </a:p>
          <a:p>
            <a:pPr lvl="0" algn="ctr"/>
            <a:r>
              <a:rPr lang="es-PE" altLang="es-ES" sz="1000">
                <a:sym typeface="+mn-ea"/>
              </a:rPr>
              <a:t>Portal RC</a:t>
            </a:r>
          </a:p>
        </p:txBody>
      </p:sp>
      <p:cxnSp>
        <p:nvCxnSpPr>
          <p:cNvPr id="67" name="Conector recto de flecha 66"/>
          <p:cNvCxnSpPr/>
          <p:nvPr/>
        </p:nvCxnSpPr>
        <p:spPr>
          <a:xfrm>
            <a:off x="5401310" y="6428105"/>
            <a:ext cx="79502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3479165" y="2134870"/>
            <a:ext cx="478155" cy="127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>
            <a:off x="3479165" y="3841750"/>
            <a:ext cx="478155" cy="127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>
            <a:off x="5372100" y="4246880"/>
            <a:ext cx="879475" cy="4572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Marcador de posición de contenido 6" descr="Active-Director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800" y="883920"/>
            <a:ext cx="1689100" cy="79756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6352540" y="1389380"/>
            <a:ext cx="1430020" cy="393065"/>
          </a:xfrm>
          <a:prstGeom prst="round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altLang="es-ES" sz="1000">
                <a:solidFill>
                  <a:schemeClr val="bg1"/>
                </a:solidFill>
              </a:rPr>
              <a:t>Servicio </a:t>
            </a:r>
          </a:p>
          <a:p>
            <a:pPr algn="r"/>
            <a:r>
              <a:rPr lang="es-PE" altLang="es-ES" sz="1000">
                <a:solidFill>
                  <a:schemeClr val="bg1"/>
                </a:solidFill>
              </a:rPr>
              <a:t>autenticación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7839075" y="1290320"/>
            <a:ext cx="534035" cy="10731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5332095" y="1515110"/>
            <a:ext cx="882015" cy="1758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5269865" y="1805305"/>
            <a:ext cx="894715" cy="13500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5245100" y="1932305"/>
            <a:ext cx="1046480" cy="31280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5323840" y="2111375"/>
            <a:ext cx="949325" cy="23368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5323840" y="2244090"/>
            <a:ext cx="961390" cy="63754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299075" y="2393315"/>
            <a:ext cx="986155" cy="93472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5233035" y="2559050"/>
            <a:ext cx="1010285" cy="260032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 descr="microsoft-webapi-square-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1346835"/>
            <a:ext cx="424180" cy="424180"/>
          </a:xfrm>
          <a:prstGeom prst="rect">
            <a:avLst/>
          </a:prstGeom>
        </p:spPr>
      </p:pic>
      <p:cxnSp>
        <p:nvCxnSpPr>
          <p:cNvPr id="95" name="Conector angular 94"/>
          <p:cNvCxnSpPr/>
          <p:nvPr/>
        </p:nvCxnSpPr>
        <p:spPr>
          <a:xfrm>
            <a:off x="9055735" y="3258820"/>
            <a:ext cx="2534285" cy="1660525"/>
          </a:xfrm>
          <a:prstGeom prst="bentConnector3">
            <a:avLst>
              <a:gd name="adj1" fmla="val 100025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Api GateWay Ocelot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34</a:t>
            </a:fld>
            <a:endParaRPr lang="es-ES"/>
          </a:p>
        </p:txBody>
      </p:sp>
      <p:pic>
        <p:nvPicPr>
          <p:cNvPr id="18" name="Marcador de posición de contenido 17" descr="efitec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7945" y="93980"/>
            <a:ext cx="3209925" cy="1104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5" y="1691005"/>
            <a:ext cx="9764395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>
                <a:solidFill>
                  <a:schemeClr val="bg1"/>
                </a:solidFill>
              </a:rPr>
              <a:t>Alcance del proyecto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40995" y="1979295"/>
            <a:ext cx="2157095" cy="690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Suscriptor Web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40995" y="2794000"/>
            <a:ext cx="2157095" cy="699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Utilitario de Simulación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599295" y="1979295"/>
            <a:ext cx="2157095" cy="69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Sincronización de datos Fénix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633345" y="1979295"/>
            <a:ext cx="2148205" cy="690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Autenticar usuario suscriptor web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</a:rPr>
              <a:t>(/Suscriptor/Usuario/)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2633345" y="2794000"/>
            <a:ext cx="214820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Obtener tipo Cambio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(/General/Cambio/)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66700" y="6476365"/>
            <a:ext cx="854075" cy="19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800"/>
              <a:t>Aplicacion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196975" y="6476365"/>
            <a:ext cx="854075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800"/>
              <a:t>Utilitario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76780" y="6476365"/>
            <a:ext cx="854075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800"/>
              <a:t>Servicio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131820" y="6476365"/>
            <a:ext cx="854075" cy="190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800"/>
              <a:t>Proceso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2633345" y="3616325"/>
            <a:ext cx="214820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Obtener Póliza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(/Core/Poliza/)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33345" y="4480560"/>
            <a:ext cx="214820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giros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(/Suscriptor/Giro/)</a:t>
            </a:r>
          </a:p>
          <a:p>
            <a:pPr algn="ctr"/>
            <a:endParaRPr lang="es-PE" altLang="es-ES" sz="10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970145" y="1971040"/>
            <a:ext cx="215709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dimensión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(/Suscriptor/Dimensión/)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4970145" y="2794000"/>
            <a:ext cx="215709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Coberturas Optativas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(/Suscriptor/Cobertura/Optativa/)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4970145" y="3616325"/>
            <a:ext cx="215709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Actividad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(/Suscriptor/Actividad/)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970145" y="4480560"/>
            <a:ext cx="215709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Clausulas </a:t>
            </a:r>
          </a:p>
          <a:p>
            <a:pPr algn="ctr"/>
            <a:r>
              <a:rPr lang="es-PE" altLang="es-ES" sz="1400"/>
              <a:t>Optativas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(/Suscriptor/Clausula/Optativa/)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2633345" y="5353050"/>
            <a:ext cx="214820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Producto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(/Suscriptor/RC/Producto/)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970145" y="5353050"/>
            <a:ext cx="215709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Reglas de </a:t>
            </a:r>
          </a:p>
          <a:p>
            <a:pPr algn="ctr"/>
            <a:r>
              <a:rPr lang="es-PE" altLang="es-ES" sz="1400"/>
              <a:t>Negocio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(/Suscriptor/RC/Reglas/Negocio)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7284720" y="1971040"/>
            <a:ext cx="215709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Listar Reglas de Visualización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(/Suscriptor/RC/Reglas/Visualización)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7284720" y="2794000"/>
            <a:ext cx="2157095" cy="699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Cotizar RC</a:t>
            </a:r>
          </a:p>
          <a:p>
            <a:pPr algn="ctr"/>
            <a:r>
              <a:rPr lang="es-PE" altLang="es-ES" sz="1000" i="1">
                <a:solidFill>
                  <a:schemeClr val="tx1"/>
                </a:solidFill>
                <a:sym typeface="+mn-ea"/>
              </a:rPr>
              <a:t>(/Suscriptor/RC/Simular)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9599295" y="2794000"/>
            <a:ext cx="2157095" cy="69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400"/>
              <a:t>Extracción de información para Reportes Generenciales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7284720" y="4480560"/>
            <a:ext cx="4433570" cy="3441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Manual de usuario Suscriptor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7284720" y="4893945"/>
            <a:ext cx="4433570" cy="3441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Manuales de configuración e Instalación de cada aplicativo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7285355" y="5295265"/>
            <a:ext cx="4432935" cy="3441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Documentación de pase de cada aplicativo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7285355" y="5691505"/>
            <a:ext cx="4432935" cy="3441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Documentación de pruebas unitarias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033520" y="6476365"/>
            <a:ext cx="854075" cy="190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800"/>
              <a:t>Documentación</a:t>
            </a:r>
          </a:p>
        </p:txBody>
      </p:sp>
      <p:sp>
        <p:nvSpPr>
          <p:cNvPr id="33" name="Estrella de 10 puntas 32"/>
          <p:cNvSpPr/>
          <p:nvPr/>
        </p:nvSpPr>
        <p:spPr>
          <a:xfrm>
            <a:off x="4492625" y="3676650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34" name="Estrella de 10 puntas 33"/>
          <p:cNvSpPr/>
          <p:nvPr/>
        </p:nvSpPr>
        <p:spPr>
          <a:xfrm>
            <a:off x="4492625" y="4536440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35" name="Estrella de 10 puntas 34"/>
          <p:cNvSpPr/>
          <p:nvPr/>
        </p:nvSpPr>
        <p:spPr>
          <a:xfrm>
            <a:off x="4492625" y="5407660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36" name="Estrella de 10 puntas 35"/>
          <p:cNvSpPr/>
          <p:nvPr/>
        </p:nvSpPr>
        <p:spPr>
          <a:xfrm>
            <a:off x="6805930" y="2054225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37" name="Estrella de 10 puntas 36"/>
          <p:cNvSpPr/>
          <p:nvPr/>
        </p:nvSpPr>
        <p:spPr>
          <a:xfrm>
            <a:off x="6805930" y="2877185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38" name="Estrella de 10 puntas 37"/>
          <p:cNvSpPr/>
          <p:nvPr/>
        </p:nvSpPr>
        <p:spPr>
          <a:xfrm>
            <a:off x="6805930" y="3676650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39" name="Estrella de 10 puntas 38"/>
          <p:cNvSpPr/>
          <p:nvPr/>
        </p:nvSpPr>
        <p:spPr>
          <a:xfrm>
            <a:off x="6805930" y="4536440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40" name="Estrella de 10 puntas 39"/>
          <p:cNvSpPr/>
          <p:nvPr/>
        </p:nvSpPr>
        <p:spPr>
          <a:xfrm>
            <a:off x="6805930" y="5407660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41" name="Estrella de 10 puntas 40"/>
          <p:cNvSpPr/>
          <p:nvPr/>
        </p:nvSpPr>
        <p:spPr>
          <a:xfrm>
            <a:off x="9110980" y="2054225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42" name="Estrella de 10 puntas 41"/>
          <p:cNvSpPr/>
          <p:nvPr/>
        </p:nvSpPr>
        <p:spPr>
          <a:xfrm>
            <a:off x="9110980" y="2877185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45" name="Marcador de posición de número de diapositiva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4</a:t>
            </a:fld>
            <a:endParaRPr lang="es-ES"/>
          </a:p>
        </p:txBody>
      </p:sp>
      <p:sp>
        <p:nvSpPr>
          <p:cNvPr id="46" name="Estrella de 10 puntas 45"/>
          <p:cNvSpPr/>
          <p:nvPr/>
        </p:nvSpPr>
        <p:spPr>
          <a:xfrm>
            <a:off x="5216525" y="6455410"/>
            <a:ext cx="231775" cy="231775"/>
          </a:xfrm>
          <a:prstGeom prst="star10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/>
              <a:t>P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5399405" y="6455410"/>
            <a:ext cx="3265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Servicios que seran consumidos por el portal de cotización.</a:t>
            </a:r>
          </a:p>
        </p:txBody>
      </p:sp>
      <p:sp>
        <p:nvSpPr>
          <p:cNvPr id="10" name="Conector 9"/>
          <p:cNvSpPr/>
          <p:nvPr/>
        </p:nvSpPr>
        <p:spPr>
          <a:xfrm>
            <a:off x="4509135" y="3950970"/>
            <a:ext cx="196215" cy="2159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s-PE" altLang="es-ES" sz="1200" b="1">
                <a:solidFill>
                  <a:schemeClr val="tx1"/>
                </a:solidFill>
                <a:sym typeface="+mn-ea"/>
              </a:rPr>
              <a:t>E</a:t>
            </a:r>
          </a:p>
        </p:txBody>
      </p:sp>
      <p:sp>
        <p:nvSpPr>
          <p:cNvPr id="15" name="Conector 14"/>
          <p:cNvSpPr/>
          <p:nvPr/>
        </p:nvSpPr>
        <p:spPr>
          <a:xfrm>
            <a:off x="6823710" y="2338705"/>
            <a:ext cx="196215" cy="2159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s-PE" altLang="es-ES" sz="1200" b="1">
                <a:solidFill>
                  <a:schemeClr val="tx1"/>
                </a:solidFill>
                <a:sym typeface="+mn-ea"/>
              </a:rPr>
              <a:t>E</a:t>
            </a:r>
          </a:p>
        </p:txBody>
      </p:sp>
      <p:sp>
        <p:nvSpPr>
          <p:cNvPr id="32" name="Conector 31"/>
          <p:cNvSpPr/>
          <p:nvPr/>
        </p:nvSpPr>
        <p:spPr>
          <a:xfrm>
            <a:off x="8848090" y="6463665"/>
            <a:ext cx="196215" cy="2159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s-PE" altLang="es-ES" sz="1200" b="1">
                <a:solidFill>
                  <a:schemeClr val="tx1"/>
                </a:solidFill>
                <a:sym typeface="+mn-ea"/>
              </a:rPr>
              <a:t>E</a:t>
            </a:r>
          </a:p>
        </p:txBody>
      </p:sp>
      <p:sp>
        <p:nvSpPr>
          <p:cNvPr id="44" name="Cuadro de texto 43"/>
          <p:cNvSpPr txBox="1"/>
          <p:nvPr/>
        </p:nvSpPr>
        <p:spPr>
          <a:xfrm>
            <a:off x="9037320" y="6451600"/>
            <a:ext cx="174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000">
                <a:solidFill>
                  <a:schemeClr val="bg1"/>
                </a:solidFill>
              </a:rPr>
              <a:t>Ya existe</a:t>
            </a:r>
          </a:p>
        </p:txBody>
      </p:sp>
      <p:sp>
        <p:nvSpPr>
          <p:cNvPr id="48" name="Conector 47"/>
          <p:cNvSpPr/>
          <p:nvPr/>
        </p:nvSpPr>
        <p:spPr>
          <a:xfrm>
            <a:off x="11452860" y="2338705"/>
            <a:ext cx="196215" cy="2159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 sz="1200" b="1">
                <a:solidFill>
                  <a:schemeClr val="tx1"/>
                </a:solidFill>
              </a:rPr>
              <a:t>E</a:t>
            </a:r>
          </a:p>
        </p:txBody>
      </p:sp>
      <p:pic>
        <p:nvPicPr>
          <p:cNvPr id="54" name="Marcador de posición de contenido 53" descr="efite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Servicios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5</a:t>
            </a:fld>
            <a:endParaRPr lang="es-ES"/>
          </a:p>
        </p:txBody>
      </p:sp>
      <p:pic>
        <p:nvPicPr>
          <p:cNvPr id="7" name="Marcador de posición de contenido 6" descr="descarga (1)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91660" y="1253490"/>
            <a:ext cx="6962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Microservicios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altLang="en-US" sz="1400" dirty="0"/>
              <a:t>Una “arquitectura de </a:t>
            </a:r>
            <a:r>
              <a:rPr lang="es-ES" altLang="en-US" sz="1400" dirty="0" err="1"/>
              <a:t>microservicios</a:t>
            </a:r>
            <a:r>
              <a:rPr lang="es-ES" altLang="en-US" sz="1400" dirty="0"/>
              <a:t>” es un enfoque para desarrollar una aplicación software como una serie de pequeños servicios, cada uno ejecutándose de forma autónoma y comunicándose entre sí, por ejemplo, a través de peticiones HTTP a sus API.</a:t>
            </a:r>
          </a:p>
          <a:p>
            <a:pPr algn="just"/>
            <a:r>
              <a:rPr lang="es-ES" altLang="en-US" sz="1400" dirty="0"/>
              <a:t>Normalmente hay un número mínimo de servicios que gestionan cosas comunes para los demás (como el acceso a base de datos), pero cada </a:t>
            </a:r>
            <a:r>
              <a:rPr lang="es-ES" altLang="en-US" sz="1400" dirty="0" err="1"/>
              <a:t>microservicio</a:t>
            </a:r>
            <a:r>
              <a:rPr lang="es-ES" altLang="en-US" sz="1400" dirty="0"/>
              <a:t> es pequeño y corresponde a un área de negocio de la aplicación.</a:t>
            </a:r>
          </a:p>
          <a:p>
            <a:pPr algn="just"/>
            <a:r>
              <a:rPr lang="es-ES" altLang="en-US" sz="1400" dirty="0"/>
              <a:t>Además cada uno es independiente y su código debe poder ser desplegado sin afectar a los demás. Incluso cada uno de ellos puede escribirse en un lenguaje de programación diferente, ya que solo exponen la API (una interfaz común, a la que le da igual el lenguaje de programación en la que el </a:t>
            </a:r>
            <a:r>
              <a:rPr lang="es-ES" altLang="en-US" sz="1400" dirty="0" err="1"/>
              <a:t>microservicio</a:t>
            </a:r>
            <a:r>
              <a:rPr lang="es-ES" altLang="en-US" sz="1400" dirty="0"/>
              <a:t> esté programado por debajo) al resto de </a:t>
            </a:r>
            <a:r>
              <a:rPr lang="es-ES" altLang="en-US" sz="1400" dirty="0" err="1"/>
              <a:t>microservicios</a:t>
            </a:r>
            <a:r>
              <a:rPr lang="es-ES" altLang="en-US" sz="1400" dirty="0"/>
              <a:t>.</a:t>
            </a:r>
          </a:p>
          <a:p>
            <a:pPr algn="just"/>
            <a:r>
              <a:rPr lang="es-ES" altLang="en-US" sz="1400" dirty="0"/>
              <a:t>No hay reglas sobre qué tamaño tiene que tener cada </a:t>
            </a:r>
            <a:r>
              <a:rPr lang="es-ES" altLang="en-US" sz="1400" dirty="0" err="1"/>
              <a:t>microservicio</a:t>
            </a:r>
            <a:r>
              <a:rPr lang="es-ES" altLang="en-US" sz="1400" dirty="0"/>
              <a:t>, ni sobre cómo dividir la aplicación en </a:t>
            </a:r>
            <a:r>
              <a:rPr lang="es-ES" altLang="en-US" sz="1400" dirty="0" err="1"/>
              <a:t>microservicios</a:t>
            </a:r>
            <a:r>
              <a:rPr lang="es-ES" altLang="en-US" sz="1400" dirty="0"/>
              <a:t>, pero algunos autores como Jon </a:t>
            </a:r>
            <a:r>
              <a:rPr lang="es-ES" altLang="en-US" sz="1400" dirty="0" err="1"/>
              <a:t>Eaves</a:t>
            </a:r>
            <a:r>
              <a:rPr lang="es-ES" altLang="en-US" sz="1400" dirty="0"/>
              <a:t> caracterizan un </a:t>
            </a:r>
            <a:r>
              <a:rPr lang="es-ES" altLang="en-US" sz="1400" dirty="0" err="1"/>
              <a:t>microservicio</a:t>
            </a:r>
            <a:r>
              <a:rPr lang="es-ES" altLang="en-US" sz="1400" dirty="0"/>
              <a:t> como algo que a nivel de código podría ser reescrito en dos semanas.</a:t>
            </a:r>
          </a:p>
        </p:txBody>
      </p:sp>
      <p:pic>
        <p:nvPicPr>
          <p:cNvPr id="6" name="Marcador de posición de contenido 5" descr="microservicios-1024x53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7315"/>
            <a:ext cx="5181600" cy="2707005"/>
          </a:xfrm>
          <a:prstGeom prst="rect">
            <a:avLst/>
          </a:prstGeom>
        </p:spPr>
      </p:pic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Microservicios - Caracteristicas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altLang="es-ES" sz="1600">
                <a:solidFill>
                  <a:schemeClr val="accent6"/>
                </a:solidFill>
              </a:rPr>
              <a:t>Eficiencia y simplicidad</a:t>
            </a:r>
            <a:r>
              <a:rPr lang="es-PE" altLang="es-ES" sz="1600"/>
              <a:t>: servicios pequeños y especializados</a:t>
            </a:r>
          </a:p>
          <a:p>
            <a:pPr algn="just"/>
            <a:r>
              <a:rPr lang="es-PE" altLang="es-ES" sz="1600">
                <a:solidFill>
                  <a:schemeClr val="accent6"/>
                </a:solidFill>
              </a:rPr>
              <a:t>Heterogeneidad</a:t>
            </a:r>
            <a:r>
              <a:rPr lang="es-PE" altLang="es-ES" sz="1600"/>
              <a:t>: Pueden convivir microservicios en diferentes tecnologias.</a:t>
            </a:r>
          </a:p>
          <a:p>
            <a:pPr algn="just"/>
            <a:r>
              <a:rPr lang="es-PE" altLang="es-ES" sz="1600">
                <a:solidFill>
                  <a:schemeClr val="accent6"/>
                </a:solidFill>
              </a:rPr>
              <a:t>Escalabilidad</a:t>
            </a:r>
            <a:r>
              <a:rPr lang="es-PE" altLang="es-ES" sz="1600"/>
              <a:t>: Eficiente, elástica y horizontal, bajo demanda.</a:t>
            </a:r>
          </a:p>
          <a:p>
            <a:pPr algn="just"/>
            <a:r>
              <a:rPr lang="es-PE" altLang="es-ES" sz="1600">
                <a:solidFill>
                  <a:schemeClr val="accent6"/>
                </a:solidFill>
              </a:rPr>
              <a:t>Independencia</a:t>
            </a:r>
            <a:r>
              <a:rPr lang="es-PE" altLang="es-ES" sz="1600"/>
              <a:t>: Funcionalidades aisladas e independientes.</a:t>
            </a:r>
          </a:p>
          <a:p>
            <a:pPr algn="just"/>
            <a:r>
              <a:rPr lang="es-PE" altLang="es-ES" sz="1600">
                <a:solidFill>
                  <a:schemeClr val="accent6"/>
                </a:solidFill>
              </a:rPr>
              <a:t>Time to market</a:t>
            </a:r>
            <a:r>
              <a:rPr lang="es-PE" altLang="es-ES" sz="1600"/>
              <a:t>: Menor tiempo de entrega -&gt; Mayor rapidez para ROI</a:t>
            </a:r>
          </a:p>
          <a:p>
            <a:pPr algn="just"/>
            <a:r>
              <a:rPr lang="es-PE" altLang="es-ES" sz="1600">
                <a:solidFill>
                  <a:schemeClr val="accent6"/>
                </a:solidFill>
              </a:rPr>
              <a:t>Desarrollo independiente</a:t>
            </a:r>
            <a:r>
              <a:rPr lang="es-PE" altLang="es-ES" sz="1600"/>
              <a:t>: Alta disponibilidad escalado y replicación.</a:t>
            </a:r>
          </a:p>
        </p:txBody>
      </p:sp>
      <p:pic>
        <p:nvPicPr>
          <p:cNvPr id="6" name="Marcador de posición de contenido 5" descr="image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1635" y="1764030"/>
            <a:ext cx="4425315" cy="2157730"/>
          </a:xfrm>
          <a:prstGeom prst="rect">
            <a:avLst/>
          </a:prstGeom>
        </p:spPr>
      </p:pic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7</a:t>
            </a:fld>
            <a:endParaRPr lang="es-ES"/>
          </a:p>
        </p:txBody>
      </p:sp>
      <p:pic>
        <p:nvPicPr>
          <p:cNvPr id="7" name="Imagen 6" descr="microservicios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35" y="4087495"/>
            <a:ext cx="4425315" cy="1659890"/>
          </a:xfrm>
          <a:prstGeom prst="rect">
            <a:avLst/>
          </a:prstGeom>
        </p:spPr>
      </p:pic>
      <p:pic>
        <p:nvPicPr>
          <p:cNvPr id="18" name="Marcador de posición de contenido 17" descr="efite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Óvalo 25"/>
          <p:cNvSpPr/>
          <p:nvPr/>
        </p:nvSpPr>
        <p:spPr>
          <a:xfrm>
            <a:off x="4161790" y="1713865"/>
            <a:ext cx="1858010" cy="86614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/>
          </a:p>
        </p:txBody>
      </p:sp>
      <p:sp>
        <p:nvSpPr>
          <p:cNvPr id="12" name="Óvalo 11"/>
          <p:cNvSpPr/>
          <p:nvPr/>
        </p:nvSpPr>
        <p:spPr>
          <a:xfrm>
            <a:off x="6727825" y="1690370"/>
            <a:ext cx="2783205" cy="1183005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3" name="Óvalo 12"/>
          <p:cNvSpPr/>
          <p:nvPr/>
        </p:nvSpPr>
        <p:spPr>
          <a:xfrm>
            <a:off x="6727825" y="2944495"/>
            <a:ext cx="5273040" cy="272288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1" name="Forma libre 10"/>
          <p:cNvSpPr/>
          <p:nvPr/>
        </p:nvSpPr>
        <p:spPr>
          <a:xfrm>
            <a:off x="238125" y="2580208"/>
            <a:ext cx="4888347" cy="4195287"/>
          </a:xfrm>
          <a:custGeom>
            <a:avLst/>
            <a:gdLst>
              <a:gd name="connsiteX0" fmla="*/ 0 w 7698"/>
              <a:gd name="connsiteY0" fmla="*/ 3202 h 6606"/>
              <a:gd name="connsiteX1" fmla="*/ 2713 w 7698"/>
              <a:gd name="connsiteY1" fmla="*/ 7 h 6606"/>
              <a:gd name="connsiteX2" fmla="*/ 7696 w 7698"/>
              <a:gd name="connsiteY2" fmla="*/ 5575 h 6606"/>
              <a:gd name="connsiteX3" fmla="*/ 3287 w 7698"/>
              <a:gd name="connsiteY3" fmla="*/ 6607 h 6606"/>
              <a:gd name="connsiteX4" fmla="*/ 0 w 7698"/>
              <a:gd name="connsiteY4" fmla="*/ 3202 h 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8" h="6607">
                <a:moveTo>
                  <a:pt x="0" y="3202"/>
                </a:moveTo>
                <a:cubicBezTo>
                  <a:pt x="18" y="1245"/>
                  <a:pt x="301" y="154"/>
                  <a:pt x="2713" y="7"/>
                </a:cubicBezTo>
                <a:cubicBezTo>
                  <a:pt x="4435" y="-98"/>
                  <a:pt x="7359" y="1020"/>
                  <a:pt x="7696" y="5575"/>
                </a:cubicBezTo>
                <a:cubicBezTo>
                  <a:pt x="7775" y="6644"/>
                  <a:pt x="5700" y="6607"/>
                  <a:pt x="3287" y="6607"/>
                </a:cubicBezTo>
                <a:cubicBezTo>
                  <a:pt x="872" y="6607"/>
                  <a:pt x="0" y="4997"/>
                  <a:pt x="0" y="3202"/>
                </a:cubicBezTo>
                <a:close/>
              </a:path>
            </a:pathLst>
          </a:cu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290"/>
          </a:xfrm>
        </p:spPr>
        <p:txBody>
          <a:bodyPr/>
          <a:lstStyle/>
          <a:p>
            <a:r>
              <a:rPr lang="es-PE" altLang="es-ES"/>
              <a:t>Dominios y Sub dominios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414145"/>
            <a:ext cx="5181600" cy="4351338"/>
          </a:xfrm>
        </p:spPr>
        <p:txBody>
          <a:bodyPr>
            <a:noAutofit/>
          </a:bodyPr>
          <a:lstStyle/>
          <a:p>
            <a:r>
              <a:rPr lang="es-PE" altLang="es-ES" sz="1800" dirty="0"/>
              <a:t>Seguridad.</a:t>
            </a:r>
          </a:p>
          <a:p>
            <a:pPr lvl="1"/>
            <a:r>
              <a:rPr lang="es-PE" alt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Suscriptor web.</a:t>
            </a:r>
          </a:p>
          <a:p>
            <a:pPr lvl="1"/>
            <a:r>
              <a:rPr lang="es-PE" alt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Servicios </a:t>
            </a:r>
            <a:r>
              <a:rPr lang="es-PE" altLang="es-E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rest</a:t>
            </a:r>
            <a:r>
              <a:rPr lang="es-PE" alt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s-PE" altLang="es-ES" sz="1800" dirty="0"/>
          </a:p>
          <a:p>
            <a:r>
              <a:rPr lang="es-PE" altLang="es-ES" sz="1800" dirty="0"/>
              <a:t>Producto Suscriptor.</a:t>
            </a:r>
          </a:p>
          <a:p>
            <a:pPr lvl="1"/>
            <a:r>
              <a:rPr lang="es-PE" altLang="es-E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Comun</a:t>
            </a:r>
            <a:r>
              <a:rPr lang="es-PE" alt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</a:rPr>
              <a:t>General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  <a:sym typeface="+mn-ea"/>
              </a:rPr>
              <a:t>Intermediarios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  <a:sym typeface="+mn-ea"/>
              </a:rPr>
              <a:t>Comisión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  <a:sym typeface="+mn-ea"/>
              </a:rPr>
              <a:t>Base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</a:rPr>
              <a:t>Coberturas</a:t>
            </a:r>
          </a:p>
          <a:p>
            <a:pPr lvl="2"/>
            <a:r>
              <a:rPr lang="es-PE" altLang="es-ES" sz="1400" dirty="0" err="1">
                <a:solidFill>
                  <a:schemeClr val="bg1"/>
                </a:solidFill>
              </a:rPr>
              <a:t>Clausualas</a:t>
            </a:r>
            <a:endParaRPr lang="es-PE" altLang="es-ES" sz="1400" dirty="0">
              <a:solidFill>
                <a:schemeClr val="bg1"/>
              </a:solidFill>
            </a:endParaRPr>
          </a:p>
          <a:p>
            <a:pPr lvl="2"/>
            <a:r>
              <a:rPr lang="es-PE" altLang="es-ES" sz="1400" dirty="0">
                <a:solidFill>
                  <a:schemeClr val="bg1"/>
                </a:solidFill>
              </a:rPr>
              <a:t>Deducibles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</a:rPr>
              <a:t>Adicionales</a:t>
            </a:r>
          </a:p>
          <a:p>
            <a:pPr marL="914400" lvl="2" indent="0">
              <a:buNone/>
            </a:pPr>
            <a:endParaRPr lang="es-PE" altLang="es-ES" sz="1400" dirty="0">
              <a:solidFill>
                <a:schemeClr val="bg1"/>
              </a:solidFill>
            </a:endParaRPr>
          </a:p>
          <a:p>
            <a:pPr lvl="1"/>
            <a:r>
              <a:rPr lang="es-PE" alt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Por ramo (RC, </a:t>
            </a:r>
            <a:r>
              <a:rPr lang="es-PE" altLang="es-ES" sz="1600" dirty="0">
                <a:solidFill>
                  <a:schemeClr val="bg1">
                    <a:lumMod val="65000"/>
                  </a:schemeClr>
                </a:solidFill>
              </a:rPr>
              <a:t>Vehículo, Pyme, etc</a:t>
            </a:r>
            <a:r>
              <a:rPr lang="es-PE" altLang="es-E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... )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</a:rPr>
              <a:t>Tarifario</a:t>
            </a:r>
          </a:p>
          <a:p>
            <a:pPr lvl="2"/>
            <a:r>
              <a:rPr lang="es-PE" altLang="es-ES" sz="1400" dirty="0">
                <a:solidFill>
                  <a:schemeClr val="bg1"/>
                </a:solidFill>
              </a:rPr>
              <a:t>General</a:t>
            </a:r>
          </a:p>
          <a:p>
            <a:endParaRPr lang="es-PE" altLang="es-ES" sz="1400" strike="sngStrike" dirty="0">
              <a:solidFill>
                <a:schemeClr val="bg1"/>
              </a:solidFill>
              <a:uFillTx/>
            </a:endParaRPr>
          </a:p>
        </p:txBody>
      </p:sp>
      <p:sp>
        <p:nvSpPr>
          <p:cNvPr id="8" name="Marcador de posición de contenido 7"/>
          <p:cNvSpPr>
            <a:spLocks noGrp="1"/>
          </p:cNvSpPr>
          <p:nvPr>
            <p:ph sz="half" idx="2"/>
          </p:nvPr>
        </p:nvSpPr>
        <p:spPr>
          <a:xfrm>
            <a:off x="6989445" y="1825625"/>
            <a:ext cx="5181600" cy="4351338"/>
          </a:xfrm>
        </p:spPr>
        <p:txBody>
          <a:bodyPr/>
          <a:lstStyle/>
          <a:p>
            <a:r>
              <a:rPr lang="es-PE" altLang="es-ES" sz="1800">
                <a:sym typeface="+mn-ea"/>
              </a:rPr>
              <a:t>Catálogos.</a:t>
            </a:r>
          </a:p>
          <a:p>
            <a:pPr lvl="1"/>
            <a:r>
              <a:rPr lang="es-PE" altLang="es-ES" sz="180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Core</a:t>
            </a:r>
          </a:p>
          <a:p>
            <a:pPr lvl="1"/>
            <a:r>
              <a:rPr lang="es-PE" altLang="es-ES" sz="180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Suscriptor</a:t>
            </a:r>
            <a:endParaRPr lang="es-PE" altLang="es-ES" sz="1500">
              <a:solidFill>
                <a:schemeClr val="accent5">
                  <a:lumMod val="60000"/>
                  <a:lumOff val="40000"/>
                </a:schemeClr>
              </a:solidFill>
              <a:sym typeface="+mn-ea"/>
            </a:endParaRPr>
          </a:p>
          <a:p>
            <a:pPr lvl="0"/>
            <a:endParaRPr lang="es-PE" altLang="es-ES" sz="2000">
              <a:sym typeface="+mn-ea"/>
            </a:endParaRPr>
          </a:p>
          <a:p>
            <a:pPr lvl="0"/>
            <a:endParaRPr lang="es-PE" altLang="es-ES" sz="2000">
              <a:sym typeface="+mn-ea"/>
            </a:endParaRPr>
          </a:p>
          <a:p>
            <a:pPr lvl="0"/>
            <a:r>
              <a:rPr lang="es-PE" altLang="es-ES" sz="2000">
                <a:sym typeface="+mn-ea"/>
              </a:rPr>
              <a:t>Simulación del cotización </a:t>
            </a:r>
          </a:p>
          <a:p>
            <a:pPr lvl="1"/>
            <a:r>
              <a:rPr lang="es-PE" altLang="es-ES" sz="171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Por Ramo (RC, </a:t>
            </a:r>
            <a:r>
              <a:rPr lang="es-PE" altLang="es-ES" sz="1710">
                <a:solidFill>
                  <a:schemeClr val="bg1">
                    <a:lumMod val="65000"/>
                  </a:schemeClr>
                </a:solidFill>
                <a:sym typeface="+mn-ea"/>
              </a:rPr>
              <a:t>Vehículo, Pyme, etc</a:t>
            </a:r>
            <a:r>
              <a:rPr lang="es-PE" altLang="es-ES" sz="1710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... )</a:t>
            </a:r>
          </a:p>
          <a:p>
            <a:pPr lvl="2"/>
            <a:r>
              <a:rPr lang="es-PE" altLang="es-ES" sz="1400">
                <a:solidFill>
                  <a:schemeClr val="bg1"/>
                </a:solidFill>
                <a:sym typeface="+mn-ea"/>
              </a:rPr>
              <a:t>Simulación para emisión.</a:t>
            </a:r>
          </a:p>
          <a:p>
            <a:pPr lvl="2"/>
            <a:r>
              <a:rPr lang="es-PE" altLang="es-ES" sz="1400">
                <a:solidFill>
                  <a:schemeClr val="bg1"/>
                </a:solidFill>
                <a:sym typeface="+mn-ea"/>
              </a:rPr>
              <a:t>Simulación para renovación.</a:t>
            </a:r>
          </a:p>
          <a:p>
            <a:pPr lvl="2"/>
            <a:r>
              <a:rPr lang="es-PE" altLang="es-ES" sz="1400">
                <a:solidFill>
                  <a:schemeClr val="bg1"/>
                </a:solidFill>
                <a:sym typeface="+mn-ea"/>
              </a:rPr>
              <a:t>Simulación masiva.</a:t>
            </a:r>
          </a:p>
          <a:p>
            <a:endParaRPr lang="es-PE" altLang="es-ES" sz="1400" strike="sngStrike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8</a:t>
            </a:fld>
            <a:endParaRPr lang="es-ES"/>
          </a:p>
        </p:txBody>
      </p:sp>
      <p:pic>
        <p:nvPicPr>
          <p:cNvPr id="54" name="Marcador de posición de contenido 53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6420485" y="5873750"/>
            <a:ext cx="33972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es-ES" sz="1200" b="1" i="1">
                <a:solidFill>
                  <a:schemeClr val="bg1"/>
                </a:solidFill>
              </a:rPr>
              <a:t>Nota: </a:t>
            </a:r>
            <a:r>
              <a:rPr lang="es-PE" altLang="es-ES" sz="1000" i="1">
                <a:solidFill>
                  <a:schemeClr val="bg1"/>
                </a:solidFill>
              </a:rPr>
              <a:t>Los rámos vehículos, pyme, etc... excepto RC estan fuera del alcance, se mencionan para graficar que se esta contemplando esos ramos para la elaboración de la arquitecura del sistema.</a:t>
            </a:r>
          </a:p>
        </p:txBody>
      </p:sp>
      <p:sp>
        <p:nvSpPr>
          <p:cNvPr id="10" name="Óvalo 9"/>
          <p:cNvSpPr/>
          <p:nvPr/>
        </p:nvSpPr>
        <p:spPr>
          <a:xfrm>
            <a:off x="466725" y="1339850"/>
            <a:ext cx="3148330" cy="1184275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4" name="Óvalo 13"/>
          <p:cNvSpPr/>
          <p:nvPr/>
        </p:nvSpPr>
        <p:spPr>
          <a:xfrm>
            <a:off x="10179685" y="1339850"/>
            <a:ext cx="1572895" cy="485775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Dominios</a:t>
            </a:r>
          </a:p>
        </p:txBody>
      </p:sp>
      <p:sp>
        <p:nvSpPr>
          <p:cNvPr id="15" name="Rectángulo 14"/>
          <p:cNvSpPr/>
          <p:nvPr/>
        </p:nvSpPr>
        <p:spPr>
          <a:xfrm flipV="1">
            <a:off x="1330960" y="1713230"/>
            <a:ext cx="1631950" cy="5822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8" name="Rectángulo 17"/>
          <p:cNvSpPr/>
          <p:nvPr/>
        </p:nvSpPr>
        <p:spPr>
          <a:xfrm flipV="1">
            <a:off x="1750060" y="3303270"/>
            <a:ext cx="1433195" cy="20554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19" name="Rectángulo 18"/>
          <p:cNvSpPr/>
          <p:nvPr/>
        </p:nvSpPr>
        <p:spPr>
          <a:xfrm flipV="1">
            <a:off x="1750060" y="5873750"/>
            <a:ext cx="1433195" cy="53213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0" name="Rectángulo 19"/>
          <p:cNvSpPr/>
          <p:nvPr/>
        </p:nvSpPr>
        <p:spPr>
          <a:xfrm flipV="1">
            <a:off x="7404100" y="2167890"/>
            <a:ext cx="1433195" cy="58991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1" name="Rectángulo 20"/>
          <p:cNvSpPr/>
          <p:nvPr/>
        </p:nvSpPr>
        <p:spPr>
          <a:xfrm flipV="1">
            <a:off x="7928610" y="4261485"/>
            <a:ext cx="2393950" cy="8870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2" name="Rectángulo 21"/>
          <p:cNvSpPr/>
          <p:nvPr/>
        </p:nvSpPr>
        <p:spPr>
          <a:xfrm flipV="1">
            <a:off x="7484110" y="3962400"/>
            <a:ext cx="3586480" cy="125222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3" name="Rectángulo 22"/>
          <p:cNvSpPr/>
          <p:nvPr/>
        </p:nvSpPr>
        <p:spPr>
          <a:xfrm flipV="1">
            <a:off x="1330960" y="5450205"/>
            <a:ext cx="3354070" cy="10541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4" name="Rectángulo 23"/>
          <p:cNvSpPr/>
          <p:nvPr/>
        </p:nvSpPr>
        <p:spPr>
          <a:xfrm rot="10800000" flipV="1">
            <a:off x="10178415" y="1934210"/>
            <a:ext cx="1574165" cy="4159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ES"/>
              <a:t>Sub-dominios</a:t>
            </a:r>
          </a:p>
        </p:txBody>
      </p:sp>
      <p:sp>
        <p:nvSpPr>
          <p:cNvPr id="25" name="Cuadro de texto 24"/>
          <p:cNvSpPr txBox="1"/>
          <p:nvPr/>
        </p:nvSpPr>
        <p:spPr>
          <a:xfrm>
            <a:off x="4399915" y="1934210"/>
            <a:ext cx="214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>
                <a:solidFill>
                  <a:schemeClr val="bg1"/>
                </a:solidFill>
              </a:rPr>
              <a:t>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altLang="es-ES"/>
          </a:p>
        </p:txBody>
      </p:sp>
      <p:sp>
        <p:nvSpPr>
          <p:cNvPr id="5" name="Óvalo 4"/>
          <p:cNvSpPr/>
          <p:nvPr/>
        </p:nvSpPr>
        <p:spPr>
          <a:xfrm>
            <a:off x="4537075" y="3046730"/>
            <a:ext cx="1858010" cy="86614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altLang="es-ES"/>
          </a:p>
        </p:txBody>
      </p:sp>
      <p:sp>
        <p:nvSpPr>
          <p:cNvPr id="6" name="Cuadro de texto 5"/>
          <p:cNvSpPr txBox="1"/>
          <p:nvPr/>
        </p:nvSpPr>
        <p:spPr>
          <a:xfrm>
            <a:off x="4775200" y="3267075"/>
            <a:ext cx="214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altLang="es-ES">
                <a:solidFill>
                  <a:schemeClr val="bg1"/>
                </a:solidFill>
              </a:rPr>
              <a:t>Suscriptor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alt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ES"/>
              <a:t>Contexto delimitado (</a:t>
            </a:r>
            <a:r>
              <a:rPr lang="es-PE" altLang="es-ES">
                <a:sym typeface="+mn-ea"/>
              </a:rPr>
              <a:t>Bounded Context</a:t>
            </a:r>
            <a:r>
              <a:rPr lang="es-PE" altLang="es-ES"/>
              <a:t>)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75570" cy="4351655"/>
          </a:xfrm>
        </p:spPr>
        <p:txBody>
          <a:bodyPr/>
          <a:lstStyle/>
          <a:p>
            <a:pPr algn="just"/>
            <a:r>
              <a:rPr lang="es-PE" altLang="es-ES" sz="1400"/>
              <a:t>Un contexto delimitado es un límite contextual semántico. Esto significa que dentro del límite cada componente del modelo de software tiene un significado específico y hace cosas específicas. Los componentes dentro de un contexto delimitado son específicos del contexto y semánticamente motivados. </a:t>
            </a:r>
          </a:p>
          <a:p>
            <a:pPr algn="just"/>
            <a:r>
              <a:rPr lang="es-PE" altLang="es-ES" sz="1400"/>
              <a:t>El modelo de software dentro del límite de contexto refleja un lenguaje desarrollado por el equipo que trabaja en el contexto delimitado y lo hablan todos los miembros del equipo que crea el modelo de software que funciona dentro de ese contexto delimitado.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t>9</a:t>
            </a:fld>
            <a:endParaRPr lang="es-ES"/>
          </a:p>
        </p:txBody>
      </p:sp>
      <p:pic>
        <p:nvPicPr>
          <p:cNvPr id="54" name="Marcador de posición de contenido 53" descr="efit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35" y="234950"/>
            <a:ext cx="3209925" cy="1104900"/>
          </a:xfrm>
          <a:prstGeom prst="rect">
            <a:avLst/>
          </a:prstGeom>
        </p:spPr>
      </p:pic>
      <p:pic>
        <p:nvPicPr>
          <p:cNvPr id="8" name="Picture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7395" y="3394075"/>
            <a:ext cx="5181600" cy="2783205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842" y="4009323"/>
            <a:ext cx="4377690" cy="13743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2808</Words>
  <Application>Microsoft Office PowerPoint</Application>
  <PresentationFormat>Panorámica</PresentationFormat>
  <Paragraphs>791</Paragraphs>
  <Slides>34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Tema de Office</vt:lpstr>
      <vt:lpstr>OPECAR</vt:lpstr>
      <vt:lpstr>Proceso</vt:lpstr>
      <vt:lpstr>Proceso - Alcance</vt:lpstr>
      <vt:lpstr>Alcance del proyecto</vt:lpstr>
      <vt:lpstr>Servicios</vt:lpstr>
      <vt:lpstr>Microservicios</vt:lpstr>
      <vt:lpstr>Microservicios - Caracteristicas</vt:lpstr>
      <vt:lpstr>Dominios y Sub dominios</vt:lpstr>
      <vt:lpstr>Contexto delimitado (Bounded Context)</vt:lpstr>
      <vt:lpstr>Bounded Context</vt:lpstr>
      <vt:lpstr>Microservicios  Bounded Context and Context Map</vt:lpstr>
      <vt:lpstr>Microservicio</vt:lpstr>
      <vt:lpstr>Microservicio</vt:lpstr>
      <vt:lpstr>Microservicio</vt:lpstr>
      <vt:lpstr>Microservicio</vt:lpstr>
      <vt:lpstr>Servicios - Clasificación</vt:lpstr>
      <vt:lpstr>Arquitectura Servicios Simples</vt:lpstr>
      <vt:lpstr>Arquitectura Servicios Complejos</vt:lpstr>
      <vt:lpstr>Servicios - Funcionamiento</vt:lpstr>
      <vt:lpstr>Arquitectura </vt:lpstr>
      <vt:lpstr>Arquitectura</vt:lpstr>
      <vt:lpstr>Solución Web</vt:lpstr>
      <vt:lpstr>Suscriptor Web</vt:lpstr>
      <vt:lpstr>Pantallas - Prototipos</vt:lpstr>
      <vt:lpstr>Estructura - angular </vt:lpstr>
      <vt:lpstr>Estructura MVC</vt:lpstr>
      <vt:lpstr>Arquitectura Suscriptor Web</vt:lpstr>
      <vt:lpstr>Servicios nombres y Team Proyect</vt:lpstr>
      <vt:lpstr>Aspectos técnicos</vt:lpstr>
      <vt:lpstr>Presentación de PowerPoint</vt:lpstr>
      <vt:lpstr>Arquitectura Solución</vt:lpstr>
      <vt:lpstr>En análisis</vt:lpstr>
      <vt:lpstr>Arquitectura Solución - Propuesta 2 </vt:lpstr>
      <vt:lpstr>Api GateWay Ocelot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</dc:creator>
  <cp:lastModifiedBy>Pool Jhonatan Gallegos Flores</cp:lastModifiedBy>
  <cp:revision>171</cp:revision>
  <dcterms:created xsi:type="dcterms:W3CDTF">2018-08-22T22:05:00Z</dcterms:created>
  <dcterms:modified xsi:type="dcterms:W3CDTF">2018-10-01T13:24:01Z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3082-10.2.0.6020</vt:lpwstr>
  </property>
</Properties>
</file>