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84" r:id="rId4"/>
    <p:sldId id="257" r:id="rId5"/>
    <p:sldId id="267" r:id="rId6"/>
    <p:sldId id="285" r:id="rId7"/>
    <p:sldId id="268" r:id="rId8"/>
    <p:sldId id="269" r:id="rId9"/>
    <p:sldId id="286" r:id="rId10"/>
    <p:sldId id="270" r:id="rId11"/>
    <p:sldId id="271" r:id="rId12"/>
    <p:sldId id="287" r:id="rId13"/>
    <p:sldId id="272" r:id="rId14"/>
    <p:sldId id="273" r:id="rId15"/>
    <p:sldId id="288" r:id="rId16"/>
    <p:sldId id="274" r:id="rId17"/>
    <p:sldId id="275" r:id="rId18"/>
    <p:sldId id="283" r:id="rId19"/>
    <p:sldId id="289" r:id="rId20"/>
    <p:sldId id="276" r:id="rId21"/>
    <p:sldId id="277" r:id="rId22"/>
    <p:sldId id="290"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9900"/>
    <a:srgbClr val="F1C232"/>
    <a:srgbClr val="6AA84F"/>
    <a:srgbClr val="102157"/>
    <a:srgbClr val="3CA99B"/>
    <a:srgbClr val="43AF9B"/>
    <a:srgbClr val="92F894"/>
    <a:srgbClr val="FF575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4660"/>
  </p:normalViewPr>
  <p:slideViewPr>
    <p:cSldViewPr snapToGrid="0">
      <p:cViewPr varScale="1">
        <p:scale>
          <a:sx n="48" d="100"/>
          <a:sy n="48" d="100"/>
        </p:scale>
        <p:origin x="7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0EB6-08FD-435C-B2D0-AB3674E49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4BA8E7B-EDBD-43E9-A94C-74FF43C31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21F2D0C3-33FB-4F48-A942-1E3FE7A58335}"/>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5" name="Footer Placeholder 4">
            <a:extLst>
              <a:ext uri="{FF2B5EF4-FFF2-40B4-BE49-F238E27FC236}">
                <a16:creationId xmlns:a16="http://schemas.microsoft.com/office/drawing/2014/main" id="{FC917BD0-18D2-4FEB-84B4-FEBBB4EE65A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54516DF-89B7-4752-A878-70596C4685B9}"/>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4072573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D84B-F5DE-4279-A4A5-F5FC994FC3E3}"/>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63ECAA4-F30A-46A7-AE3E-D7ED12948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EF7B470-FE18-4CE9-93C1-C8222670E0D8}"/>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5" name="Footer Placeholder 4">
            <a:extLst>
              <a:ext uri="{FF2B5EF4-FFF2-40B4-BE49-F238E27FC236}">
                <a16:creationId xmlns:a16="http://schemas.microsoft.com/office/drawing/2014/main" id="{D81048FD-DF11-4711-A9C8-2D19EEE2555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AAD7DA9-9070-43CF-913B-044640B2CAED}"/>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64471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D171E-48B7-4820-92B2-C1D8FF73F4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CA9BC08-BA1D-46FF-AB3B-25F5132D5B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735B5C7-4EC0-4B0F-AD27-6CF9FB410A02}"/>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5" name="Footer Placeholder 4">
            <a:extLst>
              <a:ext uri="{FF2B5EF4-FFF2-40B4-BE49-F238E27FC236}">
                <a16:creationId xmlns:a16="http://schemas.microsoft.com/office/drawing/2014/main" id="{E2F9CD71-DA8B-4B7F-A21A-D888C1C8C49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D9097DC-CCBC-4A68-9234-58058EF3F89E}"/>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9697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85A6-6F98-4247-B65B-65DE342287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9D4CB8B-1EC3-4984-A278-5000C76A4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1A14392-5FED-4EE2-8416-ECA1214C5CFB}"/>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5" name="Footer Placeholder 4">
            <a:extLst>
              <a:ext uri="{FF2B5EF4-FFF2-40B4-BE49-F238E27FC236}">
                <a16:creationId xmlns:a16="http://schemas.microsoft.com/office/drawing/2014/main" id="{A7B37F2A-6C3C-4680-B6ED-63E501CEA0E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3FB2C16-173D-4952-A58D-9EC351FDA8B8}"/>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171555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0B94-1BE0-48F8-A28C-1C06D249E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A8A175B9-D3E4-456A-A5A7-C18EE2F63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84894-6C54-4237-8E56-79BE48B29D12}"/>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5" name="Footer Placeholder 4">
            <a:extLst>
              <a:ext uri="{FF2B5EF4-FFF2-40B4-BE49-F238E27FC236}">
                <a16:creationId xmlns:a16="http://schemas.microsoft.com/office/drawing/2014/main" id="{533906BF-C3E5-4732-A362-E81F7D7EBCB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A9285D3-4E9F-4ADB-A61A-CEC181F12741}"/>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810923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8382-8ACE-4820-BE0C-DAAF699BB77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BF7A1BF-5377-4B26-AA79-73426B8F9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707F82B-2706-41E1-88BD-FDF268C60F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0EF3DBC-09FD-4A5F-A7C6-B927F3B4482B}"/>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6" name="Footer Placeholder 5">
            <a:extLst>
              <a:ext uri="{FF2B5EF4-FFF2-40B4-BE49-F238E27FC236}">
                <a16:creationId xmlns:a16="http://schemas.microsoft.com/office/drawing/2014/main" id="{81DA2A4D-CDE2-4E93-81F6-28D3F366F8E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A54612F-3762-48AB-90C9-1EF3184C7181}"/>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162860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3F37-4F3D-44A8-B28E-8C7E82870B5C}"/>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3979669B-B26D-402A-B21C-0A1648833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B686A-E80E-42E6-9D20-9E482BEE9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F044510-AD48-491D-825F-56BFF7202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15F352-8D56-4F7F-96B1-452008EC9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2E333607-D3B9-4304-B044-BE0E9119CB4F}"/>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8" name="Footer Placeholder 7">
            <a:extLst>
              <a:ext uri="{FF2B5EF4-FFF2-40B4-BE49-F238E27FC236}">
                <a16:creationId xmlns:a16="http://schemas.microsoft.com/office/drawing/2014/main" id="{F3A472B5-F611-4177-BF00-DB29758186E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5C9706A-F845-443A-8811-227DD3FAF68D}"/>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417497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F340-4A76-4ED2-92A7-E7E111A27BCB}"/>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043305C-0677-47F3-8AA0-988293321165}"/>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4" name="Footer Placeholder 3">
            <a:extLst>
              <a:ext uri="{FF2B5EF4-FFF2-40B4-BE49-F238E27FC236}">
                <a16:creationId xmlns:a16="http://schemas.microsoft.com/office/drawing/2014/main" id="{2CFB8A44-84B9-429A-92B8-1FFEA6CAF2D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EF41A3A-71F7-4193-84E9-4CDFD43063DB}"/>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299964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95E0A-10BD-4520-997B-D7BE70D86939}"/>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3" name="Footer Placeholder 2">
            <a:extLst>
              <a:ext uri="{FF2B5EF4-FFF2-40B4-BE49-F238E27FC236}">
                <a16:creationId xmlns:a16="http://schemas.microsoft.com/office/drawing/2014/main" id="{D37F049D-BA22-4FDF-AB48-FAC2409FAF6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D0DCF97-DBEF-4E1D-AA7B-CE4E8F38F80B}"/>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166166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2B33-D99B-41BE-A018-F3228AF9A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743E67EF-964F-4915-965D-B48A4C20D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858FAA6-3548-4D90-8222-0EC856F59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60DFB-7C2E-4E6B-82AF-2EC2B4CDF6E1}"/>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6" name="Footer Placeholder 5">
            <a:extLst>
              <a:ext uri="{FF2B5EF4-FFF2-40B4-BE49-F238E27FC236}">
                <a16:creationId xmlns:a16="http://schemas.microsoft.com/office/drawing/2014/main" id="{FE4CF7B8-675E-4E07-BB3A-9688D8E0293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D28CDA3-6035-4D5E-8E61-369376BF9CE8}"/>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82119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22BC-C1D2-4F98-8839-920CB2B64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8E89EC0-E831-4B3C-B4F3-2AAF5D5EC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8B87AE9-4B18-4B32-9C42-3C81B732C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22F9F-9851-4A61-BB37-470589FD1CD4}"/>
              </a:ext>
            </a:extLst>
          </p:cNvPr>
          <p:cNvSpPr>
            <a:spLocks noGrp="1"/>
          </p:cNvSpPr>
          <p:nvPr>
            <p:ph type="dt" sz="half" idx="10"/>
          </p:nvPr>
        </p:nvSpPr>
        <p:spPr/>
        <p:txBody>
          <a:bodyPr/>
          <a:lstStyle/>
          <a:p>
            <a:fld id="{EFB552BE-2908-476B-9D80-1FE443796724}" type="datetimeFigureOut">
              <a:rPr lang="en-ID" smtClean="0"/>
              <a:t>14/03/2022</a:t>
            </a:fld>
            <a:endParaRPr lang="en-ID"/>
          </a:p>
        </p:txBody>
      </p:sp>
      <p:sp>
        <p:nvSpPr>
          <p:cNvPr id="6" name="Footer Placeholder 5">
            <a:extLst>
              <a:ext uri="{FF2B5EF4-FFF2-40B4-BE49-F238E27FC236}">
                <a16:creationId xmlns:a16="http://schemas.microsoft.com/office/drawing/2014/main" id="{1F3A6B0A-192F-4A48-825A-00634C18032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391A554-BFFF-4064-BBEC-AE2CAC781F0F}"/>
              </a:ext>
            </a:extLst>
          </p:cNvPr>
          <p:cNvSpPr>
            <a:spLocks noGrp="1"/>
          </p:cNvSpPr>
          <p:nvPr>
            <p:ph type="sldNum" sz="quarter" idx="12"/>
          </p:nvPr>
        </p:nvSpPr>
        <p:spPr/>
        <p:txBody>
          <a:bodyPr/>
          <a:lstStyle/>
          <a:p>
            <a:fld id="{B2304AF5-D6EF-44DD-8DBA-30BA3553EB17}" type="slidenum">
              <a:rPr lang="en-ID" smtClean="0"/>
              <a:t>‹#›</a:t>
            </a:fld>
            <a:endParaRPr lang="en-ID"/>
          </a:p>
        </p:txBody>
      </p:sp>
    </p:spTree>
    <p:extLst>
      <p:ext uri="{BB962C8B-B14F-4D97-AF65-F5344CB8AC3E}">
        <p14:creationId xmlns:p14="http://schemas.microsoft.com/office/powerpoint/2010/main" val="102723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D40E2-59A8-4B36-8B06-7BC89CFDB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70A87A3-A6DA-4BC2-B5EA-055903C60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BD8345D-443D-4761-8521-AA1F366C1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552BE-2908-476B-9D80-1FE443796724}" type="datetimeFigureOut">
              <a:rPr lang="en-ID" smtClean="0"/>
              <a:t>14/03/2022</a:t>
            </a:fld>
            <a:endParaRPr lang="en-ID"/>
          </a:p>
        </p:txBody>
      </p:sp>
      <p:sp>
        <p:nvSpPr>
          <p:cNvPr id="5" name="Footer Placeholder 4">
            <a:extLst>
              <a:ext uri="{FF2B5EF4-FFF2-40B4-BE49-F238E27FC236}">
                <a16:creationId xmlns:a16="http://schemas.microsoft.com/office/drawing/2014/main" id="{F5E8E320-D58E-440B-A691-2C36003D0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BC357E8-5D79-4699-9C78-5A939D33D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04AF5-D6EF-44DD-8DBA-30BA3553EB17}" type="slidenum">
              <a:rPr lang="en-ID" smtClean="0"/>
              <a:t>‹#›</a:t>
            </a:fld>
            <a:endParaRPr lang="en-ID"/>
          </a:p>
        </p:txBody>
      </p:sp>
    </p:spTree>
    <p:extLst>
      <p:ext uri="{BB962C8B-B14F-4D97-AF65-F5344CB8AC3E}">
        <p14:creationId xmlns:p14="http://schemas.microsoft.com/office/powerpoint/2010/main" val="2644239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ED38-55E1-4D11-A2BD-B2E9E9BBCD60}"/>
              </a:ext>
            </a:extLst>
          </p:cNvPr>
          <p:cNvSpPr>
            <a:spLocks noGrp="1"/>
          </p:cNvSpPr>
          <p:nvPr>
            <p:ph type="ctrTitle"/>
          </p:nvPr>
        </p:nvSpPr>
        <p:spPr>
          <a:xfrm>
            <a:off x="6523350" y="1659651"/>
            <a:ext cx="5304148" cy="2387600"/>
          </a:xfrm>
        </p:spPr>
        <p:txBody>
          <a:bodyPr>
            <a:noAutofit/>
          </a:bodyPr>
          <a:lstStyle/>
          <a:p>
            <a:r>
              <a:rPr lang="en-US" sz="4000" dirty="0">
                <a:latin typeface="HelveticaNeueLT Pro 93 BlkEx" panose="020B0A07040502030204" pitchFamily="34" charset="0"/>
              </a:rPr>
              <a:t>Individual Assignment W4W5 (Intermediate &amp; Advanced)</a:t>
            </a:r>
            <a:endParaRPr lang="en-ID" sz="4000" dirty="0">
              <a:latin typeface="HelveticaNeueLT Pro 93 BlkEx" panose="020B0A07040502030204" pitchFamily="34" charset="0"/>
            </a:endParaRPr>
          </a:p>
        </p:txBody>
      </p:sp>
      <p:sp>
        <p:nvSpPr>
          <p:cNvPr id="3" name="Subtitle 2">
            <a:extLst>
              <a:ext uri="{FF2B5EF4-FFF2-40B4-BE49-F238E27FC236}">
                <a16:creationId xmlns:a16="http://schemas.microsoft.com/office/drawing/2014/main" id="{0559EB16-9B1F-4116-AECF-D57794EE1358}"/>
              </a:ext>
            </a:extLst>
          </p:cNvPr>
          <p:cNvSpPr>
            <a:spLocks noGrp="1"/>
          </p:cNvSpPr>
          <p:nvPr>
            <p:ph type="subTitle" idx="1"/>
          </p:nvPr>
        </p:nvSpPr>
        <p:spPr>
          <a:xfrm>
            <a:off x="6328529" y="4182580"/>
            <a:ext cx="5498969" cy="1149072"/>
          </a:xfrm>
        </p:spPr>
        <p:txBody>
          <a:bodyPr>
            <a:normAutofit/>
          </a:bodyPr>
          <a:lstStyle/>
          <a:p>
            <a:pPr>
              <a:spcBef>
                <a:spcPts val="600"/>
              </a:spcBef>
            </a:pPr>
            <a:r>
              <a:rPr lang="en-US" sz="2000" dirty="0">
                <a:latin typeface="HelveticaNeueLT Pro 65 Md" panose="020B0604020202020204" pitchFamily="34" charset="0"/>
              </a:rPr>
              <a:t>Adytia Putra Pradana</a:t>
            </a:r>
          </a:p>
          <a:p>
            <a:pPr>
              <a:spcBef>
                <a:spcPts val="600"/>
              </a:spcBef>
            </a:pPr>
            <a:r>
              <a:rPr lang="en-US" sz="2000" dirty="0" err="1">
                <a:latin typeface="HelveticaNeueLT Pro 65 Md" panose="020B0604020202020204" pitchFamily="34" charset="0"/>
              </a:rPr>
              <a:t>RevoU</a:t>
            </a:r>
            <a:r>
              <a:rPr lang="en-US" sz="2000" dirty="0">
                <a:latin typeface="HelveticaNeueLT Pro 65 Md" panose="020B0604020202020204" pitchFamily="34" charset="0"/>
              </a:rPr>
              <a:t> FSDA Sec. Barcelona</a:t>
            </a:r>
            <a:endParaRPr lang="en-ID" sz="2000" dirty="0">
              <a:latin typeface="HelveticaNeueLT Pro 65 Md" panose="020B0604020202020204" pitchFamily="34" charset="0"/>
            </a:endParaRPr>
          </a:p>
        </p:txBody>
      </p:sp>
    </p:spTree>
    <p:extLst>
      <p:ext uri="{BB962C8B-B14F-4D97-AF65-F5344CB8AC3E}">
        <p14:creationId xmlns:p14="http://schemas.microsoft.com/office/powerpoint/2010/main" val="414668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3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10</a:t>
            </a:fld>
            <a:endParaRPr lang="en-ID" sz="1800" i="1" dirty="0">
              <a:latin typeface="HelveticaNeueLT Pro 55 Roman" panose="020B0604020202020204" pitchFamily="34" charset="0"/>
            </a:endParaRPr>
          </a:p>
        </p:txBody>
      </p:sp>
      <p:pic>
        <p:nvPicPr>
          <p:cNvPr id="4" name="Picture 3">
            <a:extLst>
              <a:ext uri="{FF2B5EF4-FFF2-40B4-BE49-F238E27FC236}">
                <a16:creationId xmlns:a16="http://schemas.microsoft.com/office/drawing/2014/main" id="{A5064292-8783-4A5C-84DA-BABB6E82727D}"/>
              </a:ext>
            </a:extLst>
          </p:cNvPr>
          <p:cNvPicPr>
            <a:picLocks noChangeAspect="1"/>
          </p:cNvPicPr>
          <p:nvPr/>
        </p:nvPicPr>
        <p:blipFill rotWithShape="1">
          <a:blip r:embed="rId3"/>
          <a:srcRect l="23958" t="47963" r="39063" b="19074"/>
          <a:stretch/>
        </p:blipFill>
        <p:spPr>
          <a:xfrm>
            <a:off x="652284" y="1431224"/>
            <a:ext cx="5187932" cy="2601273"/>
          </a:xfrm>
          <a:prstGeom prst="rect">
            <a:avLst/>
          </a:prstGeom>
        </p:spPr>
      </p:pic>
      <p:pic>
        <p:nvPicPr>
          <p:cNvPr id="6" name="Picture 5">
            <a:extLst>
              <a:ext uri="{FF2B5EF4-FFF2-40B4-BE49-F238E27FC236}">
                <a16:creationId xmlns:a16="http://schemas.microsoft.com/office/drawing/2014/main" id="{81AFB2E4-5E5B-4C4B-B9DC-5B5D2D6304E9}"/>
              </a:ext>
            </a:extLst>
          </p:cNvPr>
          <p:cNvPicPr>
            <a:picLocks noChangeAspect="1"/>
          </p:cNvPicPr>
          <p:nvPr/>
        </p:nvPicPr>
        <p:blipFill rotWithShape="1">
          <a:blip r:embed="rId4"/>
          <a:srcRect l="23333" t="35741" r="52098" b="35185"/>
          <a:stretch/>
        </p:blipFill>
        <p:spPr>
          <a:xfrm>
            <a:off x="6351786" y="1600199"/>
            <a:ext cx="4036814" cy="2687107"/>
          </a:xfrm>
          <a:prstGeom prst="rect">
            <a:avLst/>
          </a:prstGeom>
        </p:spPr>
      </p:pic>
    </p:spTree>
    <p:extLst>
      <p:ext uri="{BB962C8B-B14F-4D97-AF65-F5344CB8AC3E}">
        <p14:creationId xmlns:p14="http://schemas.microsoft.com/office/powerpoint/2010/main" val="91826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3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11</a:t>
            </a:fld>
            <a:endParaRPr lang="en-ID" sz="1800" i="1" dirty="0">
              <a:latin typeface="HelveticaNeueLT Pro 55 Roman" panose="020B0604020202020204" pitchFamily="34" charset="0"/>
            </a:endParaRPr>
          </a:p>
        </p:txBody>
      </p:sp>
      <p:sp>
        <p:nvSpPr>
          <p:cNvPr id="7" name="TextBox 6">
            <a:extLst>
              <a:ext uri="{FF2B5EF4-FFF2-40B4-BE49-F238E27FC236}">
                <a16:creationId xmlns:a16="http://schemas.microsoft.com/office/drawing/2014/main" id="{E702F6AB-BD23-443A-8E2A-A37185652D3A}"/>
              </a:ext>
            </a:extLst>
          </p:cNvPr>
          <p:cNvSpPr txBox="1"/>
          <p:nvPr/>
        </p:nvSpPr>
        <p:spPr>
          <a:xfrm>
            <a:off x="708803" y="1859339"/>
            <a:ext cx="10731500" cy="3139321"/>
          </a:xfrm>
          <a:prstGeom prst="rect">
            <a:avLst/>
          </a:prstGeom>
          <a:noFill/>
        </p:spPr>
        <p:txBody>
          <a:bodyPr wrap="square">
            <a:spAutoFit/>
          </a:bodyPr>
          <a:lstStyle/>
          <a:p>
            <a:r>
              <a:rPr lang="en-US" b="0" dirty="0">
                <a:solidFill>
                  <a:srgbClr val="3367D6"/>
                </a:solidFill>
                <a:effectLst/>
                <a:latin typeface="Roboto Mono"/>
              </a:rPr>
              <a:t>WITH</a:t>
            </a:r>
            <a:r>
              <a:rPr lang="en-US" b="0" dirty="0">
                <a:solidFill>
                  <a:srgbClr val="000000"/>
                </a:solidFill>
                <a:effectLst/>
                <a:latin typeface="Roboto Mono"/>
              </a:rPr>
              <a:t> </a:t>
            </a:r>
            <a:r>
              <a:rPr lang="en-US" b="0" dirty="0" err="1">
                <a:solidFill>
                  <a:srgbClr val="000000"/>
                </a:solidFill>
                <a:effectLst/>
                <a:latin typeface="Roboto Mono"/>
              </a:rPr>
              <a:t>member_status</a:t>
            </a:r>
            <a:r>
              <a:rPr lang="en-US" b="0" dirty="0">
                <a:solidFill>
                  <a:srgbClr val="000000"/>
                </a:solidFill>
                <a:effectLst/>
                <a:latin typeface="Roboto Mono"/>
              </a:rPr>
              <a:t> </a:t>
            </a:r>
            <a:r>
              <a:rPr lang="en-US" b="0" dirty="0">
                <a:solidFill>
                  <a:srgbClr val="3367D6"/>
                </a:solidFill>
                <a:effectLst/>
                <a:latin typeface="Roboto Mono"/>
              </a:rPr>
              <a:t>AS</a:t>
            </a:r>
            <a:endParaRPr lang="en-US" b="0" dirty="0">
              <a:solidFill>
                <a:srgbClr val="000000"/>
              </a:solidFill>
              <a:effectLst/>
              <a:latin typeface="Roboto Mono"/>
            </a:endParaRPr>
          </a:p>
          <a:p>
            <a:r>
              <a:rPr lang="en-US" b="0" dirty="0">
                <a:solidFill>
                  <a:srgbClr val="000000"/>
                </a:solidFill>
                <a:effectLst/>
                <a:latin typeface="Roboto Mono"/>
              </a:rPr>
              <a:t>    </a:t>
            </a:r>
            <a:r>
              <a:rPr lang="en-US" b="0" dirty="0">
                <a:solidFill>
                  <a:srgbClr val="37474F"/>
                </a:solidFill>
                <a:effectLst/>
                <a:latin typeface="Roboto Mono"/>
              </a:rPr>
              <a:t>(</a:t>
            </a:r>
            <a:r>
              <a:rPr lang="en-US" b="0" dirty="0">
                <a:solidFill>
                  <a:srgbClr val="3367D6"/>
                </a:solidFill>
                <a:effectLst/>
                <a:latin typeface="Roboto Mono"/>
              </a:rPr>
              <a:t>SELECT</a:t>
            </a:r>
            <a:endParaRPr lang="en-US" b="0" dirty="0">
              <a:solidFill>
                <a:srgbClr val="000000"/>
              </a:solidFill>
              <a:effectLst/>
              <a:latin typeface="Roboto Mono"/>
            </a:endParaRPr>
          </a:p>
          <a:p>
            <a:r>
              <a:rPr lang="en-US" b="0" dirty="0">
                <a:solidFill>
                  <a:srgbClr val="000000"/>
                </a:solidFill>
                <a:effectLst/>
                <a:latin typeface="Roboto Mono"/>
              </a:rPr>
              <a:t>        </a:t>
            </a:r>
            <a:r>
              <a:rPr lang="en-US" b="0" dirty="0" err="1">
                <a:solidFill>
                  <a:srgbClr val="000000"/>
                </a:solidFill>
                <a:effectLst/>
                <a:latin typeface="Roboto Mono"/>
              </a:rPr>
              <a:t>member_gender</a:t>
            </a:r>
            <a:r>
              <a:rPr lang="en-US" b="0" dirty="0">
                <a:solidFill>
                  <a:srgbClr val="000000"/>
                </a:solidFill>
                <a:effectLst/>
                <a:latin typeface="Roboto Mono"/>
              </a:rPr>
              <a:t> </a:t>
            </a:r>
            <a:r>
              <a:rPr lang="en-US" b="0" dirty="0">
                <a:solidFill>
                  <a:srgbClr val="3367D6"/>
                </a:solidFill>
                <a:effectLst/>
                <a:latin typeface="Roboto Mono"/>
              </a:rPr>
              <a:t>AS</a:t>
            </a:r>
            <a:r>
              <a:rPr lang="en-US" b="0" dirty="0">
                <a:solidFill>
                  <a:srgbClr val="000000"/>
                </a:solidFill>
                <a:effectLst/>
                <a:latin typeface="Roboto Mono"/>
              </a:rPr>
              <a:t> gender,</a:t>
            </a:r>
          </a:p>
          <a:p>
            <a:r>
              <a:rPr lang="en-US" b="0" dirty="0">
                <a:solidFill>
                  <a:srgbClr val="000000"/>
                </a:solidFill>
                <a:effectLst/>
                <a:latin typeface="Roboto Mono"/>
              </a:rPr>
              <a:t>        </a:t>
            </a:r>
            <a:r>
              <a:rPr lang="en-US" b="0" dirty="0">
                <a:solidFill>
                  <a:srgbClr val="3367D6"/>
                </a:solidFill>
                <a:effectLst/>
                <a:latin typeface="Roboto Mono"/>
              </a:rPr>
              <a:t>MAX</a:t>
            </a:r>
            <a:r>
              <a:rPr lang="en-US" b="0" dirty="0">
                <a:solidFill>
                  <a:srgbClr val="000000"/>
                </a:solidFill>
                <a:effectLst/>
                <a:latin typeface="Roboto Mono"/>
              </a:rPr>
              <a:t> </a:t>
            </a:r>
            <a:r>
              <a:rPr lang="en-US" b="0" dirty="0">
                <a:solidFill>
                  <a:srgbClr val="37474F"/>
                </a:solidFill>
                <a:effectLst/>
                <a:latin typeface="Roboto Mono"/>
              </a:rPr>
              <a:t>(</a:t>
            </a:r>
            <a:r>
              <a:rPr lang="en-US" b="0" dirty="0">
                <a:solidFill>
                  <a:srgbClr val="3367D6"/>
                </a:solidFill>
                <a:effectLst/>
                <a:latin typeface="Roboto Mono"/>
              </a:rPr>
              <a:t>DATE_DIFF</a:t>
            </a:r>
            <a:r>
              <a:rPr lang="en-US" b="0" dirty="0">
                <a:solidFill>
                  <a:srgbClr val="37474F"/>
                </a:solidFill>
                <a:effectLst/>
                <a:latin typeface="Roboto Mono"/>
              </a:rPr>
              <a:t>(</a:t>
            </a:r>
            <a:r>
              <a:rPr lang="en-US" b="0" dirty="0">
                <a:solidFill>
                  <a:srgbClr val="3367D6"/>
                </a:solidFill>
                <a:effectLst/>
                <a:latin typeface="Roboto Mono"/>
              </a:rPr>
              <a:t>DATE</a:t>
            </a:r>
            <a:r>
              <a:rPr lang="en-US" b="0" dirty="0">
                <a:solidFill>
                  <a:srgbClr val="37474F"/>
                </a:solidFill>
                <a:effectLst/>
                <a:latin typeface="Roboto Mono"/>
              </a:rPr>
              <a:t>(</a:t>
            </a:r>
            <a:r>
              <a:rPr lang="en-US" b="0" dirty="0">
                <a:solidFill>
                  <a:srgbClr val="F4511E"/>
                </a:solidFill>
                <a:effectLst/>
                <a:latin typeface="Roboto Mono"/>
              </a:rPr>
              <a:t>2022</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37474F"/>
                </a:solidFill>
                <a:effectLst/>
                <a:latin typeface="Roboto Mono"/>
              </a:rPr>
              <a:t>)</a:t>
            </a:r>
            <a:r>
              <a:rPr lang="en-US" b="0" dirty="0">
                <a:solidFill>
                  <a:srgbClr val="000000"/>
                </a:solidFill>
                <a:effectLst/>
                <a:latin typeface="Roboto Mono"/>
              </a:rPr>
              <a:t>,</a:t>
            </a:r>
            <a:r>
              <a:rPr lang="en-US" b="0" dirty="0">
                <a:solidFill>
                  <a:srgbClr val="3367D6"/>
                </a:solidFill>
                <a:effectLst/>
                <a:latin typeface="Roboto Mono"/>
              </a:rPr>
              <a:t>DATE</a:t>
            </a:r>
            <a:r>
              <a:rPr lang="en-US" b="0" dirty="0">
                <a:solidFill>
                  <a:srgbClr val="37474F"/>
                </a:solidFill>
                <a:effectLst/>
                <a:latin typeface="Roboto Mono"/>
              </a:rPr>
              <a:t>((</a:t>
            </a:r>
            <a:r>
              <a:rPr lang="en-US" b="0" dirty="0" err="1">
                <a:solidFill>
                  <a:srgbClr val="000000"/>
                </a:solidFill>
                <a:effectLst/>
                <a:latin typeface="Roboto Mono"/>
              </a:rPr>
              <a:t>member_birth_year</a:t>
            </a:r>
            <a:r>
              <a:rPr lang="en-US" b="0" dirty="0">
                <a:solidFill>
                  <a:srgbClr val="37474F"/>
                </a:solidFill>
                <a:effectLst/>
                <a:latin typeface="Roboto Mono"/>
              </a:rPr>
              <a:t>)</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37474F"/>
                </a:solidFill>
                <a:effectLst/>
                <a:latin typeface="Roboto Mono"/>
              </a:rPr>
              <a:t>)</a:t>
            </a:r>
            <a:r>
              <a:rPr lang="en-US" b="0" dirty="0">
                <a:solidFill>
                  <a:srgbClr val="000000"/>
                </a:solidFill>
                <a:effectLst/>
                <a:latin typeface="Roboto Mono"/>
              </a:rPr>
              <a:t>,YEAR</a:t>
            </a:r>
            <a:r>
              <a:rPr lang="en-US" b="0" dirty="0">
                <a:solidFill>
                  <a:srgbClr val="37474F"/>
                </a:solidFill>
                <a:effectLst/>
                <a:latin typeface="Roboto Mono"/>
              </a:rPr>
              <a:t>))</a:t>
            </a:r>
            <a:r>
              <a:rPr lang="en-US" b="0" dirty="0">
                <a:solidFill>
                  <a:srgbClr val="000000"/>
                </a:solidFill>
                <a:effectLst/>
                <a:latin typeface="Roboto Mono"/>
              </a:rPr>
              <a:t> </a:t>
            </a:r>
            <a:r>
              <a:rPr lang="en-US" b="0" dirty="0">
                <a:solidFill>
                  <a:srgbClr val="3367D6"/>
                </a:solidFill>
                <a:effectLst/>
                <a:latin typeface="Roboto Mono"/>
              </a:rPr>
              <a:t>AS</a:t>
            </a:r>
            <a:r>
              <a:rPr lang="en-US" b="0" dirty="0">
                <a:solidFill>
                  <a:srgbClr val="000000"/>
                </a:solidFill>
                <a:effectLst/>
                <a:latin typeface="Roboto Mono"/>
              </a:rPr>
              <a:t> </a:t>
            </a:r>
            <a:r>
              <a:rPr lang="en-US" b="0" dirty="0" err="1">
                <a:solidFill>
                  <a:srgbClr val="000000"/>
                </a:solidFill>
                <a:effectLst/>
                <a:latin typeface="Roboto Mono"/>
              </a:rPr>
              <a:t>oldest_age</a:t>
            </a:r>
            <a:r>
              <a:rPr lang="en-US" b="0" dirty="0">
                <a:solidFill>
                  <a:srgbClr val="000000"/>
                </a:solidFill>
                <a:effectLst/>
                <a:latin typeface="Roboto Mono"/>
              </a:rPr>
              <a:t>,</a:t>
            </a:r>
          </a:p>
          <a:p>
            <a:r>
              <a:rPr lang="en-US" b="0" dirty="0">
                <a:solidFill>
                  <a:srgbClr val="000000"/>
                </a:solidFill>
                <a:effectLst/>
                <a:latin typeface="Roboto Mono"/>
              </a:rPr>
              <a:t>        </a:t>
            </a:r>
            <a:r>
              <a:rPr lang="en-US" b="0" dirty="0">
                <a:solidFill>
                  <a:srgbClr val="3367D6"/>
                </a:solidFill>
                <a:effectLst/>
                <a:latin typeface="Roboto Mono"/>
              </a:rPr>
              <a:t>MIN</a:t>
            </a:r>
            <a:r>
              <a:rPr lang="en-US" b="0" dirty="0">
                <a:solidFill>
                  <a:srgbClr val="000000"/>
                </a:solidFill>
                <a:effectLst/>
                <a:latin typeface="Roboto Mono"/>
              </a:rPr>
              <a:t> </a:t>
            </a:r>
            <a:r>
              <a:rPr lang="en-US" b="0" dirty="0">
                <a:solidFill>
                  <a:srgbClr val="37474F"/>
                </a:solidFill>
                <a:effectLst/>
                <a:latin typeface="Roboto Mono"/>
              </a:rPr>
              <a:t>(</a:t>
            </a:r>
            <a:r>
              <a:rPr lang="en-US" b="0" dirty="0">
                <a:solidFill>
                  <a:srgbClr val="3367D6"/>
                </a:solidFill>
                <a:effectLst/>
                <a:latin typeface="Roboto Mono"/>
              </a:rPr>
              <a:t>DATE_DIFF</a:t>
            </a:r>
            <a:r>
              <a:rPr lang="en-US" b="0" dirty="0">
                <a:solidFill>
                  <a:srgbClr val="37474F"/>
                </a:solidFill>
                <a:effectLst/>
                <a:latin typeface="Roboto Mono"/>
              </a:rPr>
              <a:t>(</a:t>
            </a:r>
            <a:r>
              <a:rPr lang="en-US" b="0" dirty="0">
                <a:solidFill>
                  <a:srgbClr val="3367D6"/>
                </a:solidFill>
                <a:effectLst/>
                <a:latin typeface="Roboto Mono"/>
              </a:rPr>
              <a:t>DATE</a:t>
            </a:r>
            <a:r>
              <a:rPr lang="en-US" b="0" dirty="0">
                <a:solidFill>
                  <a:srgbClr val="37474F"/>
                </a:solidFill>
                <a:effectLst/>
                <a:latin typeface="Roboto Mono"/>
              </a:rPr>
              <a:t>(</a:t>
            </a:r>
            <a:r>
              <a:rPr lang="en-US" b="0" dirty="0">
                <a:solidFill>
                  <a:srgbClr val="F4511E"/>
                </a:solidFill>
                <a:effectLst/>
                <a:latin typeface="Roboto Mono"/>
              </a:rPr>
              <a:t>2022</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37474F"/>
                </a:solidFill>
                <a:effectLst/>
                <a:latin typeface="Roboto Mono"/>
              </a:rPr>
              <a:t>)</a:t>
            </a:r>
            <a:r>
              <a:rPr lang="en-US" b="0" dirty="0">
                <a:solidFill>
                  <a:srgbClr val="000000"/>
                </a:solidFill>
                <a:effectLst/>
                <a:latin typeface="Roboto Mono"/>
              </a:rPr>
              <a:t>,</a:t>
            </a:r>
            <a:r>
              <a:rPr lang="en-US" b="0" dirty="0">
                <a:solidFill>
                  <a:srgbClr val="3367D6"/>
                </a:solidFill>
                <a:effectLst/>
                <a:latin typeface="Roboto Mono"/>
              </a:rPr>
              <a:t>DATE</a:t>
            </a:r>
            <a:r>
              <a:rPr lang="en-US" b="0" dirty="0">
                <a:solidFill>
                  <a:srgbClr val="37474F"/>
                </a:solidFill>
                <a:effectLst/>
                <a:latin typeface="Roboto Mono"/>
              </a:rPr>
              <a:t>((</a:t>
            </a:r>
            <a:r>
              <a:rPr lang="en-US" b="0" dirty="0" err="1">
                <a:solidFill>
                  <a:srgbClr val="000000"/>
                </a:solidFill>
                <a:effectLst/>
                <a:latin typeface="Roboto Mono"/>
              </a:rPr>
              <a:t>member_birth_year</a:t>
            </a:r>
            <a:r>
              <a:rPr lang="en-US" b="0" dirty="0">
                <a:solidFill>
                  <a:srgbClr val="37474F"/>
                </a:solidFill>
                <a:effectLst/>
                <a:latin typeface="Roboto Mono"/>
              </a:rPr>
              <a:t>)</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000000"/>
                </a:solidFill>
                <a:effectLst/>
                <a:latin typeface="Roboto Mono"/>
              </a:rPr>
              <a:t>,</a:t>
            </a:r>
            <a:r>
              <a:rPr lang="en-US" b="0" dirty="0">
                <a:solidFill>
                  <a:srgbClr val="F4511E"/>
                </a:solidFill>
                <a:effectLst/>
                <a:latin typeface="Roboto Mono"/>
              </a:rPr>
              <a:t>01</a:t>
            </a:r>
            <a:r>
              <a:rPr lang="en-US" b="0" dirty="0">
                <a:solidFill>
                  <a:srgbClr val="37474F"/>
                </a:solidFill>
                <a:effectLst/>
                <a:latin typeface="Roboto Mono"/>
              </a:rPr>
              <a:t>)</a:t>
            </a:r>
            <a:r>
              <a:rPr lang="en-US" b="0" dirty="0">
                <a:solidFill>
                  <a:srgbClr val="000000"/>
                </a:solidFill>
                <a:effectLst/>
                <a:latin typeface="Roboto Mono"/>
              </a:rPr>
              <a:t>,YEAR</a:t>
            </a:r>
            <a:r>
              <a:rPr lang="en-US" b="0" dirty="0">
                <a:solidFill>
                  <a:srgbClr val="37474F"/>
                </a:solidFill>
                <a:effectLst/>
                <a:latin typeface="Roboto Mono"/>
              </a:rPr>
              <a:t>))</a:t>
            </a:r>
            <a:r>
              <a:rPr lang="en-US" b="0" dirty="0">
                <a:solidFill>
                  <a:srgbClr val="000000"/>
                </a:solidFill>
                <a:effectLst/>
                <a:latin typeface="Roboto Mono"/>
              </a:rPr>
              <a:t> </a:t>
            </a:r>
            <a:r>
              <a:rPr lang="en-US" b="0" dirty="0">
                <a:solidFill>
                  <a:srgbClr val="3367D6"/>
                </a:solidFill>
                <a:effectLst/>
                <a:latin typeface="Roboto Mono"/>
              </a:rPr>
              <a:t>AS</a:t>
            </a:r>
            <a:r>
              <a:rPr lang="en-US" b="0" dirty="0">
                <a:solidFill>
                  <a:srgbClr val="000000"/>
                </a:solidFill>
                <a:effectLst/>
                <a:latin typeface="Roboto Mono"/>
              </a:rPr>
              <a:t> </a:t>
            </a:r>
            <a:r>
              <a:rPr lang="en-US" b="0" dirty="0" err="1">
                <a:solidFill>
                  <a:srgbClr val="000000"/>
                </a:solidFill>
                <a:effectLst/>
                <a:latin typeface="Roboto Mono"/>
              </a:rPr>
              <a:t>youngest_age</a:t>
            </a:r>
            <a:endParaRPr lang="en-US" b="0" dirty="0">
              <a:solidFill>
                <a:srgbClr val="000000"/>
              </a:solidFill>
              <a:effectLst/>
              <a:latin typeface="Roboto Mono"/>
            </a:endParaRPr>
          </a:p>
          <a:p>
            <a:r>
              <a:rPr lang="en-US" b="0" dirty="0">
                <a:solidFill>
                  <a:srgbClr val="000000"/>
                </a:solidFill>
                <a:effectLst/>
                <a:latin typeface="Roboto Mono"/>
              </a:rPr>
              <a:t>    </a:t>
            </a:r>
            <a:r>
              <a:rPr lang="en-US" b="0" dirty="0">
                <a:solidFill>
                  <a:srgbClr val="3367D6"/>
                </a:solidFill>
                <a:effectLst/>
                <a:latin typeface="Roboto Mono"/>
              </a:rPr>
              <a:t>FROM</a:t>
            </a:r>
            <a:r>
              <a:rPr lang="en-US" b="0" dirty="0">
                <a:solidFill>
                  <a:srgbClr val="000000"/>
                </a:solidFill>
                <a:effectLst/>
                <a:latin typeface="Roboto Mono"/>
              </a:rPr>
              <a:t> </a:t>
            </a:r>
            <a:r>
              <a:rPr lang="en-US" b="0" dirty="0">
                <a:solidFill>
                  <a:srgbClr val="0D904F"/>
                </a:solidFill>
                <a:effectLst/>
                <a:latin typeface="Roboto Mono"/>
              </a:rPr>
              <a:t>`</a:t>
            </a:r>
            <a:r>
              <a:rPr lang="en-US" b="0" dirty="0" err="1">
                <a:solidFill>
                  <a:srgbClr val="0D904F"/>
                </a:solidFill>
                <a:effectLst/>
                <a:latin typeface="Roboto Mono"/>
              </a:rPr>
              <a:t>bigquery</a:t>
            </a:r>
            <a:r>
              <a:rPr lang="en-US" b="0" dirty="0">
                <a:solidFill>
                  <a:srgbClr val="0D904F"/>
                </a:solidFill>
                <a:effectLst/>
                <a:latin typeface="Roboto Mono"/>
              </a:rPr>
              <a:t>-public-</a:t>
            </a:r>
            <a:r>
              <a:rPr lang="en-US" b="0" dirty="0" err="1">
                <a:solidFill>
                  <a:srgbClr val="0D904F"/>
                </a:solidFill>
                <a:effectLst/>
                <a:latin typeface="Roboto Mono"/>
              </a:rPr>
              <a:t>data.san_francisco_bikeshare.bikeshare_trips</a:t>
            </a:r>
            <a:r>
              <a:rPr lang="en-US" b="0" dirty="0">
                <a:solidFill>
                  <a:srgbClr val="0D904F"/>
                </a:solidFill>
                <a:effectLst/>
                <a:latin typeface="Roboto Mono"/>
              </a:rPr>
              <a:t>`</a:t>
            </a:r>
            <a:endParaRPr lang="en-US" b="0" dirty="0">
              <a:solidFill>
                <a:srgbClr val="000000"/>
              </a:solidFill>
              <a:effectLst/>
              <a:latin typeface="Roboto Mono"/>
            </a:endParaRPr>
          </a:p>
          <a:p>
            <a:r>
              <a:rPr lang="en-US" b="0" dirty="0">
                <a:solidFill>
                  <a:srgbClr val="000000"/>
                </a:solidFill>
                <a:effectLst/>
                <a:latin typeface="Roboto Mono"/>
              </a:rPr>
              <a:t>    </a:t>
            </a:r>
            <a:r>
              <a:rPr lang="en-US" b="0" dirty="0">
                <a:solidFill>
                  <a:srgbClr val="3367D6"/>
                </a:solidFill>
                <a:effectLst/>
                <a:latin typeface="Roboto Mono"/>
              </a:rPr>
              <a:t>WHERE</a:t>
            </a:r>
            <a:r>
              <a:rPr lang="en-US" b="0" dirty="0">
                <a:solidFill>
                  <a:srgbClr val="000000"/>
                </a:solidFill>
                <a:effectLst/>
                <a:latin typeface="Roboto Mono"/>
              </a:rPr>
              <a:t> </a:t>
            </a:r>
            <a:r>
              <a:rPr lang="en-US" b="0" dirty="0" err="1">
                <a:solidFill>
                  <a:srgbClr val="000000"/>
                </a:solidFill>
                <a:effectLst/>
                <a:latin typeface="Roboto Mono"/>
              </a:rPr>
              <a:t>member_gender</a:t>
            </a:r>
            <a:r>
              <a:rPr lang="en-US" b="0" dirty="0">
                <a:solidFill>
                  <a:srgbClr val="000000"/>
                </a:solidFill>
                <a:effectLst/>
                <a:latin typeface="Roboto Mono"/>
              </a:rPr>
              <a:t> </a:t>
            </a:r>
            <a:r>
              <a:rPr lang="en-US" b="0" dirty="0">
                <a:solidFill>
                  <a:srgbClr val="3367D6"/>
                </a:solidFill>
                <a:effectLst/>
                <a:latin typeface="Roboto Mono"/>
              </a:rPr>
              <a:t>IS</a:t>
            </a:r>
            <a:r>
              <a:rPr lang="en-US" b="0" dirty="0">
                <a:solidFill>
                  <a:srgbClr val="000000"/>
                </a:solidFill>
                <a:effectLst/>
                <a:latin typeface="Roboto Mono"/>
              </a:rPr>
              <a:t> </a:t>
            </a:r>
            <a:r>
              <a:rPr lang="en-US" b="0" dirty="0">
                <a:solidFill>
                  <a:srgbClr val="3367D6"/>
                </a:solidFill>
                <a:effectLst/>
                <a:latin typeface="Roboto Mono"/>
              </a:rPr>
              <a:t>NOT</a:t>
            </a:r>
            <a:r>
              <a:rPr lang="en-US" b="0" dirty="0">
                <a:solidFill>
                  <a:srgbClr val="000000"/>
                </a:solidFill>
                <a:effectLst/>
                <a:latin typeface="Roboto Mono"/>
              </a:rPr>
              <a:t> </a:t>
            </a:r>
            <a:r>
              <a:rPr lang="en-US" b="0" dirty="0">
                <a:solidFill>
                  <a:srgbClr val="3367D6"/>
                </a:solidFill>
                <a:effectLst/>
                <a:latin typeface="Roboto Mono"/>
              </a:rPr>
              <a:t>NULL</a:t>
            </a:r>
            <a:endParaRPr lang="en-US" b="0" dirty="0">
              <a:solidFill>
                <a:srgbClr val="000000"/>
              </a:solidFill>
              <a:effectLst/>
              <a:latin typeface="Roboto Mono"/>
            </a:endParaRPr>
          </a:p>
          <a:p>
            <a:r>
              <a:rPr lang="en-US" b="0" dirty="0">
                <a:solidFill>
                  <a:srgbClr val="000000"/>
                </a:solidFill>
                <a:effectLst/>
                <a:latin typeface="Roboto Mono"/>
              </a:rPr>
              <a:t>    </a:t>
            </a:r>
            <a:r>
              <a:rPr lang="en-US" b="0" dirty="0">
                <a:solidFill>
                  <a:srgbClr val="3367D6"/>
                </a:solidFill>
                <a:effectLst/>
                <a:latin typeface="Roboto Mono"/>
              </a:rPr>
              <a:t>GROUP</a:t>
            </a:r>
            <a:r>
              <a:rPr lang="en-US" b="0" dirty="0">
                <a:solidFill>
                  <a:srgbClr val="000000"/>
                </a:solidFill>
                <a:effectLst/>
                <a:latin typeface="Roboto Mono"/>
              </a:rPr>
              <a:t> </a:t>
            </a:r>
            <a:r>
              <a:rPr lang="en-US" b="0" dirty="0">
                <a:solidFill>
                  <a:srgbClr val="3367D6"/>
                </a:solidFill>
                <a:effectLst/>
                <a:latin typeface="Roboto Mono"/>
              </a:rPr>
              <a:t>BY</a:t>
            </a:r>
            <a:r>
              <a:rPr lang="en-US" b="0" dirty="0">
                <a:solidFill>
                  <a:srgbClr val="000000"/>
                </a:solidFill>
                <a:effectLst/>
                <a:latin typeface="Roboto Mono"/>
              </a:rPr>
              <a:t> </a:t>
            </a:r>
            <a:r>
              <a:rPr lang="en-US" b="0" dirty="0" err="1">
                <a:solidFill>
                  <a:srgbClr val="000000"/>
                </a:solidFill>
                <a:effectLst/>
                <a:latin typeface="Roboto Mono"/>
              </a:rPr>
              <a:t>member_gender</a:t>
            </a:r>
            <a:r>
              <a:rPr lang="en-US" b="0" dirty="0">
                <a:solidFill>
                  <a:srgbClr val="37474F"/>
                </a:solidFill>
                <a:effectLst/>
                <a:latin typeface="Roboto Mono"/>
              </a:rPr>
              <a:t>)</a:t>
            </a:r>
            <a:endParaRPr lang="en-US" b="0" dirty="0">
              <a:solidFill>
                <a:srgbClr val="000000"/>
              </a:solidFill>
              <a:effectLst/>
              <a:latin typeface="Roboto Mono"/>
            </a:endParaRPr>
          </a:p>
          <a:p>
            <a:r>
              <a:rPr lang="en-US" b="0" dirty="0">
                <a:solidFill>
                  <a:srgbClr val="3367D6"/>
                </a:solidFill>
                <a:effectLst/>
                <a:latin typeface="Roboto Mono"/>
              </a:rPr>
              <a:t>SELECT</a:t>
            </a:r>
            <a:endParaRPr lang="en-US" b="0" dirty="0">
              <a:solidFill>
                <a:srgbClr val="000000"/>
              </a:solidFill>
              <a:effectLst/>
              <a:latin typeface="Roboto Mono"/>
            </a:endParaRPr>
          </a:p>
          <a:p>
            <a:r>
              <a:rPr lang="en-US" b="0" dirty="0">
                <a:solidFill>
                  <a:srgbClr val="000000"/>
                </a:solidFill>
                <a:effectLst/>
                <a:latin typeface="Roboto Mono"/>
              </a:rPr>
              <a:t>    </a:t>
            </a:r>
            <a:r>
              <a:rPr lang="en-US" b="0" dirty="0">
                <a:solidFill>
                  <a:srgbClr val="37474F"/>
                </a:solidFill>
                <a:effectLst/>
                <a:latin typeface="Roboto Mono"/>
              </a:rPr>
              <a:t>*</a:t>
            </a:r>
            <a:endParaRPr lang="en-US" b="0" dirty="0">
              <a:solidFill>
                <a:srgbClr val="000000"/>
              </a:solidFill>
              <a:effectLst/>
              <a:latin typeface="Roboto Mono"/>
            </a:endParaRPr>
          </a:p>
          <a:p>
            <a:r>
              <a:rPr lang="en-US" b="0" dirty="0">
                <a:solidFill>
                  <a:srgbClr val="3367D6"/>
                </a:solidFill>
                <a:effectLst/>
                <a:latin typeface="Roboto Mono"/>
              </a:rPr>
              <a:t>FROM</a:t>
            </a:r>
            <a:r>
              <a:rPr lang="en-US" b="0" dirty="0">
                <a:solidFill>
                  <a:srgbClr val="000000"/>
                </a:solidFill>
                <a:effectLst/>
                <a:latin typeface="Roboto Mono"/>
              </a:rPr>
              <a:t> </a:t>
            </a:r>
            <a:r>
              <a:rPr lang="en-US" b="0" dirty="0" err="1">
                <a:solidFill>
                  <a:srgbClr val="000000"/>
                </a:solidFill>
                <a:effectLst/>
                <a:latin typeface="Roboto Mono"/>
              </a:rPr>
              <a:t>member_status</a:t>
            </a:r>
            <a:r>
              <a:rPr lang="en-US" b="0" dirty="0">
                <a:solidFill>
                  <a:srgbClr val="000000"/>
                </a:solidFill>
                <a:effectLst/>
                <a:latin typeface="Roboto Mono"/>
              </a:rPr>
              <a:t>;</a:t>
            </a:r>
          </a:p>
        </p:txBody>
      </p:sp>
      <p:sp>
        <p:nvSpPr>
          <p:cNvPr id="8" name="TextBox 7">
            <a:extLst>
              <a:ext uri="{FF2B5EF4-FFF2-40B4-BE49-F238E27FC236}">
                <a16:creationId xmlns:a16="http://schemas.microsoft.com/office/drawing/2014/main" id="{965BBC8C-3C57-499E-9D09-ADB7352E7CE8}"/>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241501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12</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4</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1323439"/>
          </a:xfrm>
          <a:prstGeom prst="rect">
            <a:avLst/>
          </a:prstGeom>
          <a:noFill/>
        </p:spPr>
        <p:txBody>
          <a:bodyPr wrap="square">
            <a:spAutoFit/>
          </a:bodyPr>
          <a:lstStyle/>
          <a:p>
            <a:r>
              <a:rPr lang="en-US" sz="4000" dirty="0">
                <a:latin typeface="HelveticaNeueLT Pro 65 Md" panose="020B0604020202020204" pitchFamily="34" charset="0"/>
              </a:rPr>
              <a:t>Get the latest departure trip in each region</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363587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4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13</a:t>
            </a:fld>
            <a:endParaRPr lang="en-ID" sz="1800" i="1" dirty="0">
              <a:latin typeface="HelveticaNeueLT Pro 55 Roman" panose="020B0604020202020204" pitchFamily="34" charset="0"/>
            </a:endParaRPr>
          </a:p>
        </p:txBody>
      </p:sp>
      <p:pic>
        <p:nvPicPr>
          <p:cNvPr id="5" name="Picture 4">
            <a:extLst>
              <a:ext uri="{FF2B5EF4-FFF2-40B4-BE49-F238E27FC236}">
                <a16:creationId xmlns:a16="http://schemas.microsoft.com/office/drawing/2014/main" id="{EE87F071-6353-4BBD-B039-BB98C5691AEF}"/>
              </a:ext>
            </a:extLst>
          </p:cNvPr>
          <p:cNvPicPr>
            <a:picLocks noChangeAspect="1"/>
          </p:cNvPicPr>
          <p:nvPr/>
        </p:nvPicPr>
        <p:blipFill rotWithShape="1">
          <a:blip r:embed="rId3"/>
          <a:srcRect l="24792" t="48333" r="40417" b="8704"/>
          <a:stretch/>
        </p:blipFill>
        <p:spPr>
          <a:xfrm>
            <a:off x="635000" y="1130300"/>
            <a:ext cx="3620157" cy="2514600"/>
          </a:xfrm>
          <a:prstGeom prst="rect">
            <a:avLst/>
          </a:prstGeom>
        </p:spPr>
      </p:pic>
      <p:pic>
        <p:nvPicPr>
          <p:cNvPr id="8" name="Picture 7">
            <a:extLst>
              <a:ext uri="{FF2B5EF4-FFF2-40B4-BE49-F238E27FC236}">
                <a16:creationId xmlns:a16="http://schemas.microsoft.com/office/drawing/2014/main" id="{6454A30C-F5AC-4245-832C-F67C5AE6CA10}"/>
              </a:ext>
            </a:extLst>
          </p:cNvPr>
          <p:cNvPicPr>
            <a:picLocks noChangeAspect="1"/>
          </p:cNvPicPr>
          <p:nvPr/>
        </p:nvPicPr>
        <p:blipFill rotWithShape="1">
          <a:blip r:embed="rId4"/>
          <a:srcRect l="23352" t="36813" r="18853" b="37363"/>
          <a:stretch/>
        </p:blipFill>
        <p:spPr>
          <a:xfrm>
            <a:off x="635000" y="3937000"/>
            <a:ext cx="9145891" cy="2298700"/>
          </a:xfrm>
          <a:prstGeom prst="rect">
            <a:avLst/>
          </a:prstGeom>
        </p:spPr>
      </p:pic>
    </p:spTree>
    <p:extLst>
      <p:ext uri="{BB962C8B-B14F-4D97-AF65-F5344CB8AC3E}">
        <p14:creationId xmlns:p14="http://schemas.microsoft.com/office/powerpoint/2010/main" val="77163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4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14</a:t>
            </a:fld>
            <a:endParaRPr lang="en-ID" sz="1800" i="1" dirty="0">
              <a:latin typeface="HelveticaNeueLT Pro 55 Roman" panose="020B0604020202020204" pitchFamily="34" charset="0"/>
            </a:endParaRPr>
          </a:p>
        </p:txBody>
      </p:sp>
      <p:sp>
        <p:nvSpPr>
          <p:cNvPr id="6" name="TextBox 5">
            <a:extLst>
              <a:ext uri="{FF2B5EF4-FFF2-40B4-BE49-F238E27FC236}">
                <a16:creationId xmlns:a16="http://schemas.microsoft.com/office/drawing/2014/main" id="{C5FA357D-85A0-462E-ADA4-3E72BC50516F}"/>
              </a:ext>
            </a:extLst>
          </p:cNvPr>
          <p:cNvSpPr txBox="1"/>
          <p:nvPr/>
        </p:nvSpPr>
        <p:spPr>
          <a:xfrm>
            <a:off x="996950" y="1213852"/>
            <a:ext cx="10198100" cy="5262979"/>
          </a:xfrm>
          <a:prstGeom prst="rect">
            <a:avLst/>
          </a:prstGeom>
          <a:noFill/>
        </p:spPr>
        <p:txBody>
          <a:bodyPr wrap="square">
            <a:spAutoFit/>
          </a:bodyPr>
          <a:lstStyle/>
          <a:p>
            <a:r>
              <a:rPr lang="en-ID" sz="1400" b="0" dirty="0">
                <a:solidFill>
                  <a:srgbClr val="3367D6"/>
                </a:solidFill>
                <a:effectLst/>
                <a:latin typeface="Roboto Mono"/>
              </a:rPr>
              <a:t>WITH</a:t>
            </a:r>
            <a:r>
              <a:rPr lang="en-ID" sz="1400" b="0" dirty="0">
                <a:solidFill>
                  <a:srgbClr val="000000"/>
                </a:solidFill>
                <a:effectLst/>
                <a:latin typeface="Roboto Mono"/>
              </a:rPr>
              <a:t> combine_2 </a:t>
            </a:r>
            <a:r>
              <a:rPr lang="en-ID" sz="1400" b="0" dirty="0">
                <a:solidFill>
                  <a:srgbClr val="3367D6"/>
                </a:solidFill>
                <a:effectLst/>
                <a:latin typeface="Roboto Mono"/>
              </a:rPr>
              <a:t>AS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3367D6"/>
                </a:solidFill>
                <a:effectLst/>
                <a:latin typeface="Roboto Mono"/>
              </a:rPr>
              <a:t>WITH</a:t>
            </a:r>
            <a:r>
              <a:rPr lang="en-ID" sz="1400" b="0" dirty="0">
                <a:solidFill>
                  <a:srgbClr val="000000"/>
                </a:solidFill>
                <a:effectLst/>
                <a:latin typeface="Roboto Mono"/>
              </a:rPr>
              <a:t> combine </a:t>
            </a:r>
            <a:r>
              <a:rPr lang="en-ID" sz="1400" b="0" dirty="0">
                <a:solidFill>
                  <a:srgbClr val="3367D6"/>
                </a:solidFill>
                <a:effectLst/>
                <a:latin typeface="Roboto Mono"/>
              </a:rPr>
              <a:t>AS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3367D6"/>
                </a:solidFill>
                <a:effectLst/>
                <a:latin typeface="Roboto Mono"/>
              </a:rPr>
              <a:t>SELECT</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err="1">
                <a:solidFill>
                  <a:srgbClr val="000000"/>
                </a:solidFill>
                <a:effectLst/>
                <a:latin typeface="Roboto Mono"/>
              </a:rPr>
              <a:t>trip_id</a:t>
            </a:r>
            <a:r>
              <a:rPr lang="en-ID" sz="1400" b="0" dirty="0">
                <a:solidFill>
                  <a:srgbClr val="000000"/>
                </a:solidFill>
                <a:effectLst/>
                <a:latin typeface="Roboto Mono"/>
              </a:rPr>
              <a:t>,</a:t>
            </a:r>
          </a:p>
          <a:p>
            <a:r>
              <a:rPr lang="en-ID" sz="1400" b="0" dirty="0">
                <a:solidFill>
                  <a:srgbClr val="000000"/>
                </a:solidFill>
                <a:effectLst/>
                <a:latin typeface="Roboto Mono"/>
              </a:rPr>
              <a:t>            </a:t>
            </a:r>
            <a:r>
              <a:rPr lang="en-ID" sz="1400" b="0" dirty="0" err="1">
                <a:solidFill>
                  <a:srgbClr val="000000"/>
                </a:solidFill>
                <a:effectLst/>
                <a:latin typeface="Roboto Mono"/>
              </a:rPr>
              <a:t>duration_sec</a:t>
            </a:r>
            <a:r>
              <a:rPr lang="en-ID" sz="1400" b="0" dirty="0">
                <a:solidFill>
                  <a:srgbClr val="000000"/>
                </a:solidFill>
                <a:effectLst/>
                <a:latin typeface="Roboto Mono"/>
              </a:rPr>
              <a:t>,</a:t>
            </a:r>
          </a:p>
          <a:p>
            <a:r>
              <a:rPr lang="en-ID" sz="1400" b="0" dirty="0">
                <a:solidFill>
                  <a:srgbClr val="000000"/>
                </a:solidFill>
                <a:effectLst/>
                <a:latin typeface="Roboto Mono"/>
              </a:rPr>
              <a:t>            </a:t>
            </a:r>
            <a:r>
              <a:rPr lang="en-ID" sz="1400" b="0" dirty="0" err="1">
                <a:solidFill>
                  <a:srgbClr val="000000"/>
                </a:solidFill>
                <a:effectLst/>
                <a:latin typeface="Roboto Mono"/>
              </a:rPr>
              <a:t>start_date</a:t>
            </a:r>
            <a:r>
              <a:rPr lang="en-ID" sz="1400" b="0" dirty="0">
                <a:solidFill>
                  <a:srgbClr val="000000"/>
                </a:solidFill>
                <a:effectLst/>
                <a:latin typeface="Roboto Mono"/>
              </a:rPr>
              <a:t>,</a:t>
            </a:r>
          </a:p>
          <a:p>
            <a:r>
              <a:rPr lang="en-ID" sz="1400" b="0" dirty="0">
                <a:solidFill>
                  <a:srgbClr val="000000"/>
                </a:solidFill>
                <a:effectLst/>
                <a:latin typeface="Roboto Mono"/>
              </a:rPr>
              <a:t>            </a:t>
            </a:r>
            <a:r>
              <a:rPr lang="en-ID" sz="1400" b="0" dirty="0" err="1">
                <a:solidFill>
                  <a:srgbClr val="000000"/>
                </a:solidFill>
                <a:effectLst/>
                <a:latin typeface="Roboto Mono"/>
              </a:rPr>
              <a:t>start_station_name</a:t>
            </a:r>
            <a:r>
              <a:rPr lang="en-ID" sz="1400" b="0" dirty="0">
                <a:solidFill>
                  <a:srgbClr val="000000"/>
                </a:solidFill>
                <a:effectLst/>
                <a:latin typeface="Roboto Mono"/>
              </a:rPr>
              <a:t>,</a:t>
            </a:r>
          </a:p>
          <a:p>
            <a:r>
              <a:rPr lang="en-ID" sz="1400" b="0" dirty="0">
                <a:solidFill>
                  <a:srgbClr val="000000"/>
                </a:solidFill>
                <a:effectLst/>
                <a:latin typeface="Roboto Mono"/>
              </a:rPr>
              <a:t>            </a:t>
            </a:r>
            <a:r>
              <a:rPr lang="en-ID" sz="1400" b="0" dirty="0" err="1">
                <a:solidFill>
                  <a:srgbClr val="000000"/>
                </a:solidFill>
                <a:effectLst/>
                <a:latin typeface="Roboto Mono"/>
              </a:rPr>
              <a:t>member_gender</a:t>
            </a:r>
            <a:r>
              <a:rPr lang="en-ID" sz="1400" b="0" dirty="0">
                <a:solidFill>
                  <a:srgbClr val="000000"/>
                </a:solidFill>
                <a:effectLst/>
                <a:latin typeface="Roboto Mono"/>
              </a:rPr>
              <a:t>,</a:t>
            </a:r>
          </a:p>
          <a:p>
            <a:r>
              <a:rPr lang="en-ID" sz="1400" b="0" dirty="0">
                <a:solidFill>
                  <a:srgbClr val="000000"/>
                </a:solidFill>
                <a:effectLst/>
                <a:latin typeface="Roboto Mono"/>
              </a:rPr>
              <a:t>            bikeshare_regions.name </a:t>
            </a:r>
            <a:r>
              <a:rPr lang="en-ID" sz="1400" b="0" dirty="0">
                <a:solidFill>
                  <a:srgbClr val="3367D6"/>
                </a:solidFill>
                <a:effectLst/>
                <a:latin typeface="Roboto Mono"/>
              </a:rPr>
              <a:t>AS</a:t>
            </a:r>
            <a:r>
              <a:rPr lang="en-ID" sz="1400" b="0" dirty="0">
                <a:solidFill>
                  <a:srgbClr val="000000"/>
                </a:solidFill>
                <a:effectLst/>
                <a:latin typeface="Roboto Mono"/>
              </a:rPr>
              <a:t> region</a:t>
            </a:r>
          </a:p>
          <a:p>
            <a:r>
              <a:rPr lang="en-ID" sz="1400" b="0" dirty="0">
                <a:solidFill>
                  <a:srgbClr val="000000"/>
                </a:solidFill>
                <a:effectLst/>
                <a:latin typeface="Roboto Mono"/>
              </a:rPr>
              <a:t>        </a:t>
            </a:r>
            <a:r>
              <a:rPr lang="en-ID" sz="1400" b="0" dirty="0">
                <a:solidFill>
                  <a:srgbClr val="3367D6"/>
                </a:solidFill>
                <a:effectLst/>
                <a:latin typeface="Roboto Mono"/>
              </a:rPr>
              <a:t>FROM</a:t>
            </a:r>
            <a:r>
              <a:rPr lang="en-ID" sz="1400" b="0" dirty="0">
                <a:solidFill>
                  <a:srgbClr val="000000"/>
                </a:solidFill>
                <a:effectLst/>
                <a:latin typeface="Roboto Mono"/>
              </a:rPr>
              <a:t> </a:t>
            </a:r>
            <a:r>
              <a:rPr lang="en-ID" sz="1400" b="0" dirty="0">
                <a:solidFill>
                  <a:srgbClr val="0D904F"/>
                </a:solidFill>
                <a:effectLst/>
                <a:latin typeface="Roboto Mono"/>
              </a:rPr>
              <a:t>`</a:t>
            </a:r>
            <a:r>
              <a:rPr lang="en-ID" sz="1400" b="0" dirty="0" err="1">
                <a:solidFill>
                  <a:srgbClr val="0D904F"/>
                </a:solidFill>
                <a:effectLst/>
                <a:latin typeface="Roboto Mono"/>
              </a:rPr>
              <a:t>bigquery</a:t>
            </a:r>
            <a:r>
              <a:rPr lang="en-ID" sz="1400" b="0" dirty="0">
                <a:solidFill>
                  <a:srgbClr val="0D904F"/>
                </a:solidFill>
                <a:effectLst/>
                <a:latin typeface="Roboto Mono"/>
              </a:rPr>
              <a:t>-public-</a:t>
            </a:r>
            <a:r>
              <a:rPr lang="en-ID" sz="1400" b="0" dirty="0" err="1">
                <a:solidFill>
                  <a:srgbClr val="0D904F"/>
                </a:solidFill>
                <a:effectLst/>
                <a:latin typeface="Roboto Mono"/>
              </a:rPr>
              <a:t>data.san_francisco_bikeshare.bikeshare_trips</a:t>
            </a:r>
            <a:r>
              <a:rPr lang="en-ID" sz="1400" b="0" dirty="0">
                <a:solidFill>
                  <a:srgbClr val="0D90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bikeshare_trips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INNER</a:t>
            </a:r>
            <a:r>
              <a:rPr lang="en-ID" sz="1400" b="0" dirty="0">
                <a:solidFill>
                  <a:srgbClr val="000000"/>
                </a:solidFill>
                <a:effectLst/>
                <a:latin typeface="Roboto Mono"/>
              </a:rPr>
              <a:t> </a:t>
            </a:r>
            <a:r>
              <a:rPr lang="en-ID" sz="1400" b="0" dirty="0">
                <a:solidFill>
                  <a:srgbClr val="3367D6"/>
                </a:solidFill>
                <a:effectLst/>
                <a:latin typeface="Roboto Mono"/>
              </a:rPr>
              <a:t>JOIN</a:t>
            </a:r>
            <a:r>
              <a:rPr lang="en-ID" sz="1400" b="0" dirty="0">
                <a:solidFill>
                  <a:srgbClr val="000000"/>
                </a:solidFill>
                <a:effectLst/>
                <a:latin typeface="Roboto Mono"/>
              </a:rPr>
              <a:t> </a:t>
            </a:r>
            <a:r>
              <a:rPr lang="en-ID" sz="1400" b="0" dirty="0">
                <a:solidFill>
                  <a:srgbClr val="0D904F"/>
                </a:solidFill>
                <a:effectLst/>
                <a:latin typeface="Roboto Mono"/>
              </a:rPr>
              <a:t>`bigquery-public-data.san_francisco_bikeshare.bikeshare_station_info`</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bikeshare_station_info</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ON</a:t>
            </a:r>
            <a:r>
              <a:rPr lang="en-ID" sz="1400" b="0" dirty="0">
                <a:solidFill>
                  <a:srgbClr val="000000"/>
                </a:solidFill>
                <a:effectLst/>
                <a:latin typeface="Roboto Mono"/>
              </a:rPr>
              <a:t> </a:t>
            </a:r>
            <a:r>
              <a:rPr lang="en-ID" sz="1400" b="0" dirty="0" err="1">
                <a:solidFill>
                  <a:srgbClr val="000000"/>
                </a:solidFill>
                <a:effectLst/>
                <a:latin typeface="Roboto Mono"/>
              </a:rPr>
              <a:t>bikeshare_trips.</a:t>
            </a:r>
            <a:r>
              <a:rPr lang="en-ID" sz="1400" b="0" dirty="0" err="1">
                <a:solidFill>
                  <a:srgbClr val="800000"/>
                </a:solidFill>
                <a:effectLst/>
                <a:latin typeface="Roboto Mono"/>
              </a:rPr>
              <a:t>start_station_id</a:t>
            </a:r>
            <a:r>
              <a:rPr lang="en-ID" sz="1400" b="0" dirty="0">
                <a:solidFill>
                  <a:srgbClr val="000000"/>
                </a:solidFill>
                <a:effectLst/>
                <a:latin typeface="Roboto Mono"/>
              </a:rPr>
              <a:t> = </a:t>
            </a:r>
            <a:r>
              <a:rPr lang="en-ID" sz="1400" b="0" dirty="0" err="1">
                <a:solidFill>
                  <a:srgbClr val="000000"/>
                </a:solidFill>
                <a:effectLst/>
                <a:latin typeface="Roboto Mono"/>
              </a:rPr>
              <a:t>bikeshare_station_info.station_id</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INNER</a:t>
            </a:r>
            <a:r>
              <a:rPr lang="en-ID" sz="1400" b="0" dirty="0">
                <a:solidFill>
                  <a:srgbClr val="000000"/>
                </a:solidFill>
                <a:effectLst/>
                <a:latin typeface="Roboto Mono"/>
              </a:rPr>
              <a:t> </a:t>
            </a:r>
            <a:r>
              <a:rPr lang="en-ID" sz="1400" b="0" dirty="0">
                <a:solidFill>
                  <a:srgbClr val="3367D6"/>
                </a:solidFill>
                <a:effectLst/>
                <a:latin typeface="Roboto Mono"/>
              </a:rPr>
              <a:t>JOIN</a:t>
            </a:r>
            <a:r>
              <a:rPr lang="en-ID" sz="1400" b="0" dirty="0">
                <a:solidFill>
                  <a:srgbClr val="000000"/>
                </a:solidFill>
                <a:effectLst/>
                <a:latin typeface="Roboto Mono"/>
              </a:rPr>
              <a:t> </a:t>
            </a:r>
            <a:r>
              <a:rPr lang="en-ID" sz="1400" b="0" dirty="0">
                <a:solidFill>
                  <a:srgbClr val="0D904F"/>
                </a:solidFill>
                <a:effectLst/>
                <a:latin typeface="Roboto Mono"/>
              </a:rPr>
              <a:t>`bigquery-public-data.san_francisco_bikeshare.bikeshare_regions`</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bikeshare_regions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ON</a:t>
            </a:r>
            <a:r>
              <a:rPr lang="en-ID" sz="1400" b="0" dirty="0">
                <a:solidFill>
                  <a:srgbClr val="000000"/>
                </a:solidFill>
                <a:effectLst/>
                <a:latin typeface="Roboto Mono"/>
              </a:rPr>
              <a:t> </a:t>
            </a:r>
            <a:r>
              <a:rPr lang="en-ID" sz="1400" b="0" dirty="0" err="1">
                <a:solidFill>
                  <a:srgbClr val="000000"/>
                </a:solidFill>
                <a:effectLst/>
                <a:latin typeface="Roboto Mono"/>
              </a:rPr>
              <a:t>bikeshare_station_info.</a:t>
            </a:r>
            <a:r>
              <a:rPr lang="en-ID" sz="1400" b="0" dirty="0" err="1">
                <a:solidFill>
                  <a:srgbClr val="800000"/>
                </a:solidFill>
                <a:effectLst/>
                <a:latin typeface="Roboto Mono"/>
              </a:rPr>
              <a:t>region_id</a:t>
            </a:r>
            <a:r>
              <a:rPr lang="en-ID" sz="1400" b="0" dirty="0">
                <a:solidFill>
                  <a:srgbClr val="000000"/>
                </a:solidFill>
                <a:effectLst/>
                <a:latin typeface="Roboto Mono"/>
              </a:rPr>
              <a:t> = </a:t>
            </a:r>
            <a:r>
              <a:rPr lang="en-ID" sz="1400" b="0" dirty="0" err="1">
                <a:solidFill>
                  <a:srgbClr val="000000"/>
                </a:solidFill>
                <a:effectLst/>
                <a:latin typeface="Roboto Mono"/>
              </a:rPr>
              <a:t>bikeshare_regions.region_id</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WHERE</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err="1">
                <a:solidFill>
                  <a:srgbClr val="000000"/>
                </a:solidFill>
                <a:effectLst/>
                <a:latin typeface="Roboto Mono"/>
              </a:rPr>
              <a:t>bikeshare_trips.start_date</a:t>
            </a:r>
            <a:r>
              <a:rPr lang="en-ID" sz="1400" b="0" dirty="0">
                <a:solidFill>
                  <a:srgbClr val="000000"/>
                </a:solidFill>
                <a:effectLst/>
                <a:latin typeface="Roboto Mono"/>
              </a:rPr>
              <a:t> </a:t>
            </a:r>
            <a:r>
              <a:rPr lang="en-ID" sz="1400" b="0" dirty="0">
                <a:solidFill>
                  <a:srgbClr val="3367D6"/>
                </a:solidFill>
                <a:effectLst/>
                <a:latin typeface="Roboto Mono"/>
              </a:rPr>
              <a:t>BETWEEN</a:t>
            </a:r>
            <a:r>
              <a:rPr lang="en-ID" sz="1400" b="0" dirty="0">
                <a:solidFill>
                  <a:srgbClr val="000000"/>
                </a:solidFill>
                <a:effectLst/>
                <a:latin typeface="Roboto Mono"/>
              </a:rPr>
              <a:t> </a:t>
            </a:r>
            <a:r>
              <a:rPr lang="en-ID" sz="1400" b="0" dirty="0">
                <a:solidFill>
                  <a:srgbClr val="0D904F"/>
                </a:solidFill>
                <a:effectLst/>
                <a:latin typeface="Roboto Mono"/>
              </a:rPr>
              <a:t>'2014-01-01'</a:t>
            </a:r>
            <a:r>
              <a:rPr lang="en-ID" sz="1400" b="0" dirty="0">
                <a:solidFill>
                  <a:srgbClr val="000000"/>
                </a:solidFill>
                <a:effectLst/>
                <a:latin typeface="Roboto Mono"/>
              </a:rPr>
              <a:t> </a:t>
            </a:r>
            <a:r>
              <a:rPr lang="en-ID" sz="1400" b="0" dirty="0">
                <a:solidFill>
                  <a:srgbClr val="3367D6"/>
                </a:solidFill>
                <a:effectLst/>
                <a:latin typeface="Roboto Mono"/>
              </a:rPr>
              <a:t>AND</a:t>
            </a:r>
            <a:r>
              <a:rPr lang="en-ID" sz="1400" b="0" dirty="0">
                <a:solidFill>
                  <a:srgbClr val="000000"/>
                </a:solidFill>
                <a:effectLst/>
                <a:latin typeface="Roboto Mono"/>
              </a:rPr>
              <a:t> </a:t>
            </a:r>
            <a:r>
              <a:rPr lang="en-ID" sz="1400" b="0" dirty="0">
                <a:solidFill>
                  <a:srgbClr val="0D904F"/>
                </a:solidFill>
                <a:effectLst/>
                <a:latin typeface="Roboto Mono"/>
              </a:rPr>
              <a:t>'2017-01-01'</a:t>
            </a:r>
            <a:r>
              <a:rPr lang="en-ID" sz="1400" b="0" dirty="0">
                <a:solidFill>
                  <a:srgbClr val="37474F"/>
                </a:solidFill>
                <a:effectLst/>
                <a:latin typeface="Roboto Mono"/>
              </a:rPr>
              <a:t>)</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SELECT</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000000"/>
                </a:solidFill>
                <a:effectLst/>
                <a:latin typeface="Roboto Mono"/>
              </a:rPr>
              <a:t>,</a:t>
            </a:r>
          </a:p>
          <a:p>
            <a:r>
              <a:rPr lang="en-ID" sz="1400" b="0" dirty="0">
                <a:solidFill>
                  <a:srgbClr val="000000"/>
                </a:solidFill>
                <a:effectLst/>
                <a:latin typeface="Roboto Mono"/>
              </a:rPr>
              <a:t>    </a:t>
            </a:r>
            <a:r>
              <a:rPr lang="en-ID" sz="1400" b="0" dirty="0">
                <a:solidFill>
                  <a:srgbClr val="3367D6"/>
                </a:solidFill>
                <a:effectLst/>
                <a:latin typeface="Roboto Mono"/>
              </a:rPr>
              <a:t>RANK</a:t>
            </a:r>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OVER</a:t>
            </a:r>
            <a:r>
              <a:rPr lang="en-ID" sz="1400" b="0" dirty="0">
                <a:solidFill>
                  <a:srgbClr val="37474F"/>
                </a:solidFill>
                <a:effectLst/>
                <a:latin typeface="Roboto Mono"/>
              </a:rPr>
              <a:t>(</a:t>
            </a:r>
            <a:r>
              <a:rPr lang="en-ID" sz="1400" b="0" dirty="0">
                <a:solidFill>
                  <a:srgbClr val="3367D6"/>
                </a:solidFill>
                <a:effectLst/>
                <a:latin typeface="Roboto Mono"/>
              </a:rPr>
              <a:t>PARTITION</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region </a:t>
            </a:r>
            <a:r>
              <a:rPr lang="en-ID" sz="1400" b="0" dirty="0">
                <a:solidFill>
                  <a:srgbClr val="3367D6"/>
                </a:solidFill>
                <a:effectLst/>
                <a:latin typeface="Roboto Mono"/>
              </a:rPr>
              <a:t>ORDER</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a:t>
            </a:r>
            <a:r>
              <a:rPr lang="en-ID" sz="1400" b="0" dirty="0" err="1">
                <a:solidFill>
                  <a:srgbClr val="000000"/>
                </a:solidFill>
                <a:effectLst/>
                <a:latin typeface="Roboto Mono"/>
              </a:rPr>
              <a:t>start_date</a:t>
            </a:r>
            <a:r>
              <a:rPr lang="en-ID" sz="1400" b="0" dirty="0">
                <a:solidFill>
                  <a:srgbClr val="000000"/>
                </a:solidFill>
                <a:effectLst/>
                <a:latin typeface="Roboto Mono"/>
              </a:rPr>
              <a:t> </a:t>
            </a:r>
            <a:r>
              <a:rPr lang="en-ID" sz="1400" b="0" dirty="0">
                <a:solidFill>
                  <a:srgbClr val="3367D6"/>
                </a:solidFill>
                <a:effectLst/>
                <a:latin typeface="Roboto Mono"/>
              </a:rPr>
              <a:t>DESC</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rnk</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FROM</a:t>
            </a:r>
            <a:r>
              <a:rPr lang="en-ID" sz="1400" b="0" dirty="0">
                <a:solidFill>
                  <a:srgbClr val="000000"/>
                </a:solidFill>
                <a:effectLst/>
                <a:latin typeface="Roboto Mono"/>
              </a:rPr>
              <a:t> combine</a:t>
            </a:r>
            <a:r>
              <a:rPr lang="en-ID" sz="1400" b="0" dirty="0">
                <a:solidFill>
                  <a:srgbClr val="37474F"/>
                </a:solidFill>
                <a:effectLst/>
                <a:latin typeface="Roboto Mono"/>
              </a:rPr>
              <a:t>)</a:t>
            </a:r>
            <a:endParaRPr lang="en-ID" sz="1400" b="0" dirty="0">
              <a:solidFill>
                <a:srgbClr val="000000"/>
              </a:solidFill>
              <a:effectLst/>
              <a:latin typeface="Roboto Mono"/>
            </a:endParaRPr>
          </a:p>
          <a:p>
            <a:r>
              <a:rPr lang="en-ID" sz="1400" b="0" dirty="0">
                <a:solidFill>
                  <a:srgbClr val="3367D6"/>
                </a:solidFill>
                <a:effectLst/>
                <a:latin typeface="Roboto Mono"/>
              </a:rPr>
              <a:t>SELECT</a:t>
            </a:r>
            <a:r>
              <a:rPr lang="en-ID" sz="1400" b="0" dirty="0">
                <a:solidFill>
                  <a:srgbClr val="000000"/>
                </a:solidFill>
                <a:effectLst/>
                <a:latin typeface="Roboto Mono"/>
              </a:rPr>
              <a:t> </a:t>
            </a:r>
            <a:r>
              <a:rPr lang="en-ID" sz="1400" b="0" dirty="0">
                <a:solidFill>
                  <a:srgbClr val="37474F"/>
                </a:solidFill>
                <a:effectLst/>
                <a:latin typeface="Roboto Mono"/>
              </a:rPr>
              <a:t>*</a:t>
            </a:r>
            <a:endParaRPr lang="en-ID" sz="1400" b="0" dirty="0">
              <a:solidFill>
                <a:srgbClr val="000000"/>
              </a:solidFill>
              <a:effectLst/>
              <a:latin typeface="Roboto Mono"/>
            </a:endParaRPr>
          </a:p>
          <a:p>
            <a:r>
              <a:rPr lang="en-ID" sz="1400" b="0" dirty="0">
                <a:solidFill>
                  <a:srgbClr val="3367D6"/>
                </a:solidFill>
                <a:effectLst/>
                <a:latin typeface="Roboto Mono"/>
              </a:rPr>
              <a:t>FROM</a:t>
            </a:r>
            <a:r>
              <a:rPr lang="en-ID" sz="1400" b="0" dirty="0">
                <a:solidFill>
                  <a:srgbClr val="000000"/>
                </a:solidFill>
                <a:effectLst/>
                <a:latin typeface="Roboto Mono"/>
              </a:rPr>
              <a:t> combine_2</a:t>
            </a:r>
          </a:p>
          <a:p>
            <a:r>
              <a:rPr lang="en-ID" sz="1400" b="0" dirty="0">
                <a:solidFill>
                  <a:srgbClr val="3367D6"/>
                </a:solidFill>
                <a:effectLst/>
                <a:latin typeface="Roboto Mono"/>
              </a:rPr>
              <a:t>WHERE</a:t>
            </a:r>
            <a:r>
              <a:rPr lang="en-ID" sz="1400" b="0" dirty="0">
                <a:solidFill>
                  <a:srgbClr val="000000"/>
                </a:solidFill>
                <a:effectLst/>
                <a:latin typeface="Roboto Mono"/>
              </a:rPr>
              <a:t> </a:t>
            </a:r>
            <a:r>
              <a:rPr lang="en-ID" sz="1400" b="0" dirty="0" err="1">
                <a:solidFill>
                  <a:srgbClr val="000000"/>
                </a:solidFill>
                <a:effectLst/>
                <a:latin typeface="Roboto Mono"/>
              </a:rPr>
              <a:t>rnk</a:t>
            </a:r>
            <a:r>
              <a:rPr lang="en-ID" sz="1400" b="0" dirty="0">
                <a:solidFill>
                  <a:srgbClr val="000000"/>
                </a:solidFill>
                <a:effectLst/>
                <a:latin typeface="Roboto Mono"/>
              </a:rPr>
              <a:t> </a:t>
            </a:r>
            <a:r>
              <a:rPr lang="en-ID" sz="1400" b="0" dirty="0">
                <a:solidFill>
                  <a:srgbClr val="37474F"/>
                </a:solidFill>
                <a:effectLst/>
                <a:latin typeface="Roboto Mono"/>
              </a:rPr>
              <a:t>&lt;</a:t>
            </a:r>
            <a:r>
              <a:rPr lang="en-ID" sz="1400" b="0" dirty="0">
                <a:solidFill>
                  <a:srgbClr val="000000"/>
                </a:solidFill>
                <a:effectLst/>
                <a:latin typeface="Roboto Mono"/>
              </a:rPr>
              <a:t> </a:t>
            </a:r>
            <a:r>
              <a:rPr lang="en-ID" sz="1400" b="0" dirty="0">
                <a:solidFill>
                  <a:srgbClr val="F4511E"/>
                </a:solidFill>
                <a:effectLst/>
                <a:latin typeface="Roboto Mono"/>
              </a:rPr>
              <a:t>2</a:t>
            </a:r>
            <a:endParaRPr lang="en-ID" sz="1400" b="0" dirty="0">
              <a:solidFill>
                <a:srgbClr val="000000"/>
              </a:solidFill>
              <a:effectLst/>
              <a:latin typeface="Roboto Mono"/>
            </a:endParaRPr>
          </a:p>
          <a:p>
            <a:r>
              <a:rPr lang="en-ID" sz="1400" b="0" dirty="0">
                <a:solidFill>
                  <a:srgbClr val="3367D6"/>
                </a:solidFill>
                <a:effectLst/>
                <a:latin typeface="Roboto Mono"/>
              </a:rPr>
              <a:t>ORDER</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region</a:t>
            </a:r>
          </a:p>
        </p:txBody>
      </p:sp>
      <p:sp>
        <p:nvSpPr>
          <p:cNvPr id="8" name="TextBox 7">
            <a:extLst>
              <a:ext uri="{FF2B5EF4-FFF2-40B4-BE49-F238E27FC236}">
                <a16:creationId xmlns:a16="http://schemas.microsoft.com/office/drawing/2014/main" id="{B57F416F-9359-42D2-91ED-2762B8266EA7}"/>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395429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15</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5</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1938992"/>
          </a:xfrm>
          <a:prstGeom prst="rect">
            <a:avLst/>
          </a:prstGeom>
          <a:noFill/>
        </p:spPr>
        <p:txBody>
          <a:bodyPr wrap="square">
            <a:spAutoFit/>
          </a:bodyPr>
          <a:lstStyle/>
          <a:p>
            <a:r>
              <a:rPr lang="en-US" sz="4000" dirty="0">
                <a:latin typeface="HelveticaNeueLT Pro 65 Md" panose="020B0604020202020204" pitchFamily="34" charset="0"/>
              </a:rPr>
              <a:t>Create a query to get Month to Date of total trips in each region, breakdown by date</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214583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5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16</a:t>
            </a:fld>
            <a:endParaRPr lang="en-ID" sz="1800" i="1" dirty="0">
              <a:latin typeface="HelveticaNeueLT Pro 55 Roman" panose="020B0604020202020204" pitchFamily="34" charset="0"/>
            </a:endParaRPr>
          </a:p>
        </p:txBody>
      </p:sp>
      <p:pic>
        <p:nvPicPr>
          <p:cNvPr id="4" name="Picture 3">
            <a:extLst>
              <a:ext uri="{FF2B5EF4-FFF2-40B4-BE49-F238E27FC236}">
                <a16:creationId xmlns:a16="http://schemas.microsoft.com/office/drawing/2014/main" id="{21146D40-A34A-44FA-8A17-7FB8095955B8}"/>
              </a:ext>
            </a:extLst>
          </p:cNvPr>
          <p:cNvPicPr>
            <a:picLocks noChangeAspect="1"/>
          </p:cNvPicPr>
          <p:nvPr/>
        </p:nvPicPr>
        <p:blipFill rotWithShape="1">
          <a:blip r:embed="rId3"/>
          <a:srcRect l="24271" t="47963" r="43437" b="20185"/>
          <a:stretch/>
        </p:blipFill>
        <p:spPr>
          <a:xfrm>
            <a:off x="635000" y="1303336"/>
            <a:ext cx="4266039" cy="2366964"/>
          </a:xfrm>
          <a:prstGeom prst="rect">
            <a:avLst/>
          </a:prstGeom>
        </p:spPr>
      </p:pic>
      <p:pic>
        <p:nvPicPr>
          <p:cNvPr id="7" name="Picture 6">
            <a:extLst>
              <a:ext uri="{FF2B5EF4-FFF2-40B4-BE49-F238E27FC236}">
                <a16:creationId xmlns:a16="http://schemas.microsoft.com/office/drawing/2014/main" id="{5DBF6B45-1C5B-4393-AAC8-8811537506EB}"/>
              </a:ext>
            </a:extLst>
          </p:cNvPr>
          <p:cNvPicPr>
            <a:picLocks noChangeAspect="1"/>
          </p:cNvPicPr>
          <p:nvPr/>
        </p:nvPicPr>
        <p:blipFill rotWithShape="1">
          <a:blip r:embed="rId4"/>
          <a:srcRect l="23750" t="36852" r="52500" b="12778"/>
          <a:stretch/>
        </p:blipFill>
        <p:spPr>
          <a:xfrm>
            <a:off x="5600700" y="1303335"/>
            <a:ext cx="3898900" cy="4651319"/>
          </a:xfrm>
          <a:prstGeom prst="rect">
            <a:avLst/>
          </a:prstGeom>
        </p:spPr>
      </p:pic>
    </p:spTree>
    <p:extLst>
      <p:ext uri="{BB962C8B-B14F-4D97-AF65-F5344CB8AC3E}">
        <p14:creationId xmlns:p14="http://schemas.microsoft.com/office/powerpoint/2010/main" val="141916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5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17</a:t>
            </a:fld>
            <a:endParaRPr lang="en-ID" sz="1800" i="1" dirty="0">
              <a:latin typeface="HelveticaNeueLT Pro 55 Roman" panose="020B0604020202020204" pitchFamily="34" charset="0"/>
            </a:endParaRPr>
          </a:p>
        </p:txBody>
      </p:sp>
      <p:sp>
        <p:nvSpPr>
          <p:cNvPr id="7" name="TextBox 6">
            <a:extLst>
              <a:ext uri="{FF2B5EF4-FFF2-40B4-BE49-F238E27FC236}">
                <a16:creationId xmlns:a16="http://schemas.microsoft.com/office/drawing/2014/main" id="{088FA89A-7BCD-4632-A040-0F93D3CB67C8}"/>
              </a:ext>
            </a:extLst>
          </p:cNvPr>
          <p:cNvSpPr txBox="1"/>
          <p:nvPr/>
        </p:nvSpPr>
        <p:spPr>
          <a:xfrm>
            <a:off x="717549" y="1178153"/>
            <a:ext cx="10494153" cy="5047536"/>
          </a:xfrm>
          <a:prstGeom prst="rect">
            <a:avLst/>
          </a:prstGeom>
          <a:noFill/>
        </p:spPr>
        <p:txBody>
          <a:bodyPr wrap="square">
            <a:spAutoFit/>
          </a:bodyPr>
          <a:lstStyle/>
          <a:p>
            <a:r>
              <a:rPr lang="en-ID" sz="1400" b="0" dirty="0">
                <a:solidFill>
                  <a:srgbClr val="3367D6"/>
                </a:solidFill>
                <a:effectLst/>
                <a:latin typeface="Roboto Mono"/>
              </a:rPr>
              <a:t>WITH</a:t>
            </a:r>
            <a:r>
              <a:rPr lang="en-ID" sz="1400" b="0" dirty="0">
                <a:solidFill>
                  <a:srgbClr val="000000"/>
                </a:solidFill>
                <a:effectLst/>
                <a:latin typeface="Roboto Mono"/>
              </a:rPr>
              <a:t> combine </a:t>
            </a:r>
            <a:r>
              <a:rPr lang="en-ID" sz="1400" b="0" dirty="0">
                <a:solidFill>
                  <a:srgbClr val="3367D6"/>
                </a:solidFill>
                <a:effectLst/>
                <a:latin typeface="Roboto Mono"/>
              </a:rPr>
              <a:t>AS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3367D6"/>
                </a:solidFill>
                <a:effectLst/>
                <a:latin typeface="Roboto Mono"/>
              </a:rPr>
              <a:t>SELECT</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CAST</a:t>
            </a:r>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err="1">
                <a:solidFill>
                  <a:srgbClr val="000000"/>
                </a:solidFill>
                <a:effectLst/>
                <a:latin typeface="Roboto Mono"/>
              </a:rPr>
              <a:t>bikeshare_trips.start_date</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a:solidFill>
                  <a:srgbClr val="3367D6"/>
                </a:solidFill>
                <a:effectLst/>
                <a:latin typeface="Roboto Mono"/>
              </a:rPr>
              <a:t>DATE</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start_date</a:t>
            </a:r>
            <a:r>
              <a:rPr lang="en-ID" sz="1400" b="0" dirty="0">
                <a:solidFill>
                  <a:srgbClr val="000000"/>
                </a:solidFill>
                <a:effectLst/>
                <a:latin typeface="Roboto Mono"/>
              </a:rPr>
              <a:t>, bikeshare_regions.name </a:t>
            </a:r>
            <a:r>
              <a:rPr lang="en-ID" sz="1400" b="0" dirty="0">
                <a:solidFill>
                  <a:srgbClr val="3367D6"/>
                </a:solidFill>
                <a:effectLst/>
                <a:latin typeface="Roboto Mono"/>
              </a:rPr>
              <a:t>AS</a:t>
            </a:r>
            <a:r>
              <a:rPr lang="en-ID" sz="1400" b="0" dirty="0">
                <a:solidFill>
                  <a:srgbClr val="000000"/>
                </a:solidFill>
                <a:effectLst/>
                <a:latin typeface="Roboto Mono"/>
              </a:rPr>
              <a:t> region, </a:t>
            </a:r>
            <a:r>
              <a:rPr lang="en-ID" sz="1400" b="0" dirty="0">
                <a:solidFill>
                  <a:srgbClr val="3367D6"/>
                </a:solidFill>
                <a:effectLst/>
                <a:latin typeface="Roboto Mono"/>
              </a:rPr>
              <a:t>COUNT</a:t>
            </a:r>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err="1">
                <a:solidFill>
                  <a:srgbClr val="000000"/>
                </a:solidFill>
                <a:effectLst/>
                <a:latin typeface="Roboto Mono"/>
              </a:rPr>
              <a:t>bikeshare_trips.trip_id</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cumulative</a:t>
            </a:r>
          </a:p>
          <a:p>
            <a:r>
              <a:rPr lang="en-ID" sz="1400" b="0" dirty="0">
                <a:solidFill>
                  <a:srgbClr val="000000"/>
                </a:solidFill>
                <a:effectLst/>
                <a:latin typeface="Roboto Mono"/>
              </a:rPr>
              <a:t>    </a:t>
            </a:r>
            <a:r>
              <a:rPr lang="en-ID" sz="1400" b="0" dirty="0">
                <a:solidFill>
                  <a:srgbClr val="3367D6"/>
                </a:solidFill>
                <a:effectLst/>
                <a:latin typeface="Roboto Mono"/>
              </a:rPr>
              <a:t>FROM</a:t>
            </a:r>
            <a:r>
              <a:rPr lang="en-ID" sz="1400" b="0" dirty="0">
                <a:solidFill>
                  <a:srgbClr val="000000"/>
                </a:solidFill>
                <a:effectLst/>
                <a:latin typeface="Roboto Mono"/>
              </a:rPr>
              <a:t> </a:t>
            </a:r>
            <a:r>
              <a:rPr lang="en-ID" sz="1400" b="0" dirty="0">
                <a:solidFill>
                  <a:srgbClr val="0D904F"/>
                </a:solidFill>
                <a:effectLst/>
                <a:latin typeface="Roboto Mono"/>
              </a:rPr>
              <a:t>`</a:t>
            </a:r>
            <a:r>
              <a:rPr lang="en-ID" sz="1400" b="0" dirty="0" err="1">
                <a:solidFill>
                  <a:srgbClr val="0D904F"/>
                </a:solidFill>
                <a:effectLst/>
                <a:latin typeface="Roboto Mono"/>
              </a:rPr>
              <a:t>bigquery</a:t>
            </a:r>
            <a:r>
              <a:rPr lang="en-ID" sz="1400" b="0" dirty="0">
                <a:solidFill>
                  <a:srgbClr val="0D904F"/>
                </a:solidFill>
                <a:effectLst/>
                <a:latin typeface="Roboto Mono"/>
              </a:rPr>
              <a:t>-public-</a:t>
            </a:r>
            <a:r>
              <a:rPr lang="en-ID" sz="1400" b="0" dirty="0" err="1">
                <a:solidFill>
                  <a:srgbClr val="0D904F"/>
                </a:solidFill>
                <a:effectLst/>
                <a:latin typeface="Roboto Mono"/>
              </a:rPr>
              <a:t>data.san_francisco_bikeshare.bikeshare_trips</a:t>
            </a:r>
            <a:r>
              <a:rPr lang="en-ID" sz="1400" b="0" dirty="0">
                <a:solidFill>
                  <a:srgbClr val="0D90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bikeshare_trips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INNER</a:t>
            </a:r>
            <a:r>
              <a:rPr lang="en-ID" sz="1400" b="0" dirty="0">
                <a:solidFill>
                  <a:srgbClr val="000000"/>
                </a:solidFill>
                <a:effectLst/>
                <a:latin typeface="Roboto Mono"/>
              </a:rPr>
              <a:t> </a:t>
            </a:r>
            <a:r>
              <a:rPr lang="en-ID" sz="1400" b="0" dirty="0">
                <a:solidFill>
                  <a:srgbClr val="3367D6"/>
                </a:solidFill>
                <a:effectLst/>
                <a:latin typeface="Roboto Mono"/>
              </a:rPr>
              <a:t>JOIN</a:t>
            </a:r>
            <a:r>
              <a:rPr lang="en-ID" sz="1400" b="0" dirty="0">
                <a:solidFill>
                  <a:srgbClr val="000000"/>
                </a:solidFill>
                <a:effectLst/>
                <a:latin typeface="Roboto Mono"/>
              </a:rPr>
              <a:t> </a:t>
            </a:r>
            <a:r>
              <a:rPr lang="en-ID" sz="1400" b="0" dirty="0">
                <a:solidFill>
                  <a:srgbClr val="0D904F"/>
                </a:solidFill>
                <a:effectLst/>
                <a:latin typeface="Roboto Mono"/>
              </a:rPr>
              <a:t>`bigquery-public-data.san_francisco_bikeshare.bikeshare_station_info`</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bikeshare_station_info</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ON</a:t>
            </a:r>
            <a:r>
              <a:rPr lang="en-ID" sz="1400" b="0" dirty="0">
                <a:solidFill>
                  <a:srgbClr val="000000"/>
                </a:solidFill>
                <a:effectLst/>
                <a:latin typeface="Roboto Mono"/>
              </a:rPr>
              <a:t> </a:t>
            </a:r>
            <a:r>
              <a:rPr lang="en-ID" sz="1400" b="0" dirty="0" err="1">
                <a:solidFill>
                  <a:srgbClr val="000000"/>
                </a:solidFill>
                <a:effectLst/>
                <a:latin typeface="Roboto Mono"/>
              </a:rPr>
              <a:t>bikeshare_trips.</a:t>
            </a:r>
            <a:r>
              <a:rPr lang="en-ID" sz="1400" b="0" dirty="0" err="1">
                <a:solidFill>
                  <a:srgbClr val="800000"/>
                </a:solidFill>
                <a:effectLst/>
                <a:latin typeface="Roboto Mono"/>
              </a:rPr>
              <a:t>start_station_id</a:t>
            </a:r>
            <a:r>
              <a:rPr lang="en-ID" sz="1400" b="0" dirty="0">
                <a:solidFill>
                  <a:srgbClr val="000000"/>
                </a:solidFill>
                <a:effectLst/>
                <a:latin typeface="Roboto Mono"/>
              </a:rPr>
              <a:t> = </a:t>
            </a:r>
            <a:r>
              <a:rPr lang="en-ID" sz="1400" b="0" dirty="0" err="1">
                <a:solidFill>
                  <a:srgbClr val="000000"/>
                </a:solidFill>
                <a:effectLst/>
                <a:latin typeface="Roboto Mono"/>
              </a:rPr>
              <a:t>bikeshare_station_info.station_id</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INNER</a:t>
            </a:r>
            <a:r>
              <a:rPr lang="en-ID" sz="1400" b="0" dirty="0">
                <a:solidFill>
                  <a:srgbClr val="000000"/>
                </a:solidFill>
                <a:effectLst/>
                <a:latin typeface="Roboto Mono"/>
              </a:rPr>
              <a:t> </a:t>
            </a:r>
            <a:r>
              <a:rPr lang="en-ID" sz="1400" b="0" dirty="0">
                <a:solidFill>
                  <a:srgbClr val="3367D6"/>
                </a:solidFill>
                <a:effectLst/>
                <a:latin typeface="Roboto Mono"/>
              </a:rPr>
              <a:t>JOIN</a:t>
            </a:r>
            <a:r>
              <a:rPr lang="en-ID" sz="1400" b="0" dirty="0">
                <a:solidFill>
                  <a:srgbClr val="000000"/>
                </a:solidFill>
                <a:effectLst/>
                <a:latin typeface="Roboto Mono"/>
              </a:rPr>
              <a:t> </a:t>
            </a:r>
            <a:r>
              <a:rPr lang="en-ID" sz="1400" b="0" dirty="0">
                <a:solidFill>
                  <a:srgbClr val="0D904F"/>
                </a:solidFill>
                <a:effectLst/>
                <a:latin typeface="Roboto Mono"/>
              </a:rPr>
              <a:t>`bigquery-public-data.san_francisco_bikeshare.bikeshare_regions`</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bikeshare_regions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ON</a:t>
            </a:r>
            <a:r>
              <a:rPr lang="en-ID" sz="1400" b="0" dirty="0">
                <a:solidFill>
                  <a:srgbClr val="000000"/>
                </a:solidFill>
                <a:effectLst/>
                <a:latin typeface="Roboto Mono"/>
              </a:rPr>
              <a:t> </a:t>
            </a:r>
            <a:r>
              <a:rPr lang="en-ID" sz="1400" b="0" dirty="0" err="1">
                <a:solidFill>
                  <a:srgbClr val="000000"/>
                </a:solidFill>
                <a:effectLst/>
                <a:latin typeface="Roboto Mono"/>
              </a:rPr>
              <a:t>bikeshare_station_info.</a:t>
            </a:r>
            <a:r>
              <a:rPr lang="en-ID" sz="1400" b="0" dirty="0" err="1">
                <a:solidFill>
                  <a:srgbClr val="800000"/>
                </a:solidFill>
                <a:effectLst/>
                <a:latin typeface="Roboto Mono"/>
              </a:rPr>
              <a:t>region_id</a:t>
            </a:r>
            <a:r>
              <a:rPr lang="en-ID" sz="1400" b="0" dirty="0">
                <a:solidFill>
                  <a:srgbClr val="000000"/>
                </a:solidFill>
                <a:effectLst/>
                <a:latin typeface="Roboto Mono"/>
              </a:rPr>
              <a:t> = </a:t>
            </a:r>
            <a:r>
              <a:rPr lang="en-ID" sz="1400" b="0" dirty="0" err="1">
                <a:solidFill>
                  <a:srgbClr val="000000"/>
                </a:solidFill>
                <a:effectLst/>
                <a:latin typeface="Roboto Mono"/>
              </a:rPr>
              <a:t>bikeshare_regions.region_id</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WHERE</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err="1">
                <a:solidFill>
                  <a:srgbClr val="000000"/>
                </a:solidFill>
                <a:effectLst/>
                <a:latin typeface="Roboto Mono"/>
              </a:rPr>
              <a:t>bikeshare_trips.start_date</a:t>
            </a:r>
            <a:r>
              <a:rPr lang="en-ID" sz="1400" b="0" dirty="0">
                <a:solidFill>
                  <a:srgbClr val="000000"/>
                </a:solidFill>
                <a:effectLst/>
                <a:latin typeface="Roboto Mono"/>
              </a:rPr>
              <a:t> </a:t>
            </a:r>
            <a:r>
              <a:rPr lang="en-ID" sz="1400" b="0" dirty="0">
                <a:solidFill>
                  <a:srgbClr val="3367D6"/>
                </a:solidFill>
                <a:effectLst/>
                <a:latin typeface="Roboto Mono"/>
              </a:rPr>
              <a:t>BETWEEN</a:t>
            </a:r>
            <a:r>
              <a:rPr lang="en-ID" sz="1400" b="0" dirty="0">
                <a:solidFill>
                  <a:srgbClr val="000000"/>
                </a:solidFill>
                <a:effectLst/>
                <a:latin typeface="Roboto Mono"/>
              </a:rPr>
              <a:t> </a:t>
            </a:r>
            <a:r>
              <a:rPr lang="en-ID" sz="1400" b="0" dirty="0">
                <a:solidFill>
                  <a:srgbClr val="0D904F"/>
                </a:solidFill>
                <a:effectLst/>
                <a:latin typeface="Roboto Mono"/>
              </a:rPr>
              <a:t>'2017-11-01'</a:t>
            </a:r>
            <a:r>
              <a:rPr lang="en-ID" sz="1400" b="0" dirty="0">
                <a:solidFill>
                  <a:srgbClr val="000000"/>
                </a:solidFill>
                <a:effectLst/>
                <a:latin typeface="Roboto Mono"/>
              </a:rPr>
              <a:t> </a:t>
            </a:r>
            <a:r>
              <a:rPr lang="en-ID" sz="1400" b="0" dirty="0">
                <a:solidFill>
                  <a:srgbClr val="3367D6"/>
                </a:solidFill>
                <a:effectLst/>
                <a:latin typeface="Roboto Mono"/>
              </a:rPr>
              <a:t>AND</a:t>
            </a:r>
            <a:r>
              <a:rPr lang="en-ID" sz="1400" b="0" dirty="0">
                <a:solidFill>
                  <a:srgbClr val="000000"/>
                </a:solidFill>
                <a:effectLst/>
                <a:latin typeface="Roboto Mono"/>
              </a:rPr>
              <a:t> </a:t>
            </a:r>
            <a:r>
              <a:rPr lang="en-ID" sz="1400" b="0" dirty="0">
                <a:solidFill>
                  <a:srgbClr val="0D904F"/>
                </a:solidFill>
                <a:effectLst/>
                <a:latin typeface="Roboto Mono"/>
              </a:rPr>
              <a:t>'2017-12-01'</a:t>
            </a:r>
            <a:r>
              <a:rPr lang="en-ID" sz="1400" b="0" dirty="0">
                <a:solidFill>
                  <a:srgbClr val="000000"/>
                </a:solidFill>
                <a:effectLst/>
                <a:latin typeface="Roboto Mono"/>
              </a:rPr>
              <a:t> </a:t>
            </a:r>
            <a:r>
              <a:rPr lang="en-ID" sz="1400" b="0" dirty="0">
                <a:solidFill>
                  <a:srgbClr val="3367D6"/>
                </a:solidFill>
                <a:effectLst/>
                <a:latin typeface="Roboto Mono"/>
              </a:rPr>
              <a:t>AND</a:t>
            </a:r>
            <a:r>
              <a:rPr lang="en-ID" sz="1400" b="0" dirty="0">
                <a:solidFill>
                  <a:srgbClr val="000000"/>
                </a:solidFill>
                <a:effectLst/>
                <a:latin typeface="Roboto Mono"/>
              </a:rPr>
              <a:t> bikeshare_regions.name </a:t>
            </a:r>
            <a:r>
              <a:rPr lang="en-ID" sz="1400" b="0" dirty="0">
                <a:solidFill>
                  <a:srgbClr val="3367D6"/>
                </a:solidFill>
                <a:effectLst/>
                <a:latin typeface="Roboto Mono"/>
              </a:rPr>
              <a:t>IS</a:t>
            </a:r>
            <a:r>
              <a:rPr lang="en-ID" sz="1400" b="0" dirty="0">
                <a:solidFill>
                  <a:srgbClr val="000000"/>
                </a:solidFill>
                <a:effectLst/>
                <a:latin typeface="Roboto Mono"/>
              </a:rPr>
              <a:t> </a:t>
            </a:r>
            <a:r>
              <a:rPr lang="en-ID" sz="1400" b="0" dirty="0">
                <a:solidFill>
                  <a:srgbClr val="3367D6"/>
                </a:solidFill>
                <a:effectLst/>
                <a:latin typeface="Roboto Mono"/>
              </a:rPr>
              <a:t>NOT</a:t>
            </a:r>
            <a:r>
              <a:rPr lang="en-ID" sz="1400" b="0" dirty="0">
                <a:solidFill>
                  <a:srgbClr val="000000"/>
                </a:solidFill>
                <a:effectLst/>
                <a:latin typeface="Roboto Mono"/>
              </a:rPr>
              <a:t> </a:t>
            </a:r>
            <a:r>
              <a:rPr lang="en-ID" sz="1400" b="0" dirty="0">
                <a:solidFill>
                  <a:srgbClr val="3367D6"/>
                </a:solidFill>
                <a:effectLst/>
                <a:latin typeface="Roboto Mono"/>
              </a:rPr>
              <a:t>NULL</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GROUP</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a:t>
            </a:r>
            <a:r>
              <a:rPr lang="en-ID" sz="1400" b="0" dirty="0">
                <a:solidFill>
                  <a:srgbClr val="F4511E"/>
                </a:solidFill>
                <a:effectLst/>
                <a:latin typeface="Roboto Mono"/>
              </a:rPr>
              <a:t>2</a:t>
            </a:r>
            <a:r>
              <a:rPr lang="en-ID" sz="1400" b="0" dirty="0">
                <a:solidFill>
                  <a:srgbClr val="000000"/>
                </a:solidFill>
                <a:effectLst/>
                <a:latin typeface="Roboto Mono"/>
              </a:rPr>
              <a:t>,</a:t>
            </a:r>
            <a:r>
              <a:rPr lang="en-ID" sz="1400" b="0" dirty="0">
                <a:solidFill>
                  <a:srgbClr val="F4511E"/>
                </a:solidFill>
                <a:effectLst/>
                <a:latin typeface="Roboto Mono"/>
              </a:rPr>
              <a:t>1</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ORDER</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a:t>
            </a:r>
            <a:r>
              <a:rPr lang="en-ID" sz="1400" b="0" dirty="0">
                <a:solidFill>
                  <a:srgbClr val="F4511E"/>
                </a:solidFill>
                <a:effectLst/>
                <a:latin typeface="Roboto Mono"/>
              </a:rPr>
              <a:t>1</a:t>
            </a:r>
            <a:r>
              <a:rPr lang="en-ID" sz="1400" b="0" dirty="0">
                <a:solidFill>
                  <a:srgbClr val="37474F"/>
                </a:solidFill>
                <a:effectLst/>
                <a:latin typeface="Roboto Mono"/>
              </a:rPr>
              <a:t>)</a:t>
            </a:r>
            <a:r>
              <a:rPr lang="en-ID" sz="1400" b="0" dirty="0">
                <a:solidFill>
                  <a:srgbClr val="000000"/>
                </a:solidFill>
                <a:effectLst/>
                <a:latin typeface="Roboto Mono"/>
              </a:rPr>
              <a:t>,</a:t>
            </a:r>
          </a:p>
          <a:p>
            <a:r>
              <a:rPr lang="en-ID" sz="1400" b="0" dirty="0">
                <a:solidFill>
                  <a:srgbClr val="000000"/>
                </a:solidFill>
                <a:effectLst/>
                <a:latin typeface="Roboto Mono"/>
              </a:rPr>
              <a:t>combine_2 </a:t>
            </a:r>
            <a:r>
              <a:rPr lang="en-ID" sz="1400" b="0" dirty="0">
                <a:solidFill>
                  <a:srgbClr val="3367D6"/>
                </a:solidFill>
                <a:effectLst/>
                <a:latin typeface="Roboto Mono"/>
              </a:rPr>
              <a:t>AS</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3367D6"/>
                </a:solidFill>
                <a:effectLst/>
                <a:latin typeface="Roboto Mono"/>
              </a:rPr>
              <a:t>SELECT</a:t>
            </a:r>
            <a:r>
              <a:rPr lang="en-ID" sz="1400" b="0" dirty="0">
                <a:solidFill>
                  <a:srgbClr val="000000"/>
                </a:solidFill>
                <a:effectLst/>
                <a:latin typeface="Roboto Mono"/>
              </a:rPr>
              <a:t> </a:t>
            </a:r>
            <a:r>
              <a:rPr lang="en-ID" sz="1400" b="0" dirty="0" err="1">
                <a:solidFill>
                  <a:srgbClr val="000000"/>
                </a:solidFill>
                <a:effectLst/>
                <a:latin typeface="Roboto Mono"/>
              </a:rPr>
              <a:t>start_date,region</a:t>
            </a:r>
            <a:r>
              <a:rPr lang="en-ID" sz="1400" b="0" dirty="0">
                <a:solidFill>
                  <a:srgbClr val="000000"/>
                </a:solidFill>
                <a:effectLst/>
                <a:latin typeface="Roboto Mono"/>
              </a:rPr>
              <a:t>, </a:t>
            </a:r>
            <a:r>
              <a:rPr lang="en-ID" sz="1400" b="0" dirty="0">
                <a:solidFill>
                  <a:srgbClr val="3367D6"/>
                </a:solidFill>
                <a:effectLst/>
                <a:latin typeface="Roboto Mono"/>
              </a:rPr>
              <a:t>SUM</a:t>
            </a:r>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000000"/>
                </a:solidFill>
                <a:effectLst/>
                <a:latin typeface="Roboto Mono"/>
              </a:rPr>
              <a:t>cumulative</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sum_cumulative</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a:solidFill>
                  <a:srgbClr val="3367D6"/>
                </a:solidFill>
                <a:effectLst/>
                <a:latin typeface="Roboto Mono"/>
              </a:rPr>
              <a:t>FROM</a:t>
            </a:r>
            <a:r>
              <a:rPr lang="en-ID" sz="1400" b="0" dirty="0">
                <a:solidFill>
                  <a:srgbClr val="000000"/>
                </a:solidFill>
                <a:effectLst/>
                <a:latin typeface="Roboto Mono"/>
              </a:rPr>
              <a:t> combine</a:t>
            </a:r>
          </a:p>
          <a:p>
            <a:r>
              <a:rPr lang="en-ID" sz="1400" b="0" dirty="0">
                <a:solidFill>
                  <a:srgbClr val="000000"/>
                </a:solidFill>
                <a:effectLst/>
                <a:latin typeface="Roboto Mono"/>
              </a:rPr>
              <a:t>    </a:t>
            </a:r>
            <a:r>
              <a:rPr lang="en-ID" sz="1400" b="0" dirty="0">
                <a:solidFill>
                  <a:srgbClr val="3367D6"/>
                </a:solidFill>
                <a:effectLst/>
                <a:latin typeface="Roboto Mono"/>
              </a:rPr>
              <a:t>GROUP</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a:t>
            </a:r>
            <a:r>
              <a:rPr lang="en-ID" sz="1400" b="0" dirty="0">
                <a:solidFill>
                  <a:srgbClr val="F4511E"/>
                </a:solidFill>
                <a:effectLst/>
                <a:latin typeface="Roboto Mono"/>
              </a:rPr>
              <a:t>2</a:t>
            </a:r>
            <a:r>
              <a:rPr lang="en-ID" sz="1400" b="0" dirty="0">
                <a:solidFill>
                  <a:srgbClr val="000000"/>
                </a:solidFill>
                <a:effectLst/>
                <a:latin typeface="Roboto Mono"/>
              </a:rPr>
              <a:t>,</a:t>
            </a:r>
            <a:r>
              <a:rPr lang="en-ID" sz="1400" b="0" dirty="0">
                <a:solidFill>
                  <a:srgbClr val="F4511E"/>
                </a:solidFill>
                <a:effectLst/>
                <a:latin typeface="Roboto Mono"/>
              </a:rPr>
              <a:t>1</a:t>
            </a:r>
            <a:r>
              <a:rPr lang="en-ID" sz="1400" b="0" dirty="0">
                <a:solidFill>
                  <a:srgbClr val="37474F"/>
                </a:solidFill>
                <a:effectLst/>
                <a:latin typeface="Roboto Mono"/>
              </a:rPr>
              <a:t>)</a:t>
            </a:r>
            <a:endParaRPr lang="en-ID" sz="1400" b="0" dirty="0">
              <a:solidFill>
                <a:srgbClr val="000000"/>
              </a:solidFill>
              <a:effectLst/>
              <a:latin typeface="Roboto Mono"/>
            </a:endParaRPr>
          </a:p>
          <a:p>
            <a:r>
              <a:rPr lang="en-ID" sz="1400" b="0" dirty="0">
                <a:solidFill>
                  <a:srgbClr val="3367D6"/>
                </a:solidFill>
                <a:effectLst/>
                <a:latin typeface="Roboto Mono"/>
              </a:rPr>
              <a:t>SELECT</a:t>
            </a:r>
            <a:endParaRPr lang="en-ID" sz="1400" b="0" dirty="0">
              <a:solidFill>
                <a:srgbClr val="000000"/>
              </a:solidFill>
              <a:effectLst/>
              <a:latin typeface="Roboto Mono"/>
            </a:endParaRPr>
          </a:p>
          <a:p>
            <a:r>
              <a:rPr lang="en-ID" sz="1400" b="0" dirty="0">
                <a:solidFill>
                  <a:srgbClr val="000000"/>
                </a:solidFill>
                <a:effectLst/>
                <a:latin typeface="Roboto Mono"/>
              </a:rPr>
              <a:t>    </a:t>
            </a:r>
            <a:r>
              <a:rPr lang="en-ID" sz="1400" b="0" dirty="0" err="1">
                <a:solidFill>
                  <a:srgbClr val="000000"/>
                </a:solidFill>
                <a:effectLst/>
                <a:latin typeface="Roboto Mono"/>
              </a:rPr>
              <a:t>start_date</a:t>
            </a:r>
            <a:r>
              <a:rPr lang="en-ID" sz="1400" b="0" dirty="0">
                <a:solidFill>
                  <a:srgbClr val="000000"/>
                </a:solidFill>
                <a:effectLst/>
                <a:latin typeface="Roboto Mono"/>
              </a:rPr>
              <a:t>,</a:t>
            </a:r>
          </a:p>
          <a:p>
            <a:r>
              <a:rPr lang="en-ID" sz="1400" b="0" dirty="0">
                <a:solidFill>
                  <a:srgbClr val="000000"/>
                </a:solidFill>
                <a:effectLst/>
                <a:latin typeface="Roboto Mono"/>
              </a:rPr>
              <a:t>    region,</a:t>
            </a:r>
          </a:p>
          <a:p>
            <a:r>
              <a:rPr lang="en-ID" sz="1400" b="0" dirty="0">
                <a:solidFill>
                  <a:srgbClr val="000000"/>
                </a:solidFill>
                <a:effectLst/>
                <a:latin typeface="Roboto Mono"/>
              </a:rPr>
              <a:t>    </a:t>
            </a:r>
            <a:r>
              <a:rPr lang="en-ID" sz="1400" b="0" dirty="0">
                <a:solidFill>
                  <a:srgbClr val="3367D6"/>
                </a:solidFill>
                <a:effectLst/>
                <a:latin typeface="Roboto Mono"/>
              </a:rPr>
              <a:t>SUM</a:t>
            </a:r>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err="1">
                <a:solidFill>
                  <a:srgbClr val="000000"/>
                </a:solidFill>
                <a:effectLst/>
                <a:latin typeface="Roboto Mono"/>
              </a:rPr>
              <a:t>sum_cumulative</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OVER</a:t>
            </a:r>
            <a:r>
              <a:rPr lang="en-ID" sz="1400" b="0" dirty="0">
                <a:solidFill>
                  <a:srgbClr val="000000"/>
                </a:solidFill>
                <a:effectLst/>
                <a:latin typeface="Roboto Mono"/>
              </a:rPr>
              <a:t> </a:t>
            </a:r>
            <a:r>
              <a:rPr lang="en-ID" sz="1400" b="0" dirty="0">
                <a:solidFill>
                  <a:srgbClr val="37474F"/>
                </a:solidFill>
                <a:effectLst/>
                <a:latin typeface="Roboto Mono"/>
              </a:rPr>
              <a:t>(</a:t>
            </a:r>
            <a:r>
              <a:rPr lang="en-ID" sz="1400" b="0" dirty="0">
                <a:solidFill>
                  <a:srgbClr val="3367D6"/>
                </a:solidFill>
                <a:effectLst/>
                <a:latin typeface="Roboto Mono"/>
              </a:rPr>
              <a:t>PARTITION</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region </a:t>
            </a:r>
            <a:r>
              <a:rPr lang="en-ID" sz="1400" b="0" dirty="0">
                <a:solidFill>
                  <a:srgbClr val="3367D6"/>
                </a:solidFill>
                <a:effectLst/>
                <a:latin typeface="Roboto Mono"/>
              </a:rPr>
              <a:t>ORDER</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a:t>
            </a:r>
            <a:r>
              <a:rPr lang="en-ID" sz="1400" b="0" dirty="0" err="1">
                <a:solidFill>
                  <a:srgbClr val="000000"/>
                </a:solidFill>
                <a:effectLst/>
                <a:latin typeface="Roboto Mono"/>
              </a:rPr>
              <a:t>start_date</a:t>
            </a:r>
            <a:r>
              <a:rPr lang="en-ID" sz="1400" b="0" dirty="0">
                <a:solidFill>
                  <a:srgbClr val="37474F"/>
                </a:solidFill>
                <a:effectLst/>
                <a:latin typeface="Roboto Mono"/>
              </a:rPr>
              <a:t>)</a:t>
            </a:r>
            <a:r>
              <a:rPr lang="en-ID" sz="1400" b="0" dirty="0">
                <a:solidFill>
                  <a:srgbClr val="000000"/>
                </a:solidFill>
                <a:effectLst/>
                <a:latin typeface="Roboto Mono"/>
              </a:rPr>
              <a:t> </a:t>
            </a:r>
            <a:r>
              <a:rPr lang="en-ID" sz="1400" b="0" dirty="0">
                <a:solidFill>
                  <a:srgbClr val="3367D6"/>
                </a:solidFill>
                <a:effectLst/>
                <a:latin typeface="Roboto Mono"/>
              </a:rPr>
              <a:t>AS</a:t>
            </a:r>
            <a:r>
              <a:rPr lang="en-ID" sz="1400" b="0" dirty="0">
                <a:solidFill>
                  <a:srgbClr val="000000"/>
                </a:solidFill>
                <a:effectLst/>
                <a:latin typeface="Roboto Mono"/>
              </a:rPr>
              <a:t> </a:t>
            </a:r>
            <a:r>
              <a:rPr lang="en-ID" sz="1400" b="0" dirty="0" err="1">
                <a:solidFill>
                  <a:srgbClr val="000000"/>
                </a:solidFill>
                <a:effectLst/>
                <a:latin typeface="Roboto Mono"/>
              </a:rPr>
              <a:t>total_trips_cummulative</a:t>
            </a:r>
            <a:endParaRPr lang="en-ID" sz="1400" b="0" dirty="0">
              <a:solidFill>
                <a:srgbClr val="000000"/>
              </a:solidFill>
              <a:effectLst/>
              <a:latin typeface="Roboto Mono"/>
            </a:endParaRPr>
          </a:p>
          <a:p>
            <a:r>
              <a:rPr lang="en-ID" sz="1400" b="0" dirty="0">
                <a:solidFill>
                  <a:srgbClr val="3367D6"/>
                </a:solidFill>
                <a:effectLst/>
                <a:latin typeface="Roboto Mono"/>
              </a:rPr>
              <a:t>FROM</a:t>
            </a:r>
            <a:r>
              <a:rPr lang="en-ID" sz="1400" b="0" dirty="0">
                <a:solidFill>
                  <a:srgbClr val="000000"/>
                </a:solidFill>
                <a:effectLst/>
                <a:latin typeface="Roboto Mono"/>
              </a:rPr>
              <a:t> combine_2</a:t>
            </a:r>
          </a:p>
          <a:p>
            <a:r>
              <a:rPr lang="en-ID" sz="1400" b="0" dirty="0">
                <a:solidFill>
                  <a:srgbClr val="3367D6"/>
                </a:solidFill>
                <a:effectLst/>
                <a:latin typeface="Roboto Mono"/>
              </a:rPr>
              <a:t>ORDER</a:t>
            </a:r>
            <a:r>
              <a:rPr lang="en-ID" sz="1400" b="0" dirty="0">
                <a:solidFill>
                  <a:srgbClr val="000000"/>
                </a:solidFill>
                <a:effectLst/>
                <a:latin typeface="Roboto Mono"/>
              </a:rPr>
              <a:t> </a:t>
            </a:r>
            <a:r>
              <a:rPr lang="en-ID" sz="1400" b="0" dirty="0">
                <a:solidFill>
                  <a:srgbClr val="3367D6"/>
                </a:solidFill>
                <a:effectLst/>
                <a:latin typeface="Roboto Mono"/>
              </a:rPr>
              <a:t>BY</a:t>
            </a:r>
            <a:r>
              <a:rPr lang="en-ID" sz="1400" b="0" dirty="0">
                <a:solidFill>
                  <a:srgbClr val="000000"/>
                </a:solidFill>
                <a:effectLst/>
                <a:latin typeface="Roboto Mono"/>
              </a:rPr>
              <a:t> </a:t>
            </a:r>
            <a:r>
              <a:rPr lang="en-ID" sz="1400" b="0" dirty="0">
                <a:solidFill>
                  <a:srgbClr val="F4511E"/>
                </a:solidFill>
                <a:effectLst/>
                <a:latin typeface="Roboto Mono"/>
              </a:rPr>
              <a:t>2</a:t>
            </a:r>
            <a:r>
              <a:rPr lang="en-ID" sz="1400" b="0" dirty="0">
                <a:solidFill>
                  <a:srgbClr val="000000"/>
                </a:solidFill>
                <a:effectLst/>
                <a:latin typeface="Roboto Mono"/>
              </a:rPr>
              <a:t> </a:t>
            </a:r>
            <a:r>
              <a:rPr lang="en-ID" sz="1400" b="0" dirty="0">
                <a:solidFill>
                  <a:srgbClr val="3367D6"/>
                </a:solidFill>
                <a:effectLst/>
                <a:latin typeface="Roboto Mono"/>
              </a:rPr>
              <a:t>DESC</a:t>
            </a:r>
            <a:r>
              <a:rPr lang="en-ID" sz="1400" b="0" dirty="0">
                <a:solidFill>
                  <a:srgbClr val="000000"/>
                </a:solidFill>
                <a:effectLst/>
                <a:latin typeface="Roboto Mono"/>
              </a:rPr>
              <a:t>, </a:t>
            </a:r>
            <a:r>
              <a:rPr lang="en-ID" sz="1400" b="0" dirty="0">
                <a:solidFill>
                  <a:srgbClr val="F4511E"/>
                </a:solidFill>
                <a:effectLst/>
                <a:latin typeface="Roboto Mono"/>
              </a:rPr>
              <a:t>1</a:t>
            </a:r>
            <a:r>
              <a:rPr lang="en-ID" sz="1400" b="0" dirty="0">
                <a:solidFill>
                  <a:srgbClr val="000000"/>
                </a:solidFill>
                <a:effectLst/>
                <a:latin typeface="Roboto Mono"/>
              </a:rPr>
              <a:t> </a:t>
            </a:r>
            <a:r>
              <a:rPr lang="en-ID" sz="1400" b="0" dirty="0">
                <a:solidFill>
                  <a:srgbClr val="3367D6"/>
                </a:solidFill>
                <a:effectLst/>
                <a:latin typeface="Roboto Mono"/>
              </a:rPr>
              <a:t>DESC</a:t>
            </a:r>
            <a:endParaRPr lang="en-ID" sz="1400" b="0" dirty="0">
              <a:solidFill>
                <a:srgbClr val="000000"/>
              </a:solidFill>
              <a:effectLst/>
              <a:latin typeface="Roboto Mono"/>
            </a:endParaRPr>
          </a:p>
        </p:txBody>
      </p:sp>
      <p:sp>
        <p:nvSpPr>
          <p:cNvPr id="8" name="TextBox 7">
            <a:extLst>
              <a:ext uri="{FF2B5EF4-FFF2-40B4-BE49-F238E27FC236}">
                <a16:creationId xmlns:a16="http://schemas.microsoft.com/office/drawing/2014/main" id="{2B45DB93-EA67-423D-8F38-716DDC56D300}"/>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261673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18</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2210425" y="2617868"/>
            <a:ext cx="7771150" cy="1107996"/>
          </a:xfrm>
          <a:prstGeom prst="rect">
            <a:avLst/>
          </a:prstGeom>
          <a:noFill/>
        </p:spPr>
        <p:txBody>
          <a:bodyPr wrap="square">
            <a:spAutoFit/>
          </a:bodyPr>
          <a:lstStyle/>
          <a:p>
            <a:pPr algn="ctr"/>
            <a:r>
              <a:rPr lang="en-US" sz="6600" b="1" i="0" dirty="0">
                <a:effectLst/>
                <a:latin typeface="HelveticaNeueLT Pro 93 BlkEx" panose="020B0A07040502030204" pitchFamily="34" charset="0"/>
              </a:rPr>
              <a:t>Advanced</a:t>
            </a:r>
            <a:endParaRPr lang="en-ID" sz="66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2167406" y="3725864"/>
            <a:ext cx="7857188" cy="707886"/>
          </a:xfrm>
          <a:prstGeom prst="rect">
            <a:avLst/>
          </a:prstGeom>
          <a:noFill/>
        </p:spPr>
        <p:txBody>
          <a:bodyPr wrap="square">
            <a:spAutoFit/>
          </a:bodyPr>
          <a:lstStyle/>
          <a:p>
            <a:pPr algn="ctr"/>
            <a:r>
              <a:rPr lang="en-US" sz="4000" dirty="0" err="1">
                <a:latin typeface="HelveticaNeueLT Pro 65 Md" panose="020B0604020202020204" pitchFamily="34" charset="0"/>
              </a:rPr>
              <a:t>Ngelamun</a:t>
            </a:r>
            <a:r>
              <a:rPr lang="en-US" sz="4000" dirty="0">
                <a:latin typeface="HelveticaNeueLT Pro 65 Md" panose="020B0604020202020204" pitchFamily="34" charset="0"/>
              </a:rPr>
              <a:t> </a:t>
            </a:r>
            <a:r>
              <a:rPr lang="en-US" sz="4000" dirty="0" err="1">
                <a:latin typeface="HelveticaNeueLT Pro 65 Md" panose="020B0604020202020204" pitchFamily="34" charset="0"/>
              </a:rPr>
              <a:t>dulu</a:t>
            </a:r>
            <a:r>
              <a:rPr lang="en-US" sz="4000" dirty="0">
                <a:latin typeface="HelveticaNeueLT Pro 65 Md" panose="020B0604020202020204" pitchFamily="34" charset="0"/>
              </a:rPr>
              <a:t> </a:t>
            </a:r>
            <a:r>
              <a:rPr lang="en-US" sz="4000" dirty="0" err="1">
                <a:latin typeface="HelveticaNeueLT Pro 65 Md" panose="020B0604020202020204" pitchFamily="34" charset="0"/>
              </a:rPr>
              <a:t>baru</a:t>
            </a:r>
            <a:r>
              <a:rPr lang="en-US" sz="4000" dirty="0">
                <a:latin typeface="HelveticaNeueLT Pro 65 Md" panose="020B0604020202020204" pitchFamily="34" charset="0"/>
              </a:rPr>
              <a:t> </a:t>
            </a:r>
            <a:r>
              <a:rPr lang="en-US" sz="4000" dirty="0" err="1">
                <a:latin typeface="HelveticaNeueLT Pro 65 Md" panose="020B0604020202020204" pitchFamily="34" charset="0"/>
              </a:rPr>
              <a:t>terjawab</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105861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19</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6</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3170099"/>
          </a:xfrm>
          <a:prstGeom prst="rect">
            <a:avLst/>
          </a:prstGeom>
          <a:noFill/>
        </p:spPr>
        <p:txBody>
          <a:bodyPr wrap="square">
            <a:spAutoFit/>
          </a:bodyPr>
          <a:lstStyle/>
          <a:p>
            <a:r>
              <a:rPr lang="en-US" sz="4000" dirty="0">
                <a:latin typeface="HelveticaNeueLT Pro 65 Md" panose="020B0604020202020204" pitchFamily="34" charset="0"/>
              </a:rPr>
              <a:t>Find monthly growth of trips in percentage, ordered by time </a:t>
            </a:r>
            <a:r>
              <a:rPr lang="en-US" sz="4000" dirty="0" err="1">
                <a:latin typeface="HelveticaNeueLT Pro 65 Md" panose="020B0604020202020204" pitchFamily="34" charset="0"/>
              </a:rPr>
              <a:t>descendingly</a:t>
            </a:r>
            <a:r>
              <a:rPr lang="en-US" sz="4000" dirty="0">
                <a:latin typeface="HelveticaNeueLT Pro 65 Md" panose="020B0604020202020204" pitchFamily="34" charset="0"/>
              </a:rPr>
              <a:t>. Only for trips from the region that has the highest total number of trips.</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148262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2210425" y="2617868"/>
            <a:ext cx="7771150" cy="1107996"/>
          </a:xfrm>
          <a:prstGeom prst="rect">
            <a:avLst/>
          </a:prstGeom>
          <a:noFill/>
        </p:spPr>
        <p:txBody>
          <a:bodyPr wrap="square">
            <a:spAutoFit/>
          </a:bodyPr>
          <a:lstStyle/>
          <a:p>
            <a:pPr algn="ctr"/>
            <a:r>
              <a:rPr lang="en-US" sz="6600" b="1" i="0" dirty="0">
                <a:effectLst/>
                <a:latin typeface="HelveticaNeueLT Pro 93 BlkEx" panose="020B0A07040502030204" pitchFamily="34" charset="0"/>
              </a:rPr>
              <a:t>Intermediate</a:t>
            </a:r>
            <a:endParaRPr lang="en-ID" sz="66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2629837" y="3725864"/>
            <a:ext cx="6932325" cy="707886"/>
          </a:xfrm>
          <a:prstGeom prst="rect">
            <a:avLst/>
          </a:prstGeom>
          <a:noFill/>
        </p:spPr>
        <p:txBody>
          <a:bodyPr wrap="square">
            <a:spAutoFit/>
          </a:bodyPr>
          <a:lstStyle/>
          <a:p>
            <a:pPr algn="ctr"/>
            <a:r>
              <a:rPr lang="en-US" sz="4000" dirty="0">
                <a:latin typeface="HelveticaNeueLT Pro 65 Md" panose="020B0604020202020204" pitchFamily="34" charset="0"/>
              </a:rPr>
              <a:t>Gampang-gampang </a:t>
            </a:r>
            <a:r>
              <a:rPr lang="en-US" sz="4000" dirty="0" err="1">
                <a:latin typeface="HelveticaNeueLT Pro 65 Md" panose="020B0604020202020204" pitchFamily="34" charset="0"/>
              </a:rPr>
              <a:t>susah</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418813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6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20</a:t>
            </a:fld>
            <a:endParaRPr lang="en-ID" sz="1800" i="1" dirty="0">
              <a:latin typeface="HelveticaNeueLT Pro 55 Roman" panose="020B0604020202020204" pitchFamily="34" charset="0"/>
            </a:endParaRPr>
          </a:p>
        </p:txBody>
      </p:sp>
      <p:pic>
        <p:nvPicPr>
          <p:cNvPr id="8" name="Picture 7">
            <a:extLst>
              <a:ext uri="{FF2B5EF4-FFF2-40B4-BE49-F238E27FC236}">
                <a16:creationId xmlns:a16="http://schemas.microsoft.com/office/drawing/2014/main" id="{999F5936-BA3E-4906-ABC8-51F8DAC387DE}"/>
              </a:ext>
            </a:extLst>
          </p:cNvPr>
          <p:cNvPicPr>
            <a:picLocks noChangeAspect="1"/>
          </p:cNvPicPr>
          <p:nvPr/>
        </p:nvPicPr>
        <p:blipFill rotWithShape="1">
          <a:blip r:embed="rId3"/>
          <a:srcRect l="24271" t="47037" r="46041" b="17592"/>
          <a:stretch/>
        </p:blipFill>
        <p:spPr>
          <a:xfrm>
            <a:off x="863600" y="1003300"/>
            <a:ext cx="3975100" cy="2664014"/>
          </a:xfrm>
          <a:prstGeom prst="rect">
            <a:avLst/>
          </a:prstGeom>
        </p:spPr>
      </p:pic>
      <p:pic>
        <p:nvPicPr>
          <p:cNvPr id="10" name="Picture 9">
            <a:extLst>
              <a:ext uri="{FF2B5EF4-FFF2-40B4-BE49-F238E27FC236}">
                <a16:creationId xmlns:a16="http://schemas.microsoft.com/office/drawing/2014/main" id="{A06A06AB-05C0-41C6-8C21-17483822BA5A}"/>
              </a:ext>
            </a:extLst>
          </p:cNvPr>
          <p:cNvPicPr>
            <a:picLocks noChangeAspect="1"/>
          </p:cNvPicPr>
          <p:nvPr/>
        </p:nvPicPr>
        <p:blipFill rotWithShape="1">
          <a:blip r:embed="rId4"/>
          <a:srcRect l="23437" t="37037" r="50000" b="13333"/>
          <a:stretch/>
        </p:blipFill>
        <p:spPr>
          <a:xfrm>
            <a:off x="5105400" y="1193799"/>
            <a:ext cx="4140200" cy="4351269"/>
          </a:xfrm>
          <a:prstGeom prst="rect">
            <a:avLst/>
          </a:prstGeom>
        </p:spPr>
      </p:pic>
    </p:spTree>
    <p:extLst>
      <p:ext uri="{BB962C8B-B14F-4D97-AF65-F5344CB8AC3E}">
        <p14:creationId xmlns:p14="http://schemas.microsoft.com/office/powerpoint/2010/main" val="157060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6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21</a:t>
            </a:fld>
            <a:endParaRPr lang="en-ID" sz="1800" i="1" dirty="0">
              <a:latin typeface="HelveticaNeueLT Pro 55 Roman" panose="020B0604020202020204" pitchFamily="34" charset="0"/>
            </a:endParaRPr>
          </a:p>
        </p:txBody>
      </p:sp>
      <p:sp>
        <p:nvSpPr>
          <p:cNvPr id="8" name="TextBox 7">
            <a:extLst>
              <a:ext uri="{FF2B5EF4-FFF2-40B4-BE49-F238E27FC236}">
                <a16:creationId xmlns:a16="http://schemas.microsoft.com/office/drawing/2014/main" id="{508079FA-DA83-48E8-AC97-79BB1DC90DF4}"/>
              </a:ext>
            </a:extLst>
          </p:cNvPr>
          <p:cNvSpPr txBox="1"/>
          <p:nvPr/>
        </p:nvSpPr>
        <p:spPr>
          <a:xfrm>
            <a:off x="450850" y="1082803"/>
            <a:ext cx="10299700" cy="5493812"/>
          </a:xfrm>
          <a:prstGeom prst="rect">
            <a:avLst/>
          </a:prstGeom>
          <a:noFill/>
        </p:spPr>
        <p:txBody>
          <a:bodyPr wrap="square">
            <a:spAutoFit/>
          </a:bodyPr>
          <a:lstStyle/>
          <a:p>
            <a:r>
              <a:rPr lang="en-ID" sz="1300" b="0" dirty="0">
                <a:solidFill>
                  <a:srgbClr val="3367D6"/>
                </a:solidFill>
                <a:effectLst/>
                <a:latin typeface="Roboto Mono"/>
              </a:rPr>
              <a:t>WITH</a:t>
            </a:r>
            <a:r>
              <a:rPr lang="en-ID" sz="1300" b="0" dirty="0">
                <a:solidFill>
                  <a:srgbClr val="000000"/>
                </a:solidFill>
                <a:effectLst/>
                <a:latin typeface="Roboto Mono"/>
              </a:rPr>
              <a:t> combine </a:t>
            </a:r>
            <a:r>
              <a:rPr lang="en-ID" sz="1300" b="0" dirty="0">
                <a:solidFill>
                  <a:srgbClr val="3367D6"/>
                </a:solidFill>
                <a:effectLst/>
                <a:latin typeface="Roboto Mono"/>
              </a:rPr>
              <a:t>AS</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a:solidFill>
                  <a:srgbClr val="3367D6"/>
                </a:solidFill>
                <a:effectLst/>
                <a:latin typeface="Roboto Mono"/>
              </a:rPr>
              <a:t>SELECT</a:t>
            </a:r>
            <a:endParaRPr lang="en-ID" sz="1300" b="0" dirty="0">
              <a:solidFill>
                <a:srgbClr val="000000"/>
              </a:solidFill>
              <a:effectLst/>
              <a:latin typeface="Roboto Mono"/>
            </a:endParaRPr>
          </a:p>
          <a:p>
            <a:r>
              <a:rPr lang="en-ID" sz="1300" b="0" dirty="0">
                <a:solidFill>
                  <a:srgbClr val="000000"/>
                </a:solidFill>
                <a:effectLst/>
                <a:latin typeface="Roboto Mono"/>
              </a:rPr>
              <a:t>        bikeshare_regions.name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region_name</a:t>
            </a:r>
            <a:r>
              <a:rPr lang="en-ID" sz="1300" b="0" dirty="0">
                <a:solidFill>
                  <a:srgbClr val="000000"/>
                </a:solidFill>
                <a:effectLst/>
                <a:latin typeface="Roboto Mono"/>
              </a:rPr>
              <a:t>,</a:t>
            </a:r>
          </a:p>
          <a:p>
            <a:r>
              <a:rPr lang="en-ID" sz="1300" b="0" dirty="0">
                <a:solidFill>
                  <a:srgbClr val="000000"/>
                </a:solidFill>
                <a:effectLst/>
                <a:latin typeface="Roboto Mono"/>
              </a:rPr>
              <a:t>        </a:t>
            </a:r>
            <a:r>
              <a:rPr lang="en-ID" sz="1300" b="0" dirty="0">
                <a:solidFill>
                  <a:srgbClr val="3367D6"/>
                </a:solidFill>
                <a:effectLst/>
                <a:latin typeface="Roboto Mono"/>
              </a:rPr>
              <a:t>EXTRACT</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a:solidFill>
                  <a:srgbClr val="000000"/>
                </a:solidFill>
                <a:effectLst/>
                <a:latin typeface="Roboto Mono"/>
              </a:rPr>
              <a:t>YEAR </a:t>
            </a:r>
            <a:r>
              <a:rPr lang="en-ID" sz="1300" b="0" dirty="0">
                <a:solidFill>
                  <a:srgbClr val="3367D6"/>
                </a:solidFill>
                <a:effectLst/>
                <a:latin typeface="Roboto Mono"/>
              </a:rPr>
              <a:t>FROM</a:t>
            </a:r>
            <a:r>
              <a:rPr lang="en-ID" sz="1300" b="0" dirty="0">
                <a:solidFill>
                  <a:srgbClr val="000000"/>
                </a:solidFill>
                <a:effectLst/>
                <a:latin typeface="Roboto Mono"/>
              </a:rPr>
              <a:t> </a:t>
            </a:r>
            <a:r>
              <a:rPr lang="en-ID" sz="1300" b="0" dirty="0" err="1">
                <a:solidFill>
                  <a:srgbClr val="000000"/>
                </a:solidFill>
                <a:effectLst/>
                <a:latin typeface="Roboto Mono"/>
              </a:rPr>
              <a:t>bikeshare_trips.start_date</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year,</a:t>
            </a:r>
          </a:p>
          <a:p>
            <a:r>
              <a:rPr lang="en-ID" sz="1300" b="0" dirty="0">
                <a:solidFill>
                  <a:srgbClr val="000000"/>
                </a:solidFill>
                <a:effectLst/>
                <a:latin typeface="Roboto Mono"/>
              </a:rPr>
              <a:t>        </a:t>
            </a:r>
            <a:r>
              <a:rPr lang="en-ID" sz="1300" b="0" dirty="0">
                <a:solidFill>
                  <a:srgbClr val="3367D6"/>
                </a:solidFill>
                <a:effectLst/>
                <a:latin typeface="Roboto Mono"/>
              </a:rPr>
              <a:t>EXTRACT</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a:solidFill>
                  <a:srgbClr val="000000"/>
                </a:solidFill>
                <a:effectLst/>
                <a:latin typeface="Roboto Mono"/>
              </a:rPr>
              <a:t>MONTH </a:t>
            </a:r>
            <a:r>
              <a:rPr lang="en-ID" sz="1300" b="0" dirty="0">
                <a:solidFill>
                  <a:srgbClr val="3367D6"/>
                </a:solidFill>
                <a:effectLst/>
                <a:latin typeface="Roboto Mono"/>
              </a:rPr>
              <a:t>FROM</a:t>
            </a:r>
            <a:r>
              <a:rPr lang="en-ID" sz="1300" b="0" dirty="0">
                <a:solidFill>
                  <a:srgbClr val="000000"/>
                </a:solidFill>
                <a:effectLst/>
                <a:latin typeface="Roboto Mono"/>
              </a:rPr>
              <a:t> </a:t>
            </a:r>
            <a:r>
              <a:rPr lang="en-ID" sz="1300" b="0" dirty="0" err="1">
                <a:solidFill>
                  <a:srgbClr val="000000"/>
                </a:solidFill>
                <a:effectLst/>
                <a:latin typeface="Roboto Mono"/>
              </a:rPr>
              <a:t>bikeshare_trips.start_date</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month,</a:t>
            </a:r>
          </a:p>
          <a:p>
            <a:r>
              <a:rPr lang="en-ID" sz="1300" b="0" dirty="0">
                <a:solidFill>
                  <a:srgbClr val="000000"/>
                </a:solidFill>
                <a:effectLst/>
                <a:latin typeface="Roboto Mono"/>
              </a:rPr>
              <a:t>        </a:t>
            </a:r>
            <a:r>
              <a:rPr lang="en-ID" sz="1300" b="0" dirty="0">
                <a:solidFill>
                  <a:srgbClr val="3367D6"/>
                </a:solidFill>
                <a:effectLst/>
                <a:latin typeface="Roboto Mono"/>
              </a:rPr>
              <a:t>COUNT</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err="1">
                <a:solidFill>
                  <a:srgbClr val="000000"/>
                </a:solidFill>
                <a:effectLst/>
                <a:latin typeface="Roboto Mono"/>
              </a:rPr>
              <a:t>bikeshare_trips.trip_id</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total_trips</a:t>
            </a:r>
            <a:r>
              <a:rPr lang="en-ID" sz="1300" b="0" dirty="0">
                <a:solidFill>
                  <a:srgbClr val="000000"/>
                </a:solidFill>
                <a:effectLst/>
                <a:latin typeface="Roboto Mono"/>
              </a:rPr>
              <a:t>,</a:t>
            </a:r>
          </a:p>
          <a:p>
            <a:r>
              <a:rPr lang="en-ID" sz="1300" b="0" dirty="0">
                <a:solidFill>
                  <a:srgbClr val="000000"/>
                </a:solidFill>
                <a:effectLst/>
                <a:latin typeface="Roboto Mono"/>
              </a:rPr>
              <a:t>    </a:t>
            </a:r>
            <a:r>
              <a:rPr lang="en-ID" sz="1300" b="0" dirty="0">
                <a:solidFill>
                  <a:srgbClr val="3367D6"/>
                </a:solidFill>
                <a:effectLst/>
                <a:latin typeface="Roboto Mono"/>
              </a:rPr>
              <a:t>FROM</a:t>
            </a:r>
            <a:r>
              <a:rPr lang="en-ID" sz="1300" b="0" dirty="0">
                <a:solidFill>
                  <a:srgbClr val="000000"/>
                </a:solidFill>
                <a:effectLst/>
                <a:latin typeface="Roboto Mono"/>
              </a:rPr>
              <a:t> </a:t>
            </a:r>
            <a:r>
              <a:rPr lang="en-ID" sz="1300" b="0" dirty="0">
                <a:solidFill>
                  <a:srgbClr val="0D904F"/>
                </a:solidFill>
                <a:effectLst/>
                <a:latin typeface="Roboto Mono"/>
              </a:rPr>
              <a:t>`</a:t>
            </a:r>
            <a:r>
              <a:rPr lang="en-ID" sz="1300" b="0" dirty="0" err="1">
                <a:solidFill>
                  <a:srgbClr val="0D904F"/>
                </a:solidFill>
                <a:effectLst/>
                <a:latin typeface="Roboto Mono"/>
              </a:rPr>
              <a:t>bigquery</a:t>
            </a:r>
            <a:r>
              <a:rPr lang="en-ID" sz="1300" b="0" dirty="0">
                <a:solidFill>
                  <a:srgbClr val="0D904F"/>
                </a:solidFill>
                <a:effectLst/>
                <a:latin typeface="Roboto Mono"/>
              </a:rPr>
              <a:t>-public-</a:t>
            </a:r>
            <a:r>
              <a:rPr lang="en-ID" sz="1300" b="0" dirty="0" err="1">
                <a:solidFill>
                  <a:srgbClr val="0D904F"/>
                </a:solidFill>
                <a:effectLst/>
                <a:latin typeface="Roboto Mono"/>
              </a:rPr>
              <a:t>data.san_francisco_bikeshare.bikeshare_trips</a:t>
            </a:r>
            <a:r>
              <a:rPr lang="en-ID" sz="1300" b="0" dirty="0">
                <a:solidFill>
                  <a:srgbClr val="0D90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bikeshare_trips</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367D6"/>
                </a:solidFill>
                <a:effectLst/>
                <a:latin typeface="Roboto Mono"/>
              </a:rPr>
              <a:t>INNER</a:t>
            </a:r>
            <a:r>
              <a:rPr lang="en-ID" sz="1300" b="0" dirty="0">
                <a:solidFill>
                  <a:srgbClr val="000000"/>
                </a:solidFill>
                <a:effectLst/>
                <a:latin typeface="Roboto Mono"/>
              </a:rPr>
              <a:t> </a:t>
            </a:r>
            <a:r>
              <a:rPr lang="en-ID" sz="1300" b="0" dirty="0">
                <a:solidFill>
                  <a:srgbClr val="3367D6"/>
                </a:solidFill>
                <a:effectLst/>
                <a:latin typeface="Roboto Mono"/>
              </a:rPr>
              <a:t>JOIN</a:t>
            </a:r>
            <a:r>
              <a:rPr lang="en-ID" sz="1300" b="0" dirty="0">
                <a:solidFill>
                  <a:srgbClr val="000000"/>
                </a:solidFill>
                <a:effectLst/>
                <a:latin typeface="Roboto Mono"/>
              </a:rPr>
              <a:t> </a:t>
            </a:r>
            <a:r>
              <a:rPr lang="en-ID" sz="1300" b="0" dirty="0">
                <a:solidFill>
                  <a:srgbClr val="0D904F"/>
                </a:solidFill>
                <a:effectLst/>
                <a:latin typeface="Roboto Mono"/>
              </a:rPr>
              <a:t>`bigquery-public-data.san_francisco_bikeshare.bikeshare_station_info`</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bikeshare_station_info</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367D6"/>
                </a:solidFill>
                <a:effectLst/>
                <a:latin typeface="Roboto Mono"/>
              </a:rPr>
              <a:t>ON</a:t>
            </a:r>
            <a:r>
              <a:rPr lang="en-ID" sz="1300" b="0" dirty="0">
                <a:solidFill>
                  <a:srgbClr val="000000"/>
                </a:solidFill>
                <a:effectLst/>
                <a:latin typeface="Roboto Mono"/>
              </a:rPr>
              <a:t> </a:t>
            </a:r>
            <a:r>
              <a:rPr lang="en-ID" sz="1300" b="0" dirty="0" err="1">
                <a:solidFill>
                  <a:srgbClr val="000000"/>
                </a:solidFill>
                <a:effectLst/>
                <a:latin typeface="Roboto Mono"/>
              </a:rPr>
              <a:t>bikeshare_trips.</a:t>
            </a:r>
            <a:r>
              <a:rPr lang="en-ID" sz="1300" b="0" dirty="0" err="1">
                <a:solidFill>
                  <a:srgbClr val="800000"/>
                </a:solidFill>
                <a:effectLst/>
                <a:latin typeface="Roboto Mono"/>
              </a:rPr>
              <a:t>start_station_id</a:t>
            </a:r>
            <a:r>
              <a:rPr lang="en-ID" sz="1300" b="0" dirty="0">
                <a:solidFill>
                  <a:srgbClr val="000000"/>
                </a:solidFill>
                <a:effectLst/>
                <a:latin typeface="Roboto Mono"/>
              </a:rPr>
              <a:t> = </a:t>
            </a:r>
            <a:r>
              <a:rPr lang="en-ID" sz="1300" b="0" dirty="0" err="1">
                <a:solidFill>
                  <a:srgbClr val="000000"/>
                </a:solidFill>
                <a:effectLst/>
                <a:latin typeface="Roboto Mono"/>
              </a:rPr>
              <a:t>bikeshare_station_info.station_id</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367D6"/>
                </a:solidFill>
                <a:effectLst/>
                <a:latin typeface="Roboto Mono"/>
              </a:rPr>
              <a:t>INNER</a:t>
            </a:r>
            <a:r>
              <a:rPr lang="en-ID" sz="1300" b="0" dirty="0">
                <a:solidFill>
                  <a:srgbClr val="000000"/>
                </a:solidFill>
                <a:effectLst/>
                <a:latin typeface="Roboto Mono"/>
              </a:rPr>
              <a:t> </a:t>
            </a:r>
            <a:r>
              <a:rPr lang="en-ID" sz="1300" b="0" dirty="0">
                <a:solidFill>
                  <a:srgbClr val="3367D6"/>
                </a:solidFill>
                <a:effectLst/>
                <a:latin typeface="Roboto Mono"/>
              </a:rPr>
              <a:t>JOIN</a:t>
            </a:r>
            <a:r>
              <a:rPr lang="en-ID" sz="1300" b="0" dirty="0">
                <a:solidFill>
                  <a:srgbClr val="000000"/>
                </a:solidFill>
                <a:effectLst/>
                <a:latin typeface="Roboto Mono"/>
              </a:rPr>
              <a:t> </a:t>
            </a:r>
            <a:r>
              <a:rPr lang="en-ID" sz="1300" b="0" dirty="0">
                <a:solidFill>
                  <a:srgbClr val="0D904F"/>
                </a:solidFill>
                <a:effectLst/>
                <a:latin typeface="Roboto Mono"/>
              </a:rPr>
              <a:t>`bigquery-public-data.san_francisco_bikeshare.bikeshare_regions`</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bikeshare_regions</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367D6"/>
                </a:solidFill>
                <a:effectLst/>
                <a:latin typeface="Roboto Mono"/>
              </a:rPr>
              <a:t>ON</a:t>
            </a:r>
            <a:r>
              <a:rPr lang="en-ID" sz="1300" b="0" dirty="0">
                <a:solidFill>
                  <a:srgbClr val="000000"/>
                </a:solidFill>
                <a:effectLst/>
                <a:latin typeface="Roboto Mono"/>
              </a:rPr>
              <a:t> </a:t>
            </a:r>
            <a:r>
              <a:rPr lang="en-ID" sz="1300" b="0" dirty="0" err="1">
                <a:solidFill>
                  <a:srgbClr val="000000"/>
                </a:solidFill>
                <a:effectLst/>
                <a:latin typeface="Roboto Mono"/>
              </a:rPr>
              <a:t>bikeshare_station_info.</a:t>
            </a:r>
            <a:r>
              <a:rPr lang="en-ID" sz="1300" b="0" dirty="0" err="1">
                <a:solidFill>
                  <a:srgbClr val="800000"/>
                </a:solidFill>
                <a:effectLst/>
                <a:latin typeface="Roboto Mono"/>
              </a:rPr>
              <a:t>region_id</a:t>
            </a:r>
            <a:r>
              <a:rPr lang="en-ID" sz="1300" b="0" dirty="0">
                <a:solidFill>
                  <a:srgbClr val="000000"/>
                </a:solidFill>
                <a:effectLst/>
                <a:latin typeface="Roboto Mono"/>
              </a:rPr>
              <a:t> = </a:t>
            </a:r>
            <a:r>
              <a:rPr lang="en-ID" sz="1300" b="0" dirty="0" err="1">
                <a:solidFill>
                  <a:srgbClr val="000000"/>
                </a:solidFill>
                <a:effectLst/>
                <a:latin typeface="Roboto Mono"/>
              </a:rPr>
              <a:t>bikeshare_regions.region_id</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367D6"/>
                </a:solidFill>
                <a:effectLst/>
                <a:latin typeface="Roboto Mono"/>
              </a:rPr>
              <a:t>WHERE</a:t>
            </a:r>
            <a:r>
              <a:rPr lang="en-ID" sz="1300" b="0" dirty="0">
                <a:solidFill>
                  <a:srgbClr val="000000"/>
                </a:solidFill>
                <a:effectLst/>
                <a:latin typeface="Roboto Mono"/>
              </a:rPr>
              <a:t> </a:t>
            </a:r>
            <a:r>
              <a:rPr lang="en-ID" sz="1300" b="0" dirty="0" err="1">
                <a:solidFill>
                  <a:srgbClr val="000000"/>
                </a:solidFill>
                <a:effectLst/>
                <a:latin typeface="Roboto Mono"/>
              </a:rPr>
              <a:t>bikeshare_trips.start_date</a:t>
            </a:r>
            <a:r>
              <a:rPr lang="en-ID" sz="1300" b="0" dirty="0">
                <a:solidFill>
                  <a:srgbClr val="000000"/>
                </a:solidFill>
                <a:effectLst/>
                <a:latin typeface="Roboto Mono"/>
              </a:rPr>
              <a:t> </a:t>
            </a:r>
            <a:r>
              <a:rPr lang="en-ID" sz="1300" b="0" dirty="0">
                <a:solidFill>
                  <a:srgbClr val="3367D6"/>
                </a:solidFill>
                <a:effectLst/>
                <a:latin typeface="Roboto Mono"/>
              </a:rPr>
              <a:t>BETWEEN</a:t>
            </a:r>
            <a:r>
              <a:rPr lang="en-ID" sz="1300" b="0" dirty="0">
                <a:solidFill>
                  <a:srgbClr val="000000"/>
                </a:solidFill>
                <a:effectLst/>
                <a:latin typeface="Roboto Mono"/>
              </a:rPr>
              <a:t> </a:t>
            </a:r>
            <a:r>
              <a:rPr lang="en-ID" sz="1300" b="0" dirty="0">
                <a:solidFill>
                  <a:srgbClr val="0D904F"/>
                </a:solidFill>
                <a:effectLst/>
                <a:latin typeface="Roboto Mono"/>
              </a:rPr>
              <a:t>'2014-01-01'</a:t>
            </a:r>
            <a:r>
              <a:rPr lang="en-ID" sz="1300" b="0" dirty="0">
                <a:solidFill>
                  <a:srgbClr val="000000"/>
                </a:solidFill>
                <a:effectLst/>
                <a:latin typeface="Roboto Mono"/>
              </a:rPr>
              <a:t> </a:t>
            </a:r>
            <a:r>
              <a:rPr lang="en-ID" sz="1300" b="0" dirty="0">
                <a:solidFill>
                  <a:srgbClr val="3367D6"/>
                </a:solidFill>
                <a:effectLst/>
                <a:latin typeface="Roboto Mono"/>
              </a:rPr>
              <a:t>AND</a:t>
            </a:r>
            <a:r>
              <a:rPr lang="en-ID" sz="1300" b="0" dirty="0">
                <a:solidFill>
                  <a:srgbClr val="000000"/>
                </a:solidFill>
                <a:effectLst/>
                <a:latin typeface="Roboto Mono"/>
              </a:rPr>
              <a:t> </a:t>
            </a:r>
            <a:r>
              <a:rPr lang="en-ID" sz="1300" b="0" dirty="0">
                <a:solidFill>
                  <a:srgbClr val="0D904F"/>
                </a:solidFill>
                <a:effectLst/>
                <a:latin typeface="Roboto Mono"/>
              </a:rPr>
              <a:t>'2017-12-01'</a:t>
            </a:r>
            <a:r>
              <a:rPr lang="en-ID" sz="1300" b="0" dirty="0">
                <a:solidFill>
                  <a:srgbClr val="000000"/>
                </a:solidFill>
                <a:effectLst/>
                <a:latin typeface="Roboto Mono"/>
              </a:rPr>
              <a:t> </a:t>
            </a:r>
            <a:r>
              <a:rPr lang="en-ID" sz="1300" b="0" dirty="0">
                <a:solidFill>
                  <a:srgbClr val="3367D6"/>
                </a:solidFill>
                <a:effectLst/>
                <a:latin typeface="Roboto Mono"/>
              </a:rPr>
              <a:t>AND</a:t>
            </a:r>
            <a:r>
              <a:rPr lang="en-ID" sz="1300" b="0" dirty="0">
                <a:solidFill>
                  <a:srgbClr val="000000"/>
                </a:solidFill>
                <a:effectLst/>
                <a:latin typeface="Roboto Mono"/>
              </a:rPr>
              <a:t> bikeshare_regions.name </a:t>
            </a:r>
            <a:r>
              <a:rPr lang="en-ID" sz="1300" b="0" dirty="0">
                <a:solidFill>
                  <a:srgbClr val="3367D6"/>
                </a:solidFill>
                <a:effectLst/>
                <a:latin typeface="Roboto Mono"/>
              </a:rPr>
              <a:t>IS</a:t>
            </a:r>
            <a:r>
              <a:rPr lang="en-ID" sz="1300" b="0" dirty="0">
                <a:solidFill>
                  <a:srgbClr val="000000"/>
                </a:solidFill>
                <a:effectLst/>
                <a:latin typeface="Roboto Mono"/>
              </a:rPr>
              <a:t> </a:t>
            </a:r>
            <a:r>
              <a:rPr lang="en-ID" sz="1300" b="0" dirty="0">
                <a:solidFill>
                  <a:srgbClr val="3367D6"/>
                </a:solidFill>
                <a:effectLst/>
                <a:latin typeface="Roboto Mono"/>
              </a:rPr>
              <a:t>NOT</a:t>
            </a:r>
            <a:r>
              <a:rPr lang="en-ID" sz="1300" b="0" dirty="0">
                <a:solidFill>
                  <a:srgbClr val="000000"/>
                </a:solidFill>
                <a:effectLst/>
                <a:latin typeface="Roboto Mono"/>
              </a:rPr>
              <a:t> </a:t>
            </a:r>
            <a:r>
              <a:rPr lang="en-ID" sz="1300" b="0" dirty="0">
                <a:solidFill>
                  <a:srgbClr val="3367D6"/>
                </a:solidFill>
                <a:effectLst/>
                <a:latin typeface="Roboto Mono"/>
              </a:rPr>
              <a:t>NULL</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367D6"/>
                </a:solidFill>
                <a:effectLst/>
                <a:latin typeface="Roboto Mono"/>
              </a:rPr>
              <a:t>GROUP</a:t>
            </a:r>
            <a:r>
              <a:rPr lang="en-ID" sz="1300" b="0" dirty="0">
                <a:solidFill>
                  <a:srgbClr val="000000"/>
                </a:solidFill>
                <a:effectLst/>
                <a:latin typeface="Roboto Mono"/>
              </a:rPr>
              <a:t> </a:t>
            </a:r>
            <a:r>
              <a:rPr lang="en-ID" sz="1300" b="0" dirty="0">
                <a:solidFill>
                  <a:srgbClr val="3367D6"/>
                </a:solidFill>
                <a:effectLst/>
                <a:latin typeface="Roboto Mono"/>
              </a:rPr>
              <a:t>BY</a:t>
            </a:r>
            <a:r>
              <a:rPr lang="en-ID" sz="1300" b="0" dirty="0">
                <a:solidFill>
                  <a:srgbClr val="000000"/>
                </a:solidFill>
                <a:effectLst/>
                <a:latin typeface="Roboto Mono"/>
              </a:rPr>
              <a:t> </a:t>
            </a:r>
            <a:r>
              <a:rPr lang="en-ID" sz="1300" b="0" dirty="0">
                <a:solidFill>
                  <a:srgbClr val="F4511E"/>
                </a:solidFill>
                <a:effectLst/>
                <a:latin typeface="Roboto Mono"/>
              </a:rPr>
              <a:t>1</a:t>
            </a:r>
            <a:r>
              <a:rPr lang="en-ID" sz="1300" b="0" dirty="0">
                <a:solidFill>
                  <a:srgbClr val="000000"/>
                </a:solidFill>
                <a:effectLst/>
                <a:latin typeface="Roboto Mono"/>
              </a:rPr>
              <a:t>,</a:t>
            </a:r>
            <a:r>
              <a:rPr lang="en-ID" sz="1300" b="0" dirty="0">
                <a:solidFill>
                  <a:srgbClr val="F4511E"/>
                </a:solidFill>
                <a:effectLst/>
                <a:latin typeface="Roboto Mono"/>
              </a:rPr>
              <a:t>2</a:t>
            </a:r>
            <a:r>
              <a:rPr lang="en-ID" sz="1300" b="0" dirty="0">
                <a:solidFill>
                  <a:srgbClr val="000000"/>
                </a:solidFill>
                <a:effectLst/>
                <a:latin typeface="Roboto Mono"/>
              </a:rPr>
              <a:t>,</a:t>
            </a:r>
            <a:r>
              <a:rPr lang="en-ID" sz="1300" b="0" dirty="0">
                <a:solidFill>
                  <a:srgbClr val="F4511E"/>
                </a:solidFill>
                <a:effectLst/>
                <a:latin typeface="Roboto Mono"/>
              </a:rPr>
              <a:t>3</a:t>
            </a:r>
            <a:r>
              <a:rPr lang="en-ID" sz="1300" b="0" dirty="0">
                <a:solidFill>
                  <a:srgbClr val="37474F"/>
                </a:solidFill>
                <a:effectLst/>
                <a:latin typeface="Roboto Mono"/>
              </a:rPr>
              <a:t>)</a:t>
            </a:r>
            <a:r>
              <a:rPr lang="en-ID" sz="1300" b="0" dirty="0">
                <a:solidFill>
                  <a:srgbClr val="000000"/>
                </a:solidFill>
                <a:effectLst/>
                <a:latin typeface="Roboto Mono"/>
              </a:rPr>
              <a:t>,</a:t>
            </a:r>
          </a:p>
          <a:p>
            <a:r>
              <a:rPr lang="en-ID" sz="1300" b="0" dirty="0">
                <a:solidFill>
                  <a:srgbClr val="000000"/>
                </a:solidFill>
                <a:effectLst/>
                <a:latin typeface="Roboto Mono"/>
              </a:rPr>
              <a:t>combine_2 </a:t>
            </a:r>
            <a:r>
              <a:rPr lang="en-ID" sz="1300" b="0" dirty="0">
                <a:solidFill>
                  <a:srgbClr val="3367D6"/>
                </a:solidFill>
                <a:effectLst/>
                <a:latin typeface="Roboto Mono"/>
              </a:rPr>
              <a:t>AS</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a:solidFill>
                  <a:srgbClr val="3367D6"/>
                </a:solidFill>
                <a:effectLst/>
                <a:latin typeface="Roboto Mono"/>
              </a:rPr>
              <a:t>SELECT</a:t>
            </a:r>
            <a:endParaRPr lang="en-ID" sz="1300" b="0" dirty="0">
              <a:solidFill>
                <a:srgbClr val="000000"/>
              </a:solidFill>
              <a:effectLst/>
              <a:latin typeface="Roboto Mono"/>
            </a:endParaRPr>
          </a:p>
          <a:p>
            <a:r>
              <a:rPr lang="en-ID" sz="1300" b="0" dirty="0">
                <a:solidFill>
                  <a:srgbClr val="000000"/>
                </a:solidFill>
                <a:effectLst/>
                <a:latin typeface="Roboto Mono"/>
              </a:rPr>
              <a:t>        </a:t>
            </a:r>
            <a:r>
              <a:rPr lang="en-ID" sz="1300" b="0" dirty="0" err="1">
                <a:solidFill>
                  <a:srgbClr val="000000"/>
                </a:solidFill>
                <a:effectLst/>
                <a:latin typeface="Roboto Mono"/>
              </a:rPr>
              <a:t>region_name</a:t>
            </a:r>
            <a:r>
              <a:rPr lang="en-ID" sz="1300" b="0" dirty="0">
                <a:solidFill>
                  <a:srgbClr val="000000"/>
                </a:solidFill>
                <a:effectLst/>
                <a:latin typeface="Roboto Mono"/>
              </a:rPr>
              <a:t>, year, month,</a:t>
            </a:r>
          </a:p>
          <a:p>
            <a:r>
              <a:rPr lang="en-ID" sz="1300" b="0" dirty="0">
                <a:solidFill>
                  <a:srgbClr val="000000"/>
                </a:solidFill>
                <a:effectLst/>
                <a:latin typeface="Roboto Mono"/>
              </a:rPr>
              <a:t>        </a:t>
            </a:r>
            <a:r>
              <a:rPr lang="en-ID" sz="1300" b="0" dirty="0">
                <a:solidFill>
                  <a:srgbClr val="3367D6"/>
                </a:solidFill>
                <a:effectLst/>
                <a:latin typeface="Roboto Mono"/>
              </a:rPr>
              <a:t>LAG</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err="1">
                <a:solidFill>
                  <a:srgbClr val="000000"/>
                </a:solidFill>
                <a:effectLst/>
                <a:latin typeface="Roboto Mono"/>
              </a:rPr>
              <a:t>total_trips</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OVER</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a:solidFill>
                  <a:srgbClr val="3367D6"/>
                </a:solidFill>
                <a:effectLst/>
                <a:latin typeface="Roboto Mono"/>
              </a:rPr>
              <a:t>ORDER</a:t>
            </a:r>
            <a:r>
              <a:rPr lang="en-ID" sz="1300" b="0" dirty="0">
                <a:solidFill>
                  <a:srgbClr val="000000"/>
                </a:solidFill>
                <a:effectLst/>
                <a:latin typeface="Roboto Mono"/>
              </a:rPr>
              <a:t> </a:t>
            </a:r>
            <a:r>
              <a:rPr lang="en-ID" sz="1300" b="0" dirty="0">
                <a:solidFill>
                  <a:srgbClr val="3367D6"/>
                </a:solidFill>
                <a:effectLst/>
                <a:latin typeface="Roboto Mono"/>
              </a:rPr>
              <a:t>BY</a:t>
            </a:r>
            <a:r>
              <a:rPr lang="en-ID" sz="1300" b="0" dirty="0">
                <a:solidFill>
                  <a:srgbClr val="000000"/>
                </a:solidFill>
                <a:effectLst/>
                <a:latin typeface="Roboto Mono"/>
              </a:rPr>
              <a:t> </a:t>
            </a:r>
            <a:r>
              <a:rPr lang="en-ID" sz="1300" b="0" dirty="0" err="1">
                <a:solidFill>
                  <a:srgbClr val="000000"/>
                </a:solidFill>
                <a:effectLst/>
                <a:latin typeface="Roboto Mono"/>
              </a:rPr>
              <a:t>region_name,year,month</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total_trips_prev</a:t>
            </a:r>
            <a:r>
              <a:rPr lang="en-ID" sz="1300" b="0" dirty="0">
                <a:solidFill>
                  <a:srgbClr val="000000"/>
                </a:solidFill>
                <a:effectLst/>
                <a:latin typeface="Roboto Mono"/>
              </a:rPr>
              <a:t>,</a:t>
            </a:r>
          </a:p>
          <a:p>
            <a:r>
              <a:rPr lang="en-ID" sz="1300" b="0" dirty="0">
                <a:solidFill>
                  <a:srgbClr val="000000"/>
                </a:solidFill>
                <a:effectLst/>
                <a:latin typeface="Roboto Mono"/>
              </a:rPr>
              <a:t>        </a:t>
            </a:r>
            <a:r>
              <a:rPr lang="en-ID" sz="1300" b="0" dirty="0" err="1">
                <a:solidFill>
                  <a:srgbClr val="000000"/>
                </a:solidFill>
                <a:effectLst/>
                <a:latin typeface="Roboto Mono"/>
              </a:rPr>
              <a:t>total_trips</a:t>
            </a:r>
            <a:r>
              <a:rPr lang="en-ID" sz="1300" b="0" dirty="0">
                <a:solidFill>
                  <a:srgbClr val="000000"/>
                </a:solidFill>
                <a:effectLst/>
                <a:latin typeface="Roboto Mono"/>
              </a:rPr>
              <a:t>,</a:t>
            </a:r>
          </a:p>
          <a:p>
            <a:r>
              <a:rPr lang="en-ID" sz="1300" b="0" dirty="0">
                <a:solidFill>
                  <a:srgbClr val="000000"/>
                </a:solidFill>
                <a:effectLst/>
                <a:latin typeface="Roboto Mono"/>
              </a:rPr>
              <a:t>    </a:t>
            </a:r>
            <a:r>
              <a:rPr lang="en-ID" sz="1300" b="0" dirty="0">
                <a:solidFill>
                  <a:srgbClr val="3367D6"/>
                </a:solidFill>
                <a:effectLst/>
                <a:latin typeface="Roboto Mono"/>
              </a:rPr>
              <a:t>FROM</a:t>
            </a:r>
            <a:r>
              <a:rPr lang="en-ID" sz="1300" b="0" dirty="0">
                <a:solidFill>
                  <a:srgbClr val="000000"/>
                </a:solidFill>
                <a:effectLst/>
                <a:latin typeface="Roboto Mono"/>
              </a:rPr>
              <a:t> combine</a:t>
            </a:r>
          </a:p>
          <a:p>
            <a:r>
              <a:rPr lang="en-ID" sz="1300" b="0" dirty="0">
                <a:solidFill>
                  <a:srgbClr val="000000"/>
                </a:solidFill>
                <a:effectLst/>
                <a:latin typeface="Roboto Mono"/>
              </a:rPr>
              <a:t>    </a:t>
            </a:r>
            <a:r>
              <a:rPr lang="en-ID" sz="1300" b="0" dirty="0">
                <a:solidFill>
                  <a:srgbClr val="3367D6"/>
                </a:solidFill>
                <a:effectLst/>
                <a:latin typeface="Roboto Mono"/>
              </a:rPr>
              <a:t>GROUP</a:t>
            </a:r>
            <a:r>
              <a:rPr lang="en-ID" sz="1300" b="0" dirty="0">
                <a:solidFill>
                  <a:srgbClr val="000000"/>
                </a:solidFill>
                <a:effectLst/>
                <a:latin typeface="Roboto Mono"/>
              </a:rPr>
              <a:t> </a:t>
            </a:r>
            <a:r>
              <a:rPr lang="en-ID" sz="1300" b="0" dirty="0">
                <a:solidFill>
                  <a:srgbClr val="3367D6"/>
                </a:solidFill>
                <a:effectLst/>
                <a:latin typeface="Roboto Mono"/>
              </a:rPr>
              <a:t>BY</a:t>
            </a:r>
            <a:r>
              <a:rPr lang="en-ID" sz="1300" b="0" dirty="0">
                <a:solidFill>
                  <a:srgbClr val="000000"/>
                </a:solidFill>
                <a:effectLst/>
                <a:latin typeface="Roboto Mono"/>
              </a:rPr>
              <a:t> </a:t>
            </a:r>
            <a:r>
              <a:rPr lang="en-ID" sz="1300" b="0" dirty="0">
                <a:solidFill>
                  <a:srgbClr val="F4511E"/>
                </a:solidFill>
                <a:effectLst/>
                <a:latin typeface="Roboto Mono"/>
              </a:rPr>
              <a:t>1</a:t>
            </a:r>
            <a:r>
              <a:rPr lang="en-ID" sz="1300" b="0" dirty="0">
                <a:solidFill>
                  <a:srgbClr val="000000"/>
                </a:solidFill>
                <a:effectLst/>
                <a:latin typeface="Roboto Mono"/>
              </a:rPr>
              <a:t>,</a:t>
            </a:r>
            <a:r>
              <a:rPr lang="en-ID" sz="1300" b="0" dirty="0">
                <a:solidFill>
                  <a:srgbClr val="F4511E"/>
                </a:solidFill>
                <a:effectLst/>
                <a:latin typeface="Roboto Mono"/>
              </a:rPr>
              <a:t>2</a:t>
            </a:r>
            <a:r>
              <a:rPr lang="en-ID" sz="1300" b="0" dirty="0">
                <a:solidFill>
                  <a:srgbClr val="000000"/>
                </a:solidFill>
                <a:effectLst/>
                <a:latin typeface="Roboto Mono"/>
              </a:rPr>
              <a:t>,</a:t>
            </a:r>
            <a:r>
              <a:rPr lang="en-ID" sz="1300" b="0" dirty="0">
                <a:solidFill>
                  <a:srgbClr val="F4511E"/>
                </a:solidFill>
                <a:effectLst/>
                <a:latin typeface="Roboto Mono"/>
              </a:rPr>
              <a:t>3</a:t>
            </a:r>
            <a:r>
              <a:rPr lang="en-ID" sz="1300" b="0" dirty="0">
                <a:solidFill>
                  <a:srgbClr val="000000"/>
                </a:solidFill>
                <a:effectLst/>
                <a:latin typeface="Roboto Mono"/>
              </a:rPr>
              <a:t>,</a:t>
            </a:r>
            <a:r>
              <a:rPr lang="en-ID" sz="1300" b="0" dirty="0">
                <a:solidFill>
                  <a:srgbClr val="F4511E"/>
                </a:solidFill>
                <a:effectLst/>
                <a:latin typeface="Roboto Mono"/>
              </a:rPr>
              <a:t>5</a:t>
            </a:r>
            <a:r>
              <a:rPr lang="en-ID" sz="1300" b="0" dirty="0">
                <a:solidFill>
                  <a:srgbClr val="37474F"/>
                </a:solidFill>
                <a:effectLst/>
                <a:latin typeface="Roboto Mono"/>
              </a:rPr>
              <a:t>)</a:t>
            </a:r>
            <a:endParaRPr lang="en-ID" sz="1300" b="0" dirty="0">
              <a:solidFill>
                <a:srgbClr val="000000"/>
              </a:solidFill>
              <a:effectLst/>
              <a:latin typeface="Roboto Mono"/>
            </a:endParaRPr>
          </a:p>
          <a:p>
            <a:r>
              <a:rPr lang="en-ID" sz="1300" b="0" dirty="0">
                <a:solidFill>
                  <a:srgbClr val="3367D6"/>
                </a:solidFill>
                <a:effectLst/>
                <a:latin typeface="Roboto Mono"/>
              </a:rPr>
              <a:t>SELECT</a:t>
            </a:r>
            <a:r>
              <a:rPr lang="en-ID" sz="1300" b="0" dirty="0">
                <a:solidFill>
                  <a:srgbClr val="000000"/>
                </a:solidFill>
                <a:effectLst/>
                <a:latin typeface="Roboto Mono"/>
              </a:rPr>
              <a:t> </a:t>
            </a:r>
            <a:r>
              <a:rPr lang="en-ID" sz="1300" b="0" dirty="0" err="1">
                <a:solidFill>
                  <a:srgbClr val="000000"/>
                </a:solidFill>
                <a:effectLst/>
                <a:latin typeface="Roboto Mono"/>
              </a:rPr>
              <a:t>region_name</a:t>
            </a:r>
            <a:r>
              <a:rPr lang="en-ID" sz="1300" b="0" dirty="0">
                <a:solidFill>
                  <a:srgbClr val="000000"/>
                </a:solidFill>
                <a:effectLst/>
                <a:latin typeface="Roboto Mono"/>
              </a:rPr>
              <a:t>,</a:t>
            </a:r>
          </a:p>
          <a:p>
            <a:r>
              <a:rPr lang="en-ID" sz="1300" b="0" dirty="0">
                <a:solidFill>
                  <a:srgbClr val="000000"/>
                </a:solidFill>
                <a:effectLst/>
                <a:latin typeface="Roboto Mono"/>
              </a:rPr>
              <a:t>    year,</a:t>
            </a:r>
          </a:p>
          <a:p>
            <a:r>
              <a:rPr lang="en-ID" sz="1300" b="0" dirty="0">
                <a:solidFill>
                  <a:srgbClr val="000000"/>
                </a:solidFill>
                <a:effectLst/>
                <a:latin typeface="Roboto Mono"/>
              </a:rPr>
              <a:t>    month,</a:t>
            </a:r>
          </a:p>
          <a:p>
            <a:r>
              <a:rPr lang="en-ID" sz="1300" b="0" dirty="0">
                <a:solidFill>
                  <a:srgbClr val="37474F"/>
                </a:solidFill>
                <a:effectLst/>
                <a:latin typeface="Roboto Mono"/>
              </a:rPr>
              <a:t>(</a:t>
            </a:r>
            <a:r>
              <a:rPr lang="en-ID" sz="1300" b="0" dirty="0">
                <a:solidFill>
                  <a:srgbClr val="3367D6"/>
                </a:solidFill>
                <a:effectLst/>
                <a:latin typeface="Roboto Mono"/>
              </a:rPr>
              <a:t>CAST</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err="1">
                <a:solidFill>
                  <a:srgbClr val="000000"/>
                </a:solidFill>
                <a:effectLst/>
                <a:latin typeface="Roboto Mono"/>
              </a:rPr>
              <a:t>total_trips</a:t>
            </a:r>
            <a:r>
              <a:rPr lang="en-ID" sz="1300" b="0" dirty="0">
                <a:solidFill>
                  <a:srgbClr val="000000"/>
                </a:solidFill>
                <a:effectLst/>
                <a:latin typeface="Roboto Mono"/>
              </a:rPr>
              <a:t> </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err="1">
                <a:solidFill>
                  <a:srgbClr val="000000"/>
                </a:solidFill>
                <a:effectLst/>
                <a:latin typeface="Roboto Mono"/>
              </a:rPr>
              <a:t>total_trips_prev</a:t>
            </a:r>
            <a:r>
              <a:rPr lang="en-ID" sz="1300" b="0" dirty="0">
                <a:solidFill>
                  <a:srgbClr val="37474F"/>
                </a:solidFill>
                <a:effectLst/>
                <a:latin typeface="Roboto Mono"/>
              </a:rPr>
              <a:t>)</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DECIMAL</a:t>
            </a:r>
            <a:r>
              <a:rPr lang="en-ID" sz="1300" b="0" dirty="0">
                <a:solidFill>
                  <a:srgbClr val="37474F"/>
                </a:solidFill>
                <a:effectLst/>
                <a:latin typeface="Roboto Mono"/>
              </a:rPr>
              <a:t>)/</a:t>
            </a:r>
            <a:r>
              <a:rPr lang="en-ID" sz="1300" b="0" dirty="0" err="1">
                <a:solidFill>
                  <a:srgbClr val="000000"/>
                </a:solidFill>
                <a:effectLst/>
                <a:latin typeface="Roboto Mono"/>
              </a:rPr>
              <a:t>total_trips_prev</a:t>
            </a:r>
            <a:r>
              <a:rPr lang="en-ID" sz="1300" b="0" dirty="0">
                <a:solidFill>
                  <a:srgbClr val="37474F"/>
                </a:solidFill>
                <a:effectLst/>
                <a:latin typeface="Roboto Mono"/>
              </a:rPr>
              <a:t>)*</a:t>
            </a:r>
            <a:r>
              <a:rPr lang="en-ID" sz="1300" b="0" dirty="0">
                <a:solidFill>
                  <a:srgbClr val="F4511E"/>
                </a:solidFill>
                <a:effectLst/>
                <a:latin typeface="Roboto Mono"/>
              </a:rPr>
              <a:t>100</a:t>
            </a:r>
            <a:r>
              <a:rPr lang="en-ID" sz="1300" b="0" dirty="0">
                <a:solidFill>
                  <a:srgbClr val="000000"/>
                </a:solidFill>
                <a:effectLst/>
                <a:latin typeface="Roboto Mono"/>
              </a:rPr>
              <a:t> </a:t>
            </a:r>
            <a:r>
              <a:rPr lang="en-ID" sz="1300" b="0" dirty="0">
                <a:solidFill>
                  <a:srgbClr val="3367D6"/>
                </a:solidFill>
                <a:effectLst/>
                <a:latin typeface="Roboto Mono"/>
              </a:rPr>
              <a:t>AS</a:t>
            </a:r>
            <a:r>
              <a:rPr lang="en-ID" sz="1300" b="0" dirty="0">
                <a:solidFill>
                  <a:srgbClr val="000000"/>
                </a:solidFill>
                <a:effectLst/>
                <a:latin typeface="Roboto Mono"/>
              </a:rPr>
              <a:t> </a:t>
            </a:r>
            <a:r>
              <a:rPr lang="en-ID" sz="1300" b="0" dirty="0" err="1">
                <a:solidFill>
                  <a:srgbClr val="000000"/>
                </a:solidFill>
                <a:effectLst/>
                <a:latin typeface="Roboto Mono"/>
              </a:rPr>
              <a:t>growth_percent</a:t>
            </a:r>
            <a:endParaRPr lang="en-ID" sz="1300" b="0" dirty="0">
              <a:solidFill>
                <a:srgbClr val="000000"/>
              </a:solidFill>
              <a:effectLst/>
              <a:latin typeface="Roboto Mono"/>
            </a:endParaRPr>
          </a:p>
          <a:p>
            <a:r>
              <a:rPr lang="en-ID" sz="1300" b="0" dirty="0">
                <a:solidFill>
                  <a:srgbClr val="3367D6"/>
                </a:solidFill>
                <a:effectLst/>
                <a:latin typeface="Roboto Mono"/>
              </a:rPr>
              <a:t>FROM</a:t>
            </a:r>
            <a:r>
              <a:rPr lang="en-ID" sz="1300" b="0" dirty="0">
                <a:solidFill>
                  <a:srgbClr val="000000"/>
                </a:solidFill>
                <a:effectLst/>
                <a:latin typeface="Roboto Mono"/>
              </a:rPr>
              <a:t> combine_2</a:t>
            </a:r>
          </a:p>
          <a:p>
            <a:r>
              <a:rPr lang="en-ID" sz="1300" b="0" dirty="0">
                <a:solidFill>
                  <a:srgbClr val="3367D6"/>
                </a:solidFill>
                <a:effectLst/>
                <a:latin typeface="Roboto Mono"/>
              </a:rPr>
              <a:t>WHERE</a:t>
            </a:r>
            <a:r>
              <a:rPr lang="en-ID" sz="1300" b="0" dirty="0">
                <a:solidFill>
                  <a:srgbClr val="000000"/>
                </a:solidFill>
                <a:effectLst/>
                <a:latin typeface="Roboto Mono"/>
              </a:rPr>
              <a:t> </a:t>
            </a:r>
            <a:r>
              <a:rPr lang="en-ID" sz="1300" b="0" dirty="0" err="1">
                <a:solidFill>
                  <a:srgbClr val="800000"/>
                </a:solidFill>
                <a:effectLst/>
                <a:latin typeface="Roboto Mono"/>
              </a:rPr>
              <a:t>region_name</a:t>
            </a:r>
            <a:r>
              <a:rPr lang="en-ID" sz="1300" b="0" dirty="0">
                <a:solidFill>
                  <a:srgbClr val="000000"/>
                </a:solidFill>
                <a:effectLst/>
                <a:latin typeface="Roboto Mono"/>
              </a:rPr>
              <a:t> = </a:t>
            </a:r>
            <a:r>
              <a:rPr lang="en-ID" sz="1300" b="0" dirty="0">
                <a:solidFill>
                  <a:srgbClr val="0D904F"/>
                </a:solidFill>
                <a:effectLst/>
                <a:latin typeface="Roboto Mono"/>
              </a:rPr>
              <a:t>'San Francisco'</a:t>
            </a:r>
            <a:endParaRPr lang="en-ID" sz="1300" b="0" dirty="0">
              <a:solidFill>
                <a:srgbClr val="000000"/>
              </a:solidFill>
              <a:effectLst/>
              <a:latin typeface="Roboto Mono"/>
            </a:endParaRPr>
          </a:p>
          <a:p>
            <a:r>
              <a:rPr lang="en-ID" sz="1300" b="0" dirty="0">
                <a:solidFill>
                  <a:srgbClr val="3367D6"/>
                </a:solidFill>
                <a:effectLst/>
                <a:latin typeface="Roboto Mono"/>
              </a:rPr>
              <a:t>ORDER</a:t>
            </a:r>
            <a:r>
              <a:rPr lang="en-ID" sz="1300" b="0" dirty="0">
                <a:solidFill>
                  <a:srgbClr val="000000"/>
                </a:solidFill>
                <a:effectLst/>
                <a:latin typeface="Roboto Mono"/>
              </a:rPr>
              <a:t> </a:t>
            </a:r>
            <a:r>
              <a:rPr lang="en-ID" sz="1300" b="0" dirty="0">
                <a:solidFill>
                  <a:srgbClr val="3367D6"/>
                </a:solidFill>
                <a:effectLst/>
                <a:latin typeface="Roboto Mono"/>
              </a:rPr>
              <a:t>BY</a:t>
            </a:r>
            <a:r>
              <a:rPr lang="en-ID" sz="1300" b="0" dirty="0">
                <a:solidFill>
                  <a:srgbClr val="000000"/>
                </a:solidFill>
                <a:effectLst/>
                <a:latin typeface="Roboto Mono"/>
              </a:rPr>
              <a:t> </a:t>
            </a:r>
            <a:r>
              <a:rPr lang="en-ID" sz="1300" b="0" dirty="0" err="1">
                <a:solidFill>
                  <a:srgbClr val="000000"/>
                </a:solidFill>
                <a:effectLst/>
                <a:latin typeface="Roboto Mono"/>
              </a:rPr>
              <a:t>region_name</a:t>
            </a:r>
            <a:r>
              <a:rPr lang="en-ID" sz="1300" b="0" dirty="0">
                <a:solidFill>
                  <a:srgbClr val="000000"/>
                </a:solidFill>
                <a:effectLst/>
                <a:latin typeface="Roboto Mono"/>
              </a:rPr>
              <a:t> </a:t>
            </a:r>
            <a:r>
              <a:rPr lang="en-ID" sz="1300" b="0" dirty="0">
                <a:solidFill>
                  <a:srgbClr val="3367D6"/>
                </a:solidFill>
                <a:effectLst/>
                <a:latin typeface="Roboto Mono"/>
              </a:rPr>
              <a:t>ASC</a:t>
            </a:r>
            <a:r>
              <a:rPr lang="en-ID" sz="1300" b="0" dirty="0">
                <a:solidFill>
                  <a:srgbClr val="000000"/>
                </a:solidFill>
                <a:effectLst/>
                <a:latin typeface="Roboto Mono"/>
              </a:rPr>
              <a:t>, year </a:t>
            </a:r>
            <a:r>
              <a:rPr lang="en-ID" sz="1300" b="0" dirty="0">
                <a:solidFill>
                  <a:srgbClr val="3367D6"/>
                </a:solidFill>
                <a:effectLst/>
                <a:latin typeface="Roboto Mono"/>
              </a:rPr>
              <a:t>DESC</a:t>
            </a:r>
            <a:r>
              <a:rPr lang="en-ID" sz="1300" b="0" dirty="0">
                <a:solidFill>
                  <a:srgbClr val="000000"/>
                </a:solidFill>
                <a:effectLst/>
                <a:latin typeface="Roboto Mono"/>
              </a:rPr>
              <a:t>, month </a:t>
            </a:r>
            <a:r>
              <a:rPr lang="en-ID" sz="1300" b="0" dirty="0">
                <a:solidFill>
                  <a:srgbClr val="3367D6"/>
                </a:solidFill>
                <a:effectLst/>
                <a:latin typeface="Roboto Mono"/>
              </a:rPr>
              <a:t>DESC</a:t>
            </a:r>
            <a:r>
              <a:rPr lang="en-ID" sz="1300" b="0" dirty="0">
                <a:solidFill>
                  <a:srgbClr val="000000"/>
                </a:solidFill>
                <a:effectLst/>
                <a:latin typeface="Roboto Mono"/>
              </a:rPr>
              <a:t>;</a:t>
            </a:r>
          </a:p>
        </p:txBody>
      </p:sp>
      <p:sp>
        <p:nvSpPr>
          <p:cNvPr id="9" name="TextBox 8">
            <a:extLst>
              <a:ext uri="{FF2B5EF4-FFF2-40B4-BE49-F238E27FC236}">
                <a16:creationId xmlns:a16="http://schemas.microsoft.com/office/drawing/2014/main" id="{907EF0E3-CF11-490B-8BFA-B756F850C604}"/>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829391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22</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7</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3108543"/>
          </a:xfrm>
          <a:prstGeom prst="rect">
            <a:avLst/>
          </a:prstGeom>
          <a:noFill/>
        </p:spPr>
        <p:txBody>
          <a:bodyPr wrap="square">
            <a:spAutoFit/>
          </a:bodyPr>
          <a:lstStyle/>
          <a:p>
            <a:r>
              <a:rPr lang="en-US" sz="2800" dirty="0">
                <a:latin typeface="HelveticaNeueLT Pro 65 Md" panose="020B0604020202020204" pitchFamily="34" charset="0"/>
              </a:rPr>
              <a:t>Given another dataset (Hacker News) please use table “stories” to create monthly retention cohorts (the groups, or cohorts, can be defined based upon the date that a user/author started a story) and then how many of them (%) coming back for the following </a:t>
            </a:r>
            <a:r>
              <a:rPr lang="en-US" sz="2800" dirty="0" err="1">
                <a:latin typeface="HelveticaNeueLT Pro 65 Md" panose="020B0604020202020204" pitchFamily="34" charset="0"/>
              </a:rPr>
              <a:t>monts</a:t>
            </a:r>
            <a:r>
              <a:rPr lang="en-US" sz="2800" dirty="0">
                <a:latin typeface="HelveticaNeueLT Pro 65 Md" panose="020B0604020202020204" pitchFamily="34" charset="0"/>
              </a:rPr>
              <a:t> in 2014. After analyzing the retention cohort, is there any interesting insight that we can get?</a:t>
            </a:r>
            <a:endParaRPr lang="en-ID" sz="2800" dirty="0">
              <a:latin typeface="HelveticaNeueLT Pro 65 Md" panose="020B0604020202020204" pitchFamily="34" charset="0"/>
            </a:endParaRPr>
          </a:p>
        </p:txBody>
      </p:sp>
    </p:spTree>
    <p:extLst>
      <p:ext uri="{BB962C8B-B14F-4D97-AF65-F5344CB8AC3E}">
        <p14:creationId xmlns:p14="http://schemas.microsoft.com/office/powerpoint/2010/main" val="308135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7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23</a:t>
            </a:fld>
            <a:endParaRPr lang="en-ID" sz="1800" i="1" dirty="0">
              <a:latin typeface="HelveticaNeueLT Pro 55 Roman" panose="020B0604020202020204" pitchFamily="34" charset="0"/>
            </a:endParaRPr>
          </a:p>
        </p:txBody>
      </p:sp>
      <p:pic>
        <p:nvPicPr>
          <p:cNvPr id="4" name="Picture 3">
            <a:extLst>
              <a:ext uri="{FF2B5EF4-FFF2-40B4-BE49-F238E27FC236}">
                <a16:creationId xmlns:a16="http://schemas.microsoft.com/office/drawing/2014/main" id="{13F43761-62CB-4296-8D7D-BCE8B0CA9D90}"/>
              </a:ext>
            </a:extLst>
          </p:cNvPr>
          <p:cNvPicPr>
            <a:picLocks noChangeAspect="1"/>
          </p:cNvPicPr>
          <p:nvPr/>
        </p:nvPicPr>
        <p:blipFill rotWithShape="1">
          <a:blip r:embed="rId3"/>
          <a:srcRect l="24167" t="47592" r="45729" b="12963"/>
          <a:stretch/>
        </p:blipFill>
        <p:spPr>
          <a:xfrm>
            <a:off x="342900" y="1193799"/>
            <a:ext cx="3670300" cy="2705100"/>
          </a:xfrm>
          <a:prstGeom prst="rect">
            <a:avLst/>
          </a:prstGeom>
        </p:spPr>
      </p:pic>
      <p:pic>
        <p:nvPicPr>
          <p:cNvPr id="6" name="Picture 5">
            <a:extLst>
              <a:ext uri="{FF2B5EF4-FFF2-40B4-BE49-F238E27FC236}">
                <a16:creationId xmlns:a16="http://schemas.microsoft.com/office/drawing/2014/main" id="{AD8E8809-ADA9-4DCE-BF1B-E73ACFF7CFFF}"/>
              </a:ext>
            </a:extLst>
          </p:cNvPr>
          <p:cNvPicPr>
            <a:picLocks noChangeAspect="1"/>
          </p:cNvPicPr>
          <p:nvPr/>
        </p:nvPicPr>
        <p:blipFill rotWithShape="1">
          <a:blip r:embed="rId4"/>
          <a:srcRect l="23542" t="36736" r="43021" b="11852"/>
          <a:stretch/>
        </p:blipFill>
        <p:spPr>
          <a:xfrm>
            <a:off x="5003800" y="1193798"/>
            <a:ext cx="4625522" cy="4000501"/>
          </a:xfrm>
          <a:prstGeom prst="rect">
            <a:avLst/>
          </a:prstGeom>
        </p:spPr>
      </p:pic>
    </p:spTree>
    <p:extLst>
      <p:ext uri="{BB962C8B-B14F-4D97-AF65-F5344CB8AC3E}">
        <p14:creationId xmlns:p14="http://schemas.microsoft.com/office/powerpoint/2010/main" val="3982638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7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24</a:t>
            </a:fld>
            <a:endParaRPr lang="en-ID" sz="1800" i="1" dirty="0">
              <a:latin typeface="HelveticaNeueLT Pro 55 Roman" panose="020B0604020202020204" pitchFamily="34" charset="0"/>
            </a:endParaRPr>
          </a:p>
        </p:txBody>
      </p:sp>
      <p:sp>
        <p:nvSpPr>
          <p:cNvPr id="6" name="TextBox 5">
            <a:extLst>
              <a:ext uri="{FF2B5EF4-FFF2-40B4-BE49-F238E27FC236}">
                <a16:creationId xmlns:a16="http://schemas.microsoft.com/office/drawing/2014/main" id="{C30BADE8-1B66-4743-9735-C555FA8B94F6}"/>
              </a:ext>
            </a:extLst>
          </p:cNvPr>
          <p:cNvSpPr txBox="1"/>
          <p:nvPr/>
        </p:nvSpPr>
        <p:spPr>
          <a:xfrm>
            <a:off x="832054" y="1443841"/>
            <a:ext cx="10515600" cy="4647426"/>
          </a:xfrm>
          <a:prstGeom prst="rect">
            <a:avLst/>
          </a:prstGeom>
          <a:noFill/>
        </p:spPr>
        <p:txBody>
          <a:bodyPr wrap="square">
            <a:spAutoFit/>
          </a:bodyPr>
          <a:lstStyle/>
          <a:p>
            <a:r>
              <a:rPr lang="en-US" sz="1600" b="0" dirty="0">
                <a:solidFill>
                  <a:srgbClr val="3367D6"/>
                </a:solidFill>
                <a:effectLst/>
                <a:latin typeface="Roboto Mono"/>
              </a:rPr>
              <a:t>WITH</a:t>
            </a:r>
            <a:r>
              <a:rPr lang="en-US" sz="1600" b="0" dirty="0">
                <a:solidFill>
                  <a:srgbClr val="000000"/>
                </a:solidFill>
                <a:effectLst/>
                <a:latin typeface="Roboto Mono"/>
              </a:rPr>
              <a:t> </a:t>
            </a:r>
            <a:r>
              <a:rPr lang="en-US" sz="1600" b="0" dirty="0" err="1">
                <a:solidFill>
                  <a:srgbClr val="000000"/>
                </a:solidFill>
                <a:effectLst/>
                <a:latin typeface="Roboto Mono"/>
              </a:rPr>
              <a:t>cohort_items</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a:solidFill>
                  <a:srgbClr val="37474F"/>
                </a:solidFill>
                <a:effectLst/>
                <a:latin typeface="Roboto Mono"/>
              </a:rPr>
              <a:t>(</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SELECT</a:t>
            </a:r>
            <a:r>
              <a:rPr lang="en-US" sz="1600" b="0" dirty="0">
                <a:solidFill>
                  <a:srgbClr val="000000"/>
                </a:solidFill>
                <a:effectLst/>
                <a:latin typeface="Roboto Mono"/>
              </a:rPr>
              <a:t> stories.</a:t>
            </a:r>
            <a:r>
              <a:rPr lang="en-US" sz="1600" b="0" dirty="0">
                <a:solidFill>
                  <a:srgbClr val="3367D6"/>
                </a:solidFill>
                <a:effectLst/>
                <a:latin typeface="Roboto Mono"/>
              </a:rPr>
              <a:t>by</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err="1">
                <a:solidFill>
                  <a:srgbClr val="000000"/>
                </a:solidFill>
                <a:effectLst/>
                <a:latin typeface="Roboto Mono"/>
              </a:rPr>
              <a:t>user_id</a:t>
            </a:r>
            <a:r>
              <a:rPr lang="en-US" sz="1600" b="0" dirty="0">
                <a:solidFill>
                  <a:srgbClr val="000000"/>
                </a:solidFill>
                <a:effectLst/>
                <a:latin typeface="Roboto Mono"/>
              </a:rPr>
              <a:t>,</a:t>
            </a:r>
          </a:p>
          <a:p>
            <a:r>
              <a:rPr lang="en-US" sz="1600" b="0" dirty="0">
                <a:solidFill>
                  <a:srgbClr val="000000"/>
                </a:solidFill>
                <a:effectLst/>
                <a:latin typeface="Roboto Mono"/>
              </a:rPr>
              <a:t>    </a:t>
            </a:r>
            <a:r>
              <a:rPr lang="en-US" sz="1600" b="0" dirty="0">
                <a:solidFill>
                  <a:srgbClr val="3367D6"/>
                </a:solidFill>
                <a:effectLst/>
                <a:latin typeface="Roboto Mono"/>
              </a:rPr>
              <a:t>MIN</a:t>
            </a:r>
            <a:r>
              <a:rPr lang="en-US" sz="1600" b="0" dirty="0">
                <a:solidFill>
                  <a:srgbClr val="37474F"/>
                </a:solidFill>
                <a:effectLst/>
                <a:latin typeface="Roboto Mono"/>
              </a:rPr>
              <a:t>(</a:t>
            </a:r>
            <a:r>
              <a:rPr lang="en-US" sz="1600" b="0" dirty="0">
                <a:solidFill>
                  <a:srgbClr val="3367D6"/>
                </a:solidFill>
                <a:effectLst/>
                <a:latin typeface="Roboto Mono"/>
              </a:rPr>
              <a:t>DATE</a:t>
            </a:r>
            <a:r>
              <a:rPr lang="en-US" sz="1600" b="0" dirty="0">
                <a:solidFill>
                  <a:srgbClr val="37474F"/>
                </a:solidFill>
                <a:effectLst/>
                <a:latin typeface="Roboto Mono"/>
              </a:rPr>
              <a:t>(</a:t>
            </a:r>
            <a:r>
              <a:rPr lang="en-US" sz="1600" b="0" dirty="0">
                <a:solidFill>
                  <a:srgbClr val="3367D6"/>
                </a:solidFill>
                <a:effectLst/>
                <a:latin typeface="Roboto Mono"/>
              </a:rPr>
              <a:t>DATE_TRUNC</a:t>
            </a:r>
            <a:r>
              <a:rPr lang="en-US" sz="1600" b="0" dirty="0">
                <a:solidFill>
                  <a:srgbClr val="37474F"/>
                </a:solidFill>
                <a:effectLst/>
                <a:latin typeface="Roboto Mono"/>
              </a:rPr>
              <a:t>(</a:t>
            </a:r>
            <a:r>
              <a:rPr lang="en-US" sz="1600" b="0" dirty="0" err="1">
                <a:solidFill>
                  <a:srgbClr val="000000"/>
                </a:solidFill>
                <a:effectLst/>
                <a:latin typeface="Roboto Mono"/>
              </a:rPr>
              <a:t>time_ts</a:t>
            </a:r>
            <a:r>
              <a:rPr lang="en-US" sz="1600" b="0" dirty="0">
                <a:solidFill>
                  <a:srgbClr val="000000"/>
                </a:solidFill>
                <a:effectLst/>
                <a:latin typeface="Roboto Mono"/>
              </a:rPr>
              <a:t>, MONTH</a:t>
            </a:r>
            <a:r>
              <a:rPr lang="en-US" sz="1600" b="0" dirty="0">
                <a:solidFill>
                  <a:srgbClr val="37474F"/>
                </a:solidFill>
                <a:effectLst/>
                <a:latin typeface="Roboto Mono"/>
              </a:rPr>
              <a:t>)))</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err="1">
                <a:solidFill>
                  <a:srgbClr val="000000"/>
                </a:solidFill>
                <a:effectLst/>
                <a:latin typeface="Roboto Mono"/>
              </a:rPr>
              <a:t>cohort_month</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FROM</a:t>
            </a:r>
            <a:r>
              <a:rPr lang="en-US" sz="1600" b="0" dirty="0">
                <a:solidFill>
                  <a:srgbClr val="000000"/>
                </a:solidFill>
                <a:effectLst/>
                <a:latin typeface="Roboto Mono"/>
              </a:rPr>
              <a:t> </a:t>
            </a:r>
            <a:r>
              <a:rPr lang="en-US" sz="1600" b="0" dirty="0" err="1">
                <a:solidFill>
                  <a:srgbClr val="000000"/>
                </a:solidFill>
                <a:effectLst/>
                <a:latin typeface="Roboto Mono"/>
              </a:rPr>
              <a:t>bigquery</a:t>
            </a:r>
            <a:r>
              <a:rPr lang="en-US" sz="1600" b="0" dirty="0">
                <a:solidFill>
                  <a:srgbClr val="37474F"/>
                </a:solidFill>
                <a:effectLst/>
                <a:latin typeface="Roboto Mono"/>
              </a:rPr>
              <a:t>-</a:t>
            </a:r>
            <a:r>
              <a:rPr lang="en-US" sz="1600" b="0" dirty="0">
                <a:solidFill>
                  <a:srgbClr val="000000"/>
                </a:solidFill>
                <a:effectLst/>
                <a:latin typeface="Roboto Mono"/>
              </a:rPr>
              <a:t>public</a:t>
            </a:r>
            <a:r>
              <a:rPr lang="en-US" sz="1600" b="0" dirty="0">
                <a:solidFill>
                  <a:srgbClr val="37474F"/>
                </a:solidFill>
                <a:effectLst/>
                <a:latin typeface="Roboto Mono"/>
              </a:rPr>
              <a:t>-</a:t>
            </a:r>
            <a:r>
              <a:rPr lang="en-US" sz="1600" b="0" dirty="0" err="1">
                <a:solidFill>
                  <a:srgbClr val="3367D6"/>
                </a:solidFill>
                <a:effectLst/>
                <a:latin typeface="Roboto Mono"/>
              </a:rPr>
              <a:t>data</a:t>
            </a:r>
            <a:r>
              <a:rPr lang="en-US" sz="1600" b="0" dirty="0" err="1">
                <a:solidFill>
                  <a:srgbClr val="000000"/>
                </a:solidFill>
                <a:effectLst/>
                <a:latin typeface="Roboto Mono"/>
              </a:rPr>
              <a:t>.hacker_news.stories</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GROUP</a:t>
            </a:r>
            <a:r>
              <a:rPr lang="en-US" sz="1600" b="0" dirty="0">
                <a:solidFill>
                  <a:srgbClr val="000000"/>
                </a:solidFill>
                <a:effectLst/>
                <a:latin typeface="Roboto Mono"/>
              </a:rPr>
              <a:t> </a:t>
            </a:r>
            <a:r>
              <a:rPr lang="en-US" sz="1600" b="0" dirty="0">
                <a:solidFill>
                  <a:srgbClr val="3367D6"/>
                </a:solidFill>
                <a:effectLst/>
                <a:latin typeface="Roboto Mono"/>
              </a:rPr>
              <a:t>BY</a:t>
            </a:r>
            <a:r>
              <a:rPr lang="en-US" sz="1600" b="0" dirty="0">
                <a:solidFill>
                  <a:srgbClr val="000000"/>
                </a:solidFill>
                <a:effectLst/>
                <a:latin typeface="Roboto Mono"/>
              </a:rPr>
              <a:t> </a:t>
            </a:r>
            <a:r>
              <a:rPr lang="en-US" sz="1600" b="0" dirty="0">
                <a:solidFill>
                  <a:srgbClr val="F4511E"/>
                </a:solidFill>
                <a:effectLst/>
                <a:latin typeface="Roboto Mono"/>
              </a:rPr>
              <a:t>1</a:t>
            </a:r>
            <a:r>
              <a:rPr lang="en-US" sz="1600" b="0" dirty="0">
                <a:solidFill>
                  <a:srgbClr val="37474F"/>
                </a:solidFill>
                <a:effectLst/>
                <a:latin typeface="Roboto Mono"/>
              </a:rPr>
              <a:t>)</a:t>
            </a:r>
            <a:r>
              <a:rPr lang="en-US" sz="1600" b="0" dirty="0">
                <a:solidFill>
                  <a:srgbClr val="000000"/>
                </a:solidFill>
                <a:effectLst/>
                <a:latin typeface="Roboto Mono"/>
              </a:rPr>
              <a:t>,</a:t>
            </a:r>
          </a:p>
          <a:p>
            <a:r>
              <a:rPr lang="en-US" sz="1600" b="0" dirty="0" err="1">
                <a:solidFill>
                  <a:srgbClr val="000000"/>
                </a:solidFill>
                <a:effectLst/>
                <a:latin typeface="Roboto Mono"/>
              </a:rPr>
              <a:t>user_activities</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a:solidFill>
                  <a:srgbClr val="37474F"/>
                </a:solidFill>
                <a:effectLst/>
                <a:latin typeface="Roboto Mono"/>
              </a:rPr>
              <a:t>(</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SELECT</a:t>
            </a:r>
            <a:r>
              <a:rPr lang="en-US" sz="1600" b="0" dirty="0">
                <a:solidFill>
                  <a:srgbClr val="000000"/>
                </a:solidFill>
                <a:effectLst/>
                <a:latin typeface="Roboto Mono"/>
              </a:rPr>
              <a:t> stories.</a:t>
            </a:r>
            <a:r>
              <a:rPr lang="en-US" sz="1600" b="0" dirty="0">
                <a:solidFill>
                  <a:srgbClr val="3367D6"/>
                </a:solidFill>
                <a:effectLst/>
                <a:latin typeface="Roboto Mono"/>
              </a:rPr>
              <a:t>by</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err="1">
                <a:solidFill>
                  <a:srgbClr val="000000"/>
                </a:solidFill>
                <a:effectLst/>
                <a:latin typeface="Roboto Mono"/>
              </a:rPr>
              <a:t>user_id</a:t>
            </a:r>
            <a:r>
              <a:rPr lang="en-US" sz="1600" b="0" dirty="0">
                <a:solidFill>
                  <a:srgbClr val="000000"/>
                </a:solidFill>
                <a:effectLst/>
                <a:latin typeface="Roboto Mono"/>
              </a:rPr>
              <a:t>,</a:t>
            </a:r>
          </a:p>
          <a:p>
            <a:r>
              <a:rPr lang="en-US" sz="1600" b="0" dirty="0">
                <a:solidFill>
                  <a:srgbClr val="000000"/>
                </a:solidFill>
                <a:effectLst/>
                <a:latin typeface="Roboto Mono"/>
              </a:rPr>
              <a:t>    </a:t>
            </a:r>
            <a:r>
              <a:rPr lang="en-US" sz="1600" b="0" dirty="0">
                <a:solidFill>
                  <a:srgbClr val="3367D6"/>
                </a:solidFill>
                <a:effectLst/>
                <a:latin typeface="Roboto Mono"/>
              </a:rPr>
              <a:t>DATE_DIFF</a:t>
            </a:r>
            <a:r>
              <a:rPr lang="en-US" sz="1600" b="0" dirty="0">
                <a:solidFill>
                  <a:srgbClr val="37474F"/>
                </a:solidFill>
                <a:effectLst/>
                <a:latin typeface="Roboto Mono"/>
              </a:rPr>
              <a:t>(</a:t>
            </a:r>
            <a:r>
              <a:rPr lang="en-US" sz="1600" b="0" dirty="0">
                <a:solidFill>
                  <a:srgbClr val="3367D6"/>
                </a:solidFill>
                <a:effectLst/>
                <a:latin typeface="Roboto Mono"/>
              </a:rPr>
              <a:t>DATE</a:t>
            </a:r>
            <a:r>
              <a:rPr lang="en-US" sz="1600" b="0" dirty="0">
                <a:solidFill>
                  <a:srgbClr val="37474F"/>
                </a:solidFill>
                <a:effectLst/>
                <a:latin typeface="Roboto Mono"/>
              </a:rPr>
              <a:t>(</a:t>
            </a:r>
            <a:r>
              <a:rPr lang="en-US" sz="1600" b="0" dirty="0">
                <a:solidFill>
                  <a:srgbClr val="3367D6"/>
                </a:solidFill>
                <a:effectLst/>
                <a:latin typeface="Roboto Mono"/>
              </a:rPr>
              <a:t>DATE_TRUNC</a:t>
            </a:r>
            <a:r>
              <a:rPr lang="en-US" sz="1600" b="0" dirty="0">
                <a:solidFill>
                  <a:srgbClr val="37474F"/>
                </a:solidFill>
                <a:effectLst/>
                <a:latin typeface="Roboto Mono"/>
              </a:rPr>
              <a:t>(</a:t>
            </a:r>
            <a:r>
              <a:rPr lang="en-US" sz="1600" b="0" dirty="0" err="1">
                <a:solidFill>
                  <a:srgbClr val="000000"/>
                </a:solidFill>
                <a:effectLst/>
                <a:latin typeface="Roboto Mono"/>
              </a:rPr>
              <a:t>time_ts</a:t>
            </a:r>
            <a:r>
              <a:rPr lang="en-US" sz="1600" b="0" dirty="0">
                <a:solidFill>
                  <a:srgbClr val="000000"/>
                </a:solidFill>
                <a:effectLst/>
                <a:latin typeface="Roboto Mono"/>
              </a:rPr>
              <a:t>, MONTH</a:t>
            </a:r>
            <a:r>
              <a:rPr lang="en-US" sz="1600" b="0" dirty="0">
                <a:solidFill>
                  <a:srgbClr val="37474F"/>
                </a:solidFill>
                <a:effectLst/>
                <a:latin typeface="Roboto Mono"/>
              </a:rPr>
              <a:t>))</a:t>
            </a:r>
            <a:r>
              <a:rPr lang="en-US" sz="1600" b="0" dirty="0">
                <a:solidFill>
                  <a:srgbClr val="000000"/>
                </a:solidFill>
                <a:effectLst/>
                <a:latin typeface="Roboto Mono"/>
              </a:rPr>
              <a:t>,</a:t>
            </a:r>
            <a:r>
              <a:rPr lang="en-US" sz="1600" b="0" dirty="0" err="1">
                <a:solidFill>
                  <a:srgbClr val="000000"/>
                </a:solidFill>
                <a:effectLst/>
                <a:latin typeface="Roboto Mono"/>
              </a:rPr>
              <a:t>cohort_items.cohort_month,MONTH</a:t>
            </a:r>
            <a:r>
              <a:rPr lang="en-US" sz="1600" b="0" dirty="0">
                <a:solidFill>
                  <a:srgbClr val="37474F"/>
                </a:solidFill>
                <a:effectLst/>
                <a:latin typeface="Roboto Mono"/>
              </a:rPr>
              <a:t>)</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err="1">
                <a:solidFill>
                  <a:srgbClr val="000000"/>
                </a:solidFill>
                <a:effectLst/>
                <a:latin typeface="Roboto Mono"/>
              </a:rPr>
              <a:t>month_number</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FROM</a:t>
            </a:r>
            <a:r>
              <a:rPr lang="en-US" sz="1600" b="0" dirty="0">
                <a:solidFill>
                  <a:srgbClr val="000000"/>
                </a:solidFill>
                <a:effectLst/>
                <a:latin typeface="Roboto Mono"/>
              </a:rPr>
              <a:t> </a:t>
            </a:r>
            <a:r>
              <a:rPr lang="en-US" sz="1600" b="0" dirty="0" err="1">
                <a:solidFill>
                  <a:srgbClr val="000000"/>
                </a:solidFill>
                <a:effectLst/>
                <a:latin typeface="Roboto Mono"/>
              </a:rPr>
              <a:t>bigquery</a:t>
            </a:r>
            <a:r>
              <a:rPr lang="en-US" sz="1600" b="0" dirty="0">
                <a:solidFill>
                  <a:srgbClr val="37474F"/>
                </a:solidFill>
                <a:effectLst/>
                <a:latin typeface="Roboto Mono"/>
              </a:rPr>
              <a:t>-</a:t>
            </a:r>
            <a:r>
              <a:rPr lang="en-US" sz="1600" b="0" dirty="0">
                <a:solidFill>
                  <a:srgbClr val="000000"/>
                </a:solidFill>
                <a:effectLst/>
                <a:latin typeface="Roboto Mono"/>
              </a:rPr>
              <a:t>public</a:t>
            </a:r>
            <a:r>
              <a:rPr lang="en-US" sz="1600" b="0" dirty="0">
                <a:solidFill>
                  <a:srgbClr val="37474F"/>
                </a:solidFill>
                <a:effectLst/>
                <a:latin typeface="Roboto Mono"/>
              </a:rPr>
              <a:t>-</a:t>
            </a:r>
            <a:r>
              <a:rPr lang="en-US" sz="1600" b="0" dirty="0" err="1">
                <a:solidFill>
                  <a:srgbClr val="3367D6"/>
                </a:solidFill>
                <a:effectLst/>
                <a:latin typeface="Roboto Mono"/>
              </a:rPr>
              <a:t>data</a:t>
            </a:r>
            <a:r>
              <a:rPr lang="en-US" sz="1600" b="0" dirty="0" err="1">
                <a:solidFill>
                  <a:srgbClr val="000000"/>
                </a:solidFill>
                <a:effectLst/>
                <a:latin typeface="Roboto Mono"/>
              </a:rPr>
              <a:t>.hacker_news.stories</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stories</a:t>
            </a:r>
          </a:p>
          <a:p>
            <a:r>
              <a:rPr lang="en-US" sz="1600" b="0" dirty="0">
                <a:solidFill>
                  <a:srgbClr val="000000"/>
                </a:solidFill>
                <a:effectLst/>
                <a:latin typeface="Roboto Mono"/>
              </a:rPr>
              <a:t>    </a:t>
            </a:r>
            <a:r>
              <a:rPr lang="en-US" sz="1600" b="0" dirty="0">
                <a:solidFill>
                  <a:srgbClr val="3367D6"/>
                </a:solidFill>
                <a:effectLst/>
                <a:latin typeface="Roboto Mono"/>
              </a:rPr>
              <a:t>LEFT</a:t>
            </a:r>
            <a:r>
              <a:rPr lang="en-US" sz="1600" b="0" dirty="0">
                <a:solidFill>
                  <a:srgbClr val="000000"/>
                </a:solidFill>
                <a:effectLst/>
                <a:latin typeface="Roboto Mono"/>
              </a:rPr>
              <a:t> </a:t>
            </a:r>
            <a:r>
              <a:rPr lang="en-US" sz="1600" b="0" dirty="0">
                <a:solidFill>
                  <a:srgbClr val="3367D6"/>
                </a:solidFill>
                <a:effectLst/>
                <a:latin typeface="Roboto Mono"/>
              </a:rPr>
              <a:t>JOIN</a:t>
            </a:r>
            <a:r>
              <a:rPr lang="en-US" sz="1600" b="0" dirty="0">
                <a:solidFill>
                  <a:srgbClr val="000000"/>
                </a:solidFill>
                <a:effectLst/>
                <a:latin typeface="Roboto Mono"/>
              </a:rPr>
              <a:t> </a:t>
            </a:r>
            <a:r>
              <a:rPr lang="en-US" sz="1600" b="0" dirty="0" err="1">
                <a:solidFill>
                  <a:srgbClr val="000000"/>
                </a:solidFill>
                <a:effectLst/>
                <a:latin typeface="Roboto Mono"/>
              </a:rPr>
              <a:t>cohort_items</a:t>
            </a:r>
            <a:r>
              <a:rPr lang="en-US" sz="1600" b="0" dirty="0">
                <a:solidFill>
                  <a:srgbClr val="000000"/>
                </a:solidFill>
                <a:effectLst/>
                <a:latin typeface="Roboto Mono"/>
              </a:rPr>
              <a:t> </a:t>
            </a:r>
            <a:r>
              <a:rPr lang="en-US" sz="1600" b="0" dirty="0">
                <a:solidFill>
                  <a:srgbClr val="3367D6"/>
                </a:solidFill>
                <a:effectLst/>
                <a:latin typeface="Roboto Mono"/>
              </a:rPr>
              <a:t>ON</a:t>
            </a:r>
            <a:r>
              <a:rPr lang="en-US" sz="1600" b="0" dirty="0">
                <a:solidFill>
                  <a:srgbClr val="000000"/>
                </a:solidFill>
                <a:effectLst/>
                <a:latin typeface="Roboto Mono"/>
              </a:rPr>
              <a:t> stories.</a:t>
            </a:r>
            <a:r>
              <a:rPr lang="en-US" sz="1600" b="0" dirty="0">
                <a:solidFill>
                  <a:srgbClr val="800000"/>
                </a:solidFill>
                <a:effectLst/>
                <a:latin typeface="Roboto Mono"/>
              </a:rPr>
              <a:t>by</a:t>
            </a:r>
            <a:r>
              <a:rPr lang="en-US" sz="1600" b="0" dirty="0">
                <a:solidFill>
                  <a:srgbClr val="000000"/>
                </a:solidFill>
                <a:effectLst/>
                <a:latin typeface="Roboto Mono"/>
              </a:rPr>
              <a:t> = </a:t>
            </a:r>
            <a:r>
              <a:rPr lang="en-US" sz="1600" b="0" dirty="0" err="1">
                <a:solidFill>
                  <a:srgbClr val="000000"/>
                </a:solidFill>
                <a:effectLst/>
                <a:latin typeface="Roboto Mono"/>
              </a:rPr>
              <a:t>cohort_items.user_id</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WHERE</a:t>
            </a:r>
            <a:r>
              <a:rPr lang="en-US" sz="1600" b="0" dirty="0">
                <a:solidFill>
                  <a:srgbClr val="000000"/>
                </a:solidFill>
                <a:effectLst/>
                <a:latin typeface="Roboto Mono"/>
              </a:rPr>
              <a:t> </a:t>
            </a:r>
            <a:r>
              <a:rPr lang="en-US" sz="1600" b="0" dirty="0">
                <a:solidFill>
                  <a:srgbClr val="3367D6"/>
                </a:solidFill>
                <a:effectLst/>
                <a:latin typeface="Roboto Mono"/>
              </a:rPr>
              <a:t>EXTRACT</a:t>
            </a:r>
            <a:r>
              <a:rPr lang="en-US" sz="1600" b="0" dirty="0">
                <a:solidFill>
                  <a:srgbClr val="37474F"/>
                </a:solidFill>
                <a:effectLst/>
                <a:latin typeface="Roboto Mono"/>
              </a:rPr>
              <a:t>(</a:t>
            </a:r>
            <a:r>
              <a:rPr lang="en-US" sz="1600" b="0" dirty="0">
                <a:solidFill>
                  <a:srgbClr val="000000"/>
                </a:solidFill>
                <a:effectLst/>
                <a:latin typeface="Roboto Mono"/>
              </a:rPr>
              <a:t>YEAR </a:t>
            </a:r>
            <a:r>
              <a:rPr lang="en-US" sz="1600" b="0" dirty="0">
                <a:solidFill>
                  <a:srgbClr val="3367D6"/>
                </a:solidFill>
                <a:effectLst/>
                <a:latin typeface="Roboto Mono"/>
              </a:rPr>
              <a:t>FROM</a:t>
            </a:r>
            <a:r>
              <a:rPr lang="en-US" sz="1600" b="0" dirty="0">
                <a:solidFill>
                  <a:srgbClr val="000000"/>
                </a:solidFill>
                <a:effectLst/>
                <a:latin typeface="Roboto Mono"/>
              </a:rPr>
              <a:t> </a:t>
            </a:r>
            <a:r>
              <a:rPr lang="en-US" sz="1600" b="0" dirty="0" err="1">
                <a:solidFill>
                  <a:srgbClr val="000000"/>
                </a:solidFill>
                <a:effectLst/>
                <a:latin typeface="Roboto Mono"/>
              </a:rPr>
              <a:t>cohort_month</a:t>
            </a:r>
            <a:r>
              <a:rPr lang="en-US" sz="1600" b="0" dirty="0">
                <a:solidFill>
                  <a:srgbClr val="37474F"/>
                </a:solidFill>
                <a:effectLst/>
                <a:latin typeface="Roboto Mono"/>
              </a:rPr>
              <a:t>)</a:t>
            </a:r>
            <a:r>
              <a:rPr lang="en-US" sz="1600" b="0" dirty="0">
                <a:solidFill>
                  <a:srgbClr val="000000"/>
                </a:solidFill>
                <a:effectLst/>
                <a:latin typeface="Roboto Mono"/>
              </a:rPr>
              <a:t> </a:t>
            </a:r>
            <a:r>
              <a:rPr lang="en-US" sz="1600" b="0" dirty="0">
                <a:solidFill>
                  <a:srgbClr val="3367D6"/>
                </a:solidFill>
                <a:effectLst/>
                <a:latin typeface="Roboto Mono"/>
              </a:rPr>
              <a:t>IN</a:t>
            </a:r>
            <a:r>
              <a:rPr lang="en-US" sz="1600" b="0" dirty="0">
                <a:solidFill>
                  <a:srgbClr val="000000"/>
                </a:solidFill>
                <a:effectLst/>
                <a:latin typeface="Roboto Mono"/>
              </a:rPr>
              <a:t> </a:t>
            </a:r>
            <a:r>
              <a:rPr lang="en-US" sz="1600" b="0" dirty="0">
                <a:solidFill>
                  <a:srgbClr val="37474F"/>
                </a:solidFill>
                <a:effectLst/>
                <a:latin typeface="Roboto Mono"/>
              </a:rPr>
              <a:t>(</a:t>
            </a:r>
            <a:r>
              <a:rPr lang="en-US" sz="1600" b="0" dirty="0">
                <a:solidFill>
                  <a:srgbClr val="F4511E"/>
                </a:solidFill>
                <a:effectLst/>
                <a:latin typeface="Roboto Mono"/>
              </a:rPr>
              <a:t>2014</a:t>
            </a:r>
            <a:r>
              <a:rPr lang="en-US" sz="1600" b="0" dirty="0">
                <a:solidFill>
                  <a:srgbClr val="37474F"/>
                </a:solidFill>
                <a:effectLst/>
                <a:latin typeface="Roboto Mono"/>
              </a:rPr>
              <a:t>)</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GROUP</a:t>
            </a:r>
            <a:r>
              <a:rPr lang="en-US" sz="1600" b="0" dirty="0">
                <a:solidFill>
                  <a:srgbClr val="000000"/>
                </a:solidFill>
                <a:effectLst/>
                <a:latin typeface="Roboto Mono"/>
              </a:rPr>
              <a:t> </a:t>
            </a:r>
            <a:r>
              <a:rPr lang="en-US" sz="1600" b="0" dirty="0">
                <a:solidFill>
                  <a:srgbClr val="3367D6"/>
                </a:solidFill>
                <a:effectLst/>
                <a:latin typeface="Roboto Mono"/>
              </a:rPr>
              <a:t>BY</a:t>
            </a:r>
            <a:r>
              <a:rPr lang="en-US" sz="1600" b="0" dirty="0">
                <a:solidFill>
                  <a:srgbClr val="000000"/>
                </a:solidFill>
                <a:effectLst/>
                <a:latin typeface="Roboto Mono"/>
              </a:rPr>
              <a:t> </a:t>
            </a:r>
            <a:r>
              <a:rPr lang="en-US" sz="1600" b="0" dirty="0">
                <a:solidFill>
                  <a:srgbClr val="F4511E"/>
                </a:solidFill>
                <a:effectLst/>
                <a:latin typeface="Roboto Mono"/>
              </a:rPr>
              <a:t>1</a:t>
            </a:r>
            <a:r>
              <a:rPr lang="en-US" sz="1600" b="0" dirty="0">
                <a:solidFill>
                  <a:srgbClr val="000000"/>
                </a:solidFill>
                <a:effectLst/>
                <a:latin typeface="Roboto Mono"/>
              </a:rPr>
              <a:t>,</a:t>
            </a:r>
            <a:r>
              <a:rPr lang="en-US" sz="1600" b="0" dirty="0">
                <a:solidFill>
                  <a:srgbClr val="F4511E"/>
                </a:solidFill>
                <a:effectLst/>
                <a:latin typeface="Roboto Mono"/>
              </a:rPr>
              <a:t>2</a:t>
            </a:r>
            <a:r>
              <a:rPr lang="en-US" sz="1600" b="0" dirty="0">
                <a:solidFill>
                  <a:srgbClr val="37474F"/>
                </a:solidFill>
                <a:effectLst/>
                <a:latin typeface="Roboto Mono"/>
              </a:rPr>
              <a:t>)</a:t>
            </a:r>
            <a:r>
              <a:rPr lang="en-US" sz="1600" b="0" dirty="0">
                <a:solidFill>
                  <a:srgbClr val="000000"/>
                </a:solidFill>
                <a:effectLst/>
                <a:latin typeface="Roboto Mono"/>
              </a:rPr>
              <a:t>,</a:t>
            </a:r>
          </a:p>
          <a:p>
            <a:r>
              <a:rPr lang="en-US" sz="1600" b="0" dirty="0" err="1">
                <a:solidFill>
                  <a:srgbClr val="000000"/>
                </a:solidFill>
                <a:effectLst/>
                <a:latin typeface="Roboto Mono"/>
              </a:rPr>
              <a:t>cohort_size</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a:solidFill>
                  <a:srgbClr val="37474F"/>
                </a:solidFill>
                <a:effectLst/>
                <a:latin typeface="Roboto Mono"/>
              </a:rPr>
              <a:t>(</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SELECT</a:t>
            </a:r>
            <a:r>
              <a:rPr lang="en-US" sz="1600" b="0" dirty="0">
                <a:solidFill>
                  <a:srgbClr val="000000"/>
                </a:solidFill>
                <a:effectLst/>
                <a:latin typeface="Roboto Mono"/>
              </a:rPr>
              <a:t> </a:t>
            </a:r>
            <a:r>
              <a:rPr lang="en-US" sz="1600" b="0" dirty="0" err="1">
                <a:solidFill>
                  <a:srgbClr val="000000"/>
                </a:solidFill>
                <a:effectLst/>
                <a:latin typeface="Roboto Mono"/>
              </a:rPr>
              <a:t>cohort_month</a:t>
            </a:r>
            <a:r>
              <a:rPr lang="en-US" sz="1600" b="0" dirty="0">
                <a:solidFill>
                  <a:srgbClr val="000000"/>
                </a:solidFill>
                <a:effectLst/>
                <a:latin typeface="Roboto Mono"/>
              </a:rPr>
              <a:t>,</a:t>
            </a:r>
          </a:p>
          <a:p>
            <a:r>
              <a:rPr lang="en-US" sz="1600" b="0" dirty="0">
                <a:solidFill>
                  <a:srgbClr val="000000"/>
                </a:solidFill>
                <a:effectLst/>
                <a:latin typeface="Roboto Mono"/>
              </a:rPr>
              <a:t>    </a:t>
            </a:r>
            <a:r>
              <a:rPr lang="en-US" sz="1600" b="0" dirty="0">
                <a:solidFill>
                  <a:srgbClr val="3367D6"/>
                </a:solidFill>
                <a:effectLst/>
                <a:latin typeface="Roboto Mono"/>
              </a:rPr>
              <a:t>COUNT</a:t>
            </a:r>
            <a:r>
              <a:rPr lang="en-US" sz="1600" b="0" dirty="0">
                <a:solidFill>
                  <a:srgbClr val="000000"/>
                </a:solidFill>
                <a:effectLst/>
                <a:latin typeface="Roboto Mono"/>
              </a:rPr>
              <a:t> </a:t>
            </a:r>
            <a:r>
              <a:rPr lang="en-US" sz="1600" b="0" dirty="0">
                <a:solidFill>
                  <a:srgbClr val="37474F"/>
                </a:solidFill>
                <a:effectLst/>
                <a:latin typeface="Roboto Mono"/>
              </a:rPr>
              <a:t>(</a:t>
            </a:r>
            <a:r>
              <a:rPr lang="en-US" sz="1600" b="0" dirty="0">
                <a:solidFill>
                  <a:srgbClr val="F4511E"/>
                </a:solidFill>
                <a:effectLst/>
                <a:latin typeface="Roboto Mono"/>
              </a:rPr>
              <a:t>1</a:t>
            </a:r>
            <a:r>
              <a:rPr lang="en-US" sz="1600" b="0" dirty="0">
                <a:solidFill>
                  <a:srgbClr val="37474F"/>
                </a:solidFill>
                <a:effectLst/>
                <a:latin typeface="Roboto Mono"/>
              </a:rPr>
              <a:t>)</a:t>
            </a:r>
            <a:r>
              <a:rPr lang="en-US" sz="1600" b="0" dirty="0">
                <a:solidFill>
                  <a:srgbClr val="000000"/>
                </a:solidFill>
                <a:effectLst/>
                <a:latin typeface="Roboto Mono"/>
              </a:rPr>
              <a:t> </a:t>
            </a:r>
            <a:r>
              <a:rPr lang="en-US" sz="1600" b="0" dirty="0">
                <a:solidFill>
                  <a:srgbClr val="3367D6"/>
                </a:solidFill>
                <a:effectLst/>
                <a:latin typeface="Roboto Mono"/>
              </a:rPr>
              <a:t>AS</a:t>
            </a:r>
            <a:r>
              <a:rPr lang="en-US" sz="1600" b="0" dirty="0">
                <a:solidFill>
                  <a:srgbClr val="000000"/>
                </a:solidFill>
                <a:effectLst/>
                <a:latin typeface="Roboto Mono"/>
              </a:rPr>
              <a:t> </a:t>
            </a:r>
            <a:r>
              <a:rPr lang="en-US" sz="1600" b="0" dirty="0" err="1">
                <a:solidFill>
                  <a:srgbClr val="000000"/>
                </a:solidFill>
                <a:effectLst/>
                <a:latin typeface="Roboto Mono"/>
              </a:rPr>
              <a:t>num_users</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FROM</a:t>
            </a:r>
            <a:r>
              <a:rPr lang="en-US" sz="1600" b="0" dirty="0">
                <a:solidFill>
                  <a:srgbClr val="000000"/>
                </a:solidFill>
                <a:effectLst/>
                <a:latin typeface="Roboto Mono"/>
              </a:rPr>
              <a:t> </a:t>
            </a:r>
            <a:r>
              <a:rPr lang="en-US" sz="1600" b="0" dirty="0" err="1">
                <a:solidFill>
                  <a:srgbClr val="000000"/>
                </a:solidFill>
                <a:effectLst/>
                <a:latin typeface="Roboto Mono"/>
              </a:rPr>
              <a:t>cohort_items</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GROUP</a:t>
            </a:r>
            <a:r>
              <a:rPr lang="en-US" sz="1600" b="0" dirty="0">
                <a:solidFill>
                  <a:srgbClr val="000000"/>
                </a:solidFill>
                <a:effectLst/>
                <a:latin typeface="Roboto Mono"/>
              </a:rPr>
              <a:t> </a:t>
            </a:r>
            <a:r>
              <a:rPr lang="en-US" sz="1600" b="0" dirty="0">
                <a:solidFill>
                  <a:srgbClr val="3367D6"/>
                </a:solidFill>
                <a:effectLst/>
                <a:latin typeface="Roboto Mono"/>
              </a:rPr>
              <a:t>BY</a:t>
            </a:r>
            <a:r>
              <a:rPr lang="en-US" sz="1600" b="0" dirty="0">
                <a:solidFill>
                  <a:srgbClr val="000000"/>
                </a:solidFill>
                <a:effectLst/>
                <a:latin typeface="Roboto Mono"/>
              </a:rPr>
              <a:t> </a:t>
            </a:r>
            <a:r>
              <a:rPr lang="en-US" sz="1600" b="0" dirty="0">
                <a:solidFill>
                  <a:srgbClr val="F4511E"/>
                </a:solidFill>
                <a:effectLst/>
                <a:latin typeface="Roboto Mono"/>
              </a:rPr>
              <a:t>1</a:t>
            </a:r>
            <a:endParaRPr lang="en-US" sz="1600" b="0" dirty="0">
              <a:solidFill>
                <a:srgbClr val="000000"/>
              </a:solidFill>
              <a:effectLst/>
              <a:latin typeface="Roboto Mono"/>
            </a:endParaRPr>
          </a:p>
          <a:p>
            <a:r>
              <a:rPr lang="en-US" sz="1600" b="0" dirty="0">
                <a:solidFill>
                  <a:srgbClr val="000000"/>
                </a:solidFill>
                <a:effectLst/>
                <a:latin typeface="Roboto Mono"/>
              </a:rPr>
              <a:t>    </a:t>
            </a:r>
            <a:r>
              <a:rPr lang="en-US" sz="1600" b="0" dirty="0">
                <a:solidFill>
                  <a:srgbClr val="3367D6"/>
                </a:solidFill>
                <a:effectLst/>
                <a:latin typeface="Roboto Mono"/>
              </a:rPr>
              <a:t>ORDER</a:t>
            </a:r>
            <a:r>
              <a:rPr lang="en-US" sz="1600" b="0" dirty="0">
                <a:solidFill>
                  <a:srgbClr val="000000"/>
                </a:solidFill>
                <a:effectLst/>
                <a:latin typeface="Roboto Mono"/>
              </a:rPr>
              <a:t> </a:t>
            </a:r>
            <a:r>
              <a:rPr lang="en-US" sz="1600" b="0" dirty="0">
                <a:solidFill>
                  <a:srgbClr val="3367D6"/>
                </a:solidFill>
                <a:effectLst/>
                <a:latin typeface="Roboto Mono"/>
              </a:rPr>
              <a:t>BY</a:t>
            </a:r>
            <a:r>
              <a:rPr lang="en-US" sz="1600" b="0" dirty="0">
                <a:solidFill>
                  <a:srgbClr val="000000"/>
                </a:solidFill>
                <a:effectLst/>
                <a:latin typeface="Roboto Mono"/>
              </a:rPr>
              <a:t> </a:t>
            </a:r>
            <a:r>
              <a:rPr lang="en-US" sz="1600" b="0" dirty="0">
                <a:solidFill>
                  <a:srgbClr val="F4511E"/>
                </a:solidFill>
                <a:effectLst/>
                <a:latin typeface="Roboto Mono"/>
              </a:rPr>
              <a:t>1</a:t>
            </a:r>
            <a:r>
              <a:rPr lang="en-US" sz="1600" b="0" dirty="0">
                <a:solidFill>
                  <a:srgbClr val="37474F"/>
                </a:solidFill>
                <a:effectLst/>
                <a:latin typeface="Roboto Mono"/>
              </a:rPr>
              <a:t>)</a:t>
            </a:r>
            <a:r>
              <a:rPr lang="en-US" sz="1600" b="0" dirty="0">
                <a:solidFill>
                  <a:srgbClr val="000000"/>
                </a:solidFill>
                <a:effectLst/>
                <a:latin typeface="Roboto Mono"/>
              </a:rPr>
              <a:t>,</a:t>
            </a:r>
          </a:p>
        </p:txBody>
      </p:sp>
      <p:sp>
        <p:nvSpPr>
          <p:cNvPr id="7" name="TextBox 6">
            <a:extLst>
              <a:ext uri="{FF2B5EF4-FFF2-40B4-BE49-F238E27FC236}">
                <a16:creationId xmlns:a16="http://schemas.microsoft.com/office/drawing/2014/main" id="{F2937F80-E28B-4110-AAB1-0C3383F0E023}"/>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232126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7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25</a:t>
            </a:fld>
            <a:endParaRPr lang="en-ID" sz="1800" i="1" dirty="0">
              <a:latin typeface="HelveticaNeueLT Pro 55 Roman" panose="020B0604020202020204" pitchFamily="34" charset="0"/>
            </a:endParaRPr>
          </a:p>
        </p:txBody>
      </p:sp>
      <p:sp>
        <p:nvSpPr>
          <p:cNvPr id="7" name="TextBox 6">
            <a:extLst>
              <a:ext uri="{FF2B5EF4-FFF2-40B4-BE49-F238E27FC236}">
                <a16:creationId xmlns:a16="http://schemas.microsoft.com/office/drawing/2014/main" id="{CB7AD38F-9E3C-4F5E-B1C1-798B6A8EEEBB}"/>
              </a:ext>
            </a:extLst>
          </p:cNvPr>
          <p:cNvSpPr txBox="1"/>
          <p:nvPr/>
        </p:nvSpPr>
        <p:spPr>
          <a:xfrm>
            <a:off x="1047750" y="1418526"/>
            <a:ext cx="9810750" cy="4801314"/>
          </a:xfrm>
          <a:prstGeom prst="rect">
            <a:avLst/>
          </a:prstGeom>
          <a:noFill/>
        </p:spPr>
        <p:txBody>
          <a:bodyPr wrap="square">
            <a:spAutoFit/>
          </a:bodyPr>
          <a:lstStyle/>
          <a:p>
            <a:r>
              <a:rPr lang="en-US" sz="1700" b="0" dirty="0" err="1">
                <a:solidFill>
                  <a:srgbClr val="000000"/>
                </a:solidFill>
                <a:effectLst/>
                <a:latin typeface="Roboto Mono"/>
              </a:rPr>
              <a:t>retention_table</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a:t>
            </a:r>
            <a:r>
              <a:rPr lang="en-US" sz="1700" b="0" dirty="0">
                <a:solidFill>
                  <a:srgbClr val="37474F"/>
                </a:solidFill>
                <a:effectLst/>
                <a:latin typeface="Roboto Mono"/>
              </a:rPr>
              <a:t>(</a:t>
            </a:r>
            <a:endParaRPr lang="en-US" sz="1700" b="0" dirty="0">
              <a:solidFill>
                <a:srgbClr val="000000"/>
              </a:solidFill>
              <a:effectLst/>
              <a:latin typeface="Roboto Mono"/>
            </a:endParaRPr>
          </a:p>
          <a:p>
            <a:r>
              <a:rPr lang="en-US" sz="1700" b="0" dirty="0">
                <a:solidFill>
                  <a:srgbClr val="000000"/>
                </a:solidFill>
                <a:effectLst/>
                <a:latin typeface="Roboto Mono"/>
              </a:rPr>
              <a:t>    </a:t>
            </a:r>
            <a:r>
              <a:rPr lang="en-US" sz="1700" b="0" dirty="0">
                <a:solidFill>
                  <a:srgbClr val="3367D6"/>
                </a:solidFill>
                <a:effectLst/>
                <a:latin typeface="Roboto Mono"/>
              </a:rPr>
              <a:t>SELECT</a:t>
            </a:r>
            <a:endParaRPr lang="en-US" sz="1700" b="0" dirty="0">
              <a:solidFill>
                <a:srgbClr val="000000"/>
              </a:solidFill>
              <a:effectLst/>
              <a:latin typeface="Roboto Mono"/>
            </a:endParaRPr>
          </a:p>
          <a:p>
            <a:r>
              <a:rPr lang="en-US" sz="1700" b="0" dirty="0">
                <a:solidFill>
                  <a:srgbClr val="000000"/>
                </a:solidFill>
                <a:effectLst/>
                <a:latin typeface="Roboto Mono"/>
              </a:rPr>
              <a:t>    </a:t>
            </a:r>
            <a:r>
              <a:rPr lang="en-US" sz="1700" b="0" dirty="0" err="1">
                <a:solidFill>
                  <a:srgbClr val="000000"/>
                </a:solidFill>
                <a:effectLst/>
                <a:latin typeface="Roboto Mono"/>
              </a:rPr>
              <a:t>C.cohort_month</a:t>
            </a:r>
            <a:r>
              <a:rPr lang="en-US" sz="1700" b="0" dirty="0">
                <a:solidFill>
                  <a:srgbClr val="000000"/>
                </a:solidFill>
                <a:effectLst/>
                <a:latin typeface="Roboto Mono"/>
              </a:rPr>
              <a:t>,</a:t>
            </a:r>
          </a:p>
          <a:p>
            <a:r>
              <a:rPr lang="en-US" sz="1700" b="0" dirty="0">
                <a:solidFill>
                  <a:srgbClr val="000000"/>
                </a:solidFill>
                <a:effectLst/>
                <a:latin typeface="Roboto Mono"/>
              </a:rPr>
              <a:t>    </a:t>
            </a:r>
            <a:r>
              <a:rPr lang="en-US" sz="1700" b="0" dirty="0" err="1">
                <a:solidFill>
                  <a:srgbClr val="000000"/>
                </a:solidFill>
                <a:effectLst/>
                <a:latin typeface="Roboto Mono"/>
              </a:rPr>
              <a:t>A.month_number</a:t>
            </a:r>
            <a:r>
              <a:rPr lang="en-US" sz="1700" b="0" dirty="0">
                <a:solidFill>
                  <a:srgbClr val="000000"/>
                </a:solidFill>
                <a:effectLst/>
                <a:latin typeface="Roboto Mono"/>
              </a:rPr>
              <a:t>,</a:t>
            </a:r>
          </a:p>
          <a:p>
            <a:r>
              <a:rPr lang="en-US" sz="1700" b="0" dirty="0">
                <a:solidFill>
                  <a:srgbClr val="000000"/>
                </a:solidFill>
                <a:effectLst/>
                <a:latin typeface="Roboto Mono"/>
              </a:rPr>
              <a:t>    </a:t>
            </a:r>
            <a:r>
              <a:rPr lang="en-US" sz="1700" b="0" dirty="0">
                <a:solidFill>
                  <a:srgbClr val="3367D6"/>
                </a:solidFill>
                <a:effectLst/>
                <a:latin typeface="Roboto Mono"/>
              </a:rPr>
              <a:t>count</a:t>
            </a:r>
            <a:r>
              <a:rPr lang="en-US" sz="1700" b="0" dirty="0">
                <a:solidFill>
                  <a:srgbClr val="37474F"/>
                </a:solidFill>
                <a:effectLst/>
                <a:latin typeface="Roboto Mono"/>
              </a:rPr>
              <a:t>(</a:t>
            </a:r>
            <a:r>
              <a:rPr lang="en-US" sz="1700" b="0" dirty="0">
                <a:solidFill>
                  <a:srgbClr val="F4511E"/>
                </a:solidFill>
                <a:effectLst/>
                <a:latin typeface="Roboto Mono"/>
              </a:rPr>
              <a:t>1</a:t>
            </a:r>
            <a:r>
              <a:rPr lang="en-US" sz="1700" b="0" dirty="0">
                <a:solidFill>
                  <a:srgbClr val="37474F"/>
                </a:solidFill>
                <a:effectLst/>
                <a:latin typeface="Roboto Mono"/>
              </a:rPr>
              <a:t>)</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a:t>
            </a:r>
            <a:r>
              <a:rPr lang="en-US" sz="1700" b="0" dirty="0" err="1">
                <a:solidFill>
                  <a:srgbClr val="000000"/>
                </a:solidFill>
                <a:effectLst/>
                <a:latin typeface="Roboto Mono"/>
              </a:rPr>
              <a:t>num_users</a:t>
            </a:r>
            <a:endParaRPr lang="en-US" sz="1700" b="0" dirty="0">
              <a:solidFill>
                <a:srgbClr val="000000"/>
              </a:solidFill>
              <a:effectLst/>
              <a:latin typeface="Roboto Mono"/>
            </a:endParaRPr>
          </a:p>
          <a:p>
            <a:r>
              <a:rPr lang="en-US" sz="1700" b="0" dirty="0">
                <a:solidFill>
                  <a:srgbClr val="000000"/>
                </a:solidFill>
                <a:effectLst/>
                <a:latin typeface="Roboto Mono"/>
              </a:rPr>
              <a:t>    </a:t>
            </a:r>
            <a:r>
              <a:rPr lang="en-US" sz="1700" b="0" dirty="0">
                <a:solidFill>
                  <a:srgbClr val="3367D6"/>
                </a:solidFill>
                <a:effectLst/>
                <a:latin typeface="Roboto Mono"/>
              </a:rPr>
              <a:t>FROM</a:t>
            </a:r>
            <a:r>
              <a:rPr lang="en-US" sz="1700" b="0" dirty="0">
                <a:solidFill>
                  <a:srgbClr val="000000"/>
                </a:solidFill>
                <a:effectLst/>
                <a:latin typeface="Roboto Mono"/>
              </a:rPr>
              <a:t> </a:t>
            </a:r>
            <a:r>
              <a:rPr lang="en-US" sz="1700" b="0" dirty="0" err="1">
                <a:solidFill>
                  <a:srgbClr val="000000"/>
                </a:solidFill>
                <a:effectLst/>
                <a:latin typeface="Roboto Mono"/>
              </a:rPr>
              <a:t>user_activities</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A</a:t>
            </a:r>
          </a:p>
          <a:p>
            <a:r>
              <a:rPr lang="en-US" sz="1700" b="0" dirty="0">
                <a:solidFill>
                  <a:srgbClr val="000000"/>
                </a:solidFill>
                <a:effectLst/>
                <a:latin typeface="Roboto Mono"/>
              </a:rPr>
              <a:t>    </a:t>
            </a:r>
            <a:r>
              <a:rPr lang="en-US" sz="1700" b="0" dirty="0">
                <a:solidFill>
                  <a:srgbClr val="3367D6"/>
                </a:solidFill>
                <a:effectLst/>
                <a:latin typeface="Roboto Mono"/>
              </a:rPr>
              <a:t>LEFT</a:t>
            </a:r>
            <a:r>
              <a:rPr lang="en-US" sz="1700" b="0" dirty="0">
                <a:solidFill>
                  <a:srgbClr val="000000"/>
                </a:solidFill>
                <a:effectLst/>
                <a:latin typeface="Roboto Mono"/>
              </a:rPr>
              <a:t> </a:t>
            </a:r>
            <a:r>
              <a:rPr lang="en-US" sz="1700" b="0" dirty="0">
                <a:solidFill>
                  <a:srgbClr val="3367D6"/>
                </a:solidFill>
                <a:effectLst/>
                <a:latin typeface="Roboto Mono"/>
              </a:rPr>
              <a:t>JOIN</a:t>
            </a:r>
            <a:r>
              <a:rPr lang="en-US" sz="1700" b="0" dirty="0">
                <a:solidFill>
                  <a:srgbClr val="000000"/>
                </a:solidFill>
                <a:effectLst/>
                <a:latin typeface="Roboto Mono"/>
              </a:rPr>
              <a:t> </a:t>
            </a:r>
            <a:r>
              <a:rPr lang="en-US" sz="1700" b="0" dirty="0" err="1">
                <a:solidFill>
                  <a:srgbClr val="000000"/>
                </a:solidFill>
                <a:effectLst/>
                <a:latin typeface="Roboto Mono"/>
              </a:rPr>
              <a:t>cohort_items</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C </a:t>
            </a:r>
            <a:r>
              <a:rPr lang="en-US" sz="1700" b="0" dirty="0">
                <a:solidFill>
                  <a:srgbClr val="3367D6"/>
                </a:solidFill>
                <a:effectLst/>
                <a:latin typeface="Roboto Mono"/>
              </a:rPr>
              <a:t>ON</a:t>
            </a:r>
            <a:r>
              <a:rPr lang="en-US" sz="1700" b="0" dirty="0">
                <a:solidFill>
                  <a:srgbClr val="000000"/>
                </a:solidFill>
                <a:effectLst/>
                <a:latin typeface="Roboto Mono"/>
              </a:rPr>
              <a:t> </a:t>
            </a:r>
            <a:r>
              <a:rPr lang="en-US" sz="1700" b="0" dirty="0" err="1">
                <a:solidFill>
                  <a:srgbClr val="000000"/>
                </a:solidFill>
                <a:effectLst/>
                <a:latin typeface="Roboto Mono"/>
              </a:rPr>
              <a:t>A.</a:t>
            </a:r>
            <a:r>
              <a:rPr lang="en-US" sz="1700" b="0" dirty="0" err="1">
                <a:solidFill>
                  <a:srgbClr val="800000"/>
                </a:solidFill>
                <a:effectLst/>
                <a:latin typeface="Roboto Mono"/>
              </a:rPr>
              <a:t>user_id</a:t>
            </a:r>
            <a:r>
              <a:rPr lang="en-US" sz="1700" b="0" dirty="0">
                <a:solidFill>
                  <a:srgbClr val="000000"/>
                </a:solidFill>
                <a:effectLst/>
                <a:latin typeface="Roboto Mono"/>
              </a:rPr>
              <a:t> = </a:t>
            </a:r>
            <a:r>
              <a:rPr lang="en-US" sz="1700" b="0" dirty="0" err="1">
                <a:solidFill>
                  <a:srgbClr val="000000"/>
                </a:solidFill>
                <a:effectLst/>
                <a:latin typeface="Roboto Mono"/>
              </a:rPr>
              <a:t>C.user_id</a:t>
            </a:r>
            <a:endParaRPr lang="en-US" sz="1700" b="0" dirty="0">
              <a:solidFill>
                <a:srgbClr val="000000"/>
              </a:solidFill>
              <a:effectLst/>
              <a:latin typeface="Roboto Mono"/>
            </a:endParaRPr>
          </a:p>
          <a:p>
            <a:r>
              <a:rPr lang="en-US" sz="1700" b="0" dirty="0">
                <a:solidFill>
                  <a:srgbClr val="000000"/>
                </a:solidFill>
                <a:effectLst/>
                <a:latin typeface="Roboto Mono"/>
              </a:rPr>
              <a:t>    </a:t>
            </a:r>
            <a:r>
              <a:rPr lang="en-US" sz="1700" b="0" dirty="0">
                <a:solidFill>
                  <a:srgbClr val="3367D6"/>
                </a:solidFill>
                <a:effectLst/>
                <a:latin typeface="Roboto Mono"/>
              </a:rPr>
              <a:t>GROUP</a:t>
            </a:r>
            <a:r>
              <a:rPr lang="en-US" sz="1700" b="0" dirty="0">
                <a:solidFill>
                  <a:srgbClr val="000000"/>
                </a:solidFill>
                <a:effectLst/>
                <a:latin typeface="Roboto Mono"/>
              </a:rPr>
              <a:t> </a:t>
            </a:r>
            <a:r>
              <a:rPr lang="en-US" sz="1700" b="0" dirty="0">
                <a:solidFill>
                  <a:srgbClr val="3367D6"/>
                </a:solidFill>
                <a:effectLst/>
                <a:latin typeface="Roboto Mono"/>
              </a:rPr>
              <a:t>BY</a:t>
            </a:r>
            <a:r>
              <a:rPr lang="en-US" sz="1700" b="0" dirty="0">
                <a:solidFill>
                  <a:srgbClr val="000000"/>
                </a:solidFill>
                <a:effectLst/>
                <a:latin typeface="Roboto Mono"/>
              </a:rPr>
              <a:t> </a:t>
            </a:r>
            <a:r>
              <a:rPr lang="en-US" sz="1700" b="0" dirty="0">
                <a:solidFill>
                  <a:srgbClr val="F4511E"/>
                </a:solidFill>
                <a:effectLst/>
                <a:latin typeface="Roboto Mono"/>
              </a:rPr>
              <a:t>1</a:t>
            </a:r>
            <a:r>
              <a:rPr lang="en-US" sz="1700" b="0" dirty="0">
                <a:solidFill>
                  <a:srgbClr val="000000"/>
                </a:solidFill>
                <a:effectLst/>
                <a:latin typeface="Roboto Mono"/>
              </a:rPr>
              <a:t>,</a:t>
            </a:r>
            <a:r>
              <a:rPr lang="en-US" sz="1700" b="0" dirty="0">
                <a:solidFill>
                  <a:srgbClr val="F4511E"/>
                </a:solidFill>
                <a:effectLst/>
                <a:latin typeface="Roboto Mono"/>
              </a:rPr>
              <a:t>2</a:t>
            </a:r>
            <a:r>
              <a:rPr lang="en-US" sz="1700" b="0" dirty="0">
                <a:solidFill>
                  <a:srgbClr val="37474F"/>
                </a:solidFill>
                <a:effectLst/>
                <a:latin typeface="Roboto Mono"/>
              </a:rPr>
              <a:t>)</a:t>
            </a:r>
            <a:endParaRPr lang="en-US" sz="1700" b="0" dirty="0">
              <a:solidFill>
                <a:srgbClr val="000000"/>
              </a:solidFill>
              <a:effectLst/>
              <a:latin typeface="Roboto Mono"/>
            </a:endParaRPr>
          </a:p>
          <a:p>
            <a:r>
              <a:rPr lang="en-US" sz="1700" b="0" dirty="0">
                <a:solidFill>
                  <a:srgbClr val="3367D6"/>
                </a:solidFill>
                <a:effectLst/>
                <a:latin typeface="Roboto Mono"/>
              </a:rPr>
              <a:t>SELECT</a:t>
            </a:r>
            <a:endParaRPr lang="en-US" sz="1700" b="0" dirty="0">
              <a:solidFill>
                <a:srgbClr val="000000"/>
              </a:solidFill>
              <a:effectLst/>
              <a:latin typeface="Roboto Mono"/>
            </a:endParaRPr>
          </a:p>
          <a:p>
            <a:r>
              <a:rPr lang="en-US" sz="1700" b="0" dirty="0" err="1">
                <a:solidFill>
                  <a:srgbClr val="000000"/>
                </a:solidFill>
                <a:effectLst/>
                <a:latin typeface="Roboto Mono"/>
              </a:rPr>
              <a:t>B.cohort_month</a:t>
            </a:r>
            <a:r>
              <a:rPr lang="en-US" sz="1700" b="0" dirty="0">
                <a:solidFill>
                  <a:srgbClr val="000000"/>
                </a:solidFill>
                <a:effectLst/>
                <a:latin typeface="Roboto Mono"/>
              </a:rPr>
              <a:t>,</a:t>
            </a:r>
          </a:p>
          <a:p>
            <a:r>
              <a:rPr lang="en-US" sz="1700" b="0" dirty="0" err="1">
                <a:solidFill>
                  <a:srgbClr val="000000"/>
                </a:solidFill>
                <a:effectLst/>
                <a:latin typeface="Roboto Mono"/>
              </a:rPr>
              <a:t>S.num_users</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a:t>
            </a:r>
            <a:r>
              <a:rPr lang="en-US" sz="1700" b="0" dirty="0" err="1">
                <a:solidFill>
                  <a:srgbClr val="000000"/>
                </a:solidFill>
                <a:effectLst/>
                <a:latin typeface="Roboto Mono"/>
              </a:rPr>
              <a:t>cohort_size</a:t>
            </a:r>
            <a:r>
              <a:rPr lang="en-US" sz="1700" b="0" dirty="0">
                <a:solidFill>
                  <a:srgbClr val="000000"/>
                </a:solidFill>
                <a:effectLst/>
                <a:latin typeface="Roboto Mono"/>
              </a:rPr>
              <a:t>,</a:t>
            </a:r>
          </a:p>
          <a:p>
            <a:r>
              <a:rPr lang="en-US" sz="1700" b="0" dirty="0" err="1">
                <a:solidFill>
                  <a:srgbClr val="000000"/>
                </a:solidFill>
                <a:effectLst/>
                <a:latin typeface="Roboto Mono"/>
              </a:rPr>
              <a:t>B.month_number</a:t>
            </a:r>
            <a:r>
              <a:rPr lang="en-US" sz="1700" b="0" dirty="0">
                <a:solidFill>
                  <a:srgbClr val="000000"/>
                </a:solidFill>
                <a:effectLst/>
                <a:latin typeface="Roboto Mono"/>
              </a:rPr>
              <a:t>,</a:t>
            </a:r>
          </a:p>
          <a:p>
            <a:r>
              <a:rPr lang="en-US" sz="1700" b="0" dirty="0" err="1">
                <a:solidFill>
                  <a:srgbClr val="000000"/>
                </a:solidFill>
                <a:effectLst/>
                <a:latin typeface="Roboto Mono"/>
              </a:rPr>
              <a:t>B.num_users</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a:t>
            </a:r>
            <a:r>
              <a:rPr lang="en-US" sz="1700" b="0" dirty="0" err="1">
                <a:solidFill>
                  <a:srgbClr val="000000"/>
                </a:solidFill>
                <a:effectLst/>
                <a:latin typeface="Roboto Mono"/>
              </a:rPr>
              <a:t>total_users</a:t>
            </a:r>
            <a:r>
              <a:rPr lang="en-US" sz="1700" b="0" dirty="0">
                <a:solidFill>
                  <a:srgbClr val="000000"/>
                </a:solidFill>
                <a:effectLst/>
                <a:latin typeface="Roboto Mono"/>
              </a:rPr>
              <a:t>,</a:t>
            </a:r>
          </a:p>
          <a:p>
            <a:r>
              <a:rPr lang="en-US" sz="1700" b="0" dirty="0">
                <a:solidFill>
                  <a:srgbClr val="3367D6"/>
                </a:solidFill>
                <a:effectLst/>
                <a:latin typeface="Roboto Mono"/>
              </a:rPr>
              <a:t>CAST</a:t>
            </a:r>
            <a:r>
              <a:rPr lang="en-US" sz="1700" b="0" dirty="0">
                <a:solidFill>
                  <a:srgbClr val="37474F"/>
                </a:solidFill>
                <a:effectLst/>
                <a:latin typeface="Roboto Mono"/>
              </a:rPr>
              <a:t>(</a:t>
            </a:r>
            <a:r>
              <a:rPr lang="en-US" sz="1700" b="0" dirty="0" err="1">
                <a:solidFill>
                  <a:srgbClr val="000000"/>
                </a:solidFill>
                <a:effectLst/>
                <a:latin typeface="Roboto Mono"/>
              </a:rPr>
              <a:t>B.num_users</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decimal</a:t>
            </a:r>
            <a:r>
              <a:rPr lang="en-US" sz="1700" b="0" dirty="0">
                <a:solidFill>
                  <a:srgbClr val="37474F"/>
                </a:solidFill>
                <a:effectLst/>
                <a:latin typeface="Roboto Mono"/>
              </a:rPr>
              <a:t>)/</a:t>
            </a:r>
            <a:r>
              <a:rPr lang="en-US" sz="1700" b="0" dirty="0" err="1">
                <a:solidFill>
                  <a:srgbClr val="000000"/>
                </a:solidFill>
                <a:effectLst/>
                <a:latin typeface="Roboto Mono"/>
              </a:rPr>
              <a:t>S.num_users</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percentage</a:t>
            </a:r>
          </a:p>
          <a:p>
            <a:r>
              <a:rPr lang="en-US" sz="1700" b="0" dirty="0">
                <a:solidFill>
                  <a:srgbClr val="3367D6"/>
                </a:solidFill>
                <a:effectLst/>
                <a:latin typeface="Roboto Mono"/>
              </a:rPr>
              <a:t>FROM</a:t>
            </a:r>
            <a:r>
              <a:rPr lang="en-US" sz="1700" b="0" dirty="0">
                <a:solidFill>
                  <a:srgbClr val="000000"/>
                </a:solidFill>
                <a:effectLst/>
                <a:latin typeface="Roboto Mono"/>
              </a:rPr>
              <a:t> </a:t>
            </a:r>
            <a:r>
              <a:rPr lang="en-US" sz="1700" b="0" dirty="0" err="1">
                <a:solidFill>
                  <a:srgbClr val="000000"/>
                </a:solidFill>
                <a:effectLst/>
                <a:latin typeface="Roboto Mono"/>
              </a:rPr>
              <a:t>retention_table</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B</a:t>
            </a:r>
          </a:p>
          <a:p>
            <a:r>
              <a:rPr lang="en-US" sz="1700" b="0" dirty="0">
                <a:solidFill>
                  <a:srgbClr val="3367D6"/>
                </a:solidFill>
                <a:effectLst/>
                <a:latin typeface="Roboto Mono"/>
              </a:rPr>
              <a:t>LEFT</a:t>
            </a:r>
            <a:r>
              <a:rPr lang="en-US" sz="1700" b="0" dirty="0">
                <a:solidFill>
                  <a:srgbClr val="000000"/>
                </a:solidFill>
                <a:effectLst/>
                <a:latin typeface="Roboto Mono"/>
              </a:rPr>
              <a:t> </a:t>
            </a:r>
            <a:r>
              <a:rPr lang="en-US" sz="1700" b="0" dirty="0">
                <a:solidFill>
                  <a:srgbClr val="3367D6"/>
                </a:solidFill>
                <a:effectLst/>
                <a:latin typeface="Roboto Mono"/>
              </a:rPr>
              <a:t>JOIN</a:t>
            </a:r>
            <a:r>
              <a:rPr lang="en-US" sz="1700" b="0" dirty="0">
                <a:solidFill>
                  <a:srgbClr val="000000"/>
                </a:solidFill>
                <a:effectLst/>
                <a:latin typeface="Roboto Mono"/>
              </a:rPr>
              <a:t> </a:t>
            </a:r>
            <a:r>
              <a:rPr lang="en-US" sz="1700" b="0" dirty="0" err="1">
                <a:solidFill>
                  <a:srgbClr val="000000"/>
                </a:solidFill>
                <a:effectLst/>
                <a:latin typeface="Roboto Mono"/>
              </a:rPr>
              <a:t>cohort_size</a:t>
            </a:r>
            <a:r>
              <a:rPr lang="en-US" sz="1700" b="0" dirty="0">
                <a:solidFill>
                  <a:srgbClr val="000000"/>
                </a:solidFill>
                <a:effectLst/>
                <a:latin typeface="Roboto Mono"/>
              </a:rPr>
              <a:t> </a:t>
            </a:r>
            <a:r>
              <a:rPr lang="en-US" sz="1700" b="0" dirty="0">
                <a:solidFill>
                  <a:srgbClr val="3367D6"/>
                </a:solidFill>
                <a:effectLst/>
                <a:latin typeface="Roboto Mono"/>
              </a:rPr>
              <a:t>AS</a:t>
            </a:r>
            <a:r>
              <a:rPr lang="en-US" sz="1700" b="0" dirty="0">
                <a:solidFill>
                  <a:srgbClr val="000000"/>
                </a:solidFill>
                <a:effectLst/>
                <a:latin typeface="Roboto Mono"/>
              </a:rPr>
              <a:t> S </a:t>
            </a:r>
            <a:r>
              <a:rPr lang="en-US" sz="1700" b="0" dirty="0">
                <a:solidFill>
                  <a:srgbClr val="3367D6"/>
                </a:solidFill>
                <a:effectLst/>
                <a:latin typeface="Roboto Mono"/>
              </a:rPr>
              <a:t>ON</a:t>
            </a:r>
            <a:r>
              <a:rPr lang="en-US" sz="1700" b="0" dirty="0">
                <a:solidFill>
                  <a:srgbClr val="000000"/>
                </a:solidFill>
                <a:effectLst/>
                <a:latin typeface="Roboto Mono"/>
              </a:rPr>
              <a:t> </a:t>
            </a:r>
            <a:r>
              <a:rPr lang="en-US" sz="1700" b="0" dirty="0" err="1">
                <a:solidFill>
                  <a:srgbClr val="000000"/>
                </a:solidFill>
                <a:effectLst/>
                <a:latin typeface="Roboto Mono"/>
              </a:rPr>
              <a:t>B.</a:t>
            </a:r>
            <a:r>
              <a:rPr lang="en-US" sz="1700" b="0" dirty="0" err="1">
                <a:solidFill>
                  <a:srgbClr val="800000"/>
                </a:solidFill>
                <a:effectLst/>
                <a:latin typeface="Roboto Mono"/>
              </a:rPr>
              <a:t>cohort_month</a:t>
            </a:r>
            <a:r>
              <a:rPr lang="en-US" sz="1700" b="0" dirty="0">
                <a:solidFill>
                  <a:srgbClr val="000000"/>
                </a:solidFill>
                <a:effectLst/>
                <a:latin typeface="Roboto Mono"/>
              </a:rPr>
              <a:t> = </a:t>
            </a:r>
            <a:r>
              <a:rPr lang="en-US" sz="1700" b="0" dirty="0" err="1">
                <a:solidFill>
                  <a:srgbClr val="000000"/>
                </a:solidFill>
                <a:effectLst/>
                <a:latin typeface="Roboto Mono"/>
              </a:rPr>
              <a:t>S.cohort_month</a:t>
            </a:r>
            <a:endParaRPr lang="en-US" sz="1700" b="0" dirty="0">
              <a:solidFill>
                <a:srgbClr val="000000"/>
              </a:solidFill>
              <a:effectLst/>
              <a:latin typeface="Roboto Mono"/>
            </a:endParaRPr>
          </a:p>
          <a:p>
            <a:r>
              <a:rPr lang="en-US" sz="1700" b="0" dirty="0">
                <a:solidFill>
                  <a:srgbClr val="3367D6"/>
                </a:solidFill>
                <a:effectLst/>
                <a:latin typeface="Roboto Mono"/>
              </a:rPr>
              <a:t>WHERE</a:t>
            </a:r>
            <a:r>
              <a:rPr lang="en-US" sz="1700" b="0" dirty="0">
                <a:solidFill>
                  <a:srgbClr val="000000"/>
                </a:solidFill>
                <a:effectLst/>
                <a:latin typeface="Roboto Mono"/>
              </a:rPr>
              <a:t> </a:t>
            </a:r>
            <a:r>
              <a:rPr lang="en-US" sz="1700" b="0" dirty="0" err="1">
                <a:solidFill>
                  <a:srgbClr val="000000"/>
                </a:solidFill>
                <a:effectLst/>
                <a:latin typeface="Roboto Mono"/>
              </a:rPr>
              <a:t>B.cohort_month</a:t>
            </a:r>
            <a:r>
              <a:rPr lang="en-US" sz="1700" b="0" dirty="0">
                <a:solidFill>
                  <a:srgbClr val="000000"/>
                </a:solidFill>
                <a:effectLst/>
                <a:latin typeface="Roboto Mono"/>
              </a:rPr>
              <a:t> </a:t>
            </a:r>
            <a:r>
              <a:rPr lang="en-US" sz="1700" b="0" dirty="0">
                <a:solidFill>
                  <a:srgbClr val="3367D6"/>
                </a:solidFill>
                <a:effectLst/>
                <a:latin typeface="Roboto Mono"/>
              </a:rPr>
              <a:t>IS</a:t>
            </a:r>
            <a:r>
              <a:rPr lang="en-US" sz="1700" b="0" dirty="0">
                <a:solidFill>
                  <a:srgbClr val="000000"/>
                </a:solidFill>
                <a:effectLst/>
                <a:latin typeface="Roboto Mono"/>
              </a:rPr>
              <a:t> </a:t>
            </a:r>
            <a:r>
              <a:rPr lang="en-US" sz="1700" b="0" dirty="0">
                <a:solidFill>
                  <a:srgbClr val="3367D6"/>
                </a:solidFill>
                <a:effectLst/>
                <a:latin typeface="Roboto Mono"/>
              </a:rPr>
              <a:t>NOT</a:t>
            </a:r>
            <a:r>
              <a:rPr lang="en-US" sz="1700" b="0" dirty="0">
                <a:solidFill>
                  <a:srgbClr val="000000"/>
                </a:solidFill>
                <a:effectLst/>
                <a:latin typeface="Roboto Mono"/>
              </a:rPr>
              <a:t> </a:t>
            </a:r>
            <a:r>
              <a:rPr lang="en-US" sz="1700" b="0" dirty="0">
                <a:solidFill>
                  <a:srgbClr val="3367D6"/>
                </a:solidFill>
                <a:effectLst/>
                <a:latin typeface="Roboto Mono"/>
              </a:rPr>
              <a:t>NULL</a:t>
            </a:r>
            <a:endParaRPr lang="en-US" sz="1700" b="0" dirty="0">
              <a:solidFill>
                <a:srgbClr val="000000"/>
              </a:solidFill>
              <a:effectLst/>
              <a:latin typeface="Roboto Mono"/>
            </a:endParaRPr>
          </a:p>
          <a:p>
            <a:r>
              <a:rPr lang="en-US" sz="1700" b="0" dirty="0">
                <a:solidFill>
                  <a:srgbClr val="3367D6"/>
                </a:solidFill>
                <a:effectLst/>
                <a:latin typeface="Roboto Mono"/>
              </a:rPr>
              <a:t>ORDER</a:t>
            </a:r>
            <a:r>
              <a:rPr lang="en-US" sz="1700" b="0" dirty="0">
                <a:solidFill>
                  <a:srgbClr val="000000"/>
                </a:solidFill>
                <a:effectLst/>
                <a:latin typeface="Roboto Mono"/>
              </a:rPr>
              <a:t> </a:t>
            </a:r>
            <a:r>
              <a:rPr lang="en-US" sz="1700" b="0" dirty="0">
                <a:solidFill>
                  <a:srgbClr val="3367D6"/>
                </a:solidFill>
                <a:effectLst/>
                <a:latin typeface="Roboto Mono"/>
              </a:rPr>
              <a:t>BY</a:t>
            </a:r>
            <a:r>
              <a:rPr lang="en-US" sz="1700" b="0" dirty="0">
                <a:solidFill>
                  <a:srgbClr val="000000"/>
                </a:solidFill>
                <a:effectLst/>
                <a:latin typeface="Roboto Mono"/>
              </a:rPr>
              <a:t> </a:t>
            </a:r>
            <a:r>
              <a:rPr lang="en-US" sz="1700" b="0" dirty="0">
                <a:solidFill>
                  <a:srgbClr val="F4511E"/>
                </a:solidFill>
                <a:effectLst/>
                <a:latin typeface="Roboto Mono"/>
              </a:rPr>
              <a:t>1</a:t>
            </a:r>
            <a:r>
              <a:rPr lang="en-US" sz="1700" b="0" dirty="0">
                <a:solidFill>
                  <a:srgbClr val="000000"/>
                </a:solidFill>
                <a:effectLst/>
                <a:latin typeface="Roboto Mono"/>
              </a:rPr>
              <a:t>,</a:t>
            </a:r>
            <a:r>
              <a:rPr lang="en-US" sz="1700" b="0" dirty="0">
                <a:solidFill>
                  <a:srgbClr val="F4511E"/>
                </a:solidFill>
                <a:effectLst/>
                <a:latin typeface="Roboto Mono"/>
              </a:rPr>
              <a:t>3;</a:t>
            </a:r>
            <a:endParaRPr lang="en-US" sz="1700" b="0" dirty="0">
              <a:solidFill>
                <a:srgbClr val="000000"/>
              </a:solidFill>
              <a:effectLst/>
              <a:latin typeface="Roboto Mono"/>
            </a:endParaRPr>
          </a:p>
        </p:txBody>
      </p:sp>
    </p:spTree>
    <p:extLst>
      <p:ext uri="{BB962C8B-B14F-4D97-AF65-F5344CB8AC3E}">
        <p14:creationId xmlns:p14="http://schemas.microsoft.com/office/powerpoint/2010/main" val="1096277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7 Visualization &amp; Cohort Analysis</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26</a:t>
            </a:fld>
            <a:endParaRPr lang="en-ID" sz="1800" i="1" dirty="0">
              <a:latin typeface="HelveticaNeueLT Pro 55 Roman" panose="020B0604020202020204" pitchFamily="34" charset="0"/>
            </a:endParaRPr>
          </a:p>
        </p:txBody>
      </p:sp>
      <p:graphicFrame>
        <p:nvGraphicFramePr>
          <p:cNvPr id="3" name="Table 2">
            <a:extLst>
              <a:ext uri="{FF2B5EF4-FFF2-40B4-BE49-F238E27FC236}">
                <a16:creationId xmlns:a16="http://schemas.microsoft.com/office/drawing/2014/main" id="{133D707A-C05B-4E06-B489-9FD2AAEC6202}"/>
              </a:ext>
            </a:extLst>
          </p:cNvPr>
          <p:cNvGraphicFramePr>
            <a:graphicFrameLocks noGrp="1"/>
          </p:cNvGraphicFramePr>
          <p:nvPr>
            <p:extLst>
              <p:ext uri="{D42A27DB-BD31-4B8C-83A1-F6EECF244321}">
                <p14:modId xmlns:p14="http://schemas.microsoft.com/office/powerpoint/2010/main" val="296676546"/>
              </p:ext>
            </p:extLst>
          </p:nvPr>
        </p:nvGraphicFramePr>
        <p:xfrm>
          <a:off x="933450" y="1380065"/>
          <a:ext cx="7981948" cy="4154058"/>
        </p:xfrm>
        <a:graphic>
          <a:graphicData uri="http://schemas.openxmlformats.org/drawingml/2006/table">
            <a:tbl>
              <a:tblPr/>
              <a:tblGrid>
                <a:gridCol w="1130590">
                  <a:extLst>
                    <a:ext uri="{9D8B030D-6E8A-4147-A177-3AD203B41FA5}">
                      <a16:colId xmlns:a16="http://schemas.microsoft.com/office/drawing/2014/main" val="3704378879"/>
                    </a:ext>
                  </a:extLst>
                </a:gridCol>
                <a:gridCol w="508764">
                  <a:extLst>
                    <a:ext uri="{9D8B030D-6E8A-4147-A177-3AD203B41FA5}">
                      <a16:colId xmlns:a16="http://schemas.microsoft.com/office/drawing/2014/main" val="2622087654"/>
                    </a:ext>
                  </a:extLst>
                </a:gridCol>
                <a:gridCol w="587906">
                  <a:extLst>
                    <a:ext uri="{9D8B030D-6E8A-4147-A177-3AD203B41FA5}">
                      <a16:colId xmlns:a16="http://schemas.microsoft.com/office/drawing/2014/main" val="2831682900"/>
                    </a:ext>
                  </a:extLst>
                </a:gridCol>
                <a:gridCol w="587906">
                  <a:extLst>
                    <a:ext uri="{9D8B030D-6E8A-4147-A177-3AD203B41FA5}">
                      <a16:colId xmlns:a16="http://schemas.microsoft.com/office/drawing/2014/main" val="1255016579"/>
                    </a:ext>
                  </a:extLst>
                </a:gridCol>
                <a:gridCol w="587906">
                  <a:extLst>
                    <a:ext uri="{9D8B030D-6E8A-4147-A177-3AD203B41FA5}">
                      <a16:colId xmlns:a16="http://schemas.microsoft.com/office/drawing/2014/main" val="393547775"/>
                    </a:ext>
                  </a:extLst>
                </a:gridCol>
                <a:gridCol w="508764">
                  <a:extLst>
                    <a:ext uri="{9D8B030D-6E8A-4147-A177-3AD203B41FA5}">
                      <a16:colId xmlns:a16="http://schemas.microsoft.com/office/drawing/2014/main" val="3473429068"/>
                    </a:ext>
                  </a:extLst>
                </a:gridCol>
                <a:gridCol w="508764">
                  <a:extLst>
                    <a:ext uri="{9D8B030D-6E8A-4147-A177-3AD203B41FA5}">
                      <a16:colId xmlns:a16="http://schemas.microsoft.com/office/drawing/2014/main" val="2598350801"/>
                    </a:ext>
                  </a:extLst>
                </a:gridCol>
                <a:gridCol w="508764">
                  <a:extLst>
                    <a:ext uri="{9D8B030D-6E8A-4147-A177-3AD203B41FA5}">
                      <a16:colId xmlns:a16="http://schemas.microsoft.com/office/drawing/2014/main" val="1520909643"/>
                    </a:ext>
                  </a:extLst>
                </a:gridCol>
                <a:gridCol w="508764">
                  <a:extLst>
                    <a:ext uri="{9D8B030D-6E8A-4147-A177-3AD203B41FA5}">
                      <a16:colId xmlns:a16="http://schemas.microsoft.com/office/drawing/2014/main" val="3855650903"/>
                    </a:ext>
                  </a:extLst>
                </a:gridCol>
                <a:gridCol w="508764">
                  <a:extLst>
                    <a:ext uri="{9D8B030D-6E8A-4147-A177-3AD203B41FA5}">
                      <a16:colId xmlns:a16="http://schemas.microsoft.com/office/drawing/2014/main" val="2630929647"/>
                    </a:ext>
                  </a:extLst>
                </a:gridCol>
                <a:gridCol w="508764">
                  <a:extLst>
                    <a:ext uri="{9D8B030D-6E8A-4147-A177-3AD203B41FA5}">
                      <a16:colId xmlns:a16="http://schemas.microsoft.com/office/drawing/2014/main" val="1278795830"/>
                    </a:ext>
                  </a:extLst>
                </a:gridCol>
                <a:gridCol w="508764">
                  <a:extLst>
                    <a:ext uri="{9D8B030D-6E8A-4147-A177-3AD203B41FA5}">
                      <a16:colId xmlns:a16="http://schemas.microsoft.com/office/drawing/2014/main" val="1542005060"/>
                    </a:ext>
                  </a:extLst>
                </a:gridCol>
                <a:gridCol w="508764">
                  <a:extLst>
                    <a:ext uri="{9D8B030D-6E8A-4147-A177-3AD203B41FA5}">
                      <a16:colId xmlns:a16="http://schemas.microsoft.com/office/drawing/2014/main" val="1164933350"/>
                    </a:ext>
                  </a:extLst>
                </a:gridCol>
                <a:gridCol w="508764">
                  <a:extLst>
                    <a:ext uri="{9D8B030D-6E8A-4147-A177-3AD203B41FA5}">
                      <a16:colId xmlns:a16="http://schemas.microsoft.com/office/drawing/2014/main" val="2015557427"/>
                    </a:ext>
                  </a:extLst>
                </a:gridCol>
              </a:tblGrid>
              <a:tr h="157542">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gridSpan="13">
                  <a:txBody>
                    <a:bodyPr/>
                    <a:lstStyle/>
                    <a:p>
                      <a:pPr algn="ctr" rtl="0" fontAlgn="b"/>
                      <a:r>
                        <a:rPr lang="en-ID" sz="1000">
                          <a:effectLst/>
                          <a:latin typeface="HelveticaNeueLT Pro 65 Md" panose="020B0604020202020204" pitchFamily="34" charset="0"/>
                        </a:rPr>
                        <a:t># of month</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320623224"/>
                  </a:ext>
                </a:extLst>
              </a:tr>
              <a:tr h="214230">
                <a:tc>
                  <a:txBody>
                    <a:bodyPr/>
                    <a:lstStyle/>
                    <a:p>
                      <a:pPr algn="ctr" rtl="0" fontAlgn="b"/>
                      <a:r>
                        <a:rPr lang="en-ID" sz="1000">
                          <a:effectLst/>
                          <a:latin typeface="HelveticaNeueLT Pro 65 Md" panose="020B0604020202020204" pitchFamily="34" charset="0"/>
                        </a:rPr>
                        <a:t>cohort month</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10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11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ID" sz="1000">
                          <a:effectLst/>
                          <a:latin typeface="HelveticaNeueLT Pro 65 Md" panose="020B0604020202020204" pitchFamily="34" charset="0"/>
                        </a:rPr>
                        <a:t>12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6580504"/>
                  </a:ext>
                </a:extLst>
              </a:tr>
              <a:tr h="314389">
                <a:tc>
                  <a:txBody>
                    <a:bodyPr/>
                    <a:lstStyle/>
                    <a:p>
                      <a:pPr algn="ctr" rtl="0" fontAlgn="b"/>
                      <a:r>
                        <a:rPr lang="en-ID" sz="1000">
                          <a:effectLst/>
                          <a:latin typeface="HelveticaNeueLT Pro 65 Md" panose="020B0604020202020204" pitchFamily="34" charset="0"/>
                        </a:rPr>
                        <a:t>1/1/2014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15.86%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13.35%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10.51%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8.84%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7.89%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6.80%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6.73%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7.24%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7.35%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6.26%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5.82%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6.95%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496928481"/>
                  </a:ext>
                </a:extLst>
              </a:tr>
              <a:tr h="314389">
                <a:tc>
                  <a:txBody>
                    <a:bodyPr/>
                    <a:lstStyle/>
                    <a:p>
                      <a:pPr algn="ctr" rtl="0" fontAlgn="b"/>
                      <a:r>
                        <a:rPr lang="en-ID" sz="1000">
                          <a:effectLst/>
                          <a:latin typeface="HelveticaNeueLT Pro 65 Md" panose="020B0604020202020204" pitchFamily="34" charset="0"/>
                        </a:rPr>
                        <a:t>2/1/2014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17.02%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11.35%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8.32%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7.86%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7.22%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6.73%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6.17%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dirty="0">
                          <a:solidFill>
                            <a:srgbClr val="FFFFFF"/>
                          </a:solidFill>
                          <a:effectLst/>
                          <a:latin typeface="HelveticaNeueLT Pro 65 Md" panose="020B0604020202020204" pitchFamily="34" charset="0"/>
                        </a:rPr>
                        <a:t>6.24%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5.25%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5.81%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5.64%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3342648"/>
                  </a:ext>
                </a:extLst>
              </a:tr>
              <a:tr h="314389">
                <a:tc>
                  <a:txBody>
                    <a:bodyPr/>
                    <a:lstStyle/>
                    <a:p>
                      <a:pPr algn="ctr" rtl="0" fontAlgn="b"/>
                      <a:r>
                        <a:rPr lang="en-ID" sz="1000">
                          <a:effectLst/>
                          <a:latin typeface="HelveticaNeueLT Pro 65 Md" panose="020B0604020202020204" pitchFamily="34" charset="0"/>
                        </a:rPr>
                        <a:t>3/1/2014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13.95%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10.20%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8.33%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6.13%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6.17%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6.49%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5.72%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6.30%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5.33%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0234458"/>
                  </a:ext>
                </a:extLst>
              </a:tr>
              <a:tr h="314389">
                <a:tc>
                  <a:txBody>
                    <a:bodyPr/>
                    <a:lstStyle/>
                    <a:p>
                      <a:pPr algn="ctr" rtl="0" fontAlgn="b"/>
                      <a:r>
                        <a:rPr lang="en-ID" sz="1000">
                          <a:effectLst/>
                          <a:latin typeface="HelveticaNeueLT Pro 65 Md" panose="020B0604020202020204" pitchFamily="34" charset="0"/>
                        </a:rPr>
                        <a:t>4/1/2014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13.74%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9.20%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7.72%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7.58%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7.44%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7.09%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5.78%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4.95%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6.23%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2771995"/>
                  </a:ext>
                </a:extLst>
              </a:tr>
              <a:tr h="314389">
                <a:tc>
                  <a:txBody>
                    <a:bodyPr/>
                    <a:lstStyle/>
                    <a:p>
                      <a:pPr algn="ctr" rtl="0" fontAlgn="b"/>
                      <a:r>
                        <a:rPr lang="en-ID" sz="1000">
                          <a:effectLst/>
                          <a:latin typeface="HelveticaNeueLT Pro 65 Md" panose="020B0604020202020204" pitchFamily="34" charset="0"/>
                        </a:rPr>
                        <a:t>5/1/2014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13.21%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10.67%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8.09%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7.97%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7.89%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6.87%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6.46%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6.50%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2841284"/>
                  </a:ext>
                </a:extLst>
              </a:tr>
              <a:tr h="314389">
                <a:tc>
                  <a:txBody>
                    <a:bodyPr/>
                    <a:lstStyle/>
                    <a:p>
                      <a:pPr algn="ctr" rtl="0" fontAlgn="b"/>
                      <a:r>
                        <a:rPr lang="en-ID" sz="1000">
                          <a:effectLst/>
                          <a:latin typeface="HelveticaNeueLT Pro 65 Md" panose="020B0604020202020204" pitchFamily="34" charset="0"/>
                        </a:rPr>
                        <a:t>6/1/2014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15.68%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9.50%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8.29%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7.94%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6.68%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6.10%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5.82%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8927596"/>
                  </a:ext>
                </a:extLst>
              </a:tr>
              <a:tr h="314389">
                <a:tc>
                  <a:txBody>
                    <a:bodyPr/>
                    <a:lstStyle/>
                    <a:p>
                      <a:pPr algn="ctr" rtl="0" fontAlgn="b"/>
                      <a:r>
                        <a:rPr lang="en-ID" sz="1000">
                          <a:effectLst/>
                          <a:latin typeface="HelveticaNeueLT Pro 65 Md" panose="020B0604020202020204" pitchFamily="34" charset="0"/>
                        </a:rPr>
                        <a:t>7/1/2014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14.65%</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10.61%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8.41%</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7.34%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6.56%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6.49%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4737645"/>
                  </a:ext>
                </a:extLst>
              </a:tr>
              <a:tr h="314389">
                <a:tc>
                  <a:txBody>
                    <a:bodyPr/>
                    <a:lstStyle/>
                    <a:p>
                      <a:pPr algn="ctr" rtl="0" fontAlgn="b"/>
                      <a:r>
                        <a:rPr lang="en-ID" sz="1000">
                          <a:effectLst/>
                          <a:latin typeface="HelveticaNeueLT Pro 65 Md" panose="020B0604020202020204" pitchFamily="34" charset="0"/>
                        </a:rPr>
                        <a:t>8/1/2014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14.36%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10.12%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8.02%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7.57%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r" rtl="0" fontAlgn="b"/>
                      <a:r>
                        <a:rPr lang="en-ID" sz="1000" b="0">
                          <a:solidFill>
                            <a:srgbClr val="FFFFFF"/>
                          </a:solidFill>
                          <a:effectLst/>
                          <a:latin typeface="HelveticaNeueLT Pro 65 Md" panose="020B0604020202020204" pitchFamily="34" charset="0"/>
                        </a:rPr>
                        <a:t>7.27%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7948555"/>
                  </a:ext>
                </a:extLst>
              </a:tr>
              <a:tr h="314389">
                <a:tc>
                  <a:txBody>
                    <a:bodyPr/>
                    <a:lstStyle/>
                    <a:p>
                      <a:pPr algn="ctr" rtl="0" fontAlgn="b"/>
                      <a:r>
                        <a:rPr lang="en-ID" sz="1000">
                          <a:effectLst/>
                          <a:latin typeface="HelveticaNeueLT Pro 65 Md" panose="020B0604020202020204" pitchFamily="34" charset="0"/>
                        </a:rPr>
                        <a:t>9/1/2014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15.08%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9.57%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9.07%</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8.30%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212617"/>
                  </a:ext>
                </a:extLst>
              </a:tr>
              <a:tr h="314389">
                <a:tc>
                  <a:txBody>
                    <a:bodyPr/>
                    <a:lstStyle/>
                    <a:p>
                      <a:pPr algn="ctr" rtl="0" fontAlgn="b"/>
                      <a:r>
                        <a:rPr lang="en-ID" sz="1000">
                          <a:effectLst/>
                          <a:latin typeface="HelveticaNeueLT Pro 65 Md" panose="020B0604020202020204" pitchFamily="34" charset="0"/>
                        </a:rPr>
                        <a:t>10/1/2014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13.72%</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9.66%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r" rtl="0" fontAlgn="b"/>
                      <a:r>
                        <a:rPr lang="en-ID" sz="1000" b="0">
                          <a:solidFill>
                            <a:srgbClr val="FFFFFF"/>
                          </a:solidFill>
                          <a:effectLst/>
                          <a:latin typeface="HelveticaNeueLT Pro 65 Md" panose="020B0604020202020204" pitchFamily="34" charset="0"/>
                        </a:rPr>
                        <a:t>9.59%</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722374"/>
                  </a:ext>
                </a:extLst>
              </a:tr>
              <a:tr h="314389">
                <a:tc>
                  <a:txBody>
                    <a:bodyPr/>
                    <a:lstStyle/>
                    <a:p>
                      <a:pPr algn="ctr" rtl="0" fontAlgn="b"/>
                      <a:r>
                        <a:rPr lang="en-ID" sz="1000">
                          <a:effectLst/>
                          <a:latin typeface="HelveticaNeueLT Pro 65 Md" panose="020B0604020202020204" pitchFamily="34" charset="0"/>
                        </a:rPr>
                        <a:t>11/1/2014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12.76%</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algn="r" rtl="0" fontAlgn="b"/>
                      <a:r>
                        <a:rPr lang="en-ID" sz="1000" b="0">
                          <a:solidFill>
                            <a:srgbClr val="FFFFFF"/>
                          </a:solidFill>
                          <a:effectLst/>
                          <a:latin typeface="HelveticaNeueLT Pro 65 Md" panose="020B0604020202020204" pitchFamily="34" charset="0"/>
                        </a:rPr>
                        <a:t>10.13%</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665524"/>
                  </a:ext>
                </a:extLst>
              </a:tr>
              <a:tr h="314389">
                <a:tc>
                  <a:txBody>
                    <a:bodyPr/>
                    <a:lstStyle/>
                    <a:p>
                      <a:pPr algn="ctr" rtl="0" fontAlgn="b"/>
                      <a:r>
                        <a:rPr lang="en-ID" sz="1000">
                          <a:effectLst/>
                          <a:latin typeface="HelveticaNeueLT Pro 65 Md" panose="020B0604020202020204" pitchFamily="34" charset="0"/>
                        </a:rPr>
                        <a:t>12/1/2014</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
                      <a:r>
                        <a:rPr lang="en-ID" sz="1000" b="0">
                          <a:solidFill>
                            <a:srgbClr val="FFFFFF"/>
                          </a:solidFill>
                          <a:effectLst/>
                          <a:latin typeface="HelveticaNeueLT Pro 65 Md" panose="020B0604020202020204" pitchFamily="34" charset="0"/>
                        </a:rPr>
                        <a:t>100%</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6AA84F"/>
                    </a:solidFill>
                  </a:tcPr>
                </a:tc>
                <a:tc>
                  <a:txBody>
                    <a:bodyPr/>
                    <a:lstStyle/>
                    <a:p>
                      <a:pPr algn="r" rtl="0" fontAlgn="b"/>
                      <a:r>
                        <a:rPr lang="en-ID" sz="1000" b="0">
                          <a:solidFill>
                            <a:srgbClr val="FFFFFF"/>
                          </a:solidFill>
                          <a:effectLst/>
                          <a:latin typeface="HelveticaNeueLT Pro 65 Md" panose="020B0604020202020204" pitchFamily="34" charset="0"/>
                        </a:rPr>
                        <a:t>15.68%</a:t>
                      </a: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1C232"/>
                    </a:solidFill>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rtl="0" fontAlgn="b"/>
                      <a:endParaRPr lang="en-ID" sz="1000" dirty="0">
                        <a:effectLst/>
                        <a:latin typeface="HelveticaNeueLT Pro 65 Md" panose="020B0604020202020204" pitchFamily="34" charset="0"/>
                      </a:endParaRPr>
                    </a:p>
                  </a:txBody>
                  <a:tcPr marL="11070" marR="11070" marT="7380" marB="738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8431648"/>
                  </a:ext>
                </a:extLst>
              </a:tr>
            </a:tbl>
          </a:graphicData>
        </a:graphic>
      </p:graphicFrame>
      <p:sp>
        <p:nvSpPr>
          <p:cNvPr id="6" name="Rectangle 5">
            <a:extLst>
              <a:ext uri="{FF2B5EF4-FFF2-40B4-BE49-F238E27FC236}">
                <a16:creationId xmlns:a16="http://schemas.microsoft.com/office/drawing/2014/main" id="{F061161F-E6B1-4957-961D-34E9EF4043D9}"/>
              </a:ext>
            </a:extLst>
          </p:cNvPr>
          <p:cNvSpPr/>
          <p:nvPr/>
        </p:nvSpPr>
        <p:spPr>
          <a:xfrm>
            <a:off x="9447150" y="1771650"/>
            <a:ext cx="603700" cy="3762473"/>
          </a:xfrm>
          <a:prstGeom prst="rect">
            <a:avLst/>
          </a:prstGeom>
          <a:gradFill>
            <a:gsLst>
              <a:gs pos="0">
                <a:srgbClr val="6AA84F"/>
              </a:gs>
              <a:gs pos="73000">
                <a:srgbClr val="F1C232"/>
              </a:gs>
              <a:gs pos="85000">
                <a:srgbClr val="FF9900"/>
              </a:gs>
              <a:gs pos="100000">
                <a:srgbClr val="FF000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0CA0E203-0A94-4EE5-915A-E5C4C7B8CE09}"/>
              </a:ext>
            </a:extLst>
          </p:cNvPr>
          <p:cNvSpPr txBox="1"/>
          <p:nvPr/>
        </p:nvSpPr>
        <p:spPr>
          <a:xfrm>
            <a:off x="10233952" y="1711614"/>
            <a:ext cx="853148" cy="307777"/>
          </a:xfrm>
          <a:prstGeom prst="rect">
            <a:avLst/>
          </a:prstGeom>
          <a:noFill/>
        </p:spPr>
        <p:txBody>
          <a:bodyPr wrap="square">
            <a:spAutoFit/>
          </a:bodyPr>
          <a:lstStyle/>
          <a:p>
            <a:r>
              <a:rPr lang="en-US" sz="1400" b="1" dirty="0">
                <a:latin typeface="HelveticaNeueLT Pro 55 Roman" panose="020B0604020202020204" pitchFamily="34" charset="0"/>
              </a:rPr>
              <a:t>100%</a:t>
            </a:r>
            <a:endParaRPr lang="en-ID" sz="1400" b="1" dirty="0">
              <a:latin typeface="HelveticaNeueLT Pro 55 Roman" panose="020B0604020202020204" pitchFamily="34" charset="0"/>
            </a:endParaRPr>
          </a:p>
        </p:txBody>
      </p:sp>
      <p:sp>
        <p:nvSpPr>
          <p:cNvPr id="11" name="TextBox 10">
            <a:extLst>
              <a:ext uri="{FF2B5EF4-FFF2-40B4-BE49-F238E27FC236}">
                <a16:creationId xmlns:a16="http://schemas.microsoft.com/office/drawing/2014/main" id="{65F20F97-8970-470A-A670-0D3F8FC3657C}"/>
              </a:ext>
            </a:extLst>
          </p:cNvPr>
          <p:cNvSpPr txBox="1"/>
          <p:nvPr/>
        </p:nvSpPr>
        <p:spPr>
          <a:xfrm>
            <a:off x="10233952" y="4298553"/>
            <a:ext cx="853148" cy="307777"/>
          </a:xfrm>
          <a:prstGeom prst="rect">
            <a:avLst/>
          </a:prstGeom>
          <a:noFill/>
        </p:spPr>
        <p:txBody>
          <a:bodyPr wrap="square">
            <a:spAutoFit/>
          </a:bodyPr>
          <a:lstStyle/>
          <a:p>
            <a:r>
              <a:rPr lang="en-US" sz="1400" b="1" dirty="0">
                <a:latin typeface="HelveticaNeueLT Pro 55 Roman" panose="020B0604020202020204" pitchFamily="34" charset="0"/>
              </a:rPr>
              <a:t>12%</a:t>
            </a:r>
            <a:endParaRPr lang="en-ID" sz="1400" b="1" dirty="0">
              <a:latin typeface="HelveticaNeueLT Pro 55 Roman" panose="020B0604020202020204" pitchFamily="34" charset="0"/>
            </a:endParaRPr>
          </a:p>
        </p:txBody>
      </p:sp>
      <p:sp>
        <p:nvSpPr>
          <p:cNvPr id="12" name="TextBox 11">
            <a:extLst>
              <a:ext uri="{FF2B5EF4-FFF2-40B4-BE49-F238E27FC236}">
                <a16:creationId xmlns:a16="http://schemas.microsoft.com/office/drawing/2014/main" id="{DDEEAFDC-C19B-451D-B529-061C80A4D169}"/>
              </a:ext>
            </a:extLst>
          </p:cNvPr>
          <p:cNvSpPr txBox="1"/>
          <p:nvPr/>
        </p:nvSpPr>
        <p:spPr>
          <a:xfrm>
            <a:off x="10233952" y="4864298"/>
            <a:ext cx="853148" cy="307777"/>
          </a:xfrm>
          <a:prstGeom prst="rect">
            <a:avLst/>
          </a:prstGeom>
          <a:noFill/>
        </p:spPr>
        <p:txBody>
          <a:bodyPr wrap="square">
            <a:spAutoFit/>
          </a:bodyPr>
          <a:lstStyle/>
          <a:p>
            <a:r>
              <a:rPr lang="en-US" sz="1400" b="1" dirty="0">
                <a:latin typeface="HelveticaNeueLT Pro 55 Roman" panose="020B0604020202020204" pitchFamily="34" charset="0"/>
              </a:rPr>
              <a:t>8%</a:t>
            </a:r>
            <a:endParaRPr lang="en-ID" sz="1400" b="1" dirty="0">
              <a:latin typeface="HelveticaNeueLT Pro 55 Roman" panose="020B0604020202020204" pitchFamily="34" charset="0"/>
            </a:endParaRPr>
          </a:p>
        </p:txBody>
      </p:sp>
      <p:sp>
        <p:nvSpPr>
          <p:cNvPr id="13" name="TextBox 12">
            <a:extLst>
              <a:ext uri="{FF2B5EF4-FFF2-40B4-BE49-F238E27FC236}">
                <a16:creationId xmlns:a16="http://schemas.microsoft.com/office/drawing/2014/main" id="{31AB631F-75CC-4709-8BAA-2F3E48CE78AF}"/>
              </a:ext>
            </a:extLst>
          </p:cNvPr>
          <p:cNvSpPr txBox="1"/>
          <p:nvPr/>
        </p:nvSpPr>
        <p:spPr>
          <a:xfrm>
            <a:off x="10233952" y="5380234"/>
            <a:ext cx="853148" cy="307777"/>
          </a:xfrm>
          <a:prstGeom prst="rect">
            <a:avLst/>
          </a:prstGeom>
          <a:noFill/>
        </p:spPr>
        <p:txBody>
          <a:bodyPr wrap="square">
            <a:spAutoFit/>
          </a:bodyPr>
          <a:lstStyle/>
          <a:p>
            <a:r>
              <a:rPr lang="en-US" sz="1400" b="1" dirty="0">
                <a:latin typeface="HelveticaNeueLT Pro 55 Roman" panose="020B0604020202020204" pitchFamily="34" charset="0"/>
              </a:rPr>
              <a:t>0%</a:t>
            </a:r>
            <a:endParaRPr lang="en-ID" sz="1400" b="1" dirty="0">
              <a:latin typeface="HelveticaNeueLT Pro 55 Roman" panose="020B0604020202020204" pitchFamily="34" charset="0"/>
            </a:endParaRPr>
          </a:p>
        </p:txBody>
      </p:sp>
      <p:sp>
        <p:nvSpPr>
          <p:cNvPr id="14" name="TextBox 13">
            <a:extLst>
              <a:ext uri="{FF2B5EF4-FFF2-40B4-BE49-F238E27FC236}">
                <a16:creationId xmlns:a16="http://schemas.microsoft.com/office/drawing/2014/main" id="{902F2FC5-1074-4610-8D6B-526FAEC644A6}"/>
              </a:ext>
            </a:extLst>
          </p:cNvPr>
          <p:cNvSpPr txBox="1"/>
          <p:nvPr/>
        </p:nvSpPr>
        <p:spPr>
          <a:xfrm>
            <a:off x="933451" y="5803741"/>
            <a:ext cx="7857188" cy="646331"/>
          </a:xfrm>
          <a:prstGeom prst="rect">
            <a:avLst/>
          </a:prstGeom>
          <a:noFill/>
        </p:spPr>
        <p:txBody>
          <a:bodyPr wrap="square">
            <a:spAutoFit/>
          </a:bodyPr>
          <a:lstStyle/>
          <a:p>
            <a:pPr algn="just"/>
            <a:r>
              <a:rPr lang="en-US" sz="1200" dirty="0">
                <a:latin typeface="HelveticaNeueLT Pro 65 Md" panose="020B0604020202020204" pitchFamily="34" charset="0"/>
              </a:rPr>
              <a:t>The number of story posts has decreased continuously from Feb 2014 until Dec 2014. It is shown by graph above, monthly. The forum needs to improve its user engagement and retention immediately since this decrease in activity has become a trend (downtrend)</a:t>
            </a:r>
            <a:endParaRPr lang="en-ID" sz="1200" dirty="0">
              <a:latin typeface="HelveticaNeueLT Pro 65 Md" panose="020B0604020202020204" pitchFamily="34" charset="0"/>
            </a:endParaRPr>
          </a:p>
        </p:txBody>
      </p:sp>
      <p:sp>
        <p:nvSpPr>
          <p:cNvPr id="16" name="TextBox 15">
            <a:extLst>
              <a:ext uri="{FF2B5EF4-FFF2-40B4-BE49-F238E27FC236}">
                <a16:creationId xmlns:a16="http://schemas.microsoft.com/office/drawing/2014/main" id="{0203AB8E-0067-49D2-9C35-7D5DD0FD9596}"/>
              </a:ext>
            </a:extLst>
          </p:cNvPr>
          <p:cNvSpPr txBox="1"/>
          <p:nvPr/>
        </p:nvSpPr>
        <p:spPr>
          <a:xfrm rot="20370455">
            <a:off x="542188" y="5317714"/>
            <a:ext cx="704849" cy="1169551"/>
          </a:xfrm>
          <a:prstGeom prst="rect">
            <a:avLst/>
          </a:prstGeom>
          <a:noFill/>
        </p:spPr>
        <p:txBody>
          <a:bodyPr wrap="square">
            <a:spAutoFit/>
          </a:bodyPr>
          <a:lstStyle/>
          <a:p>
            <a:pPr algn="just"/>
            <a:r>
              <a:rPr lang="en-US" sz="7000" dirty="0">
                <a:solidFill>
                  <a:srgbClr val="FF0000"/>
                </a:solidFill>
                <a:latin typeface="HelveticaNeueLT Pro 65 Md" panose="020B0604020202020204" pitchFamily="34" charset="0"/>
              </a:rPr>
              <a:t>*</a:t>
            </a:r>
            <a:endParaRPr lang="en-ID" sz="7000" dirty="0">
              <a:solidFill>
                <a:srgbClr val="FF0000"/>
              </a:solidFill>
              <a:latin typeface="HelveticaNeueLT Pro 65 Md" panose="020B0604020202020204" pitchFamily="34" charset="0"/>
            </a:endParaRPr>
          </a:p>
        </p:txBody>
      </p:sp>
    </p:spTree>
    <p:extLst>
      <p:ext uri="{BB962C8B-B14F-4D97-AF65-F5344CB8AC3E}">
        <p14:creationId xmlns:p14="http://schemas.microsoft.com/office/powerpoint/2010/main" val="314091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27</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3049250" y="2617868"/>
            <a:ext cx="6093500" cy="1107996"/>
          </a:xfrm>
          <a:prstGeom prst="rect">
            <a:avLst/>
          </a:prstGeom>
          <a:noFill/>
        </p:spPr>
        <p:txBody>
          <a:bodyPr wrap="square">
            <a:spAutoFit/>
          </a:bodyPr>
          <a:lstStyle/>
          <a:p>
            <a:pPr algn="ctr"/>
            <a:r>
              <a:rPr lang="en-US" sz="6600" b="1" i="0" dirty="0">
                <a:effectLst/>
                <a:latin typeface="HelveticaNeueLT Pro 93 BlkEx" panose="020B0A07040502030204" pitchFamily="34" charset="0"/>
              </a:rPr>
              <a:t>Thank You</a:t>
            </a:r>
            <a:endParaRPr lang="en-ID" sz="66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3049250" y="3551277"/>
            <a:ext cx="6093500" cy="1107996"/>
          </a:xfrm>
          <a:prstGeom prst="rect">
            <a:avLst/>
          </a:prstGeom>
          <a:noFill/>
        </p:spPr>
        <p:txBody>
          <a:bodyPr wrap="square">
            <a:spAutoFit/>
          </a:bodyPr>
          <a:lstStyle/>
          <a:p>
            <a:pPr algn="ctr"/>
            <a:r>
              <a:rPr lang="en-US" sz="6600" i="0" dirty="0" err="1">
                <a:effectLst/>
                <a:latin typeface="HelveticaNeueLT Pro 65 Md" panose="020B0604020202020204" pitchFamily="34" charset="0"/>
              </a:rPr>
              <a:t>Terima</a:t>
            </a:r>
            <a:r>
              <a:rPr lang="en-US" sz="6600" i="0" dirty="0">
                <a:effectLst/>
                <a:latin typeface="HelveticaNeueLT Pro 65 Md" panose="020B0604020202020204" pitchFamily="34" charset="0"/>
              </a:rPr>
              <a:t> Kasih</a:t>
            </a:r>
            <a:endParaRPr lang="en-ID" sz="6600" dirty="0">
              <a:latin typeface="HelveticaNeueLT Pro 65 Md" panose="020B0604020202020204" pitchFamily="34" charset="0"/>
            </a:endParaRPr>
          </a:p>
        </p:txBody>
      </p:sp>
    </p:spTree>
    <p:extLst>
      <p:ext uri="{BB962C8B-B14F-4D97-AF65-F5344CB8AC3E}">
        <p14:creationId xmlns:p14="http://schemas.microsoft.com/office/powerpoint/2010/main" val="217698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3</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1</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1938992"/>
          </a:xfrm>
          <a:prstGeom prst="rect">
            <a:avLst/>
          </a:prstGeom>
          <a:noFill/>
        </p:spPr>
        <p:txBody>
          <a:bodyPr wrap="square">
            <a:spAutoFit/>
          </a:bodyPr>
          <a:lstStyle/>
          <a:p>
            <a:r>
              <a:rPr lang="en-US" sz="4000" dirty="0">
                <a:latin typeface="HelveticaNeueLT Pro 65 Md" panose="020B0604020202020204" pitchFamily="34" charset="0"/>
              </a:rPr>
              <a:t>Create a query to get the average amount of duration (in minutes) per month</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15371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1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4</a:t>
            </a:fld>
            <a:endParaRPr lang="en-ID" sz="1800" i="1" dirty="0">
              <a:latin typeface="HelveticaNeueLT Pro 55 Roman" panose="020B0604020202020204" pitchFamily="34" charset="0"/>
            </a:endParaRPr>
          </a:p>
        </p:txBody>
      </p:sp>
      <p:pic>
        <p:nvPicPr>
          <p:cNvPr id="6" name="Picture 5">
            <a:extLst>
              <a:ext uri="{FF2B5EF4-FFF2-40B4-BE49-F238E27FC236}">
                <a16:creationId xmlns:a16="http://schemas.microsoft.com/office/drawing/2014/main" id="{B24835E0-9ACE-4410-98DC-A75DA628621E}"/>
              </a:ext>
            </a:extLst>
          </p:cNvPr>
          <p:cNvPicPr>
            <a:picLocks noChangeAspect="1"/>
          </p:cNvPicPr>
          <p:nvPr/>
        </p:nvPicPr>
        <p:blipFill rotWithShape="1">
          <a:blip r:embed="rId3"/>
          <a:srcRect l="23958" t="48148" r="39479" b="23519"/>
          <a:stretch/>
        </p:blipFill>
        <p:spPr>
          <a:xfrm>
            <a:off x="652284" y="1418526"/>
            <a:ext cx="5134332" cy="2238042"/>
          </a:xfrm>
          <a:prstGeom prst="rect">
            <a:avLst/>
          </a:prstGeom>
        </p:spPr>
      </p:pic>
      <p:pic>
        <p:nvPicPr>
          <p:cNvPr id="8" name="Picture 7">
            <a:extLst>
              <a:ext uri="{FF2B5EF4-FFF2-40B4-BE49-F238E27FC236}">
                <a16:creationId xmlns:a16="http://schemas.microsoft.com/office/drawing/2014/main" id="{DE52AF2D-9AE3-4834-9F4D-FCC36AFED81D}"/>
              </a:ext>
            </a:extLst>
          </p:cNvPr>
          <p:cNvPicPr>
            <a:picLocks noChangeAspect="1"/>
          </p:cNvPicPr>
          <p:nvPr/>
        </p:nvPicPr>
        <p:blipFill rotWithShape="1">
          <a:blip r:embed="rId4"/>
          <a:srcRect l="20000" t="34074" r="60515" b="12407"/>
          <a:stretch/>
        </p:blipFill>
        <p:spPr>
          <a:xfrm>
            <a:off x="6096000" y="1418526"/>
            <a:ext cx="3188445" cy="4926048"/>
          </a:xfrm>
          <a:prstGeom prst="rect">
            <a:avLst/>
          </a:prstGeom>
        </p:spPr>
      </p:pic>
    </p:spTree>
    <p:extLst>
      <p:ext uri="{BB962C8B-B14F-4D97-AF65-F5344CB8AC3E}">
        <p14:creationId xmlns:p14="http://schemas.microsoft.com/office/powerpoint/2010/main" val="325719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1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5</a:t>
            </a:fld>
            <a:endParaRPr lang="en-ID" sz="1800" i="1" dirty="0">
              <a:latin typeface="HelveticaNeueLT Pro 55 Roman" panose="020B0604020202020204" pitchFamily="34" charset="0"/>
            </a:endParaRPr>
          </a:p>
        </p:txBody>
      </p:sp>
      <p:sp>
        <p:nvSpPr>
          <p:cNvPr id="7" name="TextBox 6">
            <a:extLst>
              <a:ext uri="{FF2B5EF4-FFF2-40B4-BE49-F238E27FC236}">
                <a16:creationId xmlns:a16="http://schemas.microsoft.com/office/drawing/2014/main" id="{14BCD881-8A95-4EC3-8530-769106DD1432}"/>
              </a:ext>
            </a:extLst>
          </p:cNvPr>
          <p:cNvSpPr txBox="1"/>
          <p:nvPr/>
        </p:nvSpPr>
        <p:spPr>
          <a:xfrm>
            <a:off x="736600" y="1582340"/>
            <a:ext cx="8432800" cy="3477875"/>
          </a:xfrm>
          <a:prstGeom prst="rect">
            <a:avLst/>
          </a:prstGeom>
          <a:noFill/>
        </p:spPr>
        <p:txBody>
          <a:bodyPr wrap="square">
            <a:spAutoFit/>
          </a:bodyPr>
          <a:lstStyle/>
          <a:p>
            <a:r>
              <a:rPr lang="en-US" sz="2000" b="0" dirty="0">
                <a:solidFill>
                  <a:srgbClr val="3367D6"/>
                </a:solidFill>
                <a:effectLst/>
                <a:latin typeface="Roboto Mono"/>
              </a:rPr>
              <a:t>SELECT</a:t>
            </a:r>
            <a:endParaRPr lang="en-US" sz="2000" b="0" dirty="0">
              <a:solidFill>
                <a:srgbClr val="000000"/>
              </a:solidFill>
              <a:effectLst/>
              <a:latin typeface="Roboto Mono"/>
            </a:endParaRPr>
          </a:p>
          <a:p>
            <a:r>
              <a:rPr lang="en-US" sz="2000" b="0" dirty="0">
                <a:solidFill>
                  <a:srgbClr val="000000"/>
                </a:solidFill>
                <a:effectLst/>
                <a:latin typeface="Roboto Mono"/>
              </a:rPr>
              <a:t>  </a:t>
            </a:r>
            <a:r>
              <a:rPr lang="en-US" sz="2000" b="0" dirty="0">
                <a:solidFill>
                  <a:srgbClr val="3367D6"/>
                </a:solidFill>
                <a:effectLst/>
                <a:latin typeface="Roboto Mono"/>
              </a:rPr>
              <a:t>EXTRACT</a:t>
            </a:r>
            <a:r>
              <a:rPr lang="en-US" sz="2000" b="0" dirty="0">
                <a:solidFill>
                  <a:srgbClr val="000000"/>
                </a:solidFill>
                <a:effectLst/>
                <a:latin typeface="Roboto Mono"/>
              </a:rPr>
              <a:t> </a:t>
            </a:r>
            <a:r>
              <a:rPr lang="en-US" sz="2000" b="0" dirty="0">
                <a:solidFill>
                  <a:srgbClr val="37474F"/>
                </a:solidFill>
                <a:effectLst/>
                <a:latin typeface="Roboto Mono"/>
              </a:rPr>
              <a:t>(</a:t>
            </a:r>
            <a:r>
              <a:rPr lang="en-US" sz="2000" b="0" dirty="0">
                <a:solidFill>
                  <a:srgbClr val="000000"/>
                </a:solidFill>
                <a:effectLst/>
                <a:latin typeface="Roboto Mono"/>
              </a:rPr>
              <a:t>MONTH </a:t>
            </a:r>
            <a:r>
              <a:rPr lang="en-US" sz="2000" b="0" dirty="0">
                <a:solidFill>
                  <a:srgbClr val="3367D6"/>
                </a:solidFill>
                <a:effectLst/>
                <a:latin typeface="Roboto Mono"/>
              </a:rPr>
              <a:t>FROM</a:t>
            </a:r>
            <a:r>
              <a:rPr lang="en-US" sz="2000" b="0" dirty="0">
                <a:solidFill>
                  <a:srgbClr val="000000"/>
                </a:solidFill>
                <a:effectLst/>
                <a:latin typeface="Roboto Mono"/>
              </a:rPr>
              <a:t> </a:t>
            </a:r>
            <a:r>
              <a:rPr lang="en-US" sz="2000" b="0" dirty="0" err="1">
                <a:solidFill>
                  <a:srgbClr val="000000"/>
                </a:solidFill>
                <a:effectLst/>
                <a:latin typeface="Roboto Mono"/>
              </a:rPr>
              <a:t>start_date</a:t>
            </a:r>
            <a:r>
              <a:rPr lang="en-US" sz="2000" b="0" dirty="0">
                <a:solidFill>
                  <a:srgbClr val="37474F"/>
                </a:solidFill>
                <a:effectLst/>
                <a:latin typeface="Roboto Mono"/>
              </a:rPr>
              <a:t>)</a:t>
            </a:r>
            <a:r>
              <a:rPr lang="en-US" sz="2000" b="0" dirty="0">
                <a:solidFill>
                  <a:srgbClr val="000000"/>
                </a:solidFill>
                <a:effectLst/>
                <a:latin typeface="Roboto Mono"/>
              </a:rPr>
              <a:t> </a:t>
            </a:r>
            <a:r>
              <a:rPr lang="en-US" sz="2000" b="0" dirty="0">
                <a:solidFill>
                  <a:srgbClr val="3367D6"/>
                </a:solidFill>
                <a:effectLst/>
                <a:latin typeface="Roboto Mono"/>
              </a:rPr>
              <a:t>AS</a:t>
            </a:r>
            <a:r>
              <a:rPr lang="en-US" sz="2000" b="0" dirty="0">
                <a:solidFill>
                  <a:srgbClr val="000000"/>
                </a:solidFill>
                <a:effectLst/>
                <a:latin typeface="Roboto Mono"/>
              </a:rPr>
              <a:t> month,</a:t>
            </a:r>
          </a:p>
          <a:p>
            <a:r>
              <a:rPr lang="en-US" sz="2000" b="0" dirty="0">
                <a:solidFill>
                  <a:srgbClr val="000000"/>
                </a:solidFill>
                <a:effectLst/>
                <a:latin typeface="Roboto Mono"/>
              </a:rPr>
              <a:t>  </a:t>
            </a:r>
            <a:r>
              <a:rPr lang="en-US" sz="2000" b="0" dirty="0">
                <a:solidFill>
                  <a:srgbClr val="3367D6"/>
                </a:solidFill>
                <a:effectLst/>
                <a:latin typeface="Roboto Mono"/>
              </a:rPr>
              <a:t>ROUND</a:t>
            </a:r>
            <a:r>
              <a:rPr lang="en-US" sz="2000" b="0" dirty="0">
                <a:solidFill>
                  <a:srgbClr val="000000"/>
                </a:solidFill>
                <a:effectLst/>
                <a:latin typeface="Roboto Mono"/>
              </a:rPr>
              <a:t> </a:t>
            </a:r>
            <a:r>
              <a:rPr lang="en-US" sz="2000" b="0" dirty="0">
                <a:solidFill>
                  <a:srgbClr val="37474F"/>
                </a:solidFill>
                <a:effectLst/>
                <a:latin typeface="Roboto Mono"/>
              </a:rPr>
              <a:t>(</a:t>
            </a:r>
            <a:r>
              <a:rPr lang="en-US" sz="2000" b="0" dirty="0">
                <a:solidFill>
                  <a:srgbClr val="3367D6"/>
                </a:solidFill>
                <a:effectLst/>
                <a:latin typeface="Roboto Mono"/>
              </a:rPr>
              <a:t>AVG</a:t>
            </a:r>
            <a:r>
              <a:rPr lang="en-US" sz="2000" b="0" dirty="0">
                <a:solidFill>
                  <a:srgbClr val="37474F"/>
                </a:solidFill>
                <a:effectLst/>
                <a:latin typeface="Roboto Mono"/>
              </a:rPr>
              <a:t>(</a:t>
            </a:r>
            <a:r>
              <a:rPr lang="en-US" sz="2000" b="0" dirty="0" err="1">
                <a:solidFill>
                  <a:srgbClr val="000000"/>
                </a:solidFill>
                <a:effectLst/>
                <a:latin typeface="Roboto Mono"/>
              </a:rPr>
              <a:t>duration_sec</a:t>
            </a:r>
            <a:r>
              <a:rPr lang="en-US" sz="2000" b="0" dirty="0">
                <a:solidFill>
                  <a:srgbClr val="37474F"/>
                </a:solidFill>
                <a:effectLst/>
                <a:latin typeface="Roboto Mono"/>
              </a:rPr>
              <a:t>/</a:t>
            </a:r>
            <a:r>
              <a:rPr lang="en-US" sz="2000" b="0" dirty="0">
                <a:solidFill>
                  <a:srgbClr val="F4511E"/>
                </a:solidFill>
                <a:effectLst/>
                <a:latin typeface="Roboto Mono"/>
              </a:rPr>
              <a:t>60</a:t>
            </a:r>
            <a:r>
              <a:rPr lang="en-US" sz="2000" b="0" dirty="0">
                <a:solidFill>
                  <a:srgbClr val="37474F"/>
                </a:solidFill>
                <a:effectLst/>
                <a:latin typeface="Roboto Mono"/>
              </a:rPr>
              <a:t>)</a:t>
            </a:r>
            <a:r>
              <a:rPr lang="en-US" sz="2000" b="0" dirty="0">
                <a:solidFill>
                  <a:srgbClr val="000000"/>
                </a:solidFill>
                <a:effectLst/>
                <a:latin typeface="Roboto Mono"/>
              </a:rPr>
              <a:t>,</a:t>
            </a:r>
            <a:r>
              <a:rPr lang="en-US" sz="2000" b="0" dirty="0">
                <a:solidFill>
                  <a:srgbClr val="F4511E"/>
                </a:solidFill>
                <a:effectLst/>
                <a:latin typeface="Roboto Mono"/>
              </a:rPr>
              <a:t>2</a:t>
            </a:r>
            <a:r>
              <a:rPr lang="en-US" sz="2000" b="0" dirty="0">
                <a:solidFill>
                  <a:srgbClr val="37474F"/>
                </a:solidFill>
                <a:effectLst/>
                <a:latin typeface="Roboto Mono"/>
              </a:rPr>
              <a:t>)</a:t>
            </a:r>
            <a:r>
              <a:rPr lang="en-US" sz="2000" b="0" dirty="0">
                <a:solidFill>
                  <a:srgbClr val="000000"/>
                </a:solidFill>
                <a:effectLst/>
                <a:latin typeface="Roboto Mono"/>
              </a:rPr>
              <a:t> </a:t>
            </a:r>
            <a:r>
              <a:rPr lang="en-US" sz="2000" b="0" dirty="0">
                <a:solidFill>
                  <a:srgbClr val="3367D6"/>
                </a:solidFill>
                <a:effectLst/>
                <a:latin typeface="Roboto Mono"/>
              </a:rPr>
              <a:t>AS</a:t>
            </a:r>
            <a:r>
              <a:rPr lang="en-US" sz="2000" b="0" dirty="0">
                <a:solidFill>
                  <a:srgbClr val="000000"/>
                </a:solidFill>
                <a:effectLst/>
                <a:latin typeface="Roboto Mono"/>
              </a:rPr>
              <a:t> </a:t>
            </a:r>
            <a:r>
              <a:rPr lang="en-US" sz="2000" b="0" dirty="0" err="1">
                <a:solidFill>
                  <a:srgbClr val="000000"/>
                </a:solidFill>
                <a:effectLst/>
                <a:latin typeface="Roboto Mono"/>
              </a:rPr>
              <a:t>avg_duration_min</a:t>
            </a:r>
            <a:r>
              <a:rPr lang="en-US" sz="2000" b="0" dirty="0">
                <a:solidFill>
                  <a:srgbClr val="000000"/>
                </a:solidFill>
                <a:effectLst/>
                <a:latin typeface="Roboto Mono"/>
              </a:rPr>
              <a:t>,</a:t>
            </a:r>
          </a:p>
          <a:p>
            <a:r>
              <a:rPr lang="en-US" sz="2000" b="0" dirty="0">
                <a:solidFill>
                  <a:srgbClr val="3367D6"/>
                </a:solidFill>
                <a:effectLst/>
                <a:latin typeface="Roboto Mono"/>
              </a:rPr>
              <a:t>FROM</a:t>
            </a:r>
            <a:endParaRPr lang="en-US" sz="2000" b="0" dirty="0">
              <a:solidFill>
                <a:srgbClr val="000000"/>
              </a:solidFill>
              <a:effectLst/>
              <a:latin typeface="Roboto Mono"/>
            </a:endParaRPr>
          </a:p>
          <a:p>
            <a:r>
              <a:rPr lang="en-US" sz="2000" b="0" dirty="0">
                <a:solidFill>
                  <a:srgbClr val="000000"/>
                </a:solidFill>
                <a:effectLst/>
                <a:latin typeface="Roboto Mono"/>
              </a:rPr>
              <a:t>  </a:t>
            </a:r>
            <a:r>
              <a:rPr lang="en-US" sz="2000" b="0" dirty="0">
                <a:solidFill>
                  <a:srgbClr val="0D904F"/>
                </a:solidFill>
                <a:effectLst/>
                <a:latin typeface="Roboto Mono"/>
              </a:rPr>
              <a:t>`</a:t>
            </a:r>
            <a:r>
              <a:rPr lang="en-US" sz="2000" b="0" dirty="0" err="1">
                <a:solidFill>
                  <a:srgbClr val="0D904F"/>
                </a:solidFill>
                <a:effectLst/>
                <a:latin typeface="Roboto Mono"/>
              </a:rPr>
              <a:t>bigquery</a:t>
            </a:r>
            <a:r>
              <a:rPr lang="en-US" sz="2000" b="0" dirty="0">
                <a:solidFill>
                  <a:srgbClr val="0D904F"/>
                </a:solidFill>
                <a:effectLst/>
                <a:latin typeface="Roboto Mono"/>
              </a:rPr>
              <a:t>-public-</a:t>
            </a:r>
            <a:r>
              <a:rPr lang="en-US" sz="2000" b="0" dirty="0" err="1">
                <a:solidFill>
                  <a:srgbClr val="0D904F"/>
                </a:solidFill>
                <a:effectLst/>
                <a:latin typeface="Roboto Mono"/>
              </a:rPr>
              <a:t>data.san_francisco_bikeshare.bikeshare_trips</a:t>
            </a:r>
            <a:r>
              <a:rPr lang="en-US" sz="2000" b="0" dirty="0">
                <a:solidFill>
                  <a:srgbClr val="0D904F"/>
                </a:solidFill>
                <a:effectLst/>
                <a:latin typeface="Roboto Mono"/>
              </a:rPr>
              <a:t>`</a:t>
            </a:r>
            <a:endParaRPr lang="en-US" sz="2000" b="0" dirty="0">
              <a:solidFill>
                <a:srgbClr val="000000"/>
              </a:solidFill>
              <a:effectLst/>
              <a:latin typeface="Roboto Mono"/>
            </a:endParaRPr>
          </a:p>
          <a:p>
            <a:r>
              <a:rPr lang="en-US" sz="2000" b="0" dirty="0">
                <a:solidFill>
                  <a:srgbClr val="3367D6"/>
                </a:solidFill>
                <a:effectLst/>
                <a:latin typeface="Roboto Mono"/>
              </a:rPr>
              <a:t>WHERE</a:t>
            </a:r>
            <a:endParaRPr lang="en-US" sz="2000" b="0" dirty="0">
              <a:solidFill>
                <a:srgbClr val="000000"/>
              </a:solidFill>
              <a:effectLst/>
              <a:latin typeface="Roboto Mono"/>
            </a:endParaRPr>
          </a:p>
          <a:p>
            <a:r>
              <a:rPr lang="en-US" sz="2000" b="0" dirty="0">
                <a:solidFill>
                  <a:srgbClr val="000000"/>
                </a:solidFill>
                <a:effectLst/>
                <a:latin typeface="Roboto Mono"/>
              </a:rPr>
              <a:t>  </a:t>
            </a:r>
            <a:r>
              <a:rPr lang="en-US" sz="2000" b="0" dirty="0" err="1">
                <a:solidFill>
                  <a:srgbClr val="000000"/>
                </a:solidFill>
                <a:effectLst/>
                <a:latin typeface="Roboto Mono"/>
              </a:rPr>
              <a:t>start_date</a:t>
            </a:r>
            <a:r>
              <a:rPr lang="en-US" sz="2000" b="0" dirty="0">
                <a:solidFill>
                  <a:srgbClr val="000000"/>
                </a:solidFill>
                <a:effectLst/>
                <a:latin typeface="Roboto Mono"/>
              </a:rPr>
              <a:t> </a:t>
            </a:r>
            <a:r>
              <a:rPr lang="en-US" sz="2000" b="0" dirty="0">
                <a:solidFill>
                  <a:srgbClr val="3367D6"/>
                </a:solidFill>
                <a:effectLst/>
                <a:latin typeface="Roboto Mono"/>
              </a:rPr>
              <a:t>BETWEEN</a:t>
            </a:r>
            <a:r>
              <a:rPr lang="en-US" sz="2000" b="0" dirty="0">
                <a:solidFill>
                  <a:srgbClr val="000000"/>
                </a:solidFill>
                <a:effectLst/>
                <a:latin typeface="Roboto Mono"/>
              </a:rPr>
              <a:t> </a:t>
            </a:r>
            <a:r>
              <a:rPr lang="en-US" sz="2000" b="0" dirty="0">
                <a:solidFill>
                  <a:srgbClr val="0D904F"/>
                </a:solidFill>
                <a:effectLst/>
                <a:latin typeface="Roboto Mono"/>
              </a:rPr>
              <a:t>'2014-01-01'</a:t>
            </a:r>
            <a:r>
              <a:rPr lang="en-US" sz="2000" b="0" dirty="0">
                <a:solidFill>
                  <a:srgbClr val="000000"/>
                </a:solidFill>
                <a:effectLst/>
                <a:latin typeface="Roboto Mono"/>
              </a:rPr>
              <a:t> </a:t>
            </a:r>
            <a:r>
              <a:rPr lang="en-US" sz="2000" b="0" dirty="0">
                <a:solidFill>
                  <a:srgbClr val="3367D6"/>
                </a:solidFill>
                <a:effectLst/>
                <a:latin typeface="Roboto Mono"/>
              </a:rPr>
              <a:t>AND</a:t>
            </a:r>
            <a:r>
              <a:rPr lang="en-US" sz="2000" b="0" dirty="0">
                <a:solidFill>
                  <a:srgbClr val="000000"/>
                </a:solidFill>
                <a:effectLst/>
                <a:latin typeface="Roboto Mono"/>
              </a:rPr>
              <a:t> </a:t>
            </a:r>
            <a:r>
              <a:rPr lang="en-US" sz="2000" b="0" dirty="0">
                <a:solidFill>
                  <a:srgbClr val="0D904F"/>
                </a:solidFill>
                <a:effectLst/>
                <a:latin typeface="Roboto Mono"/>
              </a:rPr>
              <a:t>'2017-01-01'</a:t>
            </a:r>
            <a:endParaRPr lang="en-US" sz="2000" b="0" dirty="0">
              <a:solidFill>
                <a:srgbClr val="000000"/>
              </a:solidFill>
              <a:effectLst/>
              <a:latin typeface="Roboto Mono"/>
            </a:endParaRPr>
          </a:p>
          <a:p>
            <a:r>
              <a:rPr lang="en-US" sz="2000" b="0" dirty="0">
                <a:solidFill>
                  <a:srgbClr val="3367D6"/>
                </a:solidFill>
                <a:effectLst/>
                <a:latin typeface="Roboto Mono"/>
              </a:rPr>
              <a:t>GROUP</a:t>
            </a:r>
            <a:r>
              <a:rPr lang="en-US" sz="2000" b="0" dirty="0">
                <a:solidFill>
                  <a:srgbClr val="000000"/>
                </a:solidFill>
                <a:effectLst/>
                <a:latin typeface="Roboto Mono"/>
              </a:rPr>
              <a:t> </a:t>
            </a:r>
            <a:r>
              <a:rPr lang="en-US" sz="2000" b="0" dirty="0">
                <a:solidFill>
                  <a:srgbClr val="3367D6"/>
                </a:solidFill>
                <a:effectLst/>
                <a:latin typeface="Roboto Mono"/>
              </a:rPr>
              <a:t>BY</a:t>
            </a:r>
            <a:endParaRPr lang="en-US" sz="2000" b="0" dirty="0">
              <a:solidFill>
                <a:srgbClr val="000000"/>
              </a:solidFill>
              <a:effectLst/>
              <a:latin typeface="Roboto Mono"/>
            </a:endParaRPr>
          </a:p>
          <a:p>
            <a:r>
              <a:rPr lang="en-US" sz="2000" b="0" dirty="0">
                <a:solidFill>
                  <a:srgbClr val="000000"/>
                </a:solidFill>
                <a:effectLst/>
                <a:latin typeface="Roboto Mono"/>
              </a:rPr>
              <a:t>  </a:t>
            </a:r>
            <a:r>
              <a:rPr lang="en-US" sz="2000" b="0" dirty="0">
                <a:solidFill>
                  <a:srgbClr val="F4511E"/>
                </a:solidFill>
                <a:effectLst/>
                <a:latin typeface="Roboto Mono"/>
              </a:rPr>
              <a:t>1</a:t>
            </a:r>
            <a:endParaRPr lang="en-US" sz="2000" b="0" dirty="0">
              <a:solidFill>
                <a:srgbClr val="000000"/>
              </a:solidFill>
              <a:effectLst/>
              <a:latin typeface="Roboto Mono"/>
            </a:endParaRPr>
          </a:p>
          <a:p>
            <a:r>
              <a:rPr lang="en-US" sz="2000" b="0" dirty="0">
                <a:solidFill>
                  <a:srgbClr val="3367D6"/>
                </a:solidFill>
                <a:effectLst/>
                <a:latin typeface="Roboto Mono"/>
              </a:rPr>
              <a:t>ORDER</a:t>
            </a:r>
            <a:r>
              <a:rPr lang="en-US" sz="2000" b="0" dirty="0">
                <a:solidFill>
                  <a:srgbClr val="000000"/>
                </a:solidFill>
                <a:effectLst/>
                <a:latin typeface="Roboto Mono"/>
              </a:rPr>
              <a:t> </a:t>
            </a:r>
            <a:r>
              <a:rPr lang="en-US" sz="2000" b="0" dirty="0">
                <a:solidFill>
                  <a:srgbClr val="3367D6"/>
                </a:solidFill>
                <a:effectLst/>
                <a:latin typeface="Roboto Mono"/>
              </a:rPr>
              <a:t>BY</a:t>
            </a:r>
            <a:endParaRPr lang="en-US" sz="2000" b="0" dirty="0">
              <a:solidFill>
                <a:srgbClr val="000000"/>
              </a:solidFill>
              <a:effectLst/>
              <a:latin typeface="Roboto Mono"/>
            </a:endParaRPr>
          </a:p>
          <a:p>
            <a:r>
              <a:rPr lang="en-US" sz="2000" b="0" dirty="0">
                <a:solidFill>
                  <a:srgbClr val="000000"/>
                </a:solidFill>
                <a:effectLst/>
                <a:latin typeface="Roboto Mono"/>
              </a:rPr>
              <a:t>  </a:t>
            </a:r>
            <a:r>
              <a:rPr lang="en-US" sz="2000" b="0" dirty="0">
                <a:solidFill>
                  <a:srgbClr val="F4511E"/>
                </a:solidFill>
                <a:effectLst/>
                <a:latin typeface="Roboto Mono"/>
              </a:rPr>
              <a:t>1</a:t>
            </a:r>
            <a:r>
              <a:rPr lang="en-US" sz="2000" b="0" dirty="0">
                <a:solidFill>
                  <a:srgbClr val="000000"/>
                </a:solidFill>
                <a:effectLst/>
                <a:latin typeface="Roboto Mono"/>
              </a:rPr>
              <a:t> </a:t>
            </a:r>
            <a:r>
              <a:rPr lang="en-US" sz="2000" b="0" dirty="0">
                <a:solidFill>
                  <a:srgbClr val="3367D6"/>
                </a:solidFill>
                <a:effectLst/>
                <a:latin typeface="Roboto Mono"/>
              </a:rPr>
              <a:t>DESC</a:t>
            </a:r>
            <a:r>
              <a:rPr lang="en-US" sz="2000" b="0" dirty="0">
                <a:solidFill>
                  <a:srgbClr val="000000"/>
                </a:solidFill>
                <a:effectLst/>
                <a:latin typeface="Roboto Mono"/>
              </a:rPr>
              <a:t>;</a:t>
            </a:r>
          </a:p>
        </p:txBody>
      </p:sp>
      <p:sp>
        <p:nvSpPr>
          <p:cNvPr id="9" name="TextBox 8">
            <a:extLst>
              <a:ext uri="{FF2B5EF4-FFF2-40B4-BE49-F238E27FC236}">
                <a16:creationId xmlns:a16="http://schemas.microsoft.com/office/drawing/2014/main" id="{EE623CFD-22E8-412E-A401-0F8E333247DB}"/>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395478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6</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2</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1938992"/>
          </a:xfrm>
          <a:prstGeom prst="rect">
            <a:avLst/>
          </a:prstGeom>
          <a:noFill/>
        </p:spPr>
        <p:txBody>
          <a:bodyPr wrap="square">
            <a:spAutoFit/>
          </a:bodyPr>
          <a:lstStyle/>
          <a:p>
            <a:r>
              <a:rPr lang="en-US" sz="4000" dirty="0">
                <a:latin typeface="HelveticaNeueLT Pro 65 Md" panose="020B0604020202020204" pitchFamily="34" charset="0"/>
              </a:rPr>
              <a:t>Create a query to get total trips and total number of unique bikes grouped by region name</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403000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2 Table Result Schema &amp; Table Result</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7</a:t>
            </a:fld>
            <a:endParaRPr lang="en-ID" sz="1800" i="1" dirty="0">
              <a:latin typeface="HelveticaNeueLT Pro 55 Roman" panose="020B0604020202020204" pitchFamily="34" charset="0"/>
            </a:endParaRPr>
          </a:p>
        </p:txBody>
      </p:sp>
      <p:pic>
        <p:nvPicPr>
          <p:cNvPr id="7" name="Picture 6">
            <a:extLst>
              <a:ext uri="{FF2B5EF4-FFF2-40B4-BE49-F238E27FC236}">
                <a16:creationId xmlns:a16="http://schemas.microsoft.com/office/drawing/2014/main" id="{D043B3D3-4E61-42AD-8555-DDECEC7725D7}"/>
              </a:ext>
            </a:extLst>
          </p:cNvPr>
          <p:cNvPicPr>
            <a:picLocks noChangeAspect="1"/>
          </p:cNvPicPr>
          <p:nvPr/>
        </p:nvPicPr>
        <p:blipFill rotWithShape="1">
          <a:blip r:embed="rId3"/>
          <a:srcRect l="23848" t="47962" r="39375" b="19404"/>
          <a:stretch/>
        </p:blipFill>
        <p:spPr>
          <a:xfrm>
            <a:off x="652284" y="1418526"/>
            <a:ext cx="5278616" cy="2634739"/>
          </a:xfrm>
          <a:prstGeom prst="rect">
            <a:avLst/>
          </a:prstGeom>
        </p:spPr>
      </p:pic>
      <p:pic>
        <p:nvPicPr>
          <p:cNvPr id="10" name="Picture 9">
            <a:extLst>
              <a:ext uri="{FF2B5EF4-FFF2-40B4-BE49-F238E27FC236}">
                <a16:creationId xmlns:a16="http://schemas.microsoft.com/office/drawing/2014/main" id="{A4DED462-B690-4252-8844-875F6A9CE919}"/>
              </a:ext>
            </a:extLst>
          </p:cNvPr>
          <p:cNvPicPr>
            <a:picLocks noChangeAspect="1"/>
          </p:cNvPicPr>
          <p:nvPr/>
        </p:nvPicPr>
        <p:blipFill rotWithShape="1">
          <a:blip r:embed="rId4"/>
          <a:srcRect l="23230" t="37037" r="54792" b="35741"/>
          <a:stretch/>
        </p:blipFill>
        <p:spPr>
          <a:xfrm>
            <a:off x="5930900" y="1431225"/>
            <a:ext cx="3733800" cy="2601273"/>
          </a:xfrm>
          <a:prstGeom prst="rect">
            <a:avLst/>
          </a:prstGeom>
        </p:spPr>
      </p:pic>
    </p:spTree>
    <p:extLst>
      <p:ext uri="{BB962C8B-B14F-4D97-AF65-F5344CB8AC3E}">
        <p14:creationId xmlns:p14="http://schemas.microsoft.com/office/powerpoint/2010/main" val="244419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810F-43A4-4A7F-ACED-936414F74082}"/>
              </a:ext>
            </a:extLst>
          </p:cNvPr>
          <p:cNvSpPr>
            <a:spLocks noGrp="1"/>
          </p:cNvSpPr>
          <p:nvPr>
            <p:ph type="title"/>
          </p:nvPr>
        </p:nvSpPr>
        <p:spPr>
          <a:xfrm>
            <a:off x="342900" y="92963"/>
            <a:ext cx="10515600" cy="1325563"/>
          </a:xfrm>
        </p:spPr>
        <p:txBody>
          <a:bodyPr>
            <a:normAutofit/>
          </a:bodyPr>
          <a:lstStyle/>
          <a:p>
            <a:r>
              <a:rPr lang="en-US" sz="3200" dirty="0">
                <a:latin typeface="HelveticaNeueLT Pro 65 Md" panose="020B0604020202020204" pitchFamily="34" charset="0"/>
              </a:rPr>
              <a:t>Question 2 SQL Syntax:</a:t>
            </a:r>
          </a:p>
        </p:txBody>
      </p:sp>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8</a:t>
            </a:fld>
            <a:endParaRPr lang="en-ID" sz="1800" i="1" dirty="0">
              <a:latin typeface="HelveticaNeueLT Pro 55 Roman" panose="020B0604020202020204" pitchFamily="34" charset="0"/>
            </a:endParaRPr>
          </a:p>
        </p:txBody>
      </p:sp>
      <p:sp>
        <p:nvSpPr>
          <p:cNvPr id="6" name="TextBox 5">
            <a:extLst>
              <a:ext uri="{FF2B5EF4-FFF2-40B4-BE49-F238E27FC236}">
                <a16:creationId xmlns:a16="http://schemas.microsoft.com/office/drawing/2014/main" id="{198639F3-FC6F-4096-BCA7-A4D42FFCB3D7}"/>
              </a:ext>
            </a:extLst>
          </p:cNvPr>
          <p:cNvSpPr txBox="1"/>
          <p:nvPr/>
        </p:nvSpPr>
        <p:spPr>
          <a:xfrm>
            <a:off x="882650" y="1556246"/>
            <a:ext cx="10198100" cy="4247317"/>
          </a:xfrm>
          <a:prstGeom prst="rect">
            <a:avLst/>
          </a:prstGeom>
          <a:noFill/>
        </p:spPr>
        <p:txBody>
          <a:bodyPr wrap="square">
            <a:spAutoFit/>
          </a:bodyPr>
          <a:lstStyle/>
          <a:p>
            <a:r>
              <a:rPr lang="en-ID" b="0" dirty="0">
                <a:solidFill>
                  <a:srgbClr val="3367D6"/>
                </a:solidFill>
                <a:effectLst/>
                <a:latin typeface="Roboto Mono"/>
              </a:rPr>
              <a:t>SELECT</a:t>
            </a:r>
            <a:endParaRPr lang="en-ID" b="0" dirty="0">
              <a:solidFill>
                <a:srgbClr val="000000"/>
              </a:solidFill>
              <a:effectLst/>
              <a:latin typeface="Roboto Mono"/>
            </a:endParaRPr>
          </a:p>
          <a:p>
            <a:r>
              <a:rPr lang="en-ID" b="0" dirty="0">
                <a:solidFill>
                  <a:srgbClr val="000000"/>
                </a:solidFill>
                <a:effectLst/>
                <a:latin typeface="Roboto Mono"/>
              </a:rPr>
              <a:t>    bikeshare_regions.name </a:t>
            </a:r>
            <a:r>
              <a:rPr lang="en-ID" b="0" dirty="0">
                <a:solidFill>
                  <a:srgbClr val="3367D6"/>
                </a:solidFill>
                <a:effectLst/>
                <a:latin typeface="Roboto Mono"/>
              </a:rPr>
              <a:t>AS</a:t>
            </a:r>
            <a:r>
              <a:rPr lang="en-ID" b="0" dirty="0">
                <a:solidFill>
                  <a:srgbClr val="000000"/>
                </a:solidFill>
                <a:effectLst/>
                <a:latin typeface="Roboto Mono"/>
              </a:rPr>
              <a:t> </a:t>
            </a:r>
            <a:r>
              <a:rPr lang="en-ID" b="0" dirty="0" err="1">
                <a:solidFill>
                  <a:srgbClr val="000000"/>
                </a:solidFill>
                <a:effectLst/>
                <a:latin typeface="Roboto Mono"/>
              </a:rPr>
              <a:t>region_name</a:t>
            </a:r>
            <a:r>
              <a:rPr lang="en-ID" b="0" dirty="0">
                <a:solidFill>
                  <a:srgbClr val="000000"/>
                </a:solidFill>
                <a:effectLst/>
                <a:latin typeface="Roboto Mono"/>
              </a:rPr>
              <a:t>,</a:t>
            </a:r>
          </a:p>
          <a:p>
            <a:r>
              <a:rPr lang="en-ID" b="0" dirty="0">
                <a:solidFill>
                  <a:srgbClr val="000000"/>
                </a:solidFill>
                <a:effectLst/>
                <a:latin typeface="Roboto Mono"/>
              </a:rPr>
              <a:t>    </a:t>
            </a:r>
            <a:r>
              <a:rPr lang="en-ID" b="0" dirty="0">
                <a:solidFill>
                  <a:srgbClr val="3367D6"/>
                </a:solidFill>
                <a:effectLst/>
                <a:latin typeface="Roboto Mono"/>
              </a:rPr>
              <a:t>COUNT</a:t>
            </a:r>
            <a:r>
              <a:rPr lang="en-ID" b="0" dirty="0">
                <a:solidFill>
                  <a:srgbClr val="000000"/>
                </a:solidFill>
                <a:effectLst/>
                <a:latin typeface="Roboto Mono"/>
              </a:rPr>
              <a:t> </a:t>
            </a:r>
            <a:r>
              <a:rPr lang="en-ID" b="0" dirty="0">
                <a:solidFill>
                  <a:srgbClr val="37474F"/>
                </a:solidFill>
                <a:effectLst/>
                <a:latin typeface="Roboto Mono"/>
              </a:rPr>
              <a:t>(</a:t>
            </a:r>
            <a:r>
              <a:rPr lang="en-ID" b="0" dirty="0" err="1">
                <a:solidFill>
                  <a:srgbClr val="000000"/>
                </a:solidFill>
                <a:effectLst/>
                <a:latin typeface="Roboto Mono"/>
              </a:rPr>
              <a:t>bikeshare_trips.trip_id</a:t>
            </a:r>
            <a:r>
              <a:rPr lang="en-ID" b="0" dirty="0">
                <a:solidFill>
                  <a:srgbClr val="37474F"/>
                </a:solidFill>
                <a:effectLst/>
                <a:latin typeface="Roboto Mono"/>
              </a:rPr>
              <a:t>)</a:t>
            </a:r>
            <a:r>
              <a:rPr lang="en-ID" b="0" dirty="0">
                <a:solidFill>
                  <a:srgbClr val="000000"/>
                </a:solidFill>
                <a:effectLst/>
                <a:latin typeface="Roboto Mono"/>
              </a:rPr>
              <a:t> </a:t>
            </a:r>
            <a:r>
              <a:rPr lang="en-ID" b="0" dirty="0">
                <a:solidFill>
                  <a:srgbClr val="3367D6"/>
                </a:solidFill>
                <a:effectLst/>
                <a:latin typeface="Roboto Mono"/>
              </a:rPr>
              <a:t>AS</a:t>
            </a:r>
            <a:r>
              <a:rPr lang="en-ID" b="0" dirty="0">
                <a:solidFill>
                  <a:srgbClr val="000000"/>
                </a:solidFill>
                <a:effectLst/>
                <a:latin typeface="Roboto Mono"/>
              </a:rPr>
              <a:t> </a:t>
            </a:r>
            <a:r>
              <a:rPr lang="en-ID" b="0" dirty="0" err="1">
                <a:solidFill>
                  <a:srgbClr val="000000"/>
                </a:solidFill>
                <a:effectLst/>
                <a:latin typeface="Roboto Mono"/>
              </a:rPr>
              <a:t>total_trips</a:t>
            </a:r>
            <a:r>
              <a:rPr lang="en-ID" b="0" dirty="0">
                <a:solidFill>
                  <a:srgbClr val="000000"/>
                </a:solidFill>
                <a:effectLst/>
                <a:latin typeface="Roboto Mono"/>
              </a:rPr>
              <a:t>,</a:t>
            </a:r>
          </a:p>
          <a:p>
            <a:r>
              <a:rPr lang="en-ID" b="0" dirty="0">
                <a:solidFill>
                  <a:srgbClr val="000000"/>
                </a:solidFill>
                <a:effectLst/>
                <a:latin typeface="Roboto Mono"/>
              </a:rPr>
              <a:t>    </a:t>
            </a:r>
            <a:r>
              <a:rPr lang="en-ID" b="0" dirty="0">
                <a:solidFill>
                  <a:srgbClr val="3367D6"/>
                </a:solidFill>
                <a:effectLst/>
                <a:latin typeface="Roboto Mono"/>
              </a:rPr>
              <a:t>COUNT</a:t>
            </a:r>
            <a:r>
              <a:rPr lang="en-ID" b="0" dirty="0">
                <a:solidFill>
                  <a:srgbClr val="000000"/>
                </a:solidFill>
                <a:effectLst/>
                <a:latin typeface="Roboto Mono"/>
              </a:rPr>
              <a:t> </a:t>
            </a:r>
            <a:r>
              <a:rPr lang="en-ID" b="0" dirty="0">
                <a:solidFill>
                  <a:srgbClr val="37474F"/>
                </a:solidFill>
                <a:effectLst/>
                <a:latin typeface="Roboto Mono"/>
              </a:rPr>
              <a:t>(</a:t>
            </a:r>
            <a:r>
              <a:rPr lang="en-ID" b="0" dirty="0">
                <a:solidFill>
                  <a:srgbClr val="3367D6"/>
                </a:solidFill>
                <a:effectLst/>
                <a:latin typeface="Roboto Mono"/>
              </a:rPr>
              <a:t>DISTINCT</a:t>
            </a:r>
            <a:r>
              <a:rPr lang="en-ID" b="0" dirty="0">
                <a:solidFill>
                  <a:srgbClr val="000000"/>
                </a:solidFill>
                <a:effectLst/>
                <a:latin typeface="Roboto Mono"/>
              </a:rPr>
              <a:t> </a:t>
            </a:r>
            <a:r>
              <a:rPr lang="en-ID" b="0" dirty="0" err="1">
                <a:solidFill>
                  <a:srgbClr val="000000"/>
                </a:solidFill>
                <a:effectLst/>
                <a:latin typeface="Roboto Mono"/>
              </a:rPr>
              <a:t>bikeshare_trips.bike_number</a:t>
            </a:r>
            <a:r>
              <a:rPr lang="en-ID" b="0" dirty="0">
                <a:solidFill>
                  <a:srgbClr val="37474F"/>
                </a:solidFill>
                <a:effectLst/>
                <a:latin typeface="Roboto Mono"/>
              </a:rPr>
              <a:t>)</a:t>
            </a:r>
            <a:r>
              <a:rPr lang="en-ID" b="0" dirty="0">
                <a:solidFill>
                  <a:srgbClr val="000000"/>
                </a:solidFill>
                <a:effectLst/>
                <a:latin typeface="Roboto Mono"/>
              </a:rPr>
              <a:t> </a:t>
            </a:r>
            <a:r>
              <a:rPr lang="en-ID" b="0" dirty="0">
                <a:solidFill>
                  <a:srgbClr val="3367D6"/>
                </a:solidFill>
                <a:effectLst/>
                <a:latin typeface="Roboto Mono"/>
              </a:rPr>
              <a:t>AS</a:t>
            </a:r>
            <a:r>
              <a:rPr lang="en-ID" b="0" dirty="0">
                <a:solidFill>
                  <a:srgbClr val="000000"/>
                </a:solidFill>
                <a:effectLst/>
                <a:latin typeface="Roboto Mono"/>
              </a:rPr>
              <a:t> </a:t>
            </a:r>
            <a:r>
              <a:rPr lang="en-ID" b="0" dirty="0" err="1">
                <a:solidFill>
                  <a:srgbClr val="000000"/>
                </a:solidFill>
                <a:effectLst/>
                <a:latin typeface="Roboto Mono"/>
              </a:rPr>
              <a:t>total_bikes</a:t>
            </a:r>
            <a:endParaRPr lang="en-ID" b="0" dirty="0">
              <a:solidFill>
                <a:srgbClr val="000000"/>
              </a:solidFill>
              <a:effectLst/>
              <a:latin typeface="Roboto Mono"/>
            </a:endParaRPr>
          </a:p>
          <a:p>
            <a:r>
              <a:rPr lang="en-ID" b="0" dirty="0">
                <a:solidFill>
                  <a:srgbClr val="3367D6"/>
                </a:solidFill>
                <a:effectLst/>
                <a:latin typeface="Roboto Mono"/>
              </a:rPr>
              <a:t>FROM</a:t>
            </a:r>
            <a:r>
              <a:rPr lang="en-ID" b="0" dirty="0">
                <a:solidFill>
                  <a:srgbClr val="000000"/>
                </a:solidFill>
                <a:effectLst/>
                <a:latin typeface="Roboto Mono"/>
              </a:rPr>
              <a:t> </a:t>
            </a:r>
            <a:r>
              <a:rPr lang="en-ID" b="0" dirty="0">
                <a:solidFill>
                  <a:srgbClr val="0D904F"/>
                </a:solidFill>
                <a:effectLst/>
                <a:latin typeface="Roboto Mono"/>
              </a:rPr>
              <a:t>`</a:t>
            </a:r>
            <a:r>
              <a:rPr lang="en-ID" b="0" dirty="0" err="1">
                <a:solidFill>
                  <a:srgbClr val="0D904F"/>
                </a:solidFill>
                <a:effectLst/>
                <a:latin typeface="Roboto Mono"/>
              </a:rPr>
              <a:t>bigquery</a:t>
            </a:r>
            <a:r>
              <a:rPr lang="en-ID" b="0" dirty="0">
                <a:solidFill>
                  <a:srgbClr val="0D904F"/>
                </a:solidFill>
                <a:effectLst/>
                <a:latin typeface="Roboto Mono"/>
              </a:rPr>
              <a:t>-public-</a:t>
            </a:r>
            <a:r>
              <a:rPr lang="en-ID" b="0" dirty="0" err="1">
                <a:solidFill>
                  <a:srgbClr val="0D904F"/>
                </a:solidFill>
                <a:effectLst/>
                <a:latin typeface="Roboto Mono"/>
              </a:rPr>
              <a:t>data.san_francisco_bikeshare.bikeshare_trips</a:t>
            </a:r>
            <a:r>
              <a:rPr lang="en-ID" b="0" dirty="0">
                <a:solidFill>
                  <a:srgbClr val="0D904F"/>
                </a:solidFill>
                <a:effectLst/>
                <a:latin typeface="Roboto Mono"/>
              </a:rPr>
              <a:t>`</a:t>
            </a:r>
            <a:r>
              <a:rPr lang="en-ID" b="0" dirty="0">
                <a:solidFill>
                  <a:srgbClr val="000000"/>
                </a:solidFill>
                <a:effectLst/>
                <a:latin typeface="Roboto Mono"/>
              </a:rPr>
              <a:t> </a:t>
            </a:r>
            <a:r>
              <a:rPr lang="en-ID" b="0" dirty="0">
                <a:solidFill>
                  <a:srgbClr val="3367D6"/>
                </a:solidFill>
                <a:effectLst/>
                <a:latin typeface="Roboto Mono"/>
              </a:rPr>
              <a:t>AS</a:t>
            </a:r>
            <a:r>
              <a:rPr lang="en-ID" b="0" dirty="0">
                <a:solidFill>
                  <a:srgbClr val="000000"/>
                </a:solidFill>
                <a:effectLst/>
                <a:latin typeface="Roboto Mono"/>
              </a:rPr>
              <a:t> </a:t>
            </a:r>
            <a:r>
              <a:rPr lang="en-ID" b="0" dirty="0" err="1">
                <a:solidFill>
                  <a:srgbClr val="000000"/>
                </a:solidFill>
                <a:effectLst/>
                <a:latin typeface="Roboto Mono"/>
              </a:rPr>
              <a:t>bikeshare_trips</a:t>
            </a:r>
            <a:endParaRPr lang="en-ID" b="0" dirty="0">
              <a:solidFill>
                <a:srgbClr val="000000"/>
              </a:solidFill>
              <a:effectLst/>
              <a:latin typeface="Roboto Mono"/>
            </a:endParaRPr>
          </a:p>
          <a:p>
            <a:r>
              <a:rPr lang="en-ID" b="0" dirty="0">
                <a:solidFill>
                  <a:srgbClr val="000000"/>
                </a:solidFill>
                <a:effectLst/>
                <a:latin typeface="Roboto Mono"/>
              </a:rPr>
              <a:t>    </a:t>
            </a:r>
            <a:r>
              <a:rPr lang="en-ID" b="0" dirty="0">
                <a:solidFill>
                  <a:srgbClr val="3367D6"/>
                </a:solidFill>
                <a:effectLst/>
                <a:latin typeface="Roboto Mono"/>
              </a:rPr>
              <a:t>INNER</a:t>
            </a:r>
            <a:r>
              <a:rPr lang="en-ID" b="0" dirty="0">
                <a:solidFill>
                  <a:srgbClr val="000000"/>
                </a:solidFill>
                <a:effectLst/>
                <a:latin typeface="Roboto Mono"/>
              </a:rPr>
              <a:t> </a:t>
            </a:r>
            <a:r>
              <a:rPr lang="en-ID" b="0" dirty="0">
                <a:solidFill>
                  <a:srgbClr val="3367D6"/>
                </a:solidFill>
                <a:effectLst/>
                <a:latin typeface="Roboto Mono"/>
              </a:rPr>
              <a:t>JOIN</a:t>
            </a:r>
            <a:r>
              <a:rPr lang="en-ID" b="0" dirty="0">
                <a:solidFill>
                  <a:srgbClr val="000000"/>
                </a:solidFill>
                <a:effectLst/>
                <a:latin typeface="Roboto Mono"/>
              </a:rPr>
              <a:t> </a:t>
            </a:r>
            <a:r>
              <a:rPr lang="en-ID" b="0" dirty="0">
                <a:solidFill>
                  <a:srgbClr val="0D904F"/>
                </a:solidFill>
                <a:effectLst/>
                <a:latin typeface="Roboto Mono"/>
              </a:rPr>
              <a:t>`bigquery-public-data.san_francisco_bikeshare.bikeshare_station_info`</a:t>
            </a:r>
            <a:r>
              <a:rPr lang="en-ID" b="0" dirty="0">
                <a:solidFill>
                  <a:srgbClr val="000000"/>
                </a:solidFill>
                <a:effectLst/>
                <a:latin typeface="Roboto Mono"/>
              </a:rPr>
              <a:t> </a:t>
            </a:r>
            <a:r>
              <a:rPr lang="en-ID" b="0" dirty="0">
                <a:solidFill>
                  <a:srgbClr val="3367D6"/>
                </a:solidFill>
                <a:effectLst/>
                <a:latin typeface="Roboto Mono"/>
              </a:rPr>
              <a:t>AS</a:t>
            </a:r>
            <a:r>
              <a:rPr lang="en-ID" b="0" dirty="0">
                <a:solidFill>
                  <a:srgbClr val="000000"/>
                </a:solidFill>
                <a:effectLst/>
                <a:latin typeface="Roboto Mono"/>
              </a:rPr>
              <a:t> </a:t>
            </a:r>
            <a:r>
              <a:rPr lang="en-ID" b="0" dirty="0" err="1">
                <a:solidFill>
                  <a:srgbClr val="000000"/>
                </a:solidFill>
                <a:effectLst/>
                <a:latin typeface="Roboto Mono"/>
              </a:rPr>
              <a:t>bikeshare_station_info</a:t>
            </a:r>
            <a:endParaRPr lang="en-ID" b="0" dirty="0">
              <a:solidFill>
                <a:srgbClr val="000000"/>
              </a:solidFill>
              <a:effectLst/>
              <a:latin typeface="Roboto Mono"/>
            </a:endParaRPr>
          </a:p>
          <a:p>
            <a:r>
              <a:rPr lang="en-ID" b="0" dirty="0">
                <a:solidFill>
                  <a:srgbClr val="000000"/>
                </a:solidFill>
                <a:effectLst/>
                <a:latin typeface="Roboto Mono"/>
              </a:rPr>
              <a:t>    </a:t>
            </a:r>
            <a:r>
              <a:rPr lang="en-ID" b="0" dirty="0">
                <a:solidFill>
                  <a:srgbClr val="3367D6"/>
                </a:solidFill>
                <a:effectLst/>
                <a:latin typeface="Roboto Mono"/>
              </a:rPr>
              <a:t>ON</a:t>
            </a:r>
            <a:r>
              <a:rPr lang="en-ID" b="0" dirty="0">
                <a:solidFill>
                  <a:srgbClr val="000000"/>
                </a:solidFill>
                <a:effectLst/>
                <a:latin typeface="Roboto Mono"/>
              </a:rPr>
              <a:t> </a:t>
            </a:r>
            <a:r>
              <a:rPr lang="en-ID" b="0" dirty="0" err="1">
                <a:solidFill>
                  <a:srgbClr val="000000"/>
                </a:solidFill>
                <a:effectLst/>
                <a:latin typeface="Roboto Mono"/>
              </a:rPr>
              <a:t>bikeshare_trips.</a:t>
            </a:r>
            <a:r>
              <a:rPr lang="en-ID" b="0" dirty="0" err="1">
                <a:solidFill>
                  <a:srgbClr val="800000"/>
                </a:solidFill>
                <a:effectLst/>
                <a:latin typeface="Roboto Mono"/>
              </a:rPr>
              <a:t>start_station_id</a:t>
            </a:r>
            <a:r>
              <a:rPr lang="en-ID" b="0" dirty="0">
                <a:solidFill>
                  <a:srgbClr val="000000"/>
                </a:solidFill>
                <a:effectLst/>
                <a:latin typeface="Roboto Mono"/>
              </a:rPr>
              <a:t> = </a:t>
            </a:r>
            <a:r>
              <a:rPr lang="en-ID" b="0" dirty="0" err="1">
                <a:solidFill>
                  <a:srgbClr val="000000"/>
                </a:solidFill>
                <a:effectLst/>
                <a:latin typeface="Roboto Mono"/>
              </a:rPr>
              <a:t>bikeshare_station_info.station_id</a:t>
            </a:r>
            <a:endParaRPr lang="en-ID" b="0" dirty="0">
              <a:solidFill>
                <a:srgbClr val="000000"/>
              </a:solidFill>
              <a:effectLst/>
              <a:latin typeface="Roboto Mono"/>
            </a:endParaRPr>
          </a:p>
          <a:p>
            <a:r>
              <a:rPr lang="en-ID" b="0" dirty="0">
                <a:solidFill>
                  <a:srgbClr val="000000"/>
                </a:solidFill>
                <a:effectLst/>
                <a:latin typeface="Roboto Mono"/>
              </a:rPr>
              <a:t>    </a:t>
            </a:r>
            <a:r>
              <a:rPr lang="en-ID" b="0" dirty="0">
                <a:solidFill>
                  <a:srgbClr val="3367D6"/>
                </a:solidFill>
                <a:effectLst/>
                <a:latin typeface="Roboto Mono"/>
              </a:rPr>
              <a:t>INNER</a:t>
            </a:r>
            <a:r>
              <a:rPr lang="en-ID" b="0" dirty="0">
                <a:solidFill>
                  <a:srgbClr val="000000"/>
                </a:solidFill>
                <a:effectLst/>
                <a:latin typeface="Roboto Mono"/>
              </a:rPr>
              <a:t> </a:t>
            </a:r>
            <a:r>
              <a:rPr lang="en-ID" b="0" dirty="0">
                <a:solidFill>
                  <a:srgbClr val="3367D6"/>
                </a:solidFill>
                <a:effectLst/>
                <a:latin typeface="Roboto Mono"/>
              </a:rPr>
              <a:t>JOIN</a:t>
            </a:r>
            <a:r>
              <a:rPr lang="en-ID" b="0" dirty="0">
                <a:solidFill>
                  <a:srgbClr val="000000"/>
                </a:solidFill>
                <a:effectLst/>
                <a:latin typeface="Roboto Mono"/>
              </a:rPr>
              <a:t> </a:t>
            </a:r>
            <a:r>
              <a:rPr lang="en-ID" b="0" dirty="0">
                <a:solidFill>
                  <a:srgbClr val="0D904F"/>
                </a:solidFill>
                <a:effectLst/>
                <a:latin typeface="Roboto Mono"/>
              </a:rPr>
              <a:t>`bigquery-public-data.san_francisco_bikeshare.bikeshare_regions`</a:t>
            </a:r>
            <a:r>
              <a:rPr lang="en-ID" b="0" dirty="0">
                <a:solidFill>
                  <a:srgbClr val="000000"/>
                </a:solidFill>
                <a:effectLst/>
                <a:latin typeface="Roboto Mono"/>
              </a:rPr>
              <a:t> </a:t>
            </a:r>
            <a:r>
              <a:rPr lang="en-ID" b="0" dirty="0">
                <a:solidFill>
                  <a:srgbClr val="3367D6"/>
                </a:solidFill>
                <a:effectLst/>
                <a:latin typeface="Roboto Mono"/>
              </a:rPr>
              <a:t>AS</a:t>
            </a:r>
            <a:r>
              <a:rPr lang="en-ID" b="0" dirty="0">
                <a:solidFill>
                  <a:srgbClr val="000000"/>
                </a:solidFill>
                <a:effectLst/>
                <a:latin typeface="Roboto Mono"/>
              </a:rPr>
              <a:t> </a:t>
            </a:r>
            <a:r>
              <a:rPr lang="en-ID" b="0" dirty="0" err="1">
                <a:solidFill>
                  <a:srgbClr val="000000"/>
                </a:solidFill>
                <a:effectLst/>
                <a:latin typeface="Roboto Mono"/>
              </a:rPr>
              <a:t>bikeshare_regions</a:t>
            </a:r>
            <a:endParaRPr lang="en-ID" b="0" dirty="0">
              <a:solidFill>
                <a:srgbClr val="000000"/>
              </a:solidFill>
              <a:effectLst/>
              <a:latin typeface="Roboto Mono"/>
            </a:endParaRPr>
          </a:p>
          <a:p>
            <a:r>
              <a:rPr lang="en-ID" b="0" dirty="0">
                <a:solidFill>
                  <a:srgbClr val="000000"/>
                </a:solidFill>
                <a:effectLst/>
                <a:latin typeface="Roboto Mono"/>
              </a:rPr>
              <a:t>    </a:t>
            </a:r>
            <a:r>
              <a:rPr lang="en-ID" b="0" dirty="0">
                <a:solidFill>
                  <a:srgbClr val="3367D6"/>
                </a:solidFill>
                <a:effectLst/>
                <a:latin typeface="Roboto Mono"/>
              </a:rPr>
              <a:t>ON</a:t>
            </a:r>
            <a:r>
              <a:rPr lang="en-ID" b="0" dirty="0">
                <a:solidFill>
                  <a:srgbClr val="000000"/>
                </a:solidFill>
                <a:effectLst/>
                <a:latin typeface="Roboto Mono"/>
              </a:rPr>
              <a:t> </a:t>
            </a:r>
            <a:r>
              <a:rPr lang="en-ID" b="0" dirty="0" err="1">
                <a:solidFill>
                  <a:srgbClr val="000000"/>
                </a:solidFill>
                <a:effectLst/>
                <a:latin typeface="Roboto Mono"/>
              </a:rPr>
              <a:t>bikeshare_station_info.</a:t>
            </a:r>
            <a:r>
              <a:rPr lang="en-ID" b="0" dirty="0" err="1">
                <a:solidFill>
                  <a:srgbClr val="800000"/>
                </a:solidFill>
                <a:effectLst/>
                <a:latin typeface="Roboto Mono"/>
              </a:rPr>
              <a:t>region_id</a:t>
            </a:r>
            <a:r>
              <a:rPr lang="en-ID" b="0" dirty="0">
                <a:solidFill>
                  <a:srgbClr val="000000"/>
                </a:solidFill>
                <a:effectLst/>
                <a:latin typeface="Roboto Mono"/>
              </a:rPr>
              <a:t> = </a:t>
            </a:r>
            <a:r>
              <a:rPr lang="en-ID" b="0" dirty="0" err="1">
                <a:solidFill>
                  <a:srgbClr val="000000"/>
                </a:solidFill>
                <a:effectLst/>
                <a:latin typeface="Roboto Mono"/>
              </a:rPr>
              <a:t>bikeshare_regions.region_id</a:t>
            </a:r>
            <a:endParaRPr lang="en-ID" b="0" dirty="0">
              <a:solidFill>
                <a:srgbClr val="000000"/>
              </a:solidFill>
              <a:effectLst/>
              <a:latin typeface="Roboto Mono"/>
            </a:endParaRPr>
          </a:p>
          <a:p>
            <a:r>
              <a:rPr lang="en-ID" b="0" dirty="0">
                <a:solidFill>
                  <a:srgbClr val="3367D6"/>
                </a:solidFill>
                <a:effectLst/>
                <a:latin typeface="Roboto Mono"/>
              </a:rPr>
              <a:t>WHERE</a:t>
            </a:r>
            <a:endParaRPr lang="en-ID" b="0" dirty="0">
              <a:solidFill>
                <a:srgbClr val="000000"/>
              </a:solidFill>
              <a:effectLst/>
              <a:latin typeface="Roboto Mono"/>
            </a:endParaRPr>
          </a:p>
          <a:p>
            <a:r>
              <a:rPr lang="en-ID" b="0" dirty="0">
                <a:solidFill>
                  <a:srgbClr val="000000"/>
                </a:solidFill>
                <a:effectLst/>
                <a:latin typeface="Roboto Mono"/>
              </a:rPr>
              <a:t>    </a:t>
            </a:r>
            <a:r>
              <a:rPr lang="en-ID" b="0" dirty="0" err="1">
                <a:solidFill>
                  <a:srgbClr val="000000"/>
                </a:solidFill>
                <a:effectLst/>
                <a:latin typeface="Roboto Mono"/>
              </a:rPr>
              <a:t>bikeshare_trips.start_date</a:t>
            </a:r>
            <a:r>
              <a:rPr lang="en-ID" b="0" dirty="0">
                <a:solidFill>
                  <a:srgbClr val="000000"/>
                </a:solidFill>
                <a:effectLst/>
                <a:latin typeface="Roboto Mono"/>
              </a:rPr>
              <a:t> </a:t>
            </a:r>
            <a:r>
              <a:rPr lang="en-ID" b="0" dirty="0">
                <a:solidFill>
                  <a:srgbClr val="3367D6"/>
                </a:solidFill>
                <a:effectLst/>
                <a:latin typeface="Roboto Mono"/>
              </a:rPr>
              <a:t>BETWEEN</a:t>
            </a:r>
            <a:r>
              <a:rPr lang="en-ID" b="0" dirty="0">
                <a:solidFill>
                  <a:srgbClr val="000000"/>
                </a:solidFill>
                <a:effectLst/>
                <a:latin typeface="Roboto Mono"/>
              </a:rPr>
              <a:t> </a:t>
            </a:r>
            <a:r>
              <a:rPr lang="en-ID" b="0" dirty="0">
                <a:solidFill>
                  <a:srgbClr val="0D904F"/>
                </a:solidFill>
                <a:effectLst/>
                <a:latin typeface="Roboto Mono"/>
              </a:rPr>
              <a:t>'2014-01-01'</a:t>
            </a:r>
            <a:r>
              <a:rPr lang="en-ID" b="0" dirty="0">
                <a:solidFill>
                  <a:srgbClr val="000000"/>
                </a:solidFill>
                <a:effectLst/>
                <a:latin typeface="Roboto Mono"/>
              </a:rPr>
              <a:t> </a:t>
            </a:r>
            <a:r>
              <a:rPr lang="en-ID" b="0" dirty="0">
                <a:solidFill>
                  <a:srgbClr val="3367D6"/>
                </a:solidFill>
                <a:effectLst/>
                <a:latin typeface="Roboto Mono"/>
              </a:rPr>
              <a:t>AND</a:t>
            </a:r>
            <a:r>
              <a:rPr lang="en-ID" b="0" dirty="0">
                <a:solidFill>
                  <a:srgbClr val="000000"/>
                </a:solidFill>
                <a:effectLst/>
                <a:latin typeface="Roboto Mono"/>
              </a:rPr>
              <a:t> </a:t>
            </a:r>
            <a:r>
              <a:rPr lang="en-ID" b="0" dirty="0">
                <a:solidFill>
                  <a:srgbClr val="0D904F"/>
                </a:solidFill>
                <a:effectLst/>
                <a:latin typeface="Roboto Mono"/>
              </a:rPr>
              <a:t>'2017-01-01'</a:t>
            </a:r>
            <a:endParaRPr lang="en-ID" b="0" dirty="0">
              <a:solidFill>
                <a:srgbClr val="000000"/>
              </a:solidFill>
              <a:effectLst/>
              <a:latin typeface="Roboto Mono"/>
            </a:endParaRPr>
          </a:p>
          <a:p>
            <a:r>
              <a:rPr lang="en-ID" b="0" dirty="0">
                <a:solidFill>
                  <a:srgbClr val="3367D6"/>
                </a:solidFill>
                <a:effectLst/>
                <a:latin typeface="Roboto Mono"/>
              </a:rPr>
              <a:t>GROUP</a:t>
            </a:r>
            <a:r>
              <a:rPr lang="en-ID" b="0" dirty="0">
                <a:solidFill>
                  <a:srgbClr val="000000"/>
                </a:solidFill>
                <a:effectLst/>
                <a:latin typeface="Roboto Mono"/>
              </a:rPr>
              <a:t> </a:t>
            </a:r>
            <a:r>
              <a:rPr lang="en-ID" b="0" dirty="0">
                <a:solidFill>
                  <a:srgbClr val="3367D6"/>
                </a:solidFill>
                <a:effectLst/>
                <a:latin typeface="Roboto Mono"/>
              </a:rPr>
              <a:t>BY</a:t>
            </a:r>
            <a:r>
              <a:rPr lang="en-ID" b="0" dirty="0">
                <a:solidFill>
                  <a:srgbClr val="000000"/>
                </a:solidFill>
                <a:effectLst/>
                <a:latin typeface="Roboto Mono"/>
              </a:rPr>
              <a:t> </a:t>
            </a:r>
            <a:r>
              <a:rPr lang="en-ID" b="0" dirty="0">
                <a:solidFill>
                  <a:srgbClr val="F4511E"/>
                </a:solidFill>
                <a:effectLst/>
                <a:latin typeface="Roboto Mono"/>
              </a:rPr>
              <a:t>1</a:t>
            </a:r>
            <a:endParaRPr lang="en-ID" b="0" dirty="0">
              <a:solidFill>
                <a:srgbClr val="000000"/>
              </a:solidFill>
              <a:effectLst/>
              <a:latin typeface="Roboto Mono"/>
            </a:endParaRPr>
          </a:p>
          <a:p>
            <a:r>
              <a:rPr lang="en-ID" b="0" dirty="0">
                <a:solidFill>
                  <a:srgbClr val="3367D6"/>
                </a:solidFill>
                <a:effectLst/>
                <a:latin typeface="Roboto Mono"/>
              </a:rPr>
              <a:t>ORDER</a:t>
            </a:r>
            <a:r>
              <a:rPr lang="en-ID" b="0" dirty="0">
                <a:solidFill>
                  <a:srgbClr val="000000"/>
                </a:solidFill>
                <a:effectLst/>
                <a:latin typeface="Roboto Mono"/>
              </a:rPr>
              <a:t> </a:t>
            </a:r>
            <a:r>
              <a:rPr lang="en-ID" b="0" dirty="0">
                <a:solidFill>
                  <a:srgbClr val="3367D6"/>
                </a:solidFill>
                <a:effectLst/>
                <a:latin typeface="Roboto Mono"/>
              </a:rPr>
              <a:t>BY</a:t>
            </a:r>
            <a:r>
              <a:rPr lang="en-ID" b="0" dirty="0">
                <a:solidFill>
                  <a:srgbClr val="000000"/>
                </a:solidFill>
                <a:effectLst/>
                <a:latin typeface="Roboto Mono"/>
              </a:rPr>
              <a:t> </a:t>
            </a:r>
            <a:r>
              <a:rPr lang="en-ID" b="0" dirty="0">
                <a:solidFill>
                  <a:srgbClr val="F4511E"/>
                </a:solidFill>
                <a:effectLst/>
                <a:latin typeface="Roboto Mono"/>
              </a:rPr>
              <a:t>1</a:t>
            </a:r>
            <a:r>
              <a:rPr lang="en-ID" b="0" dirty="0">
                <a:solidFill>
                  <a:srgbClr val="000000"/>
                </a:solidFill>
                <a:effectLst/>
                <a:latin typeface="Roboto Mono"/>
              </a:rPr>
              <a:t> </a:t>
            </a:r>
            <a:r>
              <a:rPr lang="en-ID" b="0" dirty="0">
                <a:solidFill>
                  <a:srgbClr val="3367D6"/>
                </a:solidFill>
                <a:effectLst/>
                <a:latin typeface="Roboto Mono"/>
              </a:rPr>
              <a:t>DESC</a:t>
            </a:r>
            <a:r>
              <a:rPr lang="en-ID" b="0" dirty="0">
                <a:solidFill>
                  <a:srgbClr val="000000"/>
                </a:solidFill>
                <a:effectLst/>
                <a:latin typeface="Roboto Mono"/>
              </a:rPr>
              <a:t>;</a:t>
            </a:r>
          </a:p>
        </p:txBody>
      </p:sp>
      <p:sp>
        <p:nvSpPr>
          <p:cNvPr id="8" name="TextBox 7">
            <a:extLst>
              <a:ext uri="{FF2B5EF4-FFF2-40B4-BE49-F238E27FC236}">
                <a16:creationId xmlns:a16="http://schemas.microsoft.com/office/drawing/2014/main" id="{E68A7F48-674E-434F-97F3-83CCC84D9E7A}"/>
              </a:ext>
            </a:extLst>
          </p:cNvPr>
          <p:cNvSpPr txBox="1"/>
          <p:nvPr/>
        </p:nvSpPr>
        <p:spPr>
          <a:xfrm>
            <a:off x="5191125" y="463356"/>
            <a:ext cx="4914900" cy="584775"/>
          </a:xfrm>
          <a:prstGeom prst="rect">
            <a:avLst/>
          </a:prstGeom>
          <a:noFill/>
        </p:spPr>
        <p:txBody>
          <a:bodyPr wrap="square">
            <a:spAutoFit/>
          </a:bodyPr>
          <a:lstStyle/>
          <a:p>
            <a:r>
              <a:rPr lang="en-ID" sz="1600" b="0" i="0" dirty="0">
                <a:solidFill>
                  <a:schemeClr val="accent1"/>
                </a:solidFill>
                <a:effectLst/>
                <a:latin typeface="Inconsolata" pitchFamily="1" charset="0"/>
              </a:rPr>
              <a:t>https://console.cloud.google.com/bigquery?sq=989149097558:1920a0e0d16746d68894308276a48be6</a:t>
            </a:r>
            <a:endParaRPr lang="en-ID" sz="1600" dirty="0">
              <a:solidFill>
                <a:schemeClr val="accent1"/>
              </a:solidFill>
            </a:endParaRPr>
          </a:p>
        </p:txBody>
      </p:sp>
    </p:spTree>
    <p:extLst>
      <p:ext uri="{BB962C8B-B14F-4D97-AF65-F5344CB8AC3E}">
        <p14:creationId xmlns:p14="http://schemas.microsoft.com/office/powerpoint/2010/main" val="403523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95285169-B921-4CB7-829F-A973E83139AD}"/>
              </a:ext>
            </a:extLst>
          </p:cNvPr>
          <p:cNvSpPr txBox="1">
            <a:spLocks/>
          </p:cNvSpPr>
          <p:nvPr/>
        </p:nvSpPr>
        <p:spPr>
          <a:xfrm>
            <a:off x="11453003" y="6354048"/>
            <a:ext cx="504954" cy="44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fld id="{BE1E13EF-3A54-411C-BE9E-2AB88C825F40}" type="slidenum">
              <a:rPr lang="en-US" sz="1800" smtClean="0">
                <a:latin typeface="HelveticaNeueLT Pro 55 Roman" panose="020B0604020202020204" pitchFamily="34" charset="0"/>
              </a:rPr>
              <a:t>9</a:t>
            </a:fld>
            <a:endParaRPr lang="en-ID" sz="1800" i="1" dirty="0">
              <a:latin typeface="HelveticaNeueLT Pro 55 Roman" panose="020B0604020202020204" pitchFamily="34" charset="0"/>
            </a:endParaRPr>
          </a:p>
        </p:txBody>
      </p:sp>
      <p:sp>
        <p:nvSpPr>
          <p:cNvPr id="34" name="TextBox 33">
            <a:extLst>
              <a:ext uri="{FF2B5EF4-FFF2-40B4-BE49-F238E27FC236}">
                <a16:creationId xmlns:a16="http://schemas.microsoft.com/office/drawing/2014/main" id="{A6310A57-FC92-4FDD-82E5-063A3380F6B1}"/>
              </a:ext>
            </a:extLst>
          </p:cNvPr>
          <p:cNvSpPr txBox="1"/>
          <p:nvPr/>
        </p:nvSpPr>
        <p:spPr>
          <a:xfrm>
            <a:off x="-117139" y="798304"/>
            <a:ext cx="7771150" cy="923330"/>
          </a:xfrm>
          <a:prstGeom prst="rect">
            <a:avLst/>
          </a:prstGeom>
          <a:noFill/>
        </p:spPr>
        <p:txBody>
          <a:bodyPr wrap="square">
            <a:spAutoFit/>
          </a:bodyPr>
          <a:lstStyle/>
          <a:p>
            <a:pPr algn="ctr"/>
            <a:r>
              <a:rPr lang="en-US" sz="5400" b="1" i="0" dirty="0">
                <a:effectLst/>
                <a:latin typeface="HelveticaNeueLT Pro 93 BlkEx" panose="020B0A07040502030204" pitchFamily="34" charset="0"/>
              </a:rPr>
              <a:t>Question 3</a:t>
            </a:r>
            <a:endParaRPr lang="en-ID" sz="5400" dirty="0">
              <a:latin typeface="HelveticaNeueLT Pro 93 BlkEx" panose="020B0A07040502030204" pitchFamily="34" charset="0"/>
            </a:endParaRPr>
          </a:p>
        </p:txBody>
      </p:sp>
      <p:sp>
        <p:nvSpPr>
          <p:cNvPr id="35" name="TextBox 34">
            <a:extLst>
              <a:ext uri="{FF2B5EF4-FFF2-40B4-BE49-F238E27FC236}">
                <a16:creationId xmlns:a16="http://schemas.microsoft.com/office/drawing/2014/main" id="{E7C0D8F0-AEDA-445A-A366-5D59DD4A2DF5}"/>
              </a:ext>
            </a:extLst>
          </p:cNvPr>
          <p:cNvSpPr txBox="1"/>
          <p:nvPr/>
        </p:nvSpPr>
        <p:spPr>
          <a:xfrm>
            <a:off x="1179728" y="1961717"/>
            <a:ext cx="9894672" cy="1938992"/>
          </a:xfrm>
          <a:prstGeom prst="rect">
            <a:avLst/>
          </a:prstGeom>
          <a:noFill/>
        </p:spPr>
        <p:txBody>
          <a:bodyPr wrap="square">
            <a:spAutoFit/>
          </a:bodyPr>
          <a:lstStyle/>
          <a:p>
            <a:r>
              <a:rPr lang="en-US" sz="4000" dirty="0">
                <a:latin typeface="HelveticaNeueLT Pro 65 Md" panose="020B0604020202020204" pitchFamily="34" charset="0"/>
              </a:rPr>
              <a:t>Find the youngest and oldest age of the members, for each gender. Assume this year is 2022.</a:t>
            </a:r>
            <a:endParaRPr lang="en-ID" sz="4000" dirty="0">
              <a:latin typeface="HelveticaNeueLT Pro 65 Md" panose="020B0604020202020204" pitchFamily="34" charset="0"/>
            </a:endParaRPr>
          </a:p>
        </p:txBody>
      </p:sp>
    </p:spTree>
    <p:extLst>
      <p:ext uri="{BB962C8B-B14F-4D97-AF65-F5344CB8AC3E}">
        <p14:creationId xmlns:p14="http://schemas.microsoft.com/office/powerpoint/2010/main" val="23454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4824</TotalTime>
  <Words>2640</Words>
  <Application>Microsoft Office PowerPoint</Application>
  <PresentationFormat>Widescreen</PresentationFormat>
  <Paragraphs>339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Roboto Mono</vt:lpstr>
      <vt:lpstr>Arial</vt:lpstr>
      <vt:lpstr>Calibri</vt:lpstr>
      <vt:lpstr>Calibri Light</vt:lpstr>
      <vt:lpstr>HelveticaNeueLT Pro 55 Roman</vt:lpstr>
      <vt:lpstr>HelveticaNeueLT Pro 65 Md</vt:lpstr>
      <vt:lpstr>HelveticaNeueLT Pro 93 BlkEx</vt:lpstr>
      <vt:lpstr>Inconsolata</vt:lpstr>
      <vt:lpstr>Office Theme</vt:lpstr>
      <vt:lpstr>Individual Assignment W4W5 (Intermediate &amp; Advanced)</vt:lpstr>
      <vt:lpstr>PowerPoint Presentation</vt:lpstr>
      <vt:lpstr>PowerPoint Presentation</vt:lpstr>
      <vt:lpstr>Question 1 Table Result Schema &amp; Table Result</vt:lpstr>
      <vt:lpstr>Question 1 SQL Syntax:</vt:lpstr>
      <vt:lpstr>PowerPoint Presentation</vt:lpstr>
      <vt:lpstr>Question 2 Table Result Schema &amp; Table Result</vt:lpstr>
      <vt:lpstr>Question 2 SQL Syntax:</vt:lpstr>
      <vt:lpstr>PowerPoint Presentation</vt:lpstr>
      <vt:lpstr>Question 3 Table Result Schema &amp; Table Result</vt:lpstr>
      <vt:lpstr>Question 3 SQL Syntax:</vt:lpstr>
      <vt:lpstr>PowerPoint Presentation</vt:lpstr>
      <vt:lpstr>Question 4 Table Result Schema &amp; Table Result</vt:lpstr>
      <vt:lpstr>Question 4 SQL Syntax:</vt:lpstr>
      <vt:lpstr>PowerPoint Presentation</vt:lpstr>
      <vt:lpstr>Question 5 Table Result Schema &amp; Table Result</vt:lpstr>
      <vt:lpstr>Question 5 SQL Syntax:</vt:lpstr>
      <vt:lpstr>PowerPoint Presentation</vt:lpstr>
      <vt:lpstr>PowerPoint Presentation</vt:lpstr>
      <vt:lpstr>Question 6 Table Result Schema &amp; Table Result</vt:lpstr>
      <vt:lpstr>Question 6 SQL Syntax:</vt:lpstr>
      <vt:lpstr>PowerPoint Presentation</vt:lpstr>
      <vt:lpstr>Question 7 Table Result Schema &amp; Table Result</vt:lpstr>
      <vt:lpstr>Question 7 SQL Syntax:</vt:lpstr>
      <vt:lpstr>Question 7 SQL Syntax:</vt:lpstr>
      <vt:lpstr>Question 7 Visualization &amp; Cohort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Adytia Pradana</dc:creator>
  <cp:lastModifiedBy>Adytia Pradana</cp:lastModifiedBy>
  <cp:revision>88</cp:revision>
  <dcterms:created xsi:type="dcterms:W3CDTF">2022-01-16T09:08:07Z</dcterms:created>
  <dcterms:modified xsi:type="dcterms:W3CDTF">2022-03-14T08:30:08Z</dcterms:modified>
</cp:coreProperties>
</file>