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81" autoAdjust="0"/>
  </p:normalViewPr>
  <p:slideViewPr>
    <p:cSldViewPr snapToGrid="0" snapToObjects="1"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oori\workspace\schedu-elp\docs\TeamGamma_scrum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oori\workspace\schedu-elp\docs\TeamGamma_scru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Sprint 1 Burndown Chart</a:t>
            </a:r>
          </a:p>
        </c:rich>
      </c:tx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2857427475031"/>
          <c:y val="0.13847709714251807"/>
          <c:w val="0.81610942196581904"/>
          <c:h val="0.73552856740365102"/>
        </c:manualLayout>
      </c:layout>
      <c:lineChart>
        <c:grouping val="standard"/>
        <c:ser>
          <c:idx val="0"/>
          <c:order val="0"/>
          <c:tx>
            <c:strRef>
              <c:f>'S1 - Burndown Chart'!$B$3</c:f>
              <c:strCache>
                <c:ptCount val="1"/>
                <c:pt idx="0">
                  <c:v>Planned remaining (hrs)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366CC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cat>
            <c:numRef>
              <c:f>'S1 - Burndown Chart'!$A$4:$A$24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'S1 - Burndown Chart'!$B$4:$B$24</c:f>
              <c:numCache>
                <c:formatCode>0.00</c:formatCode>
                <c:ptCount val="21"/>
                <c:pt idx="0">
                  <c:v>37</c:v>
                </c:pt>
                <c:pt idx="1">
                  <c:v>35.238095238095276</c:v>
                </c:pt>
                <c:pt idx="2">
                  <c:v>33.476190476190453</c:v>
                </c:pt>
                <c:pt idx="3">
                  <c:v>31.714285714285737</c:v>
                </c:pt>
                <c:pt idx="4">
                  <c:v>29.952380952380931</c:v>
                </c:pt>
                <c:pt idx="5">
                  <c:v>28.19047619047619</c:v>
                </c:pt>
                <c:pt idx="6">
                  <c:v>26.428571428571427</c:v>
                </c:pt>
                <c:pt idx="7">
                  <c:v>24.666666666666671</c:v>
                </c:pt>
                <c:pt idx="8">
                  <c:v>22.904761904761884</c:v>
                </c:pt>
                <c:pt idx="9">
                  <c:v>21.14285714285716</c:v>
                </c:pt>
                <c:pt idx="10">
                  <c:v>19.38095238095238</c:v>
                </c:pt>
                <c:pt idx="11">
                  <c:v>17.619047619047631</c:v>
                </c:pt>
                <c:pt idx="12">
                  <c:v>15.85714285714287</c:v>
                </c:pt>
                <c:pt idx="13">
                  <c:v>14.0952380952381</c:v>
                </c:pt>
                <c:pt idx="14">
                  <c:v>12.333333333333345</c:v>
                </c:pt>
                <c:pt idx="15">
                  <c:v>10.571428571428569</c:v>
                </c:pt>
                <c:pt idx="16">
                  <c:v>8.8095238095238155</c:v>
                </c:pt>
                <c:pt idx="17">
                  <c:v>7.0476190476190466</c:v>
                </c:pt>
                <c:pt idx="18">
                  <c:v>5.2857142857142874</c:v>
                </c:pt>
                <c:pt idx="19">
                  <c:v>3.5238095238095237</c:v>
                </c:pt>
                <c:pt idx="20">
                  <c:v>1.7619047619047596</c:v>
                </c:pt>
              </c:numCache>
            </c:numRef>
          </c:val>
        </c:ser>
        <c:ser>
          <c:idx val="1"/>
          <c:order val="1"/>
          <c:tx>
            <c:strRef>
              <c:f>'S1 - Burndown Chart'!$C$3</c:f>
              <c:strCache>
                <c:ptCount val="1"/>
                <c:pt idx="0">
                  <c:v>Actual remaining (hrs)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DC3912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'S1 - Burndown Chart'!$A$4:$A$24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'S1 - Burndown Chart'!$C$4:$C$24</c:f>
              <c:numCache>
                <c:formatCode>0.00</c:formatCode>
                <c:ptCount val="21"/>
                <c:pt idx="0">
                  <c:v>37</c:v>
                </c:pt>
                <c:pt idx="1">
                  <c:v>36</c:v>
                </c:pt>
                <c:pt idx="2">
                  <c:v>35</c:v>
                </c:pt>
                <c:pt idx="3">
                  <c:v>33</c:v>
                </c:pt>
                <c:pt idx="4">
                  <c:v>38</c:v>
                </c:pt>
                <c:pt idx="5">
                  <c:v>33</c:v>
                </c:pt>
                <c:pt idx="6">
                  <c:v>29</c:v>
                </c:pt>
                <c:pt idx="7">
                  <c:v>27</c:v>
                </c:pt>
                <c:pt idx="8">
                  <c:v>27</c:v>
                </c:pt>
                <c:pt idx="9">
                  <c:v>25</c:v>
                </c:pt>
                <c:pt idx="10">
                  <c:v>23</c:v>
                </c:pt>
                <c:pt idx="11">
                  <c:v>21</c:v>
                </c:pt>
                <c:pt idx="12">
                  <c:v>17</c:v>
                </c:pt>
                <c:pt idx="13">
                  <c:v>15</c:v>
                </c:pt>
                <c:pt idx="14">
                  <c:v>12</c:v>
                </c:pt>
                <c:pt idx="15">
                  <c:v>10</c:v>
                </c:pt>
                <c:pt idx="16">
                  <c:v>7</c:v>
                </c:pt>
                <c:pt idx="17">
                  <c:v>4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marker val="1"/>
        <c:axId val="73970432"/>
        <c:axId val="73972736"/>
      </c:lineChart>
      <c:catAx>
        <c:axId val="73970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Beginning of day</a:t>
                </a:r>
              </a:p>
            </c:rich>
          </c:tx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73972736"/>
        <c:crosses val="autoZero"/>
        <c:lblAlgn val="ctr"/>
        <c:lblOffset val="100"/>
      </c:catAx>
      <c:valAx>
        <c:axId val="73972736"/>
        <c:scaling>
          <c:orientation val="minMax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remaining hr</a:t>
                </a:r>
              </a:p>
            </c:rich>
          </c:tx>
          <c:spPr>
            <a:noFill/>
            <a:ln w="25400">
              <a:noFill/>
            </a:ln>
          </c:spPr>
        </c:title>
        <c:numFmt formatCode="0.00" sourceLinked="1"/>
        <c:tickLblPos val="nextTo"/>
        <c:spPr>
          <a:ln w="95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73970432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32274203640021693"/>
          <c:y val="0.162826909604848"/>
          <c:w val="0.67480013709640163"/>
          <c:h val="5.8526850766982705E-2"/>
        </c:manualLayout>
      </c:layout>
      <c:spPr>
        <a:noFill/>
        <a:ln w="25400">
          <a:noFill/>
        </a:ln>
      </c:spPr>
    </c:legend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Sprint 2 Burndown Chart</a:t>
            </a:r>
          </a:p>
        </c:rich>
      </c:tx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8.2706842827444851E-2"/>
          <c:y val="0.17674418604651213"/>
          <c:w val="0.89661736428843497"/>
          <c:h val="0.59534883720930332"/>
        </c:manualLayout>
      </c:layout>
      <c:lineChart>
        <c:grouping val="standard"/>
        <c:ser>
          <c:idx val="0"/>
          <c:order val="0"/>
          <c:tx>
            <c:strRef>
              <c:f>'S2 - Burndown Chart'!$B$3</c:f>
              <c:strCache>
                <c:ptCount val="1"/>
                <c:pt idx="0">
                  <c:v>Planned remaining (hrs)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366CC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cat>
            <c:numRef>
              <c:f>'S2 - Burndown Chart'!$A$4:$A$17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'S2 - Burndown Chart'!$B$4:$B$17</c:f>
              <c:numCache>
                <c:formatCode>General</c:formatCode>
                <c:ptCount val="14"/>
                <c:pt idx="0">
                  <c:v>39</c:v>
                </c:pt>
                <c:pt idx="1">
                  <c:v>36.214285714285722</c:v>
                </c:pt>
                <c:pt idx="2">
                  <c:v>33.428571428571459</c:v>
                </c:pt>
                <c:pt idx="3">
                  <c:v>30.64285714285716</c:v>
                </c:pt>
                <c:pt idx="4">
                  <c:v>27.85714285714284</c:v>
                </c:pt>
                <c:pt idx="5">
                  <c:v>25.071428571428569</c:v>
                </c:pt>
                <c:pt idx="6">
                  <c:v>22.28571428571426</c:v>
                </c:pt>
                <c:pt idx="7">
                  <c:v>19.5</c:v>
                </c:pt>
                <c:pt idx="8">
                  <c:v>16.714285714285737</c:v>
                </c:pt>
                <c:pt idx="9">
                  <c:v>13.92857142857142</c:v>
                </c:pt>
                <c:pt idx="10">
                  <c:v>11.142857142857135</c:v>
                </c:pt>
                <c:pt idx="11">
                  <c:v>8.3571428571428683</c:v>
                </c:pt>
                <c:pt idx="12">
                  <c:v>5.5714285714285703</c:v>
                </c:pt>
                <c:pt idx="13">
                  <c:v>2.7857142857142851</c:v>
                </c:pt>
              </c:numCache>
            </c:numRef>
          </c:val>
        </c:ser>
        <c:ser>
          <c:idx val="1"/>
          <c:order val="1"/>
          <c:tx>
            <c:strRef>
              <c:f>'S2 - Burndown Chart'!$C$3</c:f>
              <c:strCache>
                <c:ptCount val="1"/>
                <c:pt idx="0">
                  <c:v>Actual remaining (hrs)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DC3912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'S2 - Burndown Chart'!$A$4:$A$17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'S2 - Burndown Chart'!$C$4:$C$17</c:f>
              <c:numCache>
                <c:formatCode>General</c:formatCode>
                <c:ptCount val="14"/>
                <c:pt idx="0">
                  <c:v>39</c:v>
                </c:pt>
                <c:pt idx="1">
                  <c:v>37</c:v>
                </c:pt>
                <c:pt idx="2">
                  <c:v>33</c:v>
                </c:pt>
                <c:pt idx="3">
                  <c:v>31.5</c:v>
                </c:pt>
                <c:pt idx="4">
                  <c:v>29.5</c:v>
                </c:pt>
                <c:pt idx="5">
                  <c:v>27</c:v>
                </c:pt>
                <c:pt idx="6">
                  <c:v>23</c:v>
                </c:pt>
                <c:pt idx="7">
                  <c:v>19</c:v>
                </c:pt>
                <c:pt idx="8">
                  <c:v>19.5</c:v>
                </c:pt>
                <c:pt idx="9">
                  <c:v>14.5</c:v>
                </c:pt>
                <c:pt idx="10">
                  <c:v>10.5</c:v>
                </c:pt>
                <c:pt idx="11">
                  <c:v>8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</c:ser>
        <c:marker val="1"/>
        <c:axId val="75163520"/>
        <c:axId val="78729600"/>
      </c:lineChart>
      <c:catAx>
        <c:axId val="75163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Beginning of day</a:t>
                </a:r>
              </a:p>
            </c:rich>
          </c:tx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78729600"/>
        <c:crosses val="autoZero"/>
        <c:lblAlgn val="ctr"/>
        <c:lblOffset val="100"/>
      </c:catAx>
      <c:valAx>
        <c:axId val="78729600"/>
        <c:scaling>
          <c:orientation val="minMax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remaining hr</a:t>
                </a:r>
              </a:p>
            </c:rich>
          </c:tx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95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7516352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29369369369369402"/>
          <c:y val="0.18035428177637516"/>
          <c:w val="0.67050689895281701"/>
          <c:h val="5.2135193525473911E-2"/>
        </c:manualLayout>
      </c:layout>
    </c:legend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DBA90-CDB2-9846-BC3C-C942DFE4778C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CFD5-E988-584D-85C3-029223A860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99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Shradha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the project idea, its scope, the stakeholders, the problems the system addresses, economic benefits, whether it is an existing system that is to be improved or a new idea.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 slide)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content presented here is what you have submitted for assign1.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Shradha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– Shradha</a:t>
            </a:r>
          </a:p>
          <a:p>
            <a:r>
              <a:rPr lang="en-US" dirty="0" smtClean="0"/>
              <a:t>Environmental</a:t>
            </a:r>
            <a:r>
              <a:rPr lang="en-US" baseline="0" dirty="0" smtClean="0"/>
              <a:t> – Sheila</a:t>
            </a:r>
          </a:p>
          <a:p>
            <a:r>
              <a:rPr lang="en-US" baseline="0" dirty="0" smtClean="0"/>
              <a:t>Technical - Poornima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38" y="1374791"/>
            <a:ext cx="5458968" cy="10486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Schedu-elp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836" y="4518991"/>
            <a:ext cx="6931532" cy="1600200"/>
          </a:xfrm>
        </p:spPr>
        <p:txBody>
          <a:bodyPr/>
          <a:lstStyle/>
          <a:p>
            <a:r>
              <a:rPr lang="en-US" b="1" dirty="0" smtClean="0"/>
              <a:t>Team Gamma</a:t>
            </a:r>
          </a:p>
          <a:p>
            <a:r>
              <a:rPr lang="en-US" dirty="0" smtClean="0"/>
              <a:t>Poornima Ganesan</a:t>
            </a:r>
          </a:p>
          <a:p>
            <a:r>
              <a:rPr lang="en-US" dirty="0" smtClean="0"/>
              <a:t>Shradha Cripe</a:t>
            </a:r>
          </a:p>
          <a:p>
            <a:r>
              <a:rPr lang="en-US" dirty="0" smtClean="0"/>
              <a:t>Sheila Bernal</a:t>
            </a:r>
          </a:p>
          <a:p>
            <a:endParaRPr lang="en-US" dirty="0" smtClean="0"/>
          </a:p>
          <a:p>
            <a:r>
              <a:rPr lang="en-US" b="1" dirty="0" smtClean="0"/>
              <a:t>COEN 285 – Fall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14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467" y="891682"/>
            <a:ext cx="2777068" cy="665767"/>
          </a:xfrm>
        </p:spPr>
        <p:txBody>
          <a:bodyPr/>
          <a:lstStyle/>
          <a:p>
            <a:r>
              <a:rPr lang="en-US" sz="2200" dirty="0" smtClean="0">
                <a:solidFill>
                  <a:srgbClr val="FFFFFF"/>
                </a:solidFill>
              </a:rPr>
              <a:t>Challenges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24070"/>
            <a:ext cx="6508377" cy="52233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Environmental</a:t>
            </a:r>
          </a:p>
          <a:p>
            <a:pPr lvl="1"/>
            <a:r>
              <a:rPr lang="en-US" dirty="0" smtClean="0"/>
              <a:t>Host Database vs. Local instance</a:t>
            </a:r>
          </a:p>
          <a:p>
            <a:pPr lvl="1"/>
            <a:r>
              <a:rPr lang="en-US" dirty="0" smtClean="0"/>
              <a:t>Windows vs. Mac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Technical</a:t>
            </a:r>
          </a:p>
          <a:p>
            <a:pPr lvl="1"/>
            <a:r>
              <a:rPr lang="en-US" dirty="0"/>
              <a:t>Hibernate for Object-Relational Mapping</a:t>
            </a:r>
          </a:p>
          <a:p>
            <a:pPr lvl="1"/>
            <a:r>
              <a:rPr lang="en-US" dirty="0" smtClean="0"/>
              <a:t>High (re)learning curve</a:t>
            </a:r>
          </a:p>
          <a:p>
            <a:pPr lvl="1"/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Balancing collaboration with independence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smtClean="0"/>
              <a:t>Establish Configuration Management and Initial Training </a:t>
            </a:r>
          </a:p>
          <a:p>
            <a:pPr lvl="1"/>
            <a:r>
              <a:rPr lang="en-US" dirty="0" smtClean="0"/>
              <a:t>Capturing and Communicating Issues</a:t>
            </a:r>
          </a:p>
          <a:p>
            <a:pPr lvl="1"/>
            <a:r>
              <a:rPr lang="en-US" dirty="0" smtClean="0"/>
              <a:t>Modified Scrum – maintaining rhythm, balancing schedules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724" y="914400"/>
            <a:ext cx="1447801" cy="512541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6812"/>
            <a:ext cx="6508377" cy="49393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Implemented User Stories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Architecture Diagram</a:t>
            </a:r>
          </a:p>
          <a:p>
            <a:r>
              <a:rPr lang="en-US" dirty="0" smtClean="0"/>
              <a:t>Current System Status &amp; Velocity</a:t>
            </a:r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38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620" y="774914"/>
            <a:ext cx="2324831" cy="90148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Schedu-elp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Overview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20" y="338668"/>
            <a:ext cx="7179785" cy="2172057"/>
          </a:xfrm>
        </p:spPr>
        <p:txBody>
          <a:bodyPr>
            <a:noAutofit/>
          </a:bodyPr>
          <a:lstStyle/>
          <a:p>
            <a:r>
              <a:rPr lang="en-US" sz="1700" b="1" dirty="0">
                <a:solidFill>
                  <a:schemeClr val="accent1"/>
                </a:solidFill>
              </a:rPr>
              <a:t>Concept</a:t>
            </a:r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Re-conceptualization of the ‘classic’ course planning system</a:t>
            </a:r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One-stop course planning system for ambitious and strategically focused student</a:t>
            </a:r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Aimed to help SCU students balance all their responsibilities through planning tools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</p:txBody>
      </p:sp>
      <p:pic>
        <p:nvPicPr>
          <p:cNvPr id="4" name="Picture 3" descr="Slide0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8" t="30864" r="21481" b="35062"/>
          <a:stretch/>
        </p:blipFill>
        <p:spPr>
          <a:xfrm>
            <a:off x="767159" y="2510724"/>
            <a:ext cx="6083091" cy="1683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8120" y="4194664"/>
            <a:ext cx="8549900" cy="2663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b="1" dirty="0" smtClean="0">
                <a:solidFill>
                  <a:schemeClr val="accent1"/>
                </a:solidFill>
              </a:rPr>
              <a:t>Stakeholders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Team Gamma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SCU: Students and Departments (Programs and Financial)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Advertisers</a:t>
            </a:r>
          </a:p>
          <a:p>
            <a:pPr marL="228600" lvl="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b="1" dirty="0" smtClean="0">
                <a:solidFill>
                  <a:schemeClr val="accent1"/>
                </a:solidFill>
              </a:rPr>
              <a:t>Economic benefits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Reduced Educational Cost for Students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Increased revenue to SCU, from SCU business advertisements</a:t>
            </a: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81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109" y="836908"/>
            <a:ext cx="1637399" cy="856065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User </a:t>
            </a: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Stories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8399231"/>
              </p:ext>
            </p:extLst>
          </p:nvPr>
        </p:nvGraphicFramePr>
        <p:xfrm>
          <a:off x="244243" y="213699"/>
          <a:ext cx="6874902" cy="647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98"/>
                <a:gridCol w="3852004"/>
              </a:tblGrid>
              <a:tr h="486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Homepage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the Schedu-elp Home Page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 an overview of the Schedu-elp system.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in to the Schedu-elp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create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and access my profile.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out of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Schedu-elp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Course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the course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name;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</a:t>
                      </a:r>
                      <a:r>
                        <a:rPr lang="en-US" sz="1600" baseline="0" dirty="0" smtClean="0"/>
                        <a:t> by 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for available courses by inputting the course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number;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368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Week and/or Time of Day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preferred scheduling days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times;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find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 class that is scheduled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during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times.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Contact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Access contact information;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communicate methods for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help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Course to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course to POS;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plan for graduate studies.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POS online;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added courses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 Course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a review for a specific course;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course experience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Course Reviews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reviews for a specific course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FAQs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a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list of frequently asked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questions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05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954" y="1557497"/>
            <a:ext cx="5361823" cy="3866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8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006" y="749565"/>
            <a:ext cx="1947394" cy="916135"/>
          </a:xfrm>
        </p:spPr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</a:rPr>
              <a:t>Schedu-elp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poori\scu\courses\fall2\sw_engr\project\Component 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2570"/>
            <a:ext cx="7384923" cy="6954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86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9243" y="745969"/>
            <a:ext cx="18627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Schedu-elp Architecture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(cont.)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7808" y="225287"/>
            <a:ext cx="29972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u="sng" dirty="0" smtClean="0">
                <a:solidFill>
                  <a:srgbClr val="FFFFFF"/>
                </a:solidFill>
              </a:rPr>
              <a:t>  </a:t>
            </a:r>
            <a:r>
              <a:rPr lang="en-US" b="1" u="sng" dirty="0" smtClean="0">
                <a:solidFill>
                  <a:schemeClr val="accent1"/>
                </a:solidFill>
              </a:rPr>
              <a:t>SCRUM ROLES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Scrum Master: </a:t>
            </a:r>
            <a:r>
              <a:rPr lang="en-US" dirty="0" smtClean="0">
                <a:solidFill>
                  <a:schemeClr val="tx2"/>
                </a:solidFill>
              </a:rPr>
              <a:t>Poornima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Product Owner: </a:t>
            </a:r>
            <a:r>
              <a:rPr lang="en-US" dirty="0" smtClean="0">
                <a:solidFill>
                  <a:schemeClr val="tx2"/>
                </a:solidFill>
              </a:rPr>
              <a:t>Shradha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Team: </a:t>
            </a:r>
            <a:r>
              <a:rPr lang="en-US" dirty="0" smtClean="0">
                <a:solidFill>
                  <a:schemeClr val="tx2"/>
                </a:solidFill>
              </a:rPr>
              <a:t>All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------------------------------------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Customer: </a:t>
            </a:r>
            <a:r>
              <a:rPr lang="en-US" dirty="0" smtClean="0">
                <a:solidFill>
                  <a:schemeClr val="tx2"/>
                </a:solidFill>
              </a:rPr>
              <a:t>Sheila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63006737"/>
              </p:ext>
            </p:extLst>
          </p:nvPr>
        </p:nvGraphicFramePr>
        <p:xfrm>
          <a:off x="357808" y="2517912"/>
          <a:ext cx="8295863" cy="346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757"/>
                <a:gridCol w="3085645"/>
                <a:gridCol w="2609461"/>
              </a:tblGrid>
              <a:tr h="3175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Functionality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Components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Developer(s)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Schedu-el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 Home Page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Home Page UI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Shradha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FAQ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FAQ UI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Sheila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Search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SearchService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Course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Review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ReviewService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Review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, Shradha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Program of Studies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POSService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Course,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CourseSchedule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Student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Poornima, Sheila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Student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Sign in /Sign out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LoginService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Student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Cross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Cutting Concerns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Security, Transaction Mgmt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Adapted from Spring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 framework (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AspectJ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Data Access</a:t>
                      </a:r>
                      <a:endParaRPr lang="en-US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Scheduelp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DB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All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Scheduelp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DAO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All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81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998" y="557940"/>
            <a:ext cx="3166534" cy="1192930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Current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System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Status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52445889"/>
              </p:ext>
            </p:extLst>
          </p:nvPr>
        </p:nvGraphicFramePr>
        <p:xfrm>
          <a:off x="254000" y="2944678"/>
          <a:ext cx="8686799" cy="323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488"/>
                <a:gridCol w="4260311"/>
              </a:tblGrid>
              <a:tr h="3175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+mn-lt"/>
                        </a:rPr>
                        <a:t>Product</a:t>
                      </a:r>
                      <a:r>
                        <a:rPr lang="en-US" sz="1300" baseline="0" dirty="0" smtClean="0">
                          <a:latin typeface="+mn-lt"/>
                        </a:rPr>
                        <a:t> Backlog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US001 - Access the Schedu-elp Home Page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US010 – Search Courses by Program Special Requirement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US002 – Sign-in to Schedu-elp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US011 – Add a Course to Program of Studies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US003 – Sign-out of Schedu-elp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US012 – Remove a Course from Program of Studies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US004 – Access Link to Advertisers’ Websites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US013 – View Program of Studies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US005 – Search Courses by Course Name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US014 – Print Program of Studies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US006 – Search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Courses by 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Number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US015 – View all Reviews for a Course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US007 – Search Courses by Day of Week and/or Time of Day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US016 – Post a Course Review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US008 – Search Courses by Pre-requisite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US017 – Access Contact Information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US009 – Search Courses by Name of Professor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US018 – Access Online Help/FAQ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000" y="328092"/>
            <a:ext cx="6908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Implemented core functionality first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Sign-in and Sign-out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Core search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Preliminary review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 course to Program of Studies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/>
                </a:solidFill>
              </a:rPr>
              <a:t>Roadmap for future releases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Full use of Program of Studies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Advanced Search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Advertisements</a:t>
            </a:r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837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9808" y="775926"/>
            <a:ext cx="2387601" cy="874493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Project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Velocity 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241437" y="291547"/>
          <a:ext cx="5167167" cy="294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19281" y="3389864"/>
          <a:ext cx="5200858" cy="3116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12903" y="2374201"/>
            <a:ext cx="3551583" cy="2553891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Can do </a:t>
            </a:r>
            <a:r>
              <a:rPr lang="en-US" sz="1600" dirty="0" smtClean="0">
                <a:solidFill>
                  <a:schemeClr val="accent1"/>
                </a:solidFill>
              </a:rPr>
              <a:t>6</a:t>
            </a:r>
            <a:r>
              <a:rPr lang="en-US" sz="1600" dirty="0" smtClean="0">
                <a:solidFill>
                  <a:schemeClr val="tx2"/>
                </a:solidFill>
              </a:rPr>
              <a:t> user stories in one iteration (3-week sprint)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Sprint 2 estimation was more stable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Velocity = </a:t>
            </a:r>
            <a:r>
              <a:rPr lang="en-US" sz="1600" dirty="0" smtClean="0">
                <a:solidFill>
                  <a:schemeClr val="accent1"/>
                </a:solidFill>
              </a:rPr>
              <a:t>28 story points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26 story points remaining in product backlog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Will most likely need one more sprint!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8449052">
            <a:off x="5628836" y="1562947"/>
            <a:ext cx="459751" cy="7818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659170">
            <a:off x="5726812" y="4970394"/>
            <a:ext cx="459751" cy="7818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1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D181D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1269</TotalTime>
  <Words>724</Words>
  <Application>Microsoft Office PowerPoint</Application>
  <PresentationFormat>On-screen Show (4:3)</PresentationFormat>
  <Paragraphs>169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Plaza</vt:lpstr>
      <vt:lpstr>Schedu-elp</vt:lpstr>
      <vt:lpstr>Agenda</vt:lpstr>
      <vt:lpstr>Schedu-elp  Overview</vt:lpstr>
      <vt:lpstr>User  Stories</vt:lpstr>
      <vt:lpstr>Slide 5</vt:lpstr>
      <vt:lpstr>Schedu-elp Architecture</vt:lpstr>
      <vt:lpstr>Slide 7</vt:lpstr>
      <vt:lpstr>Current  System  Status</vt:lpstr>
      <vt:lpstr>Project  Velocity </vt:lpstr>
      <vt:lpstr>Challenges</vt:lpstr>
    </vt:vector>
  </TitlesOfParts>
  <Company>Santa Clara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Schedu-elp</dc:title>
  <dc:creator>Shradha Cripe</dc:creator>
  <cp:lastModifiedBy>Poornima</cp:lastModifiedBy>
  <cp:revision>66</cp:revision>
  <dcterms:created xsi:type="dcterms:W3CDTF">2012-11-24T08:09:33Z</dcterms:created>
  <dcterms:modified xsi:type="dcterms:W3CDTF">2012-11-28T18:27:43Z</dcterms:modified>
</cp:coreProperties>
</file>