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59" r:id="rId6"/>
    <p:sldId id="260" r:id="rId7"/>
    <p:sldId id="264" r:id="rId8"/>
    <p:sldId id="261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88" autoAdjust="0"/>
  </p:normalViewPr>
  <p:slideViewPr>
    <p:cSldViewPr snapToGrid="0" snapToObjects="1">
      <p:cViewPr varScale="1">
        <p:scale>
          <a:sx n="76" d="100"/>
          <a:sy n="76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oori\workspace\schedu-elp\docs\TeamGamma_scrum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oori\workspace\schedu-elp\docs\TeamGamma_scrum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Sprint 1 Burndown Chart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857427475031"/>
          <c:y val="0.138477097142518"/>
          <c:w val="0.816109421965819"/>
          <c:h val="0.735528567403651"/>
        </c:manualLayout>
      </c:layout>
      <c:lineChart>
        <c:grouping val="standard"/>
        <c:varyColors val="0"/>
        <c:ser>
          <c:idx val="0"/>
          <c:order val="0"/>
          <c:tx>
            <c:strRef>
              <c:f>'S1 - Burndown Chart'!$B$3</c:f>
              <c:strCache>
                <c:ptCount val="1"/>
                <c:pt idx="0">
                  <c:v>Planned remaining (hrs)</c:v>
                </c:pt>
              </c:strCache>
            </c:strRef>
          </c:tx>
          <c:spPr>
            <a:ln w="25400">
              <a:solidFill>
                <a:srgbClr val="3366FF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3366CC"/>
              </a:solidFill>
              <a:ln>
                <a:solidFill>
                  <a:srgbClr val="3366FF"/>
                </a:solidFill>
                <a:prstDash val="solid"/>
              </a:ln>
            </c:spPr>
          </c:marker>
          <c:cat>
            <c:numRef>
              <c:f>'S1 - Burndown Chart'!$A$4:$A$24</c:f>
              <c:numCache>
                <c:formatCode>General</c:formatCode>
                <c:ptCount val="2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</c:numCache>
            </c:numRef>
          </c:cat>
          <c:val>
            <c:numRef>
              <c:f>'S1 - Burndown Chart'!$B$4:$B$24</c:f>
              <c:numCache>
                <c:formatCode>0.00</c:formatCode>
                <c:ptCount val="21"/>
                <c:pt idx="0">
                  <c:v>37.0</c:v>
                </c:pt>
                <c:pt idx="1">
                  <c:v>35.23809523809525</c:v>
                </c:pt>
                <c:pt idx="2">
                  <c:v>33.47619047619047</c:v>
                </c:pt>
                <c:pt idx="3">
                  <c:v>31.71428571428572</c:v>
                </c:pt>
                <c:pt idx="4">
                  <c:v>29.95238095238095</c:v>
                </c:pt>
                <c:pt idx="5">
                  <c:v>28.19047619047619</c:v>
                </c:pt>
                <c:pt idx="6">
                  <c:v>26.42857142857143</c:v>
                </c:pt>
                <c:pt idx="7">
                  <c:v>24.66666666666667</c:v>
                </c:pt>
                <c:pt idx="8">
                  <c:v>22.9047619047619</c:v>
                </c:pt>
                <c:pt idx="9">
                  <c:v>21.14285714285715</c:v>
                </c:pt>
                <c:pt idx="10">
                  <c:v>19.38095238095238</c:v>
                </c:pt>
                <c:pt idx="11">
                  <c:v>17.61904761904762</c:v>
                </c:pt>
                <c:pt idx="12">
                  <c:v>15.85714285714286</c:v>
                </c:pt>
                <c:pt idx="13">
                  <c:v>14.0952380952381</c:v>
                </c:pt>
                <c:pt idx="14">
                  <c:v>12.33333333333334</c:v>
                </c:pt>
                <c:pt idx="15">
                  <c:v>10.57142857142857</c:v>
                </c:pt>
                <c:pt idx="16">
                  <c:v>8.80952380952381</c:v>
                </c:pt>
                <c:pt idx="17">
                  <c:v>7.047619047619047</c:v>
                </c:pt>
                <c:pt idx="18">
                  <c:v>5.285714285714285</c:v>
                </c:pt>
                <c:pt idx="19">
                  <c:v>3.523809523809525</c:v>
                </c:pt>
                <c:pt idx="20">
                  <c:v>1.761904761904759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'S1 - Burndown Chart'!$C$3</c:f>
              <c:strCache>
                <c:ptCount val="1"/>
                <c:pt idx="0">
                  <c:v>Actual remaining (hrs)</c:v>
                </c:pt>
              </c:strCache>
            </c:strRef>
          </c:tx>
          <c:spPr>
            <a:ln w="25400">
              <a:solidFill>
                <a:srgbClr val="FF6600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DC3912"/>
              </a:solidFill>
              <a:ln>
                <a:solidFill>
                  <a:srgbClr val="FF6600"/>
                </a:solidFill>
                <a:prstDash val="solid"/>
              </a:ln>
            </c:spPr>
          </c:marker>
          <c:cat>
            <c:numRef>
              <c:f>'S1 - Burndown Chart'!$A$4:$A$24</c:f>
              <c:numCache>
                <c:formatCode>General</c:formatCode>
                <c:ptCount val="2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</c:numCache>
            </c:numRef>
          </c:cat>
          <c:val>
            <c:numRef>
              <c:f>'S1 - Burndown Chart'!$C$4:$C$24</c:f>
              <c:numCache>
                <c:formatCode>0.00</c:formatCode>
                <c:ptCount val="21"/>
                <c:pt idx="0">
                  <c:v>37.0</c:v>
                </c:pt>
                <c:pt idx="1">
                  <c:v>36.0</c:v>
                </c:pt>
                <c:pt idx="2">
                  <c:v>35.0</c:v>
                </c:pt>
                <c:pt idx="3">
                  <c:v>33.0</c:v>
                </c:pt>
                <c:pt idx="4">
                  <c:v>38.0</c:v>
                </c:pt>
                <c:pt idx="5">
                  <c:v>33.0</c:v>
                </c:pt>
                <c:pt idx="6">
                  <c:v>29.0</c:v>
                </c:pt>
                <c:pt idx="7">
                  <c:v>27.0</c:v>
                </c:pt>
                <c:pt idx="8">
                  <c:v>27.0</c:v>
                </c:pt>
                <c:pt idx="9">
                  <c:v>25.0</c:v>
                </c:pt>
                <c:pt idx="10">
                  <c:v>23.0</c:v>
                </c:pt>
                <c:pt idx="11">
                  <c:v>21.0</c:v>
                </c:pt>
                <c:pt idx="12">
                  <c:v>17.0</c:v>
                </c:pt>
                <c:pt idx="13">
                  <c:v>15.0</c:v>
                </c:pt>
                <c:pt idx="14">
                  <c:v>12.0</c:v>
                </c:pt>
                <c:pt idx="15">
                  <c:v>10.0</c:v>
                </c:pt>
                <c:pt idx="16">
                  <c:v>7.0</c:v>
                </c:pt>
                <c:pt idx="17">
                  <c:v>4.0</c:v>
                </c:pt>
                <c:pt idx="18">
                  <c:v>1.0</c:v>
                </c:pt>
                <c:pt idx="19">
                  <c:v>0.0</c:v>
                </c:pt>
                <c:pt idx="20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7225096"/>
        <c:axId val="-2108365944"/>
      </c:lineChart>
      <c:catAx>
        <c:axId val="-2087225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Beginning of day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-2108365944"/>
        <c:crosses val="autoZero"/>
        <c:auto val="0"/>
        <c:lblAlgn val="ctr"/>
        <c:lblOffset val="100"/>
        <c:noMultiLvlLbl val="0"/>
      </c:catAx>
      <c:valAx>
        <c:axId val="-2108365944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Total remaining hr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0.00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-2087225096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322742036400217"/>
          <c:y val="0.162826909604848"/>
          <c:w val="0.674800137096401"/>
          <c:h val="0.0585268507669827"/>
        </c:manualLayout>
      </c:layout>
      <c:overlay val="0"/>
      <c:spPr>
        <a:noFill/>
        <a:ln w="25400">
          <a:noFill/>
        </a:ln>
      </c:spPr>
    </c:legend>
    <c:plotVisOnly val="0"/>
    <c:dispBlanksAs val="gap"/>
    <c:showDLblsOverMax val="0"/>
  </c:chart>
  <c:spPr>
    <a:solidFill>
      <a:srgbClr val="FFFFFF"/>
    </a:solidFill>
    <a:ln w="3175">
      <a:solidFill>
        <a:srgbClr val="808080"/>
      </a:solidFill>
      <a:prstDash val="solid"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Sprint 2 Burndown Chart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827068428274448"/>
          <c:y val="0.176744186046512"/>
          <c:w val="0.896617364288435"/>
          <c:h val="0.595348837209303"/>
        </c:manualLayout>
      </c:layout>
      <c:lineChart>
        <c:grouping val="standard"/>
        <c:varyColors val="0"/>
        <c:ser>
          <c:idx val="0"/>
          <c:order val="0"/>
          <c:tx>
            <c:strRef>
              <c:f>'S2 - Burndown Chart'!$B$3</c:f>
              <c:strCache>
                <c:ptCount val="1"/>
                <c:pt idx="0">
                  <c:v>Planned remaining (hrs)</c:v>
                </c:pt>
              </c:strCache>
            </c:strRef>
          </c:tx>
          <c:spPr>
            <a:ln w="25400">
              <a:solidFill>
                <a:srgbClr val="3366FF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3366CC"/>
              </a:solidFill>
              <a:ln>
                <a:solidFill>
                  <a:srgbClr val="3366FF"/>
                </a:solidFill>
                <a:prstDash val="solid"/>
              </a:ln>
            </c:spPr>
          </c:marker>
          <c:cat>
            <c:numRef>
              <c:f>'S2 - Burndown Chart'!$A$4:$A$17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</c:numCache>
            </c:numRef>
          </c:cat>
          <c:val>
            <c:numRef>
              <c:f>'S2 - Burndown Chart'!$B$4:$B$17</c:f>
              <c:numCache>
                <c:formatCode>General</c:formatCode>
                <c:ptCount val="14"/>
                <c:pt idx="0">
                  <c:v>39.0</c:v>
                </c:pt>
                <c:pt idx="1">
                  <c:v>36.21428571428572</c:v>
                </c:pt>
                <c:pt idx="2">
                  <c:v>33.42857142857143</c:v>
                </c:pt>
                <c:pt idx="3">
                  <c:v>30.64285714285715</c:v>
                </c:pt>
                <c:pt idx="4">
                  <c:v>27.85714285714285</c:v>
                </c:pt>
                <c:pt idx="5">
                  <c:v>25.07142857142857</c:v>
                </c:pt>
                <c:pt idx="6">
                  <c:v>22.28571428571428</c:v>
                </c:pt>
                <c:pt idx="7">
                  <c:v>19.5</c:v>
                </c:pt>
                <c:pt idx="8">
                  <c:v>16.71428571428572</c:v>
                </c:pt>
                <c:pt idx="9">
                  <c:v>13.92857142857143</c:v>
                </c:pt>
                <c:pt idx="10">
                  <c:v>11.14285714285714</c:v>
                </c:pt>
                <c:pt idx="11">
                  <c:v>8.35714285714286</c:v>
                </c:pt>
                <c:pt idx="12">
                  <c:v>5.57142857142857</c:v>
                </c:pt>
                <c:pt idx="13">
                  <c:v>2.785714285714285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'S2 - Burndown Chart'!$C$3</c:f>
              <c:strCache>
                <c:ptCount val="1"/>
                <c:pt idx="0">
                  <c:v>Actual remaining (hrs)</c:v>
                </c:pt>
              </c:strCache>
            </c:strRef>
          </c:tx>
          <c:spPr>
            <a:ln w="25400">
              <a:solidFill>
                <a:srgbClr val="FF6600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DC3912"/>
              </a:solidFill>
              <a:ln>
                <a:solidFill>
                  <a:srgbClr val="FF6600"/>
                </a:solidFill>
                <a:prstDash val="solid"/>
              </a:ln>
            </c:spPr>
          </c:marker>
          <c:cat>
            <c:numRef>
              <c:f>'S2 - Burndown Chart'!$A$4:$A$17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</c:numCache>
            </c:numRef>
          </c:cat>
          <c:val>
            <c:numRef>
              <c:f>'S2 - Burndown Chart'!$C$4:$C$17</c:f>
              <c:numCache>
                <c:formatCode>General</c:formatCode>
                <c:ptCount val="14"/>
                <c:pt idx="0">
                  <c:v>39.0</c:v>
                </c:pt>
                <c:pt idx="1">
                  <c:v>37.0</c:v>
                </c:pt>
                <c:pt idx="2">
                  <c:v>33.0</c:v>
                </c:pt>
                <c:pt idx="3">
                  <c:v>31.5</c:v>
                </c:pt>
                <c:pt idx="4">
                  <c:v>29.5</c:v>
                </c:pt>
                <c:pt idx="5">
                  <c:v>27.0</c:v>
                </c:pt>
                <c:pt idx="6">
                  <c:v>23.0</c:v>
                </c:pt>
                <c:pt idx="7">
                  <c:v>19.0</c:v>
                </c:pt>
                <c:pt idx="8">
                  <c:v>19.5</c:v>
                </c:pt>
                <c:pt idx="9">
                  <c:v>14.5</c:v>
                </c:pt>
                <c:pt idx="10">
                  <c:v>10.5</c:v>
                </c:pt>
                <c:pt idx="11">
                  <c:v>8.0</c:v>
                </c:pt>
                <c:pt idx="12">
                  <c:v>2.0</c:v>
                </c:pt>
                <c:pt idx="13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2691880"/>
        <c:axId val="-2112448024"/>
      </c:lineChart>
      <c:catAx>
        <c:axId val="-2112691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Beginning of day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-2112448024"/>
        <c:crosses val="autoZero"/>
        <c:auto val="0"/>
        <c:lblAlgn val="ctr"/>
        <c:lblOffset val="100"/>
        <c:noMultiLvlLbl val="0"/>
      </c:catAx>
      <c:valAx>
        <c:axId val="-2112448024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Total remaining hr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/>
            </a:pPr>
            <a:endParaRPr lang="en-US"/>
          </a:p>
        </c:txPr>
        <c:crossAx val="-2112691880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293693693693694"/>
          <c:y val="0.180354281776375"/>
          <c:w val="0.670506898952817"/>
          <c:h val="0.0521351935254739"/>
        </c:manualLayout>
      </c:layout>
      <c:overlay val="0"/>
    </c:legend>
    <c:plotVisOnly val="0"/>
    <c:dispBlanksAs val="gap"/>
    <c:showDLblsOverMax val="0"/>
  </c:chart>
  <c:spPr>
    <a:solidFill>
      <a:srgbClr val="FFFFFF"/>
    </a:solidFill>
    <a:ln w="3175">
      <a:solidFill>
        <a:srgbClr val="808080"/>
      </a:solidFill>
      <a:prstDash val="solid"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DBA90-CDB2-9846-BC3C-C942DFE4778C}" type="datetimeFigureOut">
              <a:rPr lang="en-US" smtClean="0"/>
              <a:pPr/>
              <a:t>11/25/12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7CFD5-E988-584D-85C3-029223A860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9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Shradha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the project idea, its scope, the stakeholders, the problems the system addresses, economic benefits, whether it is an existing system that is to be improved or a new idea.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  slide)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content presented here is what you have submitted for assign1.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Sheila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Poornima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Poornima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Shradha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Sheila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– Shradha</a:t>
            </a:r>
          </a:p>
          <a:p>
            <a:r>
              <a:rPr lang="en-US" dirty="0" smtClean="0"/>
              <a:t>Environmental</a:t>
            </a:r>
            <a:r>
              <a:rPr lang="en-US" baseline="0" dirty="0" smtClean="0"/>
              <a:t> – Sheila</a:t>
            </a:r>
          </a:p>
          <a:p>
            <a:r>
              <a:rPr lang="en-US" baseline="0" dirty="0" smtClean="0"/>
              <a:t>Technical - Poornima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7CFD5-E988-584D-85C3-029223A860C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pPr/>
              <a:t>11/25/12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11/25/12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11/25/12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pPr/>
              <a:t>11/25/12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11/25/12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11/25/12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11/25/12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11/25/12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11/25/12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1838" y="1374791"/>
            <a:ext cx="5458968" cy="10486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Schedu-elp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836" y="4518991"/>
            <a:ext cx="6931532" cy="1600200"/>
          </a:xfrm>
        </p:spPr>
        <p:txBody>
          <a:bodyPr/>
          <a:lstStyle/>
          <a:p>
            <a:r>
              <a:rPr lang="en-US" b="1" dirty="0" smtClean="0"/>
              <a:t>Team Gamma</a:t>
            </a:r>
          </a:p>
          <a:p>
            <a:r>
              <a:rPr lang="en-US" dirty="0" smtClean="0"/>
              <a:t>Poornima Ganesan</a:t>
            </a:r>
          </a:p>
          <a:p>
            <a:r>
              <a:rPr lang="en-US" dirty="0" smtClean="0"/>
              <a:t>Shradha Cripe</a:t>
            </a:r>
          </a:p>
          <a:p>
            <a:r>
              <a:rPr lang="en-US" dirty="0" smtClean="0"/>
              <a:t>Sheila Bernal</a:t>
            </a:r>
          </a:p>
          <a:p>
            <a:endParaRPr lang="en-US" dirty="0" smtClean="0"/>
          </a:p>
          <a:p>
            <a:r>
              <a:rPr lang="en-US" b="1" dirty="0" smtClean="0"/>
              <a:t>COEN 285 – Fall 2012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148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467" y="891682"/>
            <a:ext cx="2777068" cy="665767"/>
          </a:xfrm>
        </p:spPr>
        <p:txBody>
          <a:bodyPr/>
          <a:lstStyle/>
          <a:p>
            <a:r>
              <a:rPr lang="en-US" sz="2200" dirty="0" smtClean="0">
                <a:solidFill>
                  <a:srgbClr val="FFFFFF"/>
                </a:solidFill>
              </a:rPr>
              <a:t>Challenges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424070"/>
            <a:ext cx="6508377" cy="52233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Environmental</a:t>
            </a:r>
          </a:p>
          <a:p>
            <a:pPr lvl="1"/>
            <a:r>
              <a:rPr lang="en-US" dirty="0" smtClean="0"/>
              <a:t>Host Database vs. Local instance</a:t>
            </a:r>
          </a:p>
          <a:p>
            <a:pPr lvl="1"/>
            <a:r>
              <a:rPr lang="en-US" dirty="0" smtClean="0"/>
              <a:t>Windows vs. Mac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Technical</a:t>
            </a:r>
          </a:p>
          <a:p>
            <a:pPr lvl="1"/>
            <a:r>
              <a:rPr lang="en-US" dirty="0"/>
              <a:t>Hibernate for Object-Relational Mapping</a:t>
            </a:r>
          </a:p>
          <a:p>
            <a:pPr lvl="1"/>
            <a:r>
              <a:rPr lang="en-US" dirty="0" smtClean="0"/>
              <a:t>High (re)learning curve</a:t>
            </a:r>
          </a:p>
          <a:p>
            <a:pPr lvl="1"/>
            <a:r>
              <a:rPr lang="en-US" dirty="0" smtClean="0"/>
              <a:t>Troubleshooting</a:t>
            </a:r>
          </a:p>
          <a:p>
            <a:pPr lvl="1"/>
            <a:r>
              <a:rPr lang="en-US" dirty="0" smtClean="0"/>
              <a:t>Balancing collaboration with independence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Process</a:t>
            </a:r>
          </a:p>
          <a:p>
            <a:pPr lvl="1"/>
            <a:r>
              <a:rPr lang="en-US" dirty="0" smtClean="0"/>
              <a:t>Establish Configuration Management and Initial Training </a:t>
            </a:r>
          </a:p>
          <a:p>
            <a:pPr lvl="1"/>
            <a:r>
              <a:rPr lang="en-US" dirty="0" smtClean="0"/>
              <a:t>Capturing and Communicating Issues</a:t>
            </a:r>
          </a:p>
          <a:p>
            <a:pPr lvl="1"/>
            <a:r>
              <a:rPr lang="en-US" dirty="0" smtClean="0"/>
              <a:t>Modified Scrum – maintaining rhythm, balancing schedules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0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4724" y="914400"/>
            <a:ext cx="1447801" cy="512541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6812"/>
            <a:ext cx="6508377" cy="4939351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Implemented User Stories</a:t>
            </a:r>
          </a:p>
          <a:p>
            <a:r>
              <a:rPr lang="en-US" dirty="0" smtClean="0"/>
              <a:t>Architecture Diagram</a:t>
            </a:r>
          </a:p>
          <a:p>
            <a:r>
              <a:rPr lang="en-US" dirty="0" smtClean="0"/>
              <a:t>Current System Status &amp; Velocity</a:t>
            </a:r>
          </a:p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1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8620" y="774914"/>
            <a:ext cx="2324831" cy="901485"/>
          </a:xfrm>
        </p:spPr>
        <p:txBody>
          <a:bodyPr/>
          <a:lstStyle/>
          <a:p>
            <a:r>
              <a:rPr lang="en-US" sz="2000" dirty="0" smtClean="0">
                <a:solidFill>
                  <a:schemeClr val="bg1"/>
                </a:solidFill>
              </a:rPr>
              <a:t>Schedu-elp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Overview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720" y="338668"/>
            <a:ext cx="7179785" cy="2172057"/>
          </a:xfrm>
        </p:spPr>
        <p:txBody>
          <a:bodyPr>
            <a:noAutofit/>
          </a:bodyPr>
          <a:lstStyle/>
          <a:p>
            <a:r>
              <a:rPr lang="en-US" sz="1700" b="1" dirty="0">
                <a:solidFill>
                  <a:schemeClr val="accent1"/>
                </a:solidFill>
              </a:rPr>
              <a:t>Concept</a:t>
            </a:r>
          </a:p>
          <a:p>
            <a:pPr marL="685800" lvl="1">
              <a:buClr>
                <a:schemeClr val="accent1"/>
              </a:buClr>
            </a:pPr>
            <a:r>
              <a:rPr lang="en-US" sz="1700" dirty="0"/>
              <a:t>Re-conceptualization of the ‘classic’ course planning system</a:t>
            </a:r>
            <a:endParaRPr lang="en-US" sz="1700" dirty="0"/>
          </a:p>
          <a:p>
            <a:pPr marL="685800" lvl="1">
              <a:buClr>
                <a:schemeClr val="accent1"/>
              </a:buClr>
            </a:pPr>
            <a:r>
              <a:rPr lang="en-US" sz="1700" dirty="0"/>
              <a:t>One-stop course planning system for ambitious and strategically focused student</a:t>
            </a:r>
          </a:p>
          <a:p>
            <a:pPr marL="685800" lvl="1">
              <a:buClr>
                <a:schemeClr val="accent1"/>
              </a:buClr>
            </a:pPr>
            <a:r>
              <a:rPr lang="en-US" sz="1700" dirty="0"/>
              <a:t>Aimed to help SCU students balance all their responsibilities through planning tools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 smtClean="0"/>
          </a:p>
        </p:txBody>
      </p:sp>
      <p:pic>
        <p:nvPicPr>
          <p:cNvPr id="4" name="Picture 3" descr="Slide02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t="30864" r="21481" b="35062"/>
          <a:stretch/>
        </p:blipFill>
        <p:spPr>
          <a:xfrm>
            <a:off x="767159" y="2510724"/>
            <a:ext cx="6083091" cy="16839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8120" y="4194664"/>
            <a:ext cx="8549900" cy="2663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sz="1700" b="1" dirty="0" smtClean="0">
                <a:solidFill>
                  <a:schemeClr val="accent1"/>
                </a:solidFill>
              </a:rPr>
              <a:t>Stakeholders</a:t>
            </a:r>
          </a:p>
          <a:p>
            <a:pPr marL="685800" lvl="1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sz="1700" dirty="0" smtClean="0">
                <a:solidFill>
                  <a:schemeClr val="tx2"/>
                </a:solidFill>
              </a:rPr>
              <a:t>Team Gamma</a:t>
            </a:r>
          </a:p>
          <a:p>
            <a:pPr marL="685800" lvl="1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sz="1700" dirty="0" smtClean="0">
                <a:solidFill>
                  <a:schemeClr val="tx2"/>
                </a:solidFill>
              </a:rPr>
              <a:t>SCU: Students and Departments (Programs and Financial)</a:t>
            </a:r>
          </a:p>
          <a:p>
            <a:pPr marL="685800" lvl="1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sz="1700" dirty="0" smtClean="0">
                <a:solidFill>
                  <a:schemeClr val="tx2"/>
                </a:solidFill>
              </a:rPr>
              <a:t>Advertisers</a:t>
            </a:r>
          </a:p>
          <a:p>
            <a:pPr marL="228600" lvl="0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sz="1700" b="1" dirty="0" smtClean="0">
                <a:solidFill>
                  <a:schemeClr val="accent1"/>
                </a:solidFill>
              </a:rPr>
              <a:t>Economic benefits</a:t>
            </a:r>
          </a:p>
          <a:p>
            <a:pPr marL="685800" lvl="1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sz="1700" dirty="0" smtClean="0">
                <a:solidFill>
                  <a:schemeClr val="tx2"/>
                </a:solidFill>
              </a:rPr>
              <a:t>Reduced Educational Cost for Students</a:t>
            </a:r>
          </a:p>
          <a:p>
            <a:pPr marL="685800" lvl="1" indent="-228600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</a:pPr>
            <a:r>
              <a:rPr lang="en-US" sz="1700" dirty="0" smtClean="0">
                <a:solidFill>
                  <a:schemeClr val="tx2"/>
                </a:solidFill>
              </a:rPr>
              <a:t>Increased revenue to SCU, from SCU business advertisements</a:t>
            </a:r>
          </a:p>
          <a:p>
            <a:pPr marL="0" marR="0" lvl="0" indent="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180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1.bp.blogspot.com/-WDaDuF-55Ts/UEeR4724BXI/AAAAAAAAA-A/yEgGwYCJ-3w/s1600/de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5954" y="1557497"/>
            <a:ext cx="5361823" cy="38664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838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109" y="836908"/>
            <a:ext cx="1637399" cy="856065"/>
          </a:xfrm>
        </p:spPr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User </a:t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Stories</a:t>
            </a:r>
            <a:endParaRPr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399231"/>
              </p:ext>
            </p:extLst>
          </p:nvPr>
        </p:nvGraphicFramePr>
        <p:xfrm>
          <a:off x="244243" y="213699"/>
          <a:ext cx="6874902" cy="647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898"/>
                <a:gridCol w="3852004"/>
              </a:tblGrid>
              <a:tr h="486858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 Homepage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the Schedu-elp Home Page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read an overview of the Schedu-elp system.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Sign-in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Sign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in to the Schedu-elp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system;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create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and access my profile.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Sign-out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Sign out of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the Schedu-elp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system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 by Course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Search for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available courses by inputting the course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name;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view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the details of that course.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</a:t>
                      </a:r>
                      <a:r>
                        <a:rPr lang="en-US" sz="1600" baseline="0" dirty="0" smtClean="0"/>
                        <a:t> by Course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Search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for available courses by inputting the course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number;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view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the details of that course.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368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 by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 of Week and/or Time of Day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Search for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available courses by inputting preferred scheduling days and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times;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find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 class that is scheduled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during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available times.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 Contact 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Access contact information;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communicate methods for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help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 Course to POS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 course to POS;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plan for graduate studies.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POS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POS online;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added courses</a:t>
                      </a:r>
                      <a:endParaRPr lang="en-US" sz="1200" dirty="0"/>
                    </a:p>
                  </a:txBody>
                  <a:tcPr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Post Course Review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a review for a specific course;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 course experience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Course Reviews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all reviews for a specific course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868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Access FAQs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View a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list of frequently asked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questions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51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006" y="749565"/>
            <a:ext cx="1947394" cy="916135"/>
          </a:xfrm>
        </p:spPr>
        <p:txBody>
          <a:bodyPr/>
          <a:lstStyle/>
          <a:p>
            <a:r>
              <a:rPr lang="en-US" sz="1800" dirty="0" smtClean="0">
                <a:solidFill>
                  <a:srgbClr val="FFFFFF"/>
                </a:solidFill>
              </a:rPr>
              <a:t>Schedu-elp 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0244" name="Picture 4" descr="C:\poori\scu\courses\fall2\sw_engr\project\Component Dia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80963" y="-53008"/>
            <a:ext cx="7444740" cy="7132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863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9243" y="745969"/>
            <a:ext cx="18627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Schedu-elp Architecture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(cont.)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57808" y="225287"/>
            <a:ext cx="29972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101600">
              <a:schemeClr val="accent1"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u="sng" dirty="0" smtClean="0">
                <a:solidFill>
                  <a:srgbClr val="FFFFFF"/>
                </a:solidFill>
              </a:rPr>
              <a:t>  </a:t>
            </a:r>
            <a:r>
              <a:rPr lang="en-US" b="1" u="sng" dirty="0" smtClean="0">
                <a:solidFill>
                  <a:schemeClr val="accent1"/>
                </a:solidFill>
              </a:rPr>
              <a:t>SCRUM ROLES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Scrum Master: </a:t>
            </a:r>
            <a:r>
              <a:rPr lang="en-US" dirty="0" smtClean="0">
                <a:solidFill>
                  <a:schemeClr val="tx2"/>
                </a:solidFill>
              </a:rPr>
              <a:t>Poornima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Product Owner: </a:t>
            </a:r>
            <a:r>
              <a:rPr lang="en-US" dirty="0" smtClean="0">
                <a:solidFill>
                  <a:schemeClr val="tx2"/>
                </a:solidFill>
              </a:rPr>
              <a:t>Shradha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Team: </a:t>
            </a:r>
            <a:r>
              <a:rPr lang="en-US" dirty="0" smtClean="0">
                <a:solidFill>
                  <a:schemeClr val="tx2"/>
                </a:solidFill>
              </a:rPr>
              <a:t>All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------------------------------------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Customer: </a:t>
            </a:r>
            <a:r>
              <a:rPr lang="en-US" dirty="0" smtClean="0">
                <a:solidFill>
                  <a:schemeClr val="tx2"/>
                </a:solidFill>
              </a:rPr>
              <a:t>Sheila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006737"/>
              </p:ext>
            </p:extLst>
          </p:nvPr>
        </p:nvGraphicFramePr>
        <p:xfrm>
          <a:off x="357808" y="2517912"/>
          <a:ext cx="8295863" cy="346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757"/>
                <a:gridCol w="3085645"/>
                <a:gridCol w="2609461"/>
              </a:tblGrid>
              <a:tr h="3175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Functionality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Components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Developer(s)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Schedu-el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p Home Page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Home Page UI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Shradha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FAQ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FAQ UI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Sheila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Course Search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UI, 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SearchService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,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Course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Poornima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Course Review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UI,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ReviewService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Review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Poornima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, Shradha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Program of Studies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UI, 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POSService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, Course, 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CourseSchedule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, Student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Poornima, Sheila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Student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Sign in /Sign out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UI,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LoginService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, Student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Poornima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Cross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Cutting Concerns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Security, Transaction Mgmt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Adapted from Spring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 framework (</a:t>
                      </a:r>
                      <a:r>
                        <a:rPr lang="en-US" sz="16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AspectJ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Data Access</a:t>
                      </a:r>
                      <a:endParaRPr lang="en-US" b="1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Scheduelp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DB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All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Scheduelp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 DAO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All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10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998" y="557940"/>
            <a:ext cx="3166534" cy="1192930"/>
          </a:xfrm>
        </p:spPr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Current </a:t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System </a:t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Status</a:t>
            </a:r>
            <a:endParaRPr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445889"/>
              </p:ext>
            </p:extLst>
          </p:nvPr>
        </p:nvGraphicFramePr>
        <p:xfrm>
          <a:off x="254000" y="2944678"/>
          <a:ext cx="8686799" cy="3235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488"/>
                <a:gridCol w="4260311"/>
              </a:tblGrid>
              <a:tr h="31751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+mn-lt"/>
                        </a:rPr>
                        <a:t>Product</a:t>
                      </a:r>
                      <a:r>
                        <a:rPr lang="en-US" sz="1300" baseline="0" dirty="0" smtClean="0">
                          <a:latin typeface="+mn-lt"/>
                        </a:rPr>
                        <a:t> Backlog</a:t>
                      </a:r>
                      <a:endParaRPr lang="en-US" sz="13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US001 - Access the Schedu-elp Home Page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US010 – Search Courses by Program Special Requirement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US002 – Sign-in to Schedu-elp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US011 – Add a Course to Program of Studies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US003 – Sign-out of Schedu-elp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US012 – Remove a Course from Program of Studies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US004 – Access Link to Advertisers’ Websites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US013 – View Program of Studies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US005 – Search Courses by Course Name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US014 – Print Program of Studies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US006 – Search </a:t>
                      </a:r>
                      <a:r>
                        <a:rPr lang="en-US" sz="13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Courses by 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Course Number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US015 – View all Reviews for a Course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US007 – Search Courses by Day of Week and/or Time of Day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US016 – Post a Course Review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US008 – Search Courses by Pre-requisite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US017 – Access Contact Information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66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US009 – Search Courses by Name of Professor</a:t>
                      </a:r>
                      <a:endParaRPr lang="en-US" sz="13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Arial"/>
                        </a:rPr>
                        <a:t>US018 – Access Online Help/FAQ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000" y="328092"/>
            <a:ext cx="6908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Implemented core functionality first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Sign-in and Sign-out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Core search features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Preliminary review features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Add course to Program of Studies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1"/>
                </a:solidFill>
              </a:rPr>
              <a:t>Roadmap for future releases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Full use of Program of Studies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Advanced Search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Advertisements</a:t>
            </a:r>
          </a:p>
          <a:p>
            <a:pPr lvl="1">
              <a:buFont typeface="Wingdings" pitchFamily="2" charset="2"/>
              <a:buChar char="§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3792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9808" y="775926"/>
            <a:ext cx="2387601" cy="874493"/>
          </a:xfrm>
        </p:spPr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Project </a:t>
            </a:r>
            <a:br>
              <a:rPr lang="en-US" sz="2400" dirty="0" smtClean="0">
                <a:solidFill>
                  <a:srgbClr val="FFFFFF"/>
                </a:solidFill>
              </a:rPr>
            </a:br>
            <a:r>
              <a:rPr lang="en-US" sz="2400" dirty="0" smtClean="0">
                <a:solidFill>
                  <a:srgbClr val="FFFFFF"/>
                </a:solidFill>
              </a:rPr>
              <a:t>Velocity </a:t>
            </a:r>
            <a:endParaRPr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241437" y="291547"/>
          <a:ext cx="5167167" cy="2941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219281" y="3389864"/>
          <a:ext cx="5200858" cy="3116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12903" y="2374201"/>
            <a:ext cx="3551583" cy="2553891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Can do </a:t>
            </a:r>
            <a:r>
              <a:rPr lang="en-US" sz="1600" dirty="0" smtClean="0">
                <a:solidFill>
                  <a:schemeClr val="accent1"/>
                </a:solidFill>
              </a:rPr>
              <a:t>6</a:t>
            </a:r>
            <a:r>
              <a:rPr lang="en-US" sz="1600" dirty="0" smtClean="0">
                <a:solidFill>
                  <a:schemeClr val="tx2"/>
                </a:solidFill>
              </a:rPr>
              <a:t> user stories in one iteration (3-week sprint)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Sprint 2 estimation was more stable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Velocity = </a:t>
            </a:r>
            <a:r>
              <a:rPr lang="en-US" sz="1600" dirty="0" smtClean="0">
                <a:solidFill>
                  <a:schemeClr val="accent1"/>
                </a:solidFill>
              </a:rPr>
              <a:t>28 story points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26 story points remaining in product backlog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</a:rPr>
              <a:t>Will most likely need one more sprint!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18449052">
            <a:off x="5628836" y="1562947"/>
            <a:ext cx="459751" cy="7818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3659170">
            <a:off x="5726812" y="4970394"/>
            <a:ext cx="459751" cy="7818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1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Custom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8D181D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1264</TotalTime>
  <Words>817</Words>
  <Application>Microsoft Macintosh PowerPoint</Application>
  <PresentationFormat>On-screen Show (4:3)</PresentationFormat>
  <Paragraphs>169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Plaza</vt:lpstr>
      <vt:lpstr>Schedu-elp</vt:lpstr>
      <vt:lpstr>Agenda</vt:lpstr>
      <vt:lpstr>Schedu-elp  Overview</vt:lpstr>
      <vt:lpstr>PowerPoint Presentation</vt:lpstr>
      <vt:lpstr>User  Stories</vt:lpstr>
      <vt:lpstr>Schedu-elp Architecture</vt:lpstr>
      <vt:lpstr>PowerPoint Presentation</vt:lpstr>
      <vt:lpstr>Current  System  Status</vt:lpstr>
      <vt:lpstr>Project  Velocity </vt:lpstr>
      <vt:lpstr>Challenges</vt:lpstr>
    </vt:vector>
  </TitlesOfParts>
  <Company>Santa Clara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Schedu-elp</dc:title>
  <dc:creator>Shradha Cripe</dc:creator>
  <cp:lastModifiedBy>Shradha Cripe</cp:lastModifiedBy>
  <cp:revision>64</cp:revision>
  <dcterms:created xsi:type="dcterms:W3CDTF">2012-11-24T08:09:33Z</dcterms:created>
  <dcterms:modified xsi:type="dcterms:W3CDTF">2012-11-26T04:44:44Z</dcterms:modified>
</cp:coreProperties>
</file>