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67" r:id="rId6"/>
    <p:sldId id="259" r:id="rId7"/>
    <p:sldId id="260" r:id="rId8"/>
    <p:sldId id="264" r:id="rId9"/>
    <p:sldId id="261" r:id="rId10"/>
    <p:sldId id="265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00" autoAdjust="0"/>
  </p:normalViewPr>
  <p:slideViewPr>
    <p:cSldViewPr snapToGrid="0" snapToObjects="1">
      <p:cViewPr varScale="1">
        <p:scale>
          <a:sx n="95" d="100"/>
          <a:sy n="95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DBA90-CDB2-9846-BC3C-C942DFE4778C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7CFD5-E988-584D-85C3-029223A860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299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Shradha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project idea, its scope, the stakeholders, the problems the system addresses, economic benefits, whether it is an existing system that is to be improved or a new idea.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  slide)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content presented here is what you have submitted for assign1. 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254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Sheila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Poornima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Poornima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Shradha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Sheila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– Shradha</a:t>
            </a:r>
          </a:p>
          <a:p>
            <a:r>
              <a:rPr lang="en-US" dirty="0" smtClean="0"/>
              <a:t>Environmental</a:t>
            </a:r>
            <a:r>
              <a:rPr lang="en-US" baseline="0" dirty="0" smtClean="0"/>
              <a:t> – Sheila</a:t>
            </a:r>
          </a:p>
          <a:p>
            <a:r>
              <a:rPr lang="en-US" baseline="0" dirty="0" smtClean="0"/>
              <a:t>Technical </a:t>
            </a:r>
            <a:r>
              <a:rPr lang="en-US" baseline="0" smtClean="0"/>
              <a:t>- Poornima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1838" y="1374791"/>
            <a:ext cx="5458968" cy="104868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Schedu-elp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836" y="4848225"/>
            <a:ext cx="6931532" cy="1600200"/>
          </a:xfrm>
        </p:spPr>
        <p:txBody>
          <a:bodyPr/>
          <a:lstStyle/>
          <a:p>
            <a:r>
              <a:rPr lang="en-US" b="1" dirty="0" smtClean="0"/>
              <a:t>Team Gamma</a:t>
            </a:r>
          </a:p>
          <a:p>
            <a:r>
              <a:rPr lang="en-US" dirty="0" err="1" smtClean="0"/>
              <a:t>Poornima</a:t>
            </a:r>
            <a:r>
              <a:rPr lang="en-US" dirty="0" smtClean="0"/>
              <a:t> </a:t>
            </a:r>
            <a:r>
              <a:rPr lang="en-US" dirty="0" err="1" smtClean="0"/>
              <a:t>Ganesan</a:t>
            </a:r>
            <a:endParaRPr lang="en-US" dirty="0" smtClean="0"/>
          </a:p>
          <a:p>
            <a:r>
              <a:rPr lang="en-US" dirty="0" smtClean="0"/>
              <a:t>Shradha Cripe</a:t>
            </a:r>
          </a:p>
          <a:p>
            <a:r>
              <a:rPr lang="en-US" dirty="0" smtClean="0"/>
              <a:t>Sheila Bernal</a:t>
            </a:r>
          </a:p>
          <a:p>
            <a:endParaRPr lang="en-US" dirty="0" smtClean="0"/>
          </a:p>
          <a:p>
            <a:r>
              <a:rPr lang="en-US" b="1" dirty="0" smtClean="0"/>
              <a:t>COEN 285 – Fall 2012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29148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49855"/>
            <a:ext cx="6508377" cy="874493"/>
          </a:xfrm>
        </p:spPr>
        <p:txBody>
          <a:bodyPr/>
          <a:lstStyle/>
          <a:p>
            <a:r>
              <a:rPr lang="en-US" dirty="0" smtClean="0"/>
              <a:t>Project Velocity –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4348"/>
            <a:ext cx="6508377" cy="5001815"/>
          </a:xfrm>
        </p:spPr>
        <p:txBody>
          <a:bodyPr/>
          <a:lstStyle/>
          <a:p>
            <a:r>
              <a:rPr lang="en-US" dirty="0" err="1" smtClean="0"/>
              <a:t>Poorima</a:t>
            </a:r>
            <a:r>
              <a:rPr lang="en-US" dirty="0" smtClean="0"/>
              <a:t> &amp; Sheila</a:t>
            </a:r>
          </a:p>
          <a:p>
            <a:r>
              <a:rPr lang="en-US" dirty="0" smtClean="0"/>
              <a:t>PLACEHOLDERS FOR 2 BURNDOWN CHARTS and velocity estimation</a:t>
            </a:r>
          </a:p>
          <a:p>
            <a:pPr lvl="1"/>
            <a:r>
              <a:rPr lang="en-US" dirty="0" smtClean="0"/>
              <a:t>Agile estimation</a:t>
            </a:r>
          </a:p>
          <a:p>
            <a:pPr lvl="1"/>
            <a:r>
              <a:rPr lang="en-US" dirty="0" smtClean="0"/>
              <a:t>FP estimation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9511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37072"/>
            <a:ext cx="6508377" cy="665767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02839"/>
            <a:ext cx="6508377" cy="5223325"/>
          </a:xfrm>
        </p:spPr>
        <p:txBody>
          <a:bodyPr>
            <a:normAutofit/>
          </a:bodyPr>
          <a:lstStyle/>
          <a:p>
            <a:r>
              <a:rPr lang="en-US" dirty="0" smtClean="0"/>
              <a:t>Environmental</a:t>
            </a:r>
          </a:p>
          <a:p>
            <a:pPr lvl="1"/>
            <a:r>
              <a:rPr lang="en-US" dirty="0" smtClean="0"/>
              <a:t>Host Database vs. Local instance</a:t>
            </a:r>
          </a:p>
          <a:p>
            <a:pPr lvl="1"/>
            <a:r>
              <a:rPr lang="en-US" dirty="0" smtClean="0"/>
              <a:t>Windows vs. Mac</a:t>
            </a:r>
          </a:p>
          <a:p>
            <a:r>
              <a:rPr lang="en-US" dirty="0" smtClean="0"/>
              <a:t>Technical</a:t>
            </a:r>
          </a:p>
          <a:p>
            <a:pPr lvl="1"/>
            <a:r>
              <a:rPr lang="en-US" dirty="0"/>
              <a:t>Hibernate for Object-Relational Mapping</a:t>
            </a:r>
          </a:p>
          <a:p>
            <a:pPr lvl="1"/>
            <a:r>
              <a:rPr lang="en-US" dirty="0" smtClean="0"/>
              <a:t>High (re)learning curve</a:t>
            </a:r>
          </a:p>
          <a:p>
            <a:pPr lvl="1"/>
            <a:r>
              <a:rPr lang="en-US" dirty="0" smtClean="0"/>
              <a:t>Troubleshooting</a:t>
            </a:r>
          </a:p>
          <a:p>
            <a:pPr lvl="1"/>
            <a:r>
              <a:rPr lang="en-US" dirty="0" smtClean="0"/>
              <a:t>Balancing collaboration with independence</a:t>
            </a:r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Establish Configuration Management and Initial Training </a:t>
            </a:r>
          </a:p>
          <a:p>
            <a:pPr lvl="1"/>
            <a:r>
              <a:rPr lang="en-US" dirty="0" smtClean="0"/>
              <a:t>Capturing and Communicating Issues</a:t>
            </a:r>
          </a:p>
          <a:p>
            <a:pPr lvl="1"/>
            <a:r>
              <a:rPr lang="en-US" dirty="0" smtClean="0"/>
              <a:t>Modified Scrum – maintaining rhythm, balancing schedules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537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1168" y="2525652"/>
            <a:ext cx="1828103" cy="1974191"/>
          </a:xfrm>
        </p:spPr>
        <p:txBody>
          <a:bodyPr/>
          <a:lstStyle/>
          <a:p>
            <a:pPr marL="228600" lvl="1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Budget</a:t>
            </a:r>
          </a:p>
          <a:p>
            <a:pPr marL="228600" lvl="1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Work</a:t>
            </a:r>
          </a:p>
          <a:p>
            <a:pPr marL="228600" lvl="1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Family</a:t>
            </a:r>
          </a:p>
          <a:p>
            <a:pPr marL="228600" lvl="1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Travel</a:t>
            </a:r>
            <a:endParaRPr lang="en-US" sz="1400" dirty="0">
              <a:solidFill>
                <a:srgbClr val="000000"/>
              </a:solidFill>
            </a:endParaRPr>
          </a:p>
          <a:p>
            <a:pPr marL="228600" lvl="1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Time Constraints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1618" y="2167489"/>
            <a:ext cx="203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Items Addressed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734915" y="2779083"/>
            <a:ext cx="2458481" cy="157917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6620" y="2588540"/>
            <a:ext cx="2751456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</a:pPr>
            <a:r>
              <a:rPr lang="en-US" sz="1400" dirty="0"/>
              <a:t>Supplemental costs</a:t>
            </a:r>
          </a:p>
          <a:p>
            <a:pPr marL="228600" lvl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</a:pPr>
            <a:r>
              <a:rPr lang="en-US" sz="1400" dirty="0"/>
              <a:t>Momentum of coursework</a:t>
            </a:r>
          </a:p>
          <a:p>
            <a:pPr marL="228600" lvl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</a:pPr>
            <a:r>
              <a:rPr lang="en-US" sz="1400" dirty="0"/>
              <a:t>Method of teaching</a:t>
            </a:r>
          </a:p>
          <a:p>
            <a:pPr marL="228600" lvl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</a:pPr>
            <a:r>
              <a:rPr lang="en-US" sz="1400" dirty="0"/>
              <a:t>Reviews</a:t>
            </a:r>
          </a:p>
          <a:p>
            <a:pPr marL="228600" lvl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</a:pPr>
            <a:r>
              <a:rPr lang="en-US" sz="1400" dirty="0"/>
              <a:t>Availability</a:t>
            </a:r>
          </a:p>
          <a:p>
            <a:pPr marL="228600" lvl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</a:pPr>
            <a:r>
              <a:rPr lang="en-US" sz="1400" dirty="0"/>
              <a:t>Special </a:t>
            </a:r>
            <a:r>
              <a:rPr lang="en-US" sz="1400" dirty="0" err="1" smtClean="0"/>
              <a:t>Reqs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734915" y="3141866"/>
            <a:ext cx="2588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Course Search</a:t>
            </a:r>
          </a:p>
          <a:p>
            <a:r>
              <a:rPr lang="en-US" sz="1200" dirty="0" smtClean="0"/>
              <a:t>Course Reviews</a:t>
            </a:r>
          </a:p>
          <a:p>
            <a:r>
              <a:rPr lang="en-US" sz="1200" dirty="0" smtClean="0"/>
              <a:t>Strategic Planning: </a:t>
            </a:r>
          </a:p>
          <a:p>
            <a:r>
              <a:rPr lang="en-US" sz="1200" dirty="0" smtClean="0"/>
              <a:t>   Program of Studies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46620" y="2230377"/>
            <a:ext cx="31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chemeClr val="accent1"/>
                </a:solidFill>
              </a:rPr>
              <a:t>Factors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870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4724" y="914400"/>
            <a:ext cx="1447801" cy="512541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Agenda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86812"/>
            <a:ext cx="6508377" cy="4939351"/>
          </a:xfrm>
        </p:spPr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Implemented User Stories</a:t>
            </a:r>
          </a:p>
          <a:p>
            <a:r>
              <a:rPr lang="en-US" dirty="0" smtClean="0"/>
              <a:t>Architecture Diagram</a:t>
            </a:r>
          </a:p>
          <a:p>
            <a:r>
              <a:rPr lang="en-US" dirty="0" smtClean="0"/>
              <a:t>Current System Status</a:t>
            </a:r>
          </a:p>
          <a:p>
            <a:r>
              <a:rPr lang="en-US" dirty="0" smtClean="0"/>
              <a:t>Challenges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338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114" y="498582"/>
            <a:ext cx="4002243" cy="1177818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Schedu-elp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Overview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338668"/>
            <a:ext cx="7755469" cy="638386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Re-conceptualization of the ‘classic’ course planning </a:t>
            </a:r>
          </a:p>
          <a:p>
            <a:pPr marL="228600" lvl="1" indent="0">
              <a:buNone/>
            </a:pPr>
            <a:r>
              <a:rPr lang="en-US" sz="2100" dirty="0"/>
              <a:t>system</a:t>
            </a:r>
          </a:p>
          <a:p>
            <a:r>
              <a:rPr lang="en-US" dirty="0" smtClean="0"/>
              <a:t>One-stop course planning system for ambitious and strategically focused student</a:t>
            </a:r>
          </a:p>
          <a:p>
            <a:r>
              <a:rPr lang="en-US" dirty="0" smtClean="0"/>
              <a:t>Aimed to help SCU students balance all their responsibilities through planning tools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Stakeholders</a:t>
            </a:r>
          </a:p>
          <a:p>
            <a:pPr lvl="1"/>
            <a:r>
              <a:rPr lang="en-US" dirty="0" smtClean="0"/>
              <a:t>Team Gamma</a:t>
            </a:r>
          </a:p>
          <a:p>
            <a:pPr lvl="1"/>
            <a:r>
              <a:rPr lang="en-US" dirty="0" smtClean="0"/>
              <a:t>SCU: Students and Departments </a:t>
            </a:r>
            <a:r>
              <a:rPr lang="en-US" dirty="0"/>
              <a:t>(</a:t>
            </a:r>
            <a:r>
              <a:rPr lang="en-US" dirty="0" smtClean="0"/>
              <a:t>Programs and Financial)</a:t>
            </a:r>
          </a:p>
          <a:p>
            <a:pPr lvl="1"/>
            <a:r>
              <a:rPr lang="en-US" dirty="0" smtClean="0"/>
              <a:t>Advertisers</a:t>
            </a:r>
          </a:p>
          <a:p>
            <a:r>
              <a:rPr lang="en-US" dirty="0" smtClean="0"/>
              <a:t>Economic benefits</a:t>
            </a:r>
          </a:p>
          <a:p>
            <a:pPr lvl="1"/>
            <a:r>
              <a:rPr lang="en-US" dirty="0" smtClean="0"/>
              <a:t>Reduced Educational Cost for Students</a:t>
            </a:r>
          </a:p>
          <a:p>
            <a:pPr lvl="1"/>
            <a:r>
              <a:rPr lang="en-US" dirty="0" smtClean="0"/>
              <a:t>Increased revenue to SCU, from SCU business advertisements</a:t>
            </a:r>
          </a:p>
        </p:txBody>
      </p:sp>
      <p:pic>
        <p:nvPicPr>
          <p:cNvPr id="6" name="Picture 5" descr="Slide02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249" r="15780" b="39703"/>
          <a:stretch/>
        </p:blipFill>
        <p:spPr>
          <a:xfrm>
            <a:off x="1219113" y="2495550"/>
            <a:ext cx="6096001" cy="1676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66818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3020818"/>
          </a:xfrm>
        </p:spPr>
        <p:txBody>
          <a:bodyPr/>
          <a:lstStyle/>
          <a:p>
            <a:r>
              <a:rPr lang="en-US" dirty="0" smtClean="0"/>
              <a:t>Demo……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83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635" y="863591"/>
            <a:ext cx="3234267" cy="596908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User 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Stories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988399231"/>
              </p:ext>
            </p:extLst>
          </p:nvPr>
        </p:nvGraphicFramePr>
        <p:xfrm>
          <a:off x="321733" y="275691"/>
          <a:ext cx="6874902" cy="6421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898"/>
                <a:gridCol w="3852004"/>
              </a:tblGrid>
              <a:tr h="486858">
                <a:tc>
                  <a:txBody>
                    <a:bodyPr/>
                    <a:lstStyle/>
                    <a:p>
                      <a:r>
                        <a:rPr lang="en-US" dirty="0" smtClean="0"/>
                        <a:t>User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Access Homepage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the Schedu-elp Home Page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read an overview of the Schedu-elp system.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dirty="0"/>
                    </a:p>
                  </a:txBody>
                  <a:tcPr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Sign-in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Sign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in to the Schedu-elp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system;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create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and access my profile.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Sign-out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Sign out of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the Schedu-elp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system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Search by Course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Search for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available courses by inputting the course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name;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view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the details of that course.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Search</a:t>
                      </a:r>
                      <a:r>
                        <a:rPr lang="en-US" sz="1600" baseline="0" dirty="0" smtClean="0"/>
                        <a:t> by Course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Search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for available courses by inputting the course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number;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view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the details of that course.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53681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Search by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 of Week and/or Time of Day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Search for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available courses by inputting preferred scheduling days and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times;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find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a class that is scheduled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during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available times.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Access Contact 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Access contact information;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communicate methods for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help</a:t>
                      </a:r>
                      <a:endParaRPr lang="en-US" sz="11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 Course to POS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a course to POS;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plan for graduate studies.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dirty="0"/>
                    </a:p>
                  </a:txBody>
                  <a:tcPr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View POS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POS online;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added courses</a:t>
                      </a:r>
                      <a:endParaRPr lang="en-US" sz="1100" dirty="0"/>
                    </a:p>
                  </a:txBody>
                  <a:tcPr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Post Course Review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a review for a specific course;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 course experience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View Course Reviews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all reviews for a specific course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Access FAQs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View a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list of frequently asked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questions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3051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91498"/>
            <a:ext cx="6508377" cy="916135"/>
          </a:xfrm>
        </p:spPr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7634"/>
            <a:ext cx="6508377" cy="4918530"/>
          </a:xfrm>
        </p:spPr>
        <p:txBody>
          <a:bodyPr/>
          <a:lstStyle/>
          <a:p>
            <a:r>
              <a:rPr lang="en-US" dirty="0" smtClean="0"/>
              <a:t>Component diagram goes here (Sheila)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863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91498"/>
            <a:ext cx="6508377" cy="916135"/>
          </a:xfrm>
        </p:spPr>
        <p:txBody>
          <a:bodyPr/>
          <a:lstStyle/>
          <a:p>
            <a:r>
              <a:rPr lang="en-US" dirty="0" smtClean="0"/>
              <a:t>Architecture Diagram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7634"/>
            <a:ext cx="6508377" cy="4918530"/>
          </a:xfrm>
        </p:spPr>
        <p:txBody>
          <a:bodyPr/>
          <a:lstStyle/>
          <a:p>
            <a:r>
              <a:rPr lang="en-US" dirty="0" smtClean="0"/>
              <a:t>Table showing user stories, components developed for the story, name against each component (Poornima)</a:t>
            </a:r>
          </a:p>
          <a:p>
            <a:r>
              <a:rPr lang="en-US" dirty="0" smtClean="0"/>
              <a:t>Side box showing scrum roles (Shradha)</a:t>
            </a:r>
          </a:p>
        </p:txBody>
      </p:sp>
    </p:spTree>
    <p:extLst>
      <p:ext uri="{BB962C8B-B14F-4D97-AF65-F5344CB8AC3E}">
        <p14:creationId xmlns="" xmlns:p14="http://schemas.microsoft.com/office/powerpoint/2010/main" val="14181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21073"/>
            <a:ext cx="6508377" cy="874493"/>
          </a:xfrm>
        </p:spPr>
        <p:txBody>
          <a:bodyPr/>
          <a:lstStyle/>
          <a:p>
            <a:r>
              <a:rPr lang="en-US" dirty="0" smtClean="0"/>
              <a:t>Current System Status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952445889"/>
              </p:ext>
            </p:extLst>
          </p:nvPr>
        </p:nvGraphicFramePr>
        <p:xfrm>
          <a:off x="254000" y="3251162"/>
          <a:ext cx="8686799" cy="3353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28"/>
                <a:gridCol w="4224171"/>
              </a:tblGrid>
              <a:tr h="31751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 Stories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US001 - Access the Schedu-elp Home Page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US010 – Search Courses by Program Special Requirement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US002 – Sign-in to Schedu-elp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US011 – Add a Course to Program of Studies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US003 – Sign-out of Schedu-elp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US012 – Remove a Course from Program of Studies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US004 – Access Link to Advertisers’ Websites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US013 – View Program of Studies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US005 – Search Courses by Course Name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US014 – Print Program of Studies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US006 – Search Courses by Course Number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US015 – View all Reviews for a Course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US007 – Search Courses by Day of Week and/or Time of Day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US016 – Post a Course Review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US008 – Search Courses by Pre-requisite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US017 – Access Contact Information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US009 – Search Courses by Name of Professor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US018 – Access Online Help/FAQ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4000" y="785283"/>
            <a:ext cx="6908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600" dirty="0" smtClean="0"/>
              <a:t> Implemented core functionality first 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Sign-in and Sign-out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Core search features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Preliminary review features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Add course to Program of Studies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Roadmap for future releases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Full use of Program of Studies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Advanced Search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Advertisements</a:t>
            </a:r>
          </a:p>
          <a:p>
            <a:pPr lvl="1">
              <a:buFont typeface="Wingdings" pitchFamily="2" charset="2"/>
              <a:buChar char="§"/>
            </a:pPr>
            <a:endParaRPr lang="en-US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8379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Custom 1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8D181D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966</TotalTime>
  <Words>650</Words>
  <Application>Microsoft Office PowerPoint</Application>
  <PresentationFormat>On-screen Show (4:3)</PresentationFormat>
  <Paragraphs>147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Plaza</vt:lpstr>
      <vt:lpstr>Schedu-elp</vt:lpstr>
      <vt:lpstr>Slide 2</vt:lpstr>
      <vt:lpstr>Agenda</vt:lpstr>
      <vt:lpstr>Schedu-elp  Overview</vt:lpstr>
      <vt:lpstr>Demo……</vt:lpstr>
      <vt:lpstr>User  Stories</vt:lpstr>
      <vt:lpstr>Architecture Diagram</vt:lpstr>
      <vt:lpstr>Architecture Diagram (cont)</vt:lpstr>
      <vt:lpstr>Current System Status</vt:lpstr>
      <vt:lpstr>Project Velocity – </vt:lpstr>
      <vt:lpstr>Challenges</vt:lpstr>
    </vt:vector>
  </TitlesOfParts>
  <Company>Santa Clara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Schedu-elp</dc:title>
  <dc:creator>Shradha Cripe</dc:creator>
  <cp:lastModifiedBy>Poornima</cp:lastModifiedBy>
  <cp:revision>27</cp:revision>
  <dcterms:created xsi:type="dcterms:W3CDTF">2012-11-24T08:09:33Z</dcterms:created>
  <dcterms:modified xsi:type="dcterms:W3CDTF">2012-11-25T02:36:36Z</dcterms:modified>
</cp:coreProperties>
</file>