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Searching Images =&gt; search result according to Aesthetic Quality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Making photo clicking by confused photographer easier.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Dynamic addition of good images and improving the software.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Photo categorization - Beautiful,Average,Ugly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800"/>
              <a:t>Analysis of the advanced feature selection.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1)observatio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4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8"/>
            <a:ext cx="7886700" cy="11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487" y="1369218"/>
            <a:ext cx="2900399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486150" y="1369218"/>
            <a:ext cx="2900399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1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1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2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2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3467662" y="1713993"/>
            <a:ext cx="4358999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452907" y="292293"/>
            <a:ext cx="4358999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980747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/>
              <a:t>Smart Video Analysis in Indoor Scenes</a:t>
            </a:r>
            <a:b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577674"/>
            <a:ext cx="6858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Team Members</a:t>
            </a:r>
          </a:p>
          <a:p>
            <a:pPr lvl="0" rtl="0"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Ganesh Patil, B14CS017</a:t>
            </a:r>
          </a:p>
          <a:p>
            <a:pPr lvl="0" rtl="0"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Varun Kumar, B14CS039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588715" y="357347"/>
            <a:ext cx="51011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</a:rPr>
              <a:t>    B.Tech. Project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</a:rPr>
              <a:t>       Semester V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714500" y="4376750"/>
            <a:ext cx="62072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400">
                <a:solidFill>
                  <a:schemeClr val="dk1"/>
                </a:solidFill>
              </a:rPr>
              <a:t>Dr. Chiranjoy Chattopadhyay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Semantic Analysis of Indoor Video and triggered Actions in indoor scenes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Inputs </a:t>
            </a:r>
            <a:r>
              <a:rPr lang="en" sz="1400">
                <a:solidFill>
                  <a:schemeClr val="dk1"/>
                </a:solidFill>
              </a:rPr>
              <a:t>-     Real time Video / Recorded clips           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Outputs </a:t>
            </a:r>
            <a:r>
              <a:rPr lang="en" sz="1400">
                <a:solidFill>
                  <a:schemeClr val="dk1"/>
                </a:solidFill>
              </a:rPr>
              <a:t>-  Time and Observations synchronized real time actions</a:t>
            </a:r>
          </a:p>
          <a:p>
            <a:pPr indent="-234950" lvl="0" marL="177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250">
                <a:solidFill>
                  <a:schemeClr val="dk1"/>
                </a:solidFill>
              </a:rPr>
              <a:t>Motivation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>
                <a:solidFill>
                  <a:schemeClr val="dk1"/>
                </a:solidFill>
              </a:rPr>
              <a:t>Video Surveillance :</a:t>
            </a:r>
            <a:r>
              <a:rPr lang="en">
                <a:solidFill>
                  <a:schemeClr val="dk1"/>
                </a:solidFill>
              </a:rPr>
              <a:t>                            </a:t>
            </a:r>
            <a:r>
              <a:rPr b="1" lang="en">
                <a:solidFill>
                  <a:schemeClr val="dk1"/>
                </a:solidFill>
              </a:rPr>
              <a:t>Computer-Aided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-- </a:t>
            </a:r>
            <a:r>
              <a:rPr lang="en">
                <a:solidFill>
                  <a:schemeClr val="dk1"/>
                </a:solidFill>
              </a:rPr>
              <a:t>Trillions of hours of Video                                  </a:t>
            </a:r>
            <a:r>
              <a:rPr b="1" lang="en">
                <a:solidFill>
                  <a:schemeClr val="dk1"/>
                </a:solidFill>
              </a:rPr>
              <a:t> --</a:t>
            </a:r>
            <a:r>
              <a:rPr lang="en">
                <a:solidFill>
                  <a:schemeClr val="dk1"/>
                </a:solidFill>
              </a:rPr>
              <a:t> Automatic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chemeClr val="dk1"/>
                </a:solidFill>
              </a:rPr>
              <a:t>-- </a:t>
            </a:r>
            <a:r>
              <a:rPr lang="en">
                <a:solidFill>
                  <a:schemeClr val="dk1"/>
                </a:solidFill>
              </a:rPr>
              <a:t>Human Labor for processing is expensive        </a:t>
            </a:r>
            <a:r>
              <a:rPr b="1" lang="en">
                <a:solidFill>
                  <a:schemeClr val="dk1"/>
                </a:solidFill>
              </a:rPr>
              <a:t>  --</a:t>
            </a:r>
            <a:r>
              <a:rPr lang="en">
                <a:solidFill>
                  <a:schemeClr val="dk1"/>
                </a:solidFill>
              </a:rPr>
              <a:t> It can long 24 hrs * 7 days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4325" lvl="0" marL="4572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6428"/>
            </a:pPr>
            <a:r>
              <a:rPr b="1" lang="en" sz="1350">
                <a:solidFill>
                  <a:schemeClr val="dk1"/>
                </a:solidFill>
              </a:rPr>
              <a:t>Detection of Path on floor </a:t>
            </a:r>
          </a:p>
          <a:p>
            <a:pPr lvl="0" marL="508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---- Human Detection, Path Tracking </a:t>
            </a:r>
          </a:p>
          <a:p>
            <a:pPr indent="-314325" lvl="0" marL="4572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6428"/>
            </a:pPr>
            <a:r>
              <a:rPr b="1" lang="en" sz="1350">
                <a:solidFill>
                  <a:schemeClr val="dk1"/>
                </a:solidFill>
              </a:rPr>
              <a:t>Action Synchronization with Observations </a:t>
            </a:r>
          </a:p>
          <a:p>
            <a:pPr lvl="0" marL="508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---- Abnormal Activity Detection :-</a:t>
            </a:r>
          </a:p>
          <a:p>
            <a:pPr indent="222250"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i) Entry in Prohibited Area </a:t>
            </a:r>
          </a:p>
          <a:p>
            <a:pPr indent="222250"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ii) Crowd Detection </a:t>
            </a:r>
          </a:p>
          <a:p>
            <a:pPr lvl="0" marL="508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---- Entry-exit criterion in indoor scenes</a:t>
            </a:r>
          </a:p>
          <a:p>
            <a:pPr indent="-314325" lvl="0" marL="4572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6428"/>
            </a:pPr>
            <a:r>
              <a:rPr b="1" lang="en" sz="1350">
                <a:solidFill>
                  <a:schemeClr val="dk1"/>
                </a:solidFill>
              </a:rPr>
              <a:t>Action Synchronization with Time 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---- Desirable entries in a cabin/area between given time intervals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707575" y="2270099"/>
            <a:ext cx="863700" cy="603300"/>
          </a:xfrm>
          <a:prstGeom prst="roundRect">
            <a:avLst>
              <a:gd fmla="val 16667" name="adj"/>
            </a:avLst>
          </a:prstGeom>
          <a:solidFill>
            <a:srgbClr val="EA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Input</a:t>
            </a:r>
          </a:p>
        </p:txBody>
      </p:sp>
      <p:sp>
        <p:nvSpPr>
          <p:cNvPr id="150" name="Shape 150"/>
          <p:cNvSpPr/>
          <p:nvPr/>
        </p:nvSpPr>
        <p:spPr>
          <a:xfrm>
            <a:off x="3230937" y="1936225"/>
            <a:ext cx="1686300" cy="997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Human Detection &amp; Path Tracking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51" name="Shape 151"/>
          <p:cNvSpPr/>
          <p:nvPr/>
        </p:nvSpPr>
        <p:spPr>
          <a:xfrm>
            <a:off x="5039575" y="3443400"/>
            <a:ext cx="1686300" cy="997200"/>
          </a:xfrm>
          <a:prstGeom prst="roundRect">
            <a:avLst>
              <a:gd fmla="val 16667" name="adj"/>
            </a:avLst>
          </a:prstGeom>
          <a:solidFill>
            <a:srgbClr val="0563C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Time Synchronized Actions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910950" y="1972375"/>
            <a:ext cx="1208700" cy="924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Testing in Practical situation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112325" y="777425"/>
            <a:ext cx="1540800" cy="924900"/>
          </a:xfrm>
          <a:prstGeom prst="roundRect">
            <a:avLst>
              <a:gd fmla="val 16667" name="adj"/>
            </a:avLst>
          </a:prstGeom>
          <a:solidFill>
            <a:srgbClr val="0563C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Observation based actions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74003"/>
            <a:ext cx="8520600" cy="474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</a:rPr>
              <a:t>Modularization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1842500" y="3479550"/>
            <a:ext cx="1208700" cy="924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HOG Descriptor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56" name="Shape 156"/>
          <p:cNvSpPr/>
          <p:nvPr/>
        </p:nvSpPr>
        <p:spPr>
          <a:xfrm>
            <a:off x="1842500" y="811475"/>
            <a:ext cx="1342200" cy="856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Background Subtraction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57" name="Shape 157"/>
          <p:cNvSpPr/>
          <p:nvPr/>
        </p:nvSpPr>
        <p:spPr>
          <a:xfrm>
            <a:off x="69525" y="2502250"/>
            <a:ext cx="172800" cy="17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21350" y="2482350"/>
            <a:ext cx="3072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229400" y="971225"/>
            <a:ext cx="685200" cy="68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996425" y="1043950"/>
            <a:ext cx="685200" cy="7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5400000">
            <a:off x="7037025" y="971225"/>
            <a:ext cx="685200" cy="7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flipH="1" rot="5400000">
            <a:off x="7037025" y="3217625"/>
            <a:ext cx="685200" cy="7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flipH="1" rot="10796990">
            <a:off x="996426" y="3311050"/>
            <a:ext cx="685200" cy="7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5400000">
            <a:off x="3297625" y="3311050"/>
            <a:ext cx="685200" cy="7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5400000">
            <a:off x="3323522" y="971216"/>
            <a:ext cx="685200" cy="7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4229255" y="3386358"/>
            <a:ext cx="685500" cy="7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0" y="2724450"/>
            <a:ext cx="731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599" cy="391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Roberto Arroyo, J. Javier Yebes, Luis M. Bergasa, Iván G. Daza, Javier Almazán,“</a:t>
            </a:r>
            <a:r>
              <a:rPr b="1" lang="en" sz="1200">
                <a:solidFill>
                  <a:schemeClr val="dk1"/>
                </a:solidFill>
              </a:rPr>
              <a:t>Expert video-surveillance system for real-time detection of suspicious behaviors in shopping malls</a:t>
            </a:r>
            <a:r>
              <a:rPr lang="en" sz="1400">
                <a:solidFill>
                  <a:schemeClr val="dk1"/>
                </a:solidFill>
              </a:rPr>
              <a:t>”,Expert Systems with Applications,Volume 42,issue 21,pp.7991–8005,30 November 2015.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Qiang Zhu, Shai Avidan, Mei-Chen Yeh, Kweng-Ting Chang, “</a:t>
            </a:r>
            <a:r>
              <a:rPr b="1" lang="en" sz="1200">
                <a:solidFill>
                  <a:schemeClr val="dk1"/>
                </a:solidFill>
              </a:rPr>
              <a:t>Fast Human Detection Using a Cascade of Histograms of Oriented Gradients</a:t>
            </a:r>
            <a:r>
              <a:rPr lang="en" sz="1400">
                <a:solidFill>
                  <a:schemeClr val="dk1"/>
                </a:solidFill>
              </a:rPr>
              <a:t>”, Computer Vision and Pattern Recognition, 2006 IEEE Computer Society Conference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rgbClr val="333333"/>
                </a:solidFill>
              </a:rPr>
              <a:t>Dimitrios Makris,Tim Ellis, “</a:t>
            </a:r>
            <a:r>
              <a:rPr b="1" lang="en" sz="1400">
                <a:solidFill>
                  <a:schemeClr val="dk1"/>
                </a:solidFill>
              </a:rPr>
              <a:t>Path Detection in Video Surveillance</a:t>
            </a:r>
            <a:r>
              <a:rPr lang="en" sz="1400">
                <a:solidFill>
                  <a:schemeClr val="dk1"/>
                </a:solidFill>
              </a:rPr>
              <a:t>”,Image and Vision Computing,2002,Elsevier.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 Aggarwal, AM Namboodiri, CV Jawahar</a:t>
            </a:r>
            <a:r>
              <a:rPr lang="en" sz="1400">
                <a:solidFill>
                  <a:srgbClr val="00662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, “ </a:t>
            </a:r>
            <a:r>
              <a:rPr b="1" lang="en" sz="1200">
                <a:solidFill>
                  <a:schemeClr val="dk1"/>
                </a:solidFill>
              </a:rPr>
              <a:t>Estimating Floor Regions in Cluttered Indoor Scenes from First Person Camera View</a:t>
            </a:r>
            <a:r>
              <a:rPr lang="en" sz="1400">
                <a:solidFill>
                  <a:schemeClr val="dk1"/>
                </a:solidFill>
              </a:rPr>
              <a:t>” ,ICPR, 2014</a:t>
            </a:r>
            <a:r>
              <a:rPr lang="en" sz="1400">
                <a:solidFill>
                  <a:srgbClr val="00662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 , Information Society - IS 2012, Ljubljana, 8-12 October 2012.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Open CV Documention :  http://docs.opencv.org/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73425" y="1076600"/>
            <a:ext cx="8520599" cy="191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072000" y="3258925"/>
            <a:ext cx="3000000" cy="1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80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Team Members</a:t>
            </a:r>
          </a:p>
          <a:p>
            <a:pPr lvl="0" rtl="0" algn="ctr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Ganesh Patil, B14CS017</a:t>
            </a:r>
          </a:p>
          <a:p>
            <a:pPr lvl="0" rtl="0" algn="ctr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Varun Kumar, B14CS039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