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6" name="Shape 9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GB"/>
              <a:t>1)</a:t>
            </a:r>
            <a:r>
              <a:rPr b="1" lang="en-GB">
                <a:solidFill>
                  <a:srgbClr val="3C4650"/>
                </a:solidFill>
                <a:highlight>
                  <a:srgbClr val="EBF0F5"/>
                </a:highlight>
                <a:latin typeface="Arial"/>
                <a:ea typeface="Arial"/>
                <a:cs typeface="Arial"/>
                <a:sym typeface="Arial"/>
              </a:rPr>
              <a:t>Time Synchronization</a:t>
            </a:r>
          </a:p>
          <a:p>
            <a:pPr indent="-304800" lvl="0" marL="774700" marR="152400">
              <a:lnSpc>
                <a:spcPct val="160000"/>
              </a:lnSpc>
              <a:spcBef>
                <a:spcPts val="0"/>
              </a:spcBef>
              <a:buClr>
                <a:srgbClr val="505A64"/>
              </a:buClr>
              <a:buSzPct val="100000"/>
              <a:buFont typeface="Wingdings"/>
              <a:buChar char="§"/>
            </a:pPr>
            <a:r>
              <a:rPr b="1" lang="en-GB">
                <a:solidFill>
                  <a:srgbClr val="3C4650"/>
                </a:solidFill>
                <a:latin typeface="Arial"/>
                <a:ea typeface="Arial"/>
                <a:cs typeface="Arial"/>
                <a:sym typeface="Arial"/>
              </a:rPr>
              <a:t>Network time server</a:t>
            </a:r>
            <a:r>
              <a:rPr lang="en-GB">
                <a:solidFill>
                  <a:srgbClr val="505A64"/>
                </a:solidFill>
                <a:latin typeface="Arial"/>
                <a:ea typeface="Arial"/>
                <a:cs typeface="Arial"/>
                <a:sym typeface="Arial"/>
              </a:rPr>
              <a:t>: If </a:t>
            </a:r>
            <a:r>
              <a:rPr b="1" lang="en-GB">
                <a:solidFill>
                  <a:srgbClr val="3C4650"/>
                </a:solidFill>
                <a:latin typeface="Arial"/>
                <a:ea typeface="Arial"/>
                <a:cs typeface="Arial"/>
                <a:sym typeface="Arial"/>
              </a:rPr>
              <a:t>Surveillance Station</a:t>
            </a:r>
            <a:r>
              <a:rPr lang="en-GB">
                <a:solidFill>
                  <a:srgbClr val="505A64"/>
                </a:solidFill>
                <a:latin typeface="Arial"/>
                <a:ea typeface="Arial"/>
                <a:cs typeface="Arial"/>
                <a:sym typeface="Arial"/>
              </a:rPr>
              <a:t> is chosen to be the time server for the camera, both Surveillance Station and the camera are required to be located in the same LAN. If another Internet time server is selected, please make sure the camera is connected to the Internet.</a:t>
            </a:r>
          </a:p>
          <a:p>
            <a:pPr indent="-304800" lvl="0" marL="774700" marR="152400">
              <a:lnSpc>
                <a:spcPct val="160000"/>
              </a:lnSpc>
              <a:spcBef>
                <a:spcPts val="0"/>
              </a:spcBef>
              <a:buClr>
                <a:srgbClr val="505A64"/>
              </a:buClr>
              <a:buSzPct val="100000"/>
              <a:buFont typeface="Wingdings"/>
              <a:buChar char="§"/>
            </a:pPr>
            <a:r>
              <a:rPr b="1" lang="en-GB">
                <a:solidFill>
                  <a:srgbClr val="3C4650"/>
                </a:solidFill>
                <a:latin typeface="Arial"/>
                <a:ea typeface="Arial"/>
                <a:cs typeface="Arial"/>
                <a:sym typeface="Arial"/>
              </a:rPr>
              <a:t>Force synchronize every</a:t>
            </a:r>
            <a:r>
              <a:rPr lang="en-GB">
                <a:solidFill>
                  <a:srgbClr val="505A64"/>
                </a:solidFill>
                <a:latin typeface="Arial"/>
                <a:ea typeface="Arial"/>
                <a:cs typeface="Arial"/>
                <a:sym typeface="Arial"/>
              </a:rPr>
              <a:t>: You can enable this option and specify the time interval to synchronize the current time of Surveillance Station to your camera.</a:t>
            </a:r>
          </a:p>
          <a:p>
            <a:pPr indent="-304800" lvl="0" marL="774700" marR="152400">
              <a:lnSpc>
                <a:spcPct val="160000"/>
              </a:lnSpc>
              <a:spcBef>
                <a:spcPts val="0"/>
              </a:spcBef>
              <a:buClr>
                <a:srgbClr val="505A64"/>
              </a:buClr>
              <a:buSzPct val="100000"/>
              <a:buFont typeface="Wingdings"/>
              <a:buChar char="§"/>
            </a:pPr>
            <a:r>
              <a:rPr b="1" lang="en-GB">
                <a:solidFill>
                  <a:srgbClr val="000000"/>
                </a:solidFill>
                <a:latin typeface="Arial"/>
                <a:ea typeface="Arial"/>
                <a:cs typeface="Arial"/>
                <a:sym typeface="Arial"/>
              </a:rPr>
              <a:t>Note:</a:t>
            </a:r>
            <a:r>
              <a:rPr b="1" lang="en-GB">
                <a:solidFill>
                  <a:srgbClr val="00A66E"/>
                </a:solidFill>
                <a:latin typeface="Arial"/>
                <a:ea typeface="Arial"/>
                <a:cs typeface="Arial"/>
                <a:sym typeface="Arial"/>
              </a:rPr>
              <a:t> </a:t>
            </a:r>
            <a:r>
              <a:rPr lang="en-GB">
                <a:solidFill>
                  <a:srgbClr val="505A64"/>
                </a:solidFill>
                <a:latin typeface="Arial"/>
                <a:ea typeface="Arial"/>
                <a:cs typeface="Arial"/>
                <a:sym typeface="Arial"/>
              </a:rPr>
              <a:t>This feature of periodic forced synchronization works only when the camera is enabled.</a:t>
            </a:r>
          </a:p>
          <a:p>
            <a:pPr indent="-304800" lvl="0" marL="774700" marR="152400">
              <a:lnSpc>
                <a:spcPct val="160000"/>
              </a:lnSpc>
              <a:spcBef>
                <a:spcPts val="0"/>
              </a:spcBef>
              <a:buClr>
                <a:srgbClr val="505A64"/>
              </a:buClr>
              <a:buSzPct val="100000"/>
              <a:buFont typeface="Wingdings"/>
              <a:buChar char="§"/>
            </a:pPr>
            <a:r>
              <a:rPr b="1" lang="en-GB">
                <a:solidFill>
                  <a:srgbClr val="3C4650"/>
                </a:solidFill>
                <a:latin typeface="Arial"/>
                <a:ea typeface="Arial"/>
                <a:cs typeface="Arial"/>
                <a:sym typeface="Arial"/>
              </a:rPr>
              <a:t>Sync now</a:t>
            </a:r>
            <a:r>
              <a:rPr lang="en-GB">
                <a:solidFill>
                  <a:srgbClr val="505A64"/>
                </a:solidFill>
                <a:latin typeface="Arial"/>
                <a:ea typeface="Arial"/>
                <a:cs typeface="Arial"/>
                <a:sym typeface="Arial"/>
              </a:rPr>
              <a:t>: Force synchronize the current time of Surveillance Station to your camera immediately.</a:t>
            </a:r>
          </a:p>
          <a:p>
            <a:pPr lvl="0">
              <a:spcBef>
                <a:spcPts val="0"/>
              </a:spcBef>
              <a:buNone/>
            </a:pPr>
            <a:r>
              <a:rPr lang="en-GB"/>
              <a:t> ⇒ Display to show Messages / Response</a:t>
            </a:r>
          </a:p>
        </p:txBody>
      </p:sp>
      <p:sp>
        <p:nvSpPr>
          <p:cNvPr id="114" name="Shape 11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399" cy="3600450"/>
          </a:xfrm>
          <a:prstGeom prst="rect">
            <a:avLst/>
          </a:prstGeom>
        </p:spPr>
        <p:txBody>
          <a:bodyPr anchorCtr="0" anchor="t" bIns="91425" lIns="91425" rIns="91425" tIns="91425">
            <a:noAutofit/>
          </a:bodyPr>
          <a:lstStyle/>
          <a:p>
            <a:pPr indent="-228600" lvl="0" marL="457200" rtl="0">
              <a:spcBef>
                <a:spcPts val="0"/>
              </a:spcBef>
              <a:buAutoNum type="arabicParenR"/>
            </a:pPr>
            <a:r>
              <a:rPr lang="en-GB"/>
              <a:t>Literature Survey</a:t>
            </a:r>
          </a:p>
          <a:p>
            <a:pPr indent="-228600" lvl="0" marL="457200" rtl="0">
              <a:spcBef>
                <a:spcPts val="0"/>
              </a:spcBef>
              <a:buAutoNum type="arabicParenR"/>
            </a:pPr>
            <a:r>
              <a:rPr lang="en-GB"/>
              <a:t>Human detection using pre-trained HOG-Linear SVM model available in openCV</a:t>
            </a:r>
          </a:p>
          <a:p>
            <a:pPr lvl="0">
              <a:spcBef>
                <a:spcPts val="0"/>
              </a:spcBef>
              <a:buNone/>
            </a:pPr>
            <a:r>
              <a:rPr lang="en-GB"/>
              <a:t>          </a:t>
            </a:r>
          </a:p>
        </p:txBody>
      </p:sp>
      <p:sp>
        <p:nvSpPr>
          <p:cNvPr id="122" name="Shape 12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GB">
                <a:latin typeface="Open Sans"/>
                <a:ea typeface="Open Sans"/>
                <a:cs typeface="Open Sans"/>
                <a:sym typeface="Open Sans"/>
              </a:rPr>
              <a:t>This is demo of </a:t>
            </a:r>
            <a:r>
              <a:rPr b="1" lang="en-GB">
                <a:latin typeface="Open Sans"/>
                <a:ea typeface="Open Sans"/>
                <a:cs typeface="Open Sans"/>
                <a:sym typeface="Open Sans"/>
              </a:rPr>
              <a:t>our own</a:t>
            </a:r>
            <a:r>
              <a:rPr lang="en-GB">
                <a:latin typeface="Open Sans"/>
                <a:ea typeface="Open Sans"/>
                <a:cs typeface="Open Sans"/>
                <a:sym typeface="Open Sans"/>
              </a:rPr>
              <a:t> prototype implemented on video taken from web. We will implement our system in given IITJ scenario(e.g.Networks Lab).</a:t>
            </a:r>
          </a:p>
          <a:p>
            <a:pPr lvl="0">
              <a:spcBef>
                <a:spcPts val="0"/>
              </a:spcBef>
              <a:buNone/>
            </a:pPr>
            <a:r>
              <a:t/>
            </a:r>
            <a:endParaRPr>
              <a:latin typeface="Open Sans"/>
              <a:ea typeface="Open Sans"/>
              <a:cs typeface="Open Sans"/>
              <a:sym typeface="Open Sans"/>
            </a:endParaRPr>
          </a:p>
          <a:p>
            <a:pPr lvl="0">
              <a:spcBef>
                <a:spcPts val="0"/>
              </a:spcBef>
              <a:buNone/>
            </a:pPr>
            <a:r>
              <a:rPr lang="en-GB">
                <a:latin typeface="Open Sans"/>
                <a:ea typeface="Open Sans"/>
                <a:cs typeface="Open Sans"/>
                <a:sym typeface="Open Sans"/>
              </a:rPr>
              <a:t>What is next ?</a:t>
            </a:r>
          </a:p>
          <a:p>
            <a:pPr lvl="0">
              <a:spcBef>
                <a:spcPts val="0"/>
              </a:spcBef>
              <a:buNone/>
            </a:pPr>
            <a:r>
              <a:rPr lang="en-GB">
                <a:latin typeface="Open Sans"/>
                <a:ea typeface="Open Sans"/>
                <a:cs typeface="Open Sans"/>
                <a:sym typeface="Open Sans"/>
              </a:rPr>
              <a:t>1)Improving HOG descriptor classifier and training it for our defined scenarios for effective Human detection</a:t>
            </a:r>
          </a:p>
          <a:p>
            <a:pPr lvl="0">
              <a:spcBef>
                <a:spcPts val="0"/>
              </a:spcBef>
              <a:buNone/>
            </a:pPr>
            <a:r>
              <a:rPr lang="en-GB">
                <a:latin typeface="Open Sans"/>
                <a:ea typeface="Open Sans"/>
                <a:cs typeface="Open Sans"/>
                <a:sym typeface="Open Sans"/>
              </a:rPr>
              <a:t>2)Reducing occlusion effects : Improving Human Detection</a:t>
            </a:r>
          </a:p>
          <a:p>
            <a:pPr lvl="0" rtl="0">
              <a:spcBef>
                <a:spcPts val="0"/>
              </a:spcBef>
              <a:buNone/>
            </a:pPr>
            <a:r>
              <a:rPr lang="en-GB">
                <a:latin typeface="Open Sans"/>
                <a:ea typeface="Open Sans"/>
                <a:cs typeface="Open Sans"/>
                <a:sym typeface="Open Sans"/>
              </a:rPr>
              <a:t>3)Automatic creation of Alert/ Restricted Zones,  using predicted most appropriate path</a:t>
            </a:r>
          </a:p>
          <a:p>
            <a:pPr indent="0" lvl="0" marL="0" rtl="0">
              <a:spcBef>
                <a:spcPts val="0"/>
              </a:spcBef>
              <a:buNone/>
            </a:pPr>
            <a:r>
              <a:rPr lang="en-GB">
                <a:latin typeface="Open Sans"/>
                <a:ea typeface="Open Sans"/>
                <a:cs typeface="Open Sans"/>
                <a:sym typeface="Open Sans"/>
              </a:rPr>
              <a:t>4)Crowd Detection :  improved crowd detection</a:t>
            </a:r>
          </a:p>
          <a:p>
            <a:pPr indent="0" lvl="0" marL="0" rtl="0">
              <a:spcBef>
                <a:spcPts val="0"/>
              </a:spcBef>
              <a:buNone/>
            </a:pPr>
            <a:r>
              <a:rPr lang="en-GB">
                <a:latin typeface="Open Sans"/>
                <a:ea typeface="Open Sans"/>
                <a:cs typeface="Open Sans"/>
                <a:sym typeface="Open Sans"/>
              </a:rPr>
              <a:t>5)Entry -exit</a:t>
            </a:r>
          </a:p>
          <a:p>
            <a:pPr indent="0" lvl="0" marL="0" rtl="0">
              <a:spcBef>
                <a:spcPts val="0"/>
              </a:spcBef>
              <a:buNone/>
            </a:pPr>
            <a:r>
              <a:rPr lang="en-GB">
                <a:latin typeface="Open Sans"/>
                <a:ea typeface="Open Sans"/>
                <a:cs typeface="Open Sans"/>
                <a:sym typeface="Open Sans"/>
              </a:rPr>
              <a:t>6)Time interval </a:t>
            </a:r>
          </a:p>
        </p:txBody>
      </p:sp>
      <p:sp>
        <p:nvSpPr>
          <p:cNvPr id="185" name="Shape 18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Arial"/>
              <a:buNone/>
              <a:defRPr b="0"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Arial"/>
                <a:ea typeface="Arial"/>
                <a:cs typeface="Arial"/>
                <a:sym typeface="Arial"/>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18" name="Shape 1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0" name="Shape 80"/>
        <p:cNvGrpSpPr/>
        <p:nvPr/>
      </p:nvGrpSpPr>
      <p:grpSpPr>
        <a:xfrm>
          <a:off x="0" y="0"/>
          <a:ext cx="0" cy="0"/>
          <a:chOff x="0" y="0"/>
          <a:chExt cx="0" cy="0"/>
        </a:xfrm>
      </p:grpSpPr>
      <p:sp>
        <p:nvSpPr>
          <p:cNvPr id="81" name="Shape 81"/>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86" name="Shape 86"/>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7" name="Shape 87"/>
        <p:cNvGrpSpPr/>
        <p:nvPr/>
      </p:nvGrpSpPr>
      <p:grpSpPr>
        <a:xfrm>
          <a:off x="0" y="0"/>
          <a:ext cx="0" cy="0"/>
          <a:chOff x="0" y="0"/>
          <a:chExt cx="0" cy="0"/>
        </a:xfrm>
      </p:grpSpPr>
      <p:sp>
        <p:nvSpPr>
          <p:cNvPr id="88" name="Shape 88"/>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0" name="Shape 9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93" name="Shape 93"/>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76200" lvl="0" marL="228600" marR="0" rtl="0" algn="l">
              <a:lnSpc>
                <a:spcPct val="90000"/>
              </a:lnSpc>
              <a:spcBef>
                <a:spcPts val="100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88900" lvl="1" marL="685800" marR="0" rtl="0" algn="l">
              <a:lnSpc>
                <a:spcPct val="90000"/>
              </a:lnSpc>
              <a:spcBef>
                <a:spcPts val="500"/>
              </a:spcBef>
              <a:buClr>
                <a:schemeClr val="dk1"/>
              </a:buClr>
              <a:buSzPct val="100000"/>
              <a:buFont typeface="Arial"/>
              <a:buChar char="•"/>
              <a:defRPr b="0" i="0" sz="22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742950" y="6346826"/>
            <a:ext cx="729614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27" name="Shape 27"/>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Arial"/>
                <a:ea typeface="Arial"/>
                <a:cs typeface="Arial"/>
                <a:sym typeface="Arial"/>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Arial"/>
                <a:ea typeface="Arial"/>
                <a:cs typeface="Arial"/>
                <a:sym typeface="Arial"/>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9pPr>
          </a:lstStyle>
          <a:p/>
        </p:txBody>
      </p:sp>
      <p:sp>
        <p:nvSpPr>
          <p:cNvPr id="31" name="Shape 3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3" name="Shape 3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34" name="Shape 34"/>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8" name="Shape 38"/>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42" name="Shape 42"/>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6" name="Shape 46"/>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8" name="Shape 48"/>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52" name="Shape 52"/>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58" name="Shape 58"/>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63" name="Shape 63"/>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7" name="Shape 67"/>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68" name="Shape 6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71" name="Shape 71"/>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2" name="Shape 72"/>
        <p:cNvGrpSpPr/>
        <p:nvPr/>
      </p:nvGrpSpPr>
      <p:grpSpPr>
        <a:xfrm>
          <a:off x="0" y="0"/>
          <a:ext cx="0" cy="0"/>
          <a:chOff x="0" y="0"/>
          <a:chExt cx="0" cy="0"/>
        </a:xfrm>
      </p:grpSpPr>
      <p:sp>
        <p:nvSpPr>
          <p:cNvPr id="73" name="Shape 73"/>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75" name="Shape 75"/>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76" name="Shape 7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id="79" name="Shape 79"/>
          <p:cNvPicPr preferRelativeResize="0"/>
          <p:nvPr/>
        </p:nvPicPr>
        <p:blipFill rotWithShape="1">
          <a:blip r:embed="rId2">
            <a:alphaModFix/>
          </a:blip>
          <a:srcRect b="0" l="0" r="0" t="0"/>
          <a:stretch/>
        </p:blipFill>
        <p:spPr>
          <a:xfrm>
            <a:off x="7885625" y="110457"/>
            <a:ext cx="976111" cy="10836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ieeexplore.ieee.org/xpl/mostRecentIssue.jsp?punumber=10924" TargetMode="External"/><Relationship Id="rId4" Type="http://schemas.openxmlformats.org/officeDocument/2006/relationships/hyperlink" Target="https://scholar.google.co.in/citations?user=ok_0slAAAAAJ&amp;hl=en&amp;oi=sra" TargetMode="External"/><Relationship Id="rId5" Type="http://schemas.openxmlformats.org/officeDocument/2006/relationships/hyperlink" Target="https://scholar.google.co.in/citations?user=mpI3sbYAAAAJ&amp;hl=en&amp;oi=sra" TargetMode="External"/><Relationship Id="rId6" Type="http://schemas.openxmlformats.org/officeDocument/2006/relationships/hyperlink" Target="https://scholar.google.co.in/citations?user=U9dH-DoAAAAJ&amp;hl=en&amp;oi=sra" TargetMode="External"/><Relationship Id="rId7" Type="http://schemas.openxmlformats.org/officeDocument/2006/relationships/hyperlink" Target="http://web2py.iiit.ac.in/research_centres/publications/download/inproceedings.pdf.a8ce3be598d8cb99.53616e6368697432303134457374696d6174696e672e70646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ctrTitle"/>
          </p:nvPr>
        </p:nvSpPr>
        <p:spPr>
          <a:xfrm>
            <a:off x="685800" y="1122362"/>
            <a:ext cx="7772400" cy="2387600"/>
          </a:xfrm>
          <a:prstGeom prst="rect">
            <a:avLst/>
          </a:prstGeom>
          <a:noFill/>
          <a:ln>
            <a:noFill/>
          </a:ln>
        </p:spPr>
        <p:txBody>
          <a:bodyPr anchorCtr="0" anchor="b" bIns="45700" lIns="91425" rIns="91425" tIns="45700">
            <a:noAutofit/>
          </a:bodyPr>
          <a:lstStyle/>
          <a:p>
            <a:pPr lvl="0" rtl="0">
              <a:spcBef>
                <a:spcPts val="0"/>
              </a:spcBef>
              <a:buClr>
                <a:schemeClr val="dk1"/>
              </a:buClr>
              <a:buSzPct val="25000"/>
              <a:buFont typeface="Arial"/>
              <a:buNone/>
            </a:pPr>
            <a:r>
              <a:rPr lang="en-GB" sz="3600"/>
              <a:t> Semantic Analysis Surveillance Videos in Indoor Scenes</a:t>
            </a:r>
          </a:p>
        </p:txBody>
      </p:sp>
      <p:sp>
        <p:nvSpPr>
          <p:cNvPr id="99" name="Shape 99"/>
          <p:cNvSpPr txBox="1"/>
          <p:nvPr>
            <p:ph idx="1" type="subTitle"/>
          </p:nvPr>
        </p:nvSpPr>
        <p:spPr>
          <a:xfrm>
            <a:off x="1143000" y="3602037"/>
            <a:ext cx="6858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en-GB" sz="2400" u="none" cap="none" strike="noStrike">
                <a:solidFill>
                  <a:schemeClr val="dk1"/>
                </a:solidFill>
                <a:latin typeface="Arial"/>
                <a:ea typeface="Arial"/>
                <a:cs typeface="Arial"/>
                <a:sym typeface="Arial"/>
              </a:rPr>
              <a:t>Group member</a:t>
            </a:r>
            <a:r>
              <a:rPr lang="en-GB"/>
              <a:t>s</a:t>
            </a:r>
          </a:p>
          <a:p>
            <a:pPr lvl="0" rtl="0">
              <a:spcBef>
                <a:spcPts val="800"/>
              </a:spcBef>
              <a:buClr>
                <a:schemeClr val="dk1"/>
              </a:buClr>
              <a:buSzPct val="61111"/>
              <a:buFont typeface="Arial"/>
              <a:buNone/>
            </a:pPr>
            <a:r>
              <a:rPr lang="en-GB" sz="1800"/>
              <a:t>Ganesh Patil, B14CS017</a:t>
            </a:r>
          </a:p>
          <a:p>
            <a:pPr lvl="0" rtl="0">
              <a:spcBef>
                <a:spcPts val="800"/>
              </a:spcBef>
              <a:buClr>
                <a:schemeClr val="dk1"/>
              </a:buClr>
              <a:buSzPct val="61111"/>
              <a:buFont typeface="Arial"/>
              <a:buNone/>
            </a:pPr>
            <a:r>
              <a:rPr lang="en-GB" sz="1800"/>
              <a:t>Varun Kumar, B14CS039</a:t>
            </a:r>
          </a:p>
          <a:p>
            <a:pPr lvl="0" rtl="0">
              <a:spcBef>
                <a:spcPts val="800"/>
              </a:spcBef>
              <a:buClr>
                <a:schemeClr val="dk1"/>
              </a:buClr>
              <a:buSzPct val="61111"/>
              <a:buFont typeface="Arial"/>
              <a:buNone/>
            </a:pPr>
            <a:r>
              <a:t/>
            </a:r>
            <a:endParaRPr sz="1800"/>
          </a:p>
          <a:p>
            <a:pPr indent="0" lvl="0" marL="0" marR="0" rtl="0" algn="ctr">
              <a:lnSpc>
                <a:spcPct val="90000"/>
              </a:lnSpc>
              <a:spcBef>
                <a:spcPts val="0"/>
              </a:spcBef>
              <a:buClr>
                <a:schemeClr val="dk1"/>
              </a:buClr>
              <a:buSzPct val="25000"/>
              <a:buFont typeface="Arial"/>
              <a:buNone/>
            </a:pPr>
            <a:r>
              <a:t/>
            </a:r>
            <a:endParaRPr/>
          </a:p>
        </p:txBody>
      </p:sp>
      <p:sp>
        <p:nvSpPr>
          <p:cNvPr id="100" name="Shape 100"/>
          <p:cNvSpPr txBox="1"/>
          <p:nvPr/>
        </p:nvSpPr>
        <p:spPr>
          <a:xfrm>
            <a:off x="1708075" y="1826766"/>
            <a:ext cx="5727849"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1" lang="en-GB" sz="1600" u="none" cap="none" strike="noStrike">
                <a:solidFill>
                  <a:schemeClr val="dk1"/>
                </a:solidFill>
                <a:latin typeface="Arial"/>
                <a:ea typeface="Arial"/>
                <a:cs typeface="Arial"/>
                <a:sym typeface="Arial"/>
              </a:rPr>
              <a:t>BTP Interim Progress Review, </a:t>
            </a:r>
          </a:p>
          <a:p>
            <a:pPr indent="0" lvl="0" marL="0" marR="0" rtl="0" algn="ctr">
              <a:spcBef>
                <a:spcPts val="0"/>
              </a:spcBef>
              <a:buSzPct val="25000"/>
              <a:buNone/>
            </a:pPr>
            <a:r>
              <a:rPr b="0" i="1" lang="en-GB" sz="1600" u="none" cap="none" strike="noStrike">
                <a:solidFill>
                  <a:schemeClr val="dk1"/>
                </a:solidFill>
                <a:latin typeface="Arial"/>
                <a:ea typeface="Arial"/>
                <a:cs typeface="Arial"/>
                <a:sym typeface="Arial"/>
              </a:rPr>
              <a:t>Department of Computer Science &amp; Engineering, IIT Jodhpur</a:t>
            </a:r>
          </a:p>
        </p:txBody>
      </p:sp>
      <p:sp>
        <p:nvSpPr>
          <p:cNvPr id="101" name="Shape 101"/>
          <p:cNvSpPr txBox="1"/>
          <p:nvPr/>
        </p:nvSpPr>
        <p:spPr>
          <a:xfrm>
            <a:off x="1741500" y="5585025"/>
            <a:ext cx="6259500" cy="369300"/>
          </a:xfrm>
          <a:prstGeom prst="rect">
            <a:avLst/>
          </a:prstGeom>
          <a:noFill/>
          <a:ln>
            <a:noFill/>
          </a:ln>
        </p:spPr>
        <p:txBody>
          <a:bodyPr anchorCtr="0" anchor="t" bIns="45700" lIns="91425" rIns="91425" tIns="45700">
            <a:noAutofit/>
          </a:bodyPr>
          <a:lstStyle/>
          <a:p>
            <a:pPr lvl="0" rtl="0" algn="l">
              <a:spcBef>
                <a:spcPts val="0"/>
              </a:spcBef>
              <a:buClr>
                <a:schemeClr val="dk1"/>
              </a:buClr>
              <a:buSzPct val="25000"/>
              <a:buFont typeface="Arial"/>
              <a:buNone/>
            </a:pPr>
            <a:r>
              <a:rPr b="1" lang="en-GB" sz="2400">
                <a:solidFill>
                  <a:schemeClr val="dk1"/>
                </a:solidFill>
              </a:rPr>
              <a:t>Mentor</a:t>
            </a:r>
            <a:r>
              <a:rPr lang="en-GB" sz="2400">
                <a:solidFill>
                  <a:schemeClr val="dk1"/>
                </a:solidFill>
              </a:rPr>
              <a:t>: Dr.Chiranjoy Chattopadhyay</a:t>
            </a:r>
          </a:p>
          <a:p>
            <a:pPr indent="0" lvl="0" marL="0" marR="0" rtl="0" algn="l">
              <a:spcBef>
                <a:spcPts val="0"/>
              </a:spcBef>
              <a:buNone/>
            </a:pPr>
            <a:r>
              <a:t/>
            </a:r>
            <a:endParaRPr sz="1800">
              <a:solidFill>
                <a:schemeClr val="dk1"/>
              </a:solidFill>
            </a:endParaRPr>
          </a:p>
        </p:txBody>
      </p:sp>
      <p:pic>
        <p:nvPicPr>
          <p:cNvPr id="102" name="Shape 102"/>
          <p:cNvPicPr preferRelativeResize="0"/>
          <p:nvPr/>
        </p:nvPicPr>
        <p:blipFill rotWithShape="1">
          <a:blip r:embed="rId3">
            <a:alphaModFix/>
          </a:blip>
          <a:srcRect b="0" l="0" r="0" t="0"/>
          <a:stretch/>
        </p:blipFill>
        <p:spPr>
          <a:xfrm>
            <a:off x="4083944" y="488462"/>
            <a:ext cx="976111" cy="1083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GB" sz="3600" u="none" cap="none" strike="noStrike">
                <a:solidFill>
                  <a:schemeClr val="dk1"/>
                </a:solidFill>
                <a:latin typeface="Arial"/>
                <a:ea typeface="Arial"/>
                <a:cs typeface="Arial"/>
                <a:sym typeface="Arial"/>
              </a:rPr>
              <a:t>Problem statement</a:t>
            </a:r>
          </a:p>
        </p:txBody>
      </p:sp>
      <p:sp>
        <p:nvSpPr>
          <p:cNvPr id="109" name="Shape 109"/>
          <p:cNvSpPr txBox="1"/>
          <p:nvPr>
            <p:ph idx="1" type="body"/>
          </p:nvPr>
        </p:nvSpPr>
        <p:spPr>
          <a:xfrm>
            <a:off x="553825" y="1464025"/>
            <a:ext cx="8127300" cy="4563000"/>
          </a:xfrm>
          <a:prstGeom prst="rect">
            <a:avLst/>
          </a:prstGeom>
          <a:noFill/>
          <a:ln>
            <a:noFill/>
          </a:ln>
        </p:spPr>
        <p:txBody>
          <a:bodyPr anchorCtr="0" anchor="t" bIns="45700" lIns="91425" rIns="91425" tIns="45700">
            <a:noAutofit/>
          </a:bodyPr>
          <a:lstStyle/>
          <a:p>
            <a:pPr lvl="0" rtl="0">
              <a:lnSpc>
                <a:spcPct val="100000"/>
              </a:lnSpc>
              <a:spcBef>
                <a:spcPts val="0"/>
              </a:spcBef>
              <a:spcAft>
                <a:spcPts val="0"/>
              </a:spcAft>
              <a:buClr>
                <a:schemeClr val="dk1"/>
              </a:buClr>
              <a:buSzPct val="100000"/>
              <a:buFont typeface="Arial"/>
            </a:pPr>
            <a:r>
              <a:rPr lang="en-GB"/>
              <a:t>Semantic Analysis of Video and triggered Actions in indoor scenes</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GB" sz="1800"/>
              <a:t>Inputs</a:t>
            </a:r>
            <a:r>
              <a:rPr b="1" lang="en-GB" sz="1800"/>
              <a:t> </a:t>
            </a:r>
            <a:r>
              <a:rPr lang="en-GB" sz="1800"/>
              <a:t>-     Real time Video / Recorded clips            </a:t>
            </a:r>
          </a:p>
          <a:p>
            <a:pPr indent="0" lvl="0" marL="0" rtl="0">
              <a:lnSpc>
                <a:spcPct val="100000"/>
              </a:lnSpc>
              <a:spcBef>
                <a:spcPts val="0"/>
              </a:spcBef>
              <a:spcAft>
                <a:spcPts val="0"/>
              </a:spcAft>
              <a:buNone/>
            </a:pPr>
            <a:r>
              <a:rPr b="1" lang="en-GB" sz="1800"/>
              <a:t>Outputs</a:t>
            </a:r>
            <a:r>
              <a:rPr b="1" lang="en-GB" sz="1800"/>
              <a:t> </a:t>
            </a:r>
            <a:r>
              <a:rPr lang="en-GB" sz="1800"/>
              <a:t>-  Time and Observations synchronized real time actions</a:t>
            </a:r>
          </a:p>
          <a:p>
            <a:pPr indent="-228600" lvl="0" marL="228600" marR="0" rtl="0" algn="l">
              <a:lnSpc>
                <a:spcPct val="90000"/>
              </a:lnSpc>
              <a:spcBef>
                <a:spcPts val="1000"/>
              </a:spcBef>
              <a:spcAft>
                <a:spcPts val="0"/>
              </a:spcAft>
              <a:buClr>
                <a:schemeClr val="dk1"/>
              </a:buClr>
              <a:buSzPct val="100000"/>
              <a:buFont typeface="Arial"/>
              <a:buNone/>
            </a:pPr>
            <a:r>
              <a:t/>
            </a:r>
            <a:endParaRPr b="0" i="1" sz="2400" u="none" cap="none" strike="noStrike">
              <a:solidFill>
                <a:schemeClr val="dk1"/>
              </a:solidFill>
              <a:latin typeface="Arial"/>
              <a:ea typeface="Arial"/>
              <a:cs typeface="Arial"/>
              <a:sym typeface="Arial"/>
            </a:endParaRPr>
          </a:p>
          <a:p>
            <a:pPr indent="0" lvl="0" marL="0" rtl="0">
              <a:spcBef>
                <a:spcPts val="0"/>
              </a:spcBef>
              <a:buClr>
                <a:schemeClr val="dk1"/>
              </a:buClr>
              <a:buSzPct val="25000"/>
              <a:buFont typeface="Arial"/>
              <a:buNone/>
            </a:pPr>
            <a:r>
              <a:rPr b="1" lang="en-GB" sz="3000"/>
              <a:t>Motivation</a:t>
            </a:r>
          </a:p>
          <a:p>
            <a:pPr indent="-228600" lvl="0" marL="457200" rtl="0">
              <a:spcBef>
                <a:spcPts val="0"/>
              </a:spcBef>
            </a:pPr>
            <a:r>
              <a:rPr b="1" lang="en-GB" sz="1800"/>
              <a:t>Video Surveillance :</a:t>
            </a:r>
            <a:r>
              <a:rPr lang="en-GB"/>
              <a:t>                            </a:t>
            </a:r>
            <a:r>
              <a:rPr b="1" lang="en-GB" sz="1800"/>
              <a:t>Computer-Aided :</a:t>
            </a:r>
          </a:p>
          <a:p>
            <a:pPr indent="0" lvl="0" marL="0" rtl="0">
              <a:spcBef>
                <a:spcPts val="0"/>
              </a:spcBef>
              <a:buNone/>
            </a:pPr>
            <a:r>
              <a:rPr b="1" lang="en-GB" sz="1800"/>
              <a:t>   </a:t>
            </a:r>
            <a:r>
              <a:rPr b="1" lang="en-GB" sz="1700"/>
              <a:t>-- </a:t>
            </a:r>
            <a:r>
              <a:rPr lang="en-GB" sz="1700"/>
              <a:t>Trillions of hours of Video                                  </a:t>
            </a:r>
            <a:r>
              <a:rPr b="1" lang="en-GB" sz="1700"/>
              <a:t> --</a:t>
            </a:r>
            <a:r>
              <a:rPr lang="en-GB" sz="1700"/>
              <a:t> Automatic</a:t>
            </a:r>
          </a:p>
          <a:p>
            <a:pPr indent="0" lvl="0" marL="0" rtl="0">
              <a:spcBef>
                <a:spcPts val="0"/>
              </a:spcBef>
              <a:buClr>
                <a:schemeClr val="dk1"/>
              </a:buClr>
              <a:buSzPct val="25000"/>
              <a:buFont typeface="Arial"/>
              <a:buNone/>
            </a:pPr>
            <a:r>
              <a:rPr lang="en-GB" sz="1700"/>
              <a:t>   </a:t>
            </a:r>
            <a:r>
              <a:rPr b="1" lang="en-GB" sz="1700"/>
              <a:t>-- </a:t>
            </a:r>
            <a:r>
              <a:rPr lang="en-GB" sz="1700"/>
              <a:t>Human Labor for processing is expensive        </a:t>
            </a:r>
            <a:r>
              <a:rPr b="1" lang="en-GB" sz="1700"/>
              <a:t>  --</a:t>
            </a:r>
            <a:r>
              <a:rPr lang="en-GB" sz="1700"/>
              <a:t> It can long 24 hrs * 7 days</a:t>
            </a:r>
          </a:p>
          <a:p>
            <a:pPr indent="0" lvl="0" marL="0" rtl="0">
              <a:lnSpc>
                <a:spcPct val="115000"/>
              </a:lnSpc>
              <a:spcBef>
                <a:spcPts val="0"/>
              </a:spcBef>
              <a:spcAft>
                <a:spcPts val="1600"/>
              </a:spcAft>
              <a:buNone/>
            </a:pPr>
            <a:r>
              <a:t/>
            </a:r>
            <a:endParaRPr b="1" sz="1800"/>
          </a:p>
          <a:p>
            <a:pPr indent="0" lvl="0" marL="0" marR="0" rtl="0" algn="l">
              <a:lnSpc>
                <a:spcPct val="90000"/>
              </a:lnSpc>
              <a:spcBef>
                <a:spcPts val="1000"/>
              </a:spcBef>
              <a:buNone/>
            </a:pPr>
            <a:r>
              <a:t/>
            </a:r>
            <a:endParaRPr i="1"/>
          </a:p>
        </p:txBody>
      </p:sp>
      <p:sp>
        <p:nvSpPr>
          <p:cNvPr id="110" name="Shape 110"/>
          <p:cNvSpPr txBox="1"/>
          <p:nvPr>
            <p:ph idx="11" type="ftr"/>
          </p:nvPr>
        </p:nvSpPr>
        <p:spPr>
          <a:xfrm>
            <a:off x="628650" y="6356351"/>
            <a:ext cx="7626708"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GB" sz="1200">
                <a:solidFill>
                  <a:srgbClr val="888888"/>
                </a:solidFill>
                <a:latin typeface="Arial"/>
                <a:ea typeface="Arial"/>
                <a:cs typeface="Arial"/>
                <a:sym typeface="Arial"/>
              </a:rPr>
              <a:t>BTP Interim Progress Review, Department of Computer Science &amp; Engineering, IIT Jodhpur</a:t>
            </a:r>
          </a:p>
        </p:txBody>
      </p:sp>
      <p:sp>
        <p:nvSpPr>
          <p:cNvPr id="111" name="Shape 11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0" i="0" lang="en-GB" sz="3600" u="none" cap="none" strike="noStrike">
                <a:solidFill>
                  <a:schemeClr val="dk1"/>
                </a:solidFill>
                <a:latin typeface="Arial"/>
                <a:ea typeface="Arial"/>
                <a:cs typeface="Arial"/>
                <a:sym typeface="Arial"/>
              </a:rPr>
              <a:t>Deliverable</a:t>
            </a:r>
          </a:p>
        </p:txBody>
      </p:sp>
      <p:sp>
        <p:nvSpPr>
          <p:cNvPr id="117" name="Shape 117"/>
          <p:cNvSpPr txBox="1"/>
          <p:nvPr>
            <p:ph idx="1" type="body"/>
          </p:nvPr>
        </p:nvSpPr>
        <p:spPr>
          <a:xfrm>
            <a:off x="628650" y="1825625"/>
            <a:ext cx="8179200" cy="4356000"/>
          </a:xfrm>
          <a:prstGeom prst="rect">
            <a:avLst/>
          </a:prstGeom>
          <a:noFill/>
          <a:ln>
            <a:noFill/>
          </a:ln>
        </p:spPr>
        <p:txBody>
          <a:bodyPr anchorCtr="0" anchor="t" bIns="45700" lIns="91425" rIns="91425" tIns="45700">
            <a:noAutofit/>
          </a:bodyPr>
          <a:lstStyle/>
          <a:p>
            <a:pPr indent="-342900" lvl="0" marL="457200" rtl="0">
              <a:lnSpc>
                <a:spcPct val="100000"/>
              </a:lnSpc>
              <a:spcBef>
                <a:spcPts val="0"/>
              </a:spcBef>
              <a:spcAft>
                <a:spcPts val="1600"/>
              </a:spcAft>
              <a:buSzPct val="100000"/>
            </a:pPr>
            <a:r>
              <a:rPr b="1" lang="en-GB" sz="1800"/>
              <a:t>Detection Most used Path on floor </a:t>
            </a:r>
          </a:p>
          <a:p>
            <a:pPr indent="-69850" lvl="0" marL="0" rtl="0">
              <a:lnSpc>
                <a:spcPct val="100000"/>
              </a:lnSpc>
              <a:spcBef>
                <a:spcPts val="0"/>
              </a:spcBef>
              <a:spcAft>
                <a:spcPts val="1600"/>
              </a:spcAft>
              <a:buClr>
                <a:srgbClr val="000000"/>
              </a:buClr>
              <a:buSzPct val="61111"/>
              <a:buNone/>
            </a:pPr>
            <a:r>
              <a:rPr lang="en-GB" sz="1800"/>
              <a:t>---- Human Detection, Path Tracking and Prediction of most appropriate path</a:t>
            </a:r>
          </a:p>
          <a:p>
            <a:pPr indent="-342900" lvl="0" marL="457200" rtl="0">
              <a:lnSpc>
                <a:spcPct val="100000"/>
              </a:lnSpc>
              <a:spcBef>
                <a:spcPts val="0"/>
              </a:spcBef>
              <a:spcAft>
                <a:spcPts val="1600"/>
              </a:spcAft>
              <a:buSzPct val="100000"/>
            </a:pPr>
            <a:r>
              <a:rPr b="1" lang="en-GB" sz="1800"/>
              <a:t>Action Synchronization with Observations </a:t>
            </a:r>
          </a:p>
          <a:p>
            <a:pPr indent="-69850" lvl="0" marL="0" rtl="0">
              <a:lnSpc>
                <a:spcPct val="100000"/>
              </a:lnSpc>
              <a:spcBef>
                <a:spcPts val="0"/>
              </a:spcBef>
              <a:spcAft>
                <a:spcPts val="1600"/>
              </a:spcAft>
              <a:buClr>
                <a:srgbClr val="000000"/>
              </a:buClr>
              <a:buSzPct val="61111"/>
              <a:buNone/>
            </a:pPr>
            <a:r>
              <a:rPr lang="en-GB" sz="1800"/>
              <a:t>---- Abnormal Activity Detection :-</a:t>
            </a:r>
          </a:p>
          <a:p>
            <a:pPr indent="387350" lvl="0" marL="457200" rtl="0">
              <a:lnSpc>
                <a:spcPct val="100000"/>
              </a:lnSpc>
              <a:spcBef>
                <a:spcPts val="0"/>
              </a:spcBef>
              <a:spcAft>
                <a:spcPts val="1600"/>
              </a:spcAft>
              <a:buClr>
                <a:srgbClr val="000000"/>
              </a:buClr>
              <a:buSzPct val="61111"/>
              <a:buNone/>
            </a:pPr>
            <a:r>
              <a:rPr lang="en-GB" sz="1800"/>
              <a:t>i) Entry in Prohibited Area </a:t>
            </a:r>
          </a:p>
          <a:p>
            <a:pPr indent="387350" lvl="0" marL="457200" rtl="0">
              <a:lnSpc>
                <a:spcPct val="100000"/>
              </a:lnSpc>
              <a:spcBef>
                <a:spcPts val="0"/>
              </a:spcBef>
              <a:spcAft>
                <a:spcPts val="1600"/>
              </a:spcAft>
              <a:buClr>
                <a:srgbClr val="000000"/>
              </a:buClr>
              <a:buSzPct val="61111"/>
              <a:buNone/>
            </a:pPr>
            <a:r>
              <a:rPr lang="en-GB" sz="1800"/>
              <a:t>ii) Crowd Detection </a:t>
            </a:r>
          </a:p>
          <a:p>
            <a:pPr indent="-69850" lvl="0" marL="0" rtl="0">
              <a:lnSpc>
                <a:spcPct val="100000"/>
              </a:lnSpc>
              <a:spcBef>
                <a:spcPts val="0"/>
              </a:spcBef>
              <a:spcAft>
                <a:spcPts val="1600"/>
              </a:spcAft>
              <a:buClr>
                <a:srgbClr val="000000"/>
              </a:buClr>
              <a:buSzPct val="61111"/>
              <a:buNone/>
            </a:pPr>
            <a:r>
              <a:rPr lang="en-GB" sz="1800"/>
              <a:t>---- Entry-exit criterion in indoor scenes</a:t>
            </a:r>
          </a:p>
          <a:p>
            <a:pPr indent="-342900" lvl="0" marL="457200" rtl="0">
              <a:lnSpc>
                <a:spcPct val="100000"/>
              </a:lnSpc>
              <a:spcBef>
                <a:spcPts val="0"/>
              </a:spcBef>
              <a:spcAft>
                <a:spcPts val="1600"/>
              </a:spcAft>
              <a:buSzPct val="100000"/>
            </a:pPr>
            <a:r>
              <a:rPr b="1" lang="en-GB" sz="1800"/>
              <a:t>Action Synchronization with Time </a:t>
            </a:r>
          </a:p>
          <a:p>
            <a:pPr indent="0" lvl="0" marL="0" rtl="0">
              <a:lnSpc>
                <a:spcPct val="100000"/>
              </a:lnSpc>
              <a:spcBef>
                <a:spcPts val="0"/>
              </a:spcBef>
              <a:spcAft>
                <a:spcPts val="1600"/>
              </a:spcAft>
              <a:buNone/>
            </a:pPr>
            <a:r>
              <a:rPr lang="en-GB" sz="1800"/>
              <a:t>---- Desirable entries in a cabin/area between given time intervals</a:t>
            </a:r>
          </a:p>
          <a:p>
            <a:pPr indent="-69850" lvl="0" marL="0" rtl="0">
              <a:lnSpc>
                <a:spcPct val="115000"/>
              </a:lnSpc>
              <a:spcBef>
                <a:spcPts val="0"/>
              </a:spcBef>
              <a:spcAft>
                <a:spcPts val="1600"/>
              </a:spcAft>
              <a:buClr>
                <a:srgbClr val="000000"/>
              </a:buClr>
              <a:buSzPct val="61111"/>
              <a:buNone/>
            </a:pPr>
            <a:r>
              <a:t/>
            </a:r>
            <a:endParaRPr sz="1800"/>
          </a:p>
          <a:p>
            <a:pPr indent="-69850" lvl="0" marL="0" rtl="0">
              <a:lnSpc>
                <a:spcPct val="115000"/>
              </a:lnSpc>
              <a:spcBef>
                <a:spcPts val="0"/>
              </a:spcBef>
              <a:spcAft>
                <a:spcPts val="1600"/>
              </a:spcAft>
              <a:buClr>
                <a:srgbClr val="000000"/>
              </a:buClr>
              <a:buSzPct val="61111"/>
              <a:buNone/>
            </a:pPr>
            <a:r>
              <a:rPr lang="en-GB" sz="1800"/>
              <a:t>	</a:t>
            </a:r>
          </a:p>
          <a:p>
            <a:pPr indent="0" lvl="0" marL="0" marR="0" rtl="0" algn="l">
              <a:lnSpc>
                <a:spcPct val="90000"/>
              </a:lnSpc>
              <a:spcBef>
                <a:spcPts val="1000"/>
              </a:spcBef>
              <a:buNone/>
            </a:pPr>
            <a:r>
              <a:t/>
            </a:r>
            <a:endParaRPr/>
          </a:p>
        </p:txBody>
      </p:sp>
      <p:sp>
        <p:nvSpPr>
          <p:cNvPr id="118" name="Shape 118"/>
          <p:cNvSpPr txBox="1"/>
          <p:nvPr>
            <p:ph idx="11" type="ftr"/>
          </p:nvPr>
        </p:nvSpPr>
        <p:spPr>
          <a:xfrm>
            <a:off x="742950" y="6346826"/>
            <a:ext cx="7296149"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GB" sz="1200">
                <a:solidFill>
                  <a:srgbClr val="888888"/>
                </a:solidFill>
                <a:latin typeface="Arial"/>
                <a:ea typeface="Arial"/>
                <a:cs typeface="Arial"/>
                <a:sym typeface="Arial"/>
              </a:rPr>
              <a:t>BTP Interim Progress Review, Department of Computer Science &amp; Engineering, IIT Jodhpur</a:t>
            </a:r>
          </a:p>
        </p:txBody>
      </p:sp>
      <p:sp>
        <p:nvSpPr>
          <p:cNvPr id="119" name="Shape 11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28650" y="0"/>
            <a:ext cx="7886700" cy="848700"/>
          </a:xfrm>
          <a:prstGeom prst="rect">
            <a:avLst/>
          </a:prstGeom>
          <a:noFill/>
          <a:ln>
            <a:noFill/>
          </a:ln>
        </p:spPr>
        <p:txBody>
          <a:bodyPr anchorCtr="0" anchor="ctr" bIns="45700" lIns="91425" rIns="91425" tIns="45700">
            <a:noAutofit/>
          </a:bodyPr>
          <a:lstStyle/>
          <a:p>
            <a:pPr indent="-228600" lvl="0" marL="457200" marR="0" rtl="0" algn="l">
              <a:lnSpc>
                <a:spcPct val="90000"/>
              </a:lnSpc>
              <a:spcBef>
                <a:spcPts val="0"/>
              </a:spcBef>
              <a:buChar char="❖"/>
            </a:pPr>
            <a:r>
              <a:rPr b="1" i="0" lang="en-GB" sz="3600" u="none" cap="none" strike="noStrike">
                <a:solidFill>
                  <a:schemeClr val="dk1"/>
                </a:solidFill>
                <a:latin typeface="Arial"/>
                <a:ea typeface="Arial"/>
                <a:cs typeface="Arial"/>
                <a:sym typeface="Arial"/>
              </a:rPr>
              <a:t>Progress</a:t>
            </a:r>
            <a:r>
              <a:rPr b="1" lang="en-GB"/>
              <a:t> &amp;</a:t>
            </a:r>
            <a:r>
              <a:rPr b="1" i="0" lang="en-GB" sz="3600" u="none" cap="none" strike="noStrike">
                <a:solidFill>
                  <a:schemeClr val="dk1"/>
                </a:solidFill>
                <a:latin typeface="Arial"/>
                <a:ea typeface="Arial"/>
                <a:cs typeface="Arial"/>
                <a:sym typeface="Arial"/>
              </a:rPr>
              <a:t> Timeline</a:t>
            </a:r>
          </a:p>
        </p:txBody>
      </p:sp>
      <p:sp>
        <p:nvSpPr>
          <p:cNvPr id="125" name="Shape 125"/>
          <p:cNvSpPr txBox="1"/>
          <p:nvPr>
            <p:ph idx="1" type="body"/>
          </p:nvPr>
        </p:nvSpPr>
        <p:spPr>
          <a:xfrm>
            <a:off x="628650" y="898025"/>
            <a:ext cx="8278200" cy="5507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 </a:t>
            </a:r>
            <a:r>
              <a:rPr b="1" lang="en-GB"/>
              <a:t>W</a:t>
            </a:r>
            <a:r>
              <a:rPr b="1" i="0" lang="en-GB" sz="2400" u="none" cap="none" strike="noStrike">
                <a:solidFill>
                  <a:schemeClr val="dk1"/>
                </a:solidFill>
                <a:latin typeface="Arial"/>
                <a:ea typeface="Arial"/>
                <a:cs typeface="Arial"/>
                <a:sym typeface="Arial"/>
              </a:rPr>
              <a:t>ork done so far</a:t>
            </a:r>
          </a:p>
          <a:p>
            <a:pPr indent="0" lvl="0" marL="0" marR="0" rtl="0" algn="l">
              <a:lnSpc>
                <a:spcPct val="90000"/>
              </a:lnSpc>
              <a:spcBef>
                <a:spcPts val="0"/>
              </a:spcBef>
              <a:spcAft>
                <a:spcPts val="0"/>
              </a:spcAft>
              <a:buNone/>
            </a:pPr>
            <a:r>
              <a:rPr lang="en-GB"/>
              <a:t>  </a:t>
            </a:r>
            <a:r>
              <a:rPr lang="en-GB" sz="2000"/>
              <a:t> -- Literature Survey</a:t>
            </a:r>
          </a:p>
          <a:p>
            <a:pPr indent="0" lvl="0" marL="0" marR="0" rtl="0" algn="l">
              <a:lnSpc>
                <a:spcPct val="90000"/>
              </a:lnSpc>
              <a:spcBef>
                <a:spcPts val="0"/>
              </a:spcBef>
              <a:spcAft>
                <a:spcPts val="0"/>
              </a:spcAft>
              <a:buNone/>
            </a:pPr>
            <a:r>
              <a:rPr lang="en-GB" sz="2000"/>
              <a:t>   -- Human Tracking and path detection in recorded clips</a:t>
            </a:r>
          </a:p>
          <a:p>
            <a:pPr indent="0" lvl="0" marL="0" marR="0" rtl="0" algn="l">
              <a:lnSpc>
                <a:spcPct val="90000"/>
              </a:lnSpc>
              <a:spcBef>
                <a:spcPts val="0"/>
              </a:spcBef>
              <a:spcAft>
                <a:spcPts val="0"/>
              </a:spcAft>
              <a:buNone/>
            </a:pPr>
            <a:r>
              <a:rPr lang="en-GB" sz="2000"/>
              <a:t>       ( in progress )</a:t>
            </a:r>
          </a:p>
          <a:p>
            <a:pPr indent="-228600" lvl="0" marL="228600" marR="0" rtl="0" algn="l">
              <a:lnSpc>
                <a:spcPct val="90000"/>
              </a:lnSpc>
              <a:spcBef>
                <a:spcPts val="100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 </a:t>
            </a:r>
            <a:r>
              <a:rPr b="1" i="0" lang="en-GB" sz="2400" u="none" cap="none" strike="noStrike">
                <a:solidFill>
                  <a:schemeClr val="dk1"/>
                </a:solidFill>
                <a:latin typeface="Arial"/>
                <a:ea typeface="Arial"/>
                <a:cs typeface="Arial"/>
                <a:sym typeface="Arial"/>
              </a:rPr>
              <a:t>Timeline (</a:t>
            </a:r>
            <a:r>
              <a:rPr b="1" lang="en-GB" sz="2800"/>
              <a:t>M</a:t>
            </a:r>
            <a:r>
              <a:rPr b="1" lang="en-GB" sz="2800"/>
              <a:t>odularization</a:t>
            </a:r>
            <a:r>
              <a:rPr b="1" lang="en-GB"/>
              <a:t>):</a:t>
            </a:r>
          </a:p>
          <a:p>
            <a:pPr indent="0" lvl="0" marL="0" marR="0" rtl="0" algn="l">
              <a:lnSpc>
                <a:spcPct val="90000"/>
              </a:lnSpc>
              <a:spcBef>
                <a:spcPts val="1000"/>
              </a:spcBef>
              <a:spcAft>
                <a:spcPts val="0"/>
              </a:spcAft>
              <a:buNone/>
            </a:pPr>
            <a:r>
              <a:t/>
            </a:r>
            <a:endParaRPr b="1"/>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buNone/>
            </a:pPr>
            <a:r>
              <a:t/>
            </a:r>
            <a:endParaRPr b="0" i="1" sz="2400" u="none" cap="none" strike="noStrike">
              <a:solidFill>
                <a:schemeClr val="dk1"/>
              </a:solidFill>
              <a:latin typeface="Arial"/>
              <a:ea typeface="Arial"/>
              <a:cs typeface="Arial"/>
              <a:sym typeface="Arial"/>
            </a:endParaRPr>
          </a:p>
        </p:txBody>
      </p:sp>
      <p:sp>
        <p:nvSpPr>
          <p:cNvPr id="126" name="Shape 126"/>
          <p:cNvSpPr txBox="1"/>
          <p:nvPr>
            <p:ph idx="11" type="ftr"/>
          </p:nvPr>
        </p:nvSpPr>
        <p:spPr>
          <a:xfrm>
            <a:off x="742950" y="6346826"/>
            <a:ext cx="72960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GB" sz="1200">
                <a:solidFill>
                  <a:srgbClr val="888888"/>
                </a:solidFill>
                <a:latin typeface="Arial"/>
                <a:ea typeface="Arial"/>
                <a:cs typeface="Arial"/>
                <a:sym typeface="Arial"/>
              </a:rPr>
              <a:t>BTP Interim </a:t>
            </a:r>
            <a:r>
              <a:rPr lang="en-GB" sz="1200">
                <a:solidFill>
                  <a:srgbClr val="888888"/>
                </a:solidFill>
                <a:latin typeface="Arial"/>
                <a:ea typeface="Arial"/>
                <a:cs typeface="Arial"/>
                <a:sym typeface="Arial"/>
              </a:rPr>
              <a:t>Progress Review, Department of Computer Science &amp; Engineering, IIT Jodhpur</a:t>
            </a:r>
          </a:p>
        </p:txBody>
      </p:sp>
      <p:sp>
        <p:nvSpPr>
          <p:cNvPr id="127" name="Shape 12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sp>
        <p:nvSpPr>
          <p:cNvPr id="128" name="Shape 128"/>
          <p:cNvSpPr/>
          <p:nvPr/>
        </p:nvSpPr>
        <p:spPr>
          <a:xfrm>
            <a:off x="1002375" y="4753422"/>
            <a:ext cx="6077400" cy="103500"/>
          </a:xfrm>
          <a:prstGeom prst="rect">
            <a:avLst/>
          </a:prstGeom>
          <a:solidFill>
            <a:srgbClr val="EEEEEE"/>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255400" y="4739600"/>
            <a:ext cx="824400" cy="103500"/>
          </a:xfrm>
          <a:prstGeom prst="rect">
            <a:avLst/>
          </a:prstGeom>
          <a:solidFill>
            <a:srgbClr val="F6B26B"/>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5706875" y="4727650"/>
            <a:ext cx="548400" cy="103500"/>
          </a:xfrm>
          <a:prstGeom prst="rect">
            <a:avLst/>
          </a:prstGeom>
          <a:solidFill>
            <a:srgbClr val="6AA84F"/>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5027426" y="4719750"/>
            <a:ext cx="682200" cy="103500"/>
          </a:xfrm>
          <a:prstGeom prst="rect">
            <a:avLst/>
          </a:prstGeom>
          <a:solidFill>
            <a:srgbClr val="A4C2F4"/>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3940849" y="4729925"/>
            <a:ext cx="1096500" cy="103500"/>
          </a:xfrm>
          <a:prstGeom prst="rect">
            <a:avLst/>
          </a:prstGeom>
          <a:solidFill>
            <a:srgbClr val="F1F75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844351" y="4739600"/>
            <a:ext cx="1096500" cy="103500"/>
          </a:xfrm>
          <a:prstGeom prst="rect">
            <a:avLst/>
          </a:prstGeom>
          <a:solidFill>
            <a:srgbClr val="EA9999"/>
          </a:solid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1889248" y="4727644"/>
            <a:ext cx="0" cy="103500"/>
          </a:xfrm>
          <a:prstGeom prst="straightConnector1">
            <a:avLst/>
          </a:prstGeom>
          <a:noFill/>
          <a:ln cap="flat" cmpd="sng" w="38100">
            <a:solidFill>
              <a:srgbClr val="000000"/>
            </a:solidFill>
            <a:prstDash val="solid"/>
            <a:round/>
            <a:headEnd len="lg" w="lg" type="none"/>
            <a:tailEnd len="lg" w="lg" type="none"/>
          </a:ln>
        </p:spPr>
      </p:sp>
      <p:sp>
        <p:nvSpPr>
          <p:cNvPr id="135" name="Shape 135"/>
          <p:cNvSpPr/>
          <p:nvPr/>
        </p:nvSpPr>
        <p:spPr>
          <a:xfrm>
            <a:off x="2025690" y="4727644"/>
            <a:ext cx="0" cy="103500"/>
          </a:xfrm>
          <a:prstGeom prst="straightConnector1">
            <a:avLst/>
          </a:prstGeom>
          <a:noFill/>
          <a:ln cap="flat" cmpd="sng" w="38100">
            <a:solidFill>
              <a:srgbClr val="000000"/>
            </a:solidFill>
            <a:prstDash val="solid"/>
            <a:round/>
            <a:headEnd len="lg" w="lg" type="none"/>
            <a:tailEnd len="lg" w="lg" type="none"/>
          </a:ln>
        </p:spPr>
      </p:sp>
      <p:sp>
        <p:nvSpPr>
          <p:cNvPr id="136" name="Shape 136"/>
          <p:cNvSpPr/>
          <p:nvPr/>
        </p:nvSpPr>
        <p:spPr>
          <a:xfrm>
            <a:off x="2162132" y="4727644"/>
            <a:ext cx="0" cy="103500"/>
          </a:xfrm>
          <a:prstGeom prst="straightConnector1">
            <a:avLst/>
          </a:prstGeom>
          <a:noFill/>
          <a:ln cap="flat" cmpd="sng" w="38100">
            <a:solidFill>
              <a:srgbClr val="000000"/>
            </a:solidFill>
            <a:prstDash val="solid"/>
            <a:round/>
            <a:headEnd len="lg" w="lg" type="none"/>
            <a:tailEnd len="lg" w="lg" type="none"/>
          </a:ln>
        </p:spPr>
      </p:sp>
      <p:sp>
        <p:nvSpPr>
          <p:cNvPr id="137" name="Shape 137"/>
          <p:cNvSpPr/>
          <p:nvPr/>
        </p:nvSpPr>
        <p:spPr>
          <a:xfrm>
            <a:off x="2298574" y="4727644"/>
            <a:ext cx="0" cy="103500"/>
          </a:xfrm>
          <a:prstGeom prst="straightConnector1">
            <a:avLst/>
          </a:prstGeom>
          <a:noFill/>
          <a:ln cap="flat" cmpd="sng" w="38100">
            <a:solidFill>
              <a:srgbClr val="000000"/>
            </a:solidFill>
            <a:prstDash val="solid"/>
            <a:round/>
            <a:headEnd len="lg" w="lg" type="none"/>
            <a:tailEnd len="lg" w="lg" type="none"/>
          </a:ln>
        </p:spPr>
      </p:sp>
      <p:sp>
        <p:nvSpPr>
          <p:cNvPr id="138" name="Shape 138"/>
          <p:cNvSpPr/>
          <p:nvPr/>
        </p:nvSpPr>
        <p:spPr>
          <a:xfrm>
            <a:off x="2435017" y="4727644"/>
            <a:ext cx="0" cy="103500"/>
          </a:xfrm>
          <a:prstGeom prst="straightConnector1">
            <a:avLst/>
          </a:prstGeom>
          <a:noFill/>
          <a:ln cap="flat" cmpd="sng" w="38100">
            <a:solidFill>
              <a:srgbClr val="000000"/>
            </a:solidFill>
            <a:prstDash val="solid"/>
            <a:round/>
            <a:headEnd len="lg" w="lg" type="none"/>
            <a:tailEnd len="lg" w="lg" type="none"/>
          </a:ln>
        </p:spPr>
      </p:sp>
      <p:sp>
        <p:nvSpPr>
          <p:cNvPr id="139" name="Shape 139"/>
          <p:cNvSpPr/>
          <p:nvPr/>
        </p:nvSpPr>
        <p:spPr>
          <a:xfrm>
            <a:off x="2571459" y="4727644"/>
            <a:ext cx="0" cy="103500"/>
          </a:xfrm>
          <a:prstGeom prst="straightConnector1">
            <a:avLst/>
          </a:prstGeom>
          <a:noFill/>
          <a:ln cap="flat" cmpd="sng" w="38100">
            <a:solidFill>
              <a:srgbClr val="000000"/>
            </a:solidFill>
            <a:prstDash val="solid"/>
            <a:round/>
            <a:headEnd len="lg" w="lg" type="none"/>
            <a:tailEnd len="lg" w="lg" type="none"/>
          </a:ln>
        </p:spPr>
      </p:sp>
      <p:sp>
        <p:nvSpPr>
          <p:cNvPr id="140" name="Shape 140"/>
          <p:cNvSpPr/>
          <p:nvPr/>
        </p:nvSpPr>
        <p:spPr>
          <a:xfrm>
            <a:off x="2707901" y="4675911"/>
            <a:ext cx="0" cy="155100"/>
          </a:xfrm>
          <a:prstGeom prst="straightConnector1">
            <a:avLst/>
          </a:prstGeom>
          <a:noFill/>
          <a:ln cap="flat" cmpd="sng" w="76200">
            <a:solidFill>
              <a:srgbClr val="000000"/>
            </a:solidFill>
            <a:prstDash val="solid"/>
            <a:round/>
            <a:headEnd len="lg" w="lg" type="none"/>
            <a:tailEnd len="lg" w="lg" type="none"/>
          </a:ln>
        </p:spPr>
      </p:sp>
      <p:sp>
        <p:nvSpPr>
          <p:cNvPr id="141" name="Shape 141"/>
          <p:cNvSpPr/>
          <p:nvPr/>
        </p:nvSpPr>
        <p:spPr>
          <a:xfrm>
            <a:off x="2844343" y="4727644"/>
            <a:ext cx="0" cy="103500"/>
          </a:xfrm>
          <a:prstGeom prst="straightConnector1">
            <a:avLst/>
          </a:prstGeom>
          <a:noFill/>
          <a:ln cap="flat" cmpd="sng" w="38100">
            <a:solidFill>
              <a:srgbClr val="000000"/>
            </a:solidFill>
            <a:prstDash val="solid"/>
            <a:round/>
            <a:headEnd len="lg" w="lg" type="none"/>
            <a:tailEnd len="lg" w="lg" type="none"/>
          </a:ln>
        </p:spPr>
      </p:sp>
      <p:sp>
        <p:nvSpPr>
          <p:cNvPr id="142" name="Shape 142"/>
          <p:cNvSpPr/>
          <p:nvPr/>
        </p:nvSpPr>
        <p:spPr>
          <a:xfrm>
            <a:off x="2980785" y="4727644"/>
            <a:ext cx="0" cy="103500"/>
          </a:xfrm>
          <a:prstGeom prst="straightConnector1">
            <a:avLst/>
          </a:prstGeom>
          <a:noFill/>
          <a:ln cap="flat" cmpd="sng" w="38100">
            <a:solidFill>
              <a:srgbClr val="000000"/>
            </a:solidFill>
            <a:prstDash val="solid"/>
            <a:round/>
            <a:headEnd len="lg" w="lg" type="none"/>
            <a:tailEnd len="lg" w="lg" type="none"/>
          </a:ln>
        </p:spPr>
      </p:sp>
      <p:sp>
        <p:nvSpPr>
          <p:cNvPr id="143" name="Shape 143"/>
          <p:cNvSpPr/>
          <p:nvPr/>
        </p:nvSpPr>
        <p:spPr>
          <a:xfrm>
            <a:off x="3253669" y="4727644"/>
            <a:ext cx="0" cy="103500"/>
          </a:xfrm>
          <a:prstGeom prst="straightConnector1">
            <a:avLst/>
          </a:prstGeom>
          <a:noFill/>
          <a:ln cap="flat" cmpd="sng" w="38100">
            <a:solidFill>
              <a:srgbClr val="000000"/>
            </a:solidFill>
            <a:prstDash val="solid"/>
            <a:round/>
            <a:headEnd len="lg" w="lg" type="none"/>
            <a:tailEnd len="lg" w="lg" type="none"/>
          </a:ln>
        </p:spPr>
      </p:sp>
      <p:sp>
        <p:nvSpPr>
          <p:cNvPr id="144" name="Shape 144"/>
          <p:cNvSpPr/>
          <p:nvPr/>
        </p:nvSpPr>
        <p:spPr>
          <a:xfrm>
            <a:off x="3390111" y="4727644"/>
            <a:ext cx="0" cy="103500"/>
          </a:xfrm>
          <a:prstGeom prst="straightConnector1">
            <a:avLst/>
          </a:prstGeom>
          <a:noFill/>
          <a:ln cap="flat" cmpd="sng" w="38100">
            <a:solidFill>
              <a:srgbClr val="000000"/>
            </a:solidFill>
            <a:prstDash val="solid"/>
            <a:round/>
            <a:headEnd len="lg" w="lg" type="none"/>
            <a:tailEnd len="lg" w="lg" type="none"/>
          </a:ln>
        </p:spPr>
      </p:sp>
      <p:sp>
        <p:nvSpPr>
          <p:cNvPr id="145" name="Shape 145"/>
          <p:cNvSpPr/>
          <p:nvPr/>
        </p:nvSpPr>
        <p:spPr>
          <a:xfrm>
            <a:off x="3526553" y="4727644"/>
            <a:ext cx="0" cy="103500"/>
          </a:xfrm>
          <a:prstGeom prst="straightConnector1">
            <a:avLst/>
          </a:prstGeom>
          <a:noFill/>
          <a:ln cap="flat" cmpd="sng" w="38100">
            <a:solidFill>
              <a:srgbClr val="000000"/>
            </a:solidFill>
            <a:prstDash val="solid"/>
            <a:round/>
            <a:headEnd len="lg" w="lg" type="none"/>
            <a:tailEnd len="lg" w="lg" type="none"/>
          </a:ln>
        </p:spPr>
      </p:sp>
      <p:sp>
        <p:nvSpPr>
          <p:cNvPr id="146" name="Shape 146"/>
          <p:cNvSpPr/>
          <p:nvPr/>
        </p:nvSpPr>
        <p:spPr>
          <a:xfrm>
            <a:off x="3799438" y="4727644"/>
            <a:ext cx="0" cy="103500"/>
          </a:xfrm>
          <a:prstGeom prst="straightConnector1">
            <a:avLst/>
          </a:prstGeom>
          <a:noFill/>
          <a:ln cap="flat" cmpd="sng" w="38100">
            <a:solidFill>
              <a:srgbClr val="000000"/>
            </a:solidFill>
            <a:prstDash val="solid"/>
            <a:round/>
            <a:headEnd len="lg" w="lg" type="none"/>
            <a:tailEnd len="lg" w="lg" type="none"/>
          </a:ln>
        </p:spPr>
      </p:sp>
      <p:sp>
        <p:nvSpPr>
          <p:cNvPr id="147" name="Shape 147"/>
          <p:cNvSpPr/>
          <p:nvPr/>
        </p:nvSpPr>
        <p:spPr>
          <a:xfrm>
            <a:off x="4072322" y="4727644"/>
            <a:ext cx="0" cy="103500"/>
          </a:xfrm>
          <a:prstGeom prst="straightConnector1">
            <a:avLst/>
          </a:prstGeom>
          <a:noFill/>
          <a:ln cap="flat" cmpd="sng" w="38100">
            <a:solidFill>
              <a:srgbClr val="000000"/>
            </a:solidFill>
            <a:prstDash val="solid"/>
            <a:round/>
            <a:headEnd len="lg" w="lg" type="none"/>
            <a:tailEnd len="lg" w="lg" type="none"/>
          </a:ln>
        </p:spPr>
      </p:sp>
      <p:sp>
        <p:nvSpPr>
          <p:cNvPr id="148" name="Shape 148"/>
          <p:cNvSpPr/>
          <p:nvPr/>
        </p:nvSpPr>
        <p:spPr>
          <a:xfrm>
            <a:off x="4208764" y="4727644"/>
            <a:ext cx="0" cy="103500"/>
          </a:xfrm>
          <a:prstGeom prst="straightConnector1">
            <a:avLst/>
          </a:prstGeom>
          <a:noFill/>
          <a:ln cap="flat" cmpd="sng" w="38100">
            <a:solidFill>
              <a:srgbClr val="000000"/>
            </a:solidFill>
            <a:prstDash val="solid"/>
            <a:round/>
            <a:headEnd len="lg" w="lg" type="none"/>
            <a:tailEnd len="lg" w="lg" type="none"/>
          </a:ln>
        </p:spPr>
      </p:sp>
      <p:sp>
        <p:nvSpPr>
          <p:cNvPr id="149" name="Shape 149"/>
          <p:cNvSpPr/>
          <p:nvPr/>
        </p:nvSpPr>
        <p:spPr>
          <a:xfrm>
            <a:off x="4320837" y="4727644"/>
            <a:ext cx="0" cy="103500"/>
          </a:xfrm>
          <a:prstGeom prst="straightConnector1">
            <a:avLst/>
          </a:prstGeom>
          <a:noFill/>
          <a:ln cap="flat" cmpd="sng" w="38100">
            <a:solidFill>
              <a:srgbClr val="000000"/>
            </a:solidFill>
            <a:prstDash val="solid"/>
            <a:round/>
            <a:headEnd len="lg" w="lg" type="none"/>
            <a:tailEnd len="lg" w="lg" type="none"/>
          </a:ln>
        </p:spPr>
      </p:sp>
      <p:sp>
        <p:nvSpPr>
          <p:cNvPr id="150" name="Shape 150"/>
          <p:cNvSpPr/>
          <p:nvPr/>
        </p:nvSpPr>
        <p:spPr>
          <a:xfrm>
            <a:off x="4474105" y="4663001"/>
            <a:ext cx="0" cy="155100"/>
          </a:xfrm>
          <a:prstGeom prst="straightConnector1">
            <a:avLst/>
          </a:prstGeom>
          <a:noFill/>
          <a:ln cap="flat" cmpd="sng" w="76200">
            <a:solidFill>
              <a:srgbClr val="000000"/>
            </a:solidFill>
            <a:prstDash val="solid"/>
            <a:round/>
            <a:headEnd len="lg" w="lg" type="none"/>
            <a:tailEnd len="lg" w="lg" type="none"/>
          </a:ln>
        </p:spPr>
      </p:sp>
      <p:sp>
        <p:nvSpPr>
          <p:cNvPr id="151" name="Shape 151"/>
          <p:cNvSpPr/>
          <p:nvPr/>
        </p:nvSpPr>
        <p:spPr>
          <a:xfrm>
            <a:off x="4603027" y="4719734"/>
            <a:ext cx="0" cy="103500"/>
          </a:xfrm>
          <a:prstGeom prst="straightConnector1">
            <a:avLst/>
          </a:prstGeom>
          <a:noFill/>
          <a:ln cap="flat" cmpd="sng" w="38100">
            <a:solidFill>
              <a:srgbClr val="000000"/>
            </a:solidFill>
            <a:prstDash val="solid"/>
            <a:round/>
            <a:headEnd len="lg" w="lg" type="none"/>
            <a:tailEnd len="lg" w="lg" type="none"/>
          </a:ln>
        </p:spPr>
      </p:sp>
      <p:sp>
        <p:nvSpPr>
          <p:cNvPr id="152" name="Shape 152"/>
          <p:cNvSpPr/>
          <p:nvPr/>
        </p:nvSpPr>
        <p:spPr>
          <a:xfrm>
            <a:off x="4754532" y="4727644"/>
            <a:ext cx="0" cy="103500"/>
          </a:xfrm>
          <a:prstGeom prst="straightConnector1">
            <a:avLst/>
          </a:prstGeom>
          <a:noFill/>
          <a:ln cap="flat" cmpd="sng" w="38100">
            <a:solidFill>
              <a:srgbClr val="000000"/>
            </a:solidFill>
            <a:prstDash val="solid"/>
            <a:round/>
            <a:headEnd len="lg" w="lg" type="none"/>
            <a:tailEnd len="lg" w="lg" type="none"/>
          </a:ln>
        </p:spPr>
      </p:sp>
      <p:sp>
        <p:nvSpPr>
          <p:cNvPr id="153" name="Shape 153"/>
          <p:cNvSpPr/>
          <p:nvPr/>
        </p:nvSpPr>
        <p:spPr>
          <a:xfrm>
            <a:off x="4890974" y="4727644"/>
            <a:ext cx="0" cy="103500"/>
          </a:xfrm>
          <a:prstGeom prst="straightConnector1">
            <a:avLst/>
          </a:prstGeom>
          <a:noFill/>
          <a:ln cap="flat" cmpd="sng" w="38100">
            <a:solidFill>
              <a:srgbClr val="000000"/>
            </a:solidFill>
            <a:prstDash val="solid"/>
            <a:round/>
            <a:headEnd len="lg" w="lg" type="none"/>
            <a:tailEnd len="lg" w="lg" type="none"/>
          </a:ln>
        </p:spPr>
      </p:sp>
      <p:sp>
        <p:nvSpPr>
          <p:cNvPr id="154" name="Shape 154"/>
          <p:cNvSpPr/>
          <p:nvPr/>
        </p:nvSpPr>
        <p:spPr>
          <a:xfrm>
            <a:off x="5027417" y="4727644"/>
            <a:ext cx="0" cy="103500"/>
          </a:xfrm>
          <a:prstGeom prst="straightConnector1">
            <a:avLst/>
          </a:prstGeom>
          <a:noFill/>
          <a:ln cap="flat" cmpd="sng" w="38100">
            <a:solidFill>
              <a:srgbClr val="000000"/>
            </a:solidFill>
            <a:prstDash val="solid"/>
            <a:round/>
            <a:headEnd len="lg" w="lg" type="none"/>
            <a:tailEnd len="lg" w="lg" type="none"/>
          </a:ln>
        </p:spPr>
      </p:sp>
      <p:sp>
        <p:nvSpPr>
          <p:cNvPr id="155" name="Shape 155"/>
          <p:cNvSpPr/>
          <p:nvPr/>
        </p:nvSpPr>
        <p:spPr>
          <a:xfrm>
            <a:off x="5300301" y="4727644"/>
            <a:ext cx="0" cy="103500"/>
          </a:xfrm>
          <a:prstGeom prst="straightConnector1">
            <a:avLst/>
          </a:prstGeom>
          <a:noFill/>
          <a:ln cap="flat" cmpd="sng" w="38100">
            <a:solidFill>
              <a:srgbClr val="000000"/>
            </a:solidFill>
            <a:prstDash val="solid"/>
            <a:round/>
            <a:headEnd len="lg" w="lg" type="none"/>
            <a:tailEnd len="lg" w="lg" type="none"/>
          </a:ln>
        </p:spPr>
      </p:sp>
      <p:sp>
        <p:nvSpPr>
          <p:cNvPr id="156" name="Shape 156"/>
          <p:cNvSpPr/>
          <p:nvPr/>
        </p:nvSpPr>
        <p:spPr>
          <a:xfrm>
            <a:off x="5436743" y="4727644"/>
            <a:ext cx="0" cy="103500"/>
          </a:xfrm>
          <a:prstGeom prst="straightConnector1">
            <a:avLst/>
          </a:prstGeom>
          <a:noFill/>
          <a:ln cap="flat" cmpd="sng" w="38100">
            <a:solidFill>
              <a:srgbClr val="000000"/>
            </a:solidFill>
            <a:prstDash val="solid"/>
            <a:round/>
            <a:headEnd len="lg" w="lg" type="none"/>
            <a:tailEnd len="lg" w="lg" type="none"/>
          </a:ln>
        </p:spPr>
      </p:sp>
      <p:sp>
        <p:nvSpPr>
          <p:cNvPr id="157" name="Shape 157"/>
          <p:cNvSpPr/>
          <p:nvPr/>
        </p:nvSpPr>
        <p:spPr>
          <a:xfrm>
            <a:off x="5573185" y="4727644"/>
            <a:ext cx="0" cy="103500"/>
          </a:xfrm>
          <a:prstGeom prst="straightConnector1">
            <a:avLst/>
          </a:prstGeom>
          <a:noFill/>
          <a:ln cap="flat" cmpd="sng" w="38100">
            <a:solidFill>
              <a:srgbClr val="000000"/>
            </a:solidFill>
            <a:prstDash val="solid"/>
            <a:round/>
            <a:headEnd len="lg" w="lg" type="none"/>
            <a:tailEnd len="lg" w="lg" type="none"/>
          </a:ln>
        </p:spPr>
      </p:sp>
      <p:sp>
        <p:nvSpPr>
          <p:cNvPr id="158" name="Shape 158"/>
          <p:cNvSpPr/>
          <p:nvPr/>
        </p:nvSpPr>
        <p:spPr>
          <a:xfrm>
            <a:off x="5709627" y="4727644"/>
            <a:ext cx="0" cy="103500"/>
          </a:xfrm>
          <a:prstGeom prst="straightConnector1">
            <a:avLst/>
          </a:prstGeom>
          <a:noFill/>
          <a:ln cap="flat" cmpd="sng" w="38100">
            <a:solidFill>
              <a:srgbClr val="000000"/>
            </a:solidFill>
            <a:prstDash val="solid"/>
            <a:round/>
            <a:headEnd len="lg" w="lg" type="none"/>
            <a:tailEnd len="lg" w="lg" type="none"/>
          </a:ln>
        </p:spPr>
      </p:sp>
      <p:sp>
        <p:nvSpPr>
          <p:cNvPr id="159" name="Shape 159"/>
          <p:cNvSpPr/>
          <p:nvPr/>
        </p:nvSpPr>
        <p:spPr>
          <a:xfrm>
            <a:off x="5846069" y="4727644"/>
            <a:ext cx="0" cy="103500"/>
          </a:xfrm>
          <a:prstGeom prst="straightConnector1">
            <a:avLst/>
          </a:prstGeom>
          <a:noFill/>
          <a:ln cap="flat" cmpd="sng" w="38100">
            <a:solidFill>
              <a:srgbClr val="000000"/>
            </a:solidFill>
            <a:prstDash val="solid"/>
            <a:round/>
            <a:headEnd len="lg" w="lg" type="none"/>
            <a:tailEnd len="lg" w="lg" type="none"/>
          </a:ln>
        </p:spPr>
      </p:sp>
      <p:sp>
        <p:nvSpPr>
          <p:cNvPr id="160" name="Shape 160"/>
          <p:cNvSpPr/>
          <p:nvPr/>
        </p:nvSpPr>
        <p:spPr>
          <a:xfrm>
            <a:off x="5982511" y="4727644"/>
            <a:ext cx="0" cy="103500"/>
          </a:xfrm>
          <a:prstGeom prst="straightConnector1">
            <a:avLst/>
          </a:prstGeom>
          <a:noFill/>
          <a:ln cap="flat" cmpd="sng" w="38100">
            <a:solidFill>
              <a:srgbClr val="000000"/>
            </a:solidFill>
            <a:prstDash val="solid"/>
            <a:round/>
            <a:headEnd len="lg" w="lg" type="none"/>
            <a:tailEnd len="lg" w="lg" type="none"/>
          </a:ln>
        </p:spPr>
      </p:sp>
      <p:sp>
        <p:nvSpPr>
          <p:cNvPr id="161" name="Shape 161"/>
          <p:cNvSpPr/>
          <p:nvPr/>
        </p:nvSpPr>
        <p:spPr>
          <a:xfrm>
            <a:off x="6118953" y="4727644"/>
            <a:ext cx="0" cy="103500"/>
          </a:xfrm>
          <a:prstGeom prst="straightConnector1">
            <a:avLst/>
          </a:prstGeom>
          <a:noFill/>
          <a:ln cap="flat" cmpd="sng" w="38100">
            <a:solidFill>
              <a:srgbClr val="000000"/>
            </a:solidFill>
            <a:prstDash val="solid"/>
            <a:round/>
            <a:headEnd len="lg" w="lg" type="none"/>
            <a:tailEnd len="lg" w="lg" type="none"/>
          </a:ln>
        </p:spPr>
      </p:sp>
      <p:sp>
        <p:nvSpPr>
          <p:cNvPr id="162" name="Shape 162"/>
          <p:cNvSpPr/>
          <p:nvPr/>
        </p:nvSpPr>
        <p:spPr>
          <a:xfrm>
            <a:off x="6255395" y="4675911"/>
            <a:ext cx="0" cy="155100"/>
          </a:xfrm>
          <a:prstGeom prst="straightConnector1">
            <a:avLst/>
          </a:prstGeom>
          <a:noFill/>
          <a:ln cap="flat" cmpd="sng" w="76200">
            <a:solidFill>
              <a:srgbClr val="000000"/>
            </a:solidFill>
            <a:prstDash val="solid"/>
            <a:round/>
            <a:headEnd len="lg" w="lg" type="none"/>
            <a:tailEnd len="lg" w="lg" type="none"/>
          </a:ln>
        </p:spPr>
      </p:sp>
      <p:sp>
        <p:nvSpPr>
          <p:cNvPr id="163" name="Shape 163"/>
          <p:cNvSpPr/>
          <p:nvPr/>
        </p:nvSpPr>
        <p:spPr>
          <a:xfrm>
            <a:off x="6391838" y="4727644"/>
            <a:ext cx="0" cy="103500"/>
          </a:xfrm>
          <a:prstGeom prst="straightConnector1">
            <a:avLst/>
          </a:prstGeom>
          <a:noFill/>
          <a:ln cap="flat" cmpd="sng" w="38100">
            <a:solidFill>
              <a:srgbClr val="444444"/>
            </a:solidFill>
            <a:prstDash val="solid"/>
            <a:round/>
            <a:headEnd len="lg" w="lg" type="none"/>
            <a:tailEnd len="lg" w="lg" type="none"/>
          </a:ln>
        </p:spPr>
      </p:sp>
      <p:sp>
        <p:nvSpPr>
          <p:cNvPr id="164" name="Shape 164"/>
          <p:cNvSpPr/>
          <p:nvPr/>
        </p:nvSpPr>
        <p:spPr>
          <a:xfrm>
            <a:off x="6528280" y="4727644"/>
            <a:ext cx="0" cy="103500"/>
          </a:xfrm>
          <a:prstGeom prst="straightConnector1">
            <a:avLst/>
          </a:prstGeom>
          <a:noFill/>
          <a:ln cap="flat" cmpd="sng" w="38100">
            <a:solidFill>
              <a:srgbClr val="666666"/>
            </a:solidFill>
            <a:prstDash val="solid"/>
            <a:round/>
            <a:headEnd len="lg" w="lg" type="none"/>
            <a:tailEnd len="lg" w="lg" type="none"/>
          </a:ln>
        </p:spPr>
      </p:sp>
      <p:sp>
        <p:nvSpPr>
          <p:cNvPr id="165" name="Shape 165"/>
          <p:cNvSpPr/>
          <p:nvPr/>
        </p:nvSpPr>
        <p:spPr>
          <a:xfrm>
            <a:off x="6664722" y="4727644"/>
            <a:ext cx="0" cy="103500"/>
          </a:xfrm>
          <a:prstGeom prst="straightConnector1">
            <a:avLst/>
          </a:prstGeom>
          <a:noFill/>
          <a:ln cap="flat" cmpd="sng" w="38100">
            <a:solidFill>
              <a:srgbClr val="999999"/>
            </a:solidFill>
            <a:prstDash val="solid"/>
            <a:round/>
            <a:headEnd len="lg" w="lg" type="none"/>
            <a:tailEnd len="lg" w="lg" type="none"/>
          </a:ln>
        </p:spPr>
      </p:sp>
      <p:sp>
        <p:nvSpPr>
          <p:cNvPr id="166" name="Shape 166"/>
          <p:cNvSpPr/>
          <p:nvPr/>
        </p:nvSpPr>
        <p:spPr>
          <a:xfrm>
            <a:off x="2852298" y="3394709"/>
            <a:ext cx="0" cy="1448400"/>
          </a:xfrm>
          <a:prstGeom prst="straightConnector1">
            <a:avLst/>
          </a:prstGeom>
          <a:noFill/>
          <a:ln cap="flat" cmpd="sng" w="38100">
            <a:solidFill>
              <a:srgbClr val="FF0000"/>
            </a:solidFill>
            <a:prstDash val="solid"/>
            <a:round/>
            <a:headEnd len="lg" w="lg" type="oval"/>
            <a:tailEnd len="lg" w="lg" type="oval"/>
          </a:ln>
        </p:spPr>
      </p:sp>
      <p:sp>
        <p:nvSpPr>
          <p:cNvPr id="167" name="Shape 167"/>
          <p:cNvSpPr/>
          <p:nvPr/>
        </p:nvSpPr>
        <p:spPr>
          <a:xfrm>
            <a:off x="6262188" y="4719714"/>
            <a:ext cx="0" cy="1344900"/>
          </a:xfrm>
          <a:prstGeom prst="straightConnector1">
            <a:avLst/>
          </a:prstGeom>
          <a:noFill/>
          <a:ln cap="flat" cmpd="sng" w="38100">
            <a:solidFill>
              <a:srgbClr val="FF9900"/>
            </a:solidFill>
            <a:prstDash val="solid"/>
            <a:round/>
            <a:headEnd len="lg" w="lg" type="oval"/>
            <a:tailEnd len="lg" w="lg" type="oval"/>
          </a:ln>
        </p:spPr>
      </p:sp>
      <p:sp>
        <p:nvSpPr>
          <p:cNvPr id="168" name="Shape 168"/>
          <p:cNvSpPr/>
          <p:nvPr/>
        </p:nvSpPr>
        <p:spPr>
          <a:xfrm>
            <a:off x="5028640" y="4723969"/>
            <a:ext cx="0" cy="517200"/>
          </a:xfrm>
          <a:prstGeom prst="straightConnector1">
            <a:avLst/>
          </a:prstGeom>
          <a:noFill/>
          <a:ln cap="flat" cmpd="sng" w="38100">
            <a:solidFill>
              <a:srgbClr val="3D85C6"/>
            </a:solidFill>
            <a:prstDash val="solid"/>
            <a:round/>
            <a:headEnd len="lg" w="lg" type="oval"/>
            <a:tailEnd len="lg" w="lg" type="oval"/>
          </a:ln>
        </p:spPr>
      </p:sp>
      <p:sp>
        <p:nvSpPr>
          <p:cNvPr id="169" name="Shape 169"/>
          <p:cNvSpPr/>
          <p:nvPr/>
        </p:nvSpPr>
        <p:spPr>
          <a:xfrm>
            <a:off x="3941948" y="3795991"/>
            <a:ext cx="0" cy="1035000"/>
          </a:xfrm>
          <a:prstGeom prst="straightConnector1">
            <a:avLst/>
          </a:prstGeom>
          <a:noFill/>
          <a:ln cap="flat" cmpd="sng" w="38100">
            <a:solidFill>
              <a:srgbClr val="F1C232"/>
            </a:solidFill>
            <a:prstDash val="solid"/>
            <a:round/>
            <a:headEnd len="lg" w="lg" type="oval"/>
            <a:tailEnd len="lg" w="lg" type="oval"/>
          </a:ln>
        </p:spPr>
      </p:sp>
      <p:sp>
        <p:nvSpPr>
          <p:cNvPr id="170" name="Shape 170"/>
          <p:cNvSpPr/>
          <p:nvPr/>
        </p:nvSpPr>
        <p:spPr>
          <a:xfrm>
            <a:off x="5710541" y="3305018"/>
            <a:ext cx="0" cy="1551900"/>
          </a:xfrm>
          <a:prstGeom prst="straightConnector1">
            <a:avLst/>
          </a:prstGeom>
          <a:noFill/>
          <a:ln cap="flat" cmpd="sng" w="38100">
            <a:solidFill>
              <a:srgbClr val="25A803"/>
            </a:solidFill>
            <a:prstDash val="solid"/>
            <a:round/>
            <a:headEnd len="lg" w="lg" type="oval"/>
            <a:tailEnd len="lg" w="lg" type="oval"/>
          </a:ln>
        </p:spPr>
      </p:sp>
      <p:sp>
        <p:nvSpPr>
          <p:cNvPr id="171" name="Shape 171"/>
          <p:cNvSpPr/>
          <p:nvPr/>
        </p:nvSpPr>
        <p:spPr>
          <a:xfrm>
            <a:off x="794800" y="2911500"/>
            <a:ext cx="1913100" cy="1035000"/>
          </a:xfrm>
          <a:prstGeom prst="roundRect">
            <a:avLst>
              <a:gd fmla="val 16667" name="adj"/>
            </a:avLst>
          </a:prstGeom>
          <a:solidFill>
            <a:srgbClr val="FF0000"/>
          </a:solidFill>
          <a:ln cap="flat" cmpd="sng" w="12700">
            <a:solidFill>
              <a:srgbClr val="FFFFFF"/>
            </a:solidFill>
            <a:prstDash val="solid"/>
            <a:miter/>
            <a:headEnd len="med" w="med" type="none"/>
            <a:tailEnd len="med" w="med" type="none"/>
          </a:ln>
        </p:spPr>
        <p:txBody>
          <a:bodyPr anchorCtr="0" anchor="ctr" bIns="91425" lIns="91425" rIns="91425" tIns="91425">
            <a:noAutofit/>
          </a:bodyPr>
          <a:lstStyle/>
          <a:p>
            <a:pPr lvl="0" rtl="0">
              <a:lnSpc>
                <a:spcPct val="90000"/>
              </a:lnSpc>
              <a:spcBef>
                <a:spcPts val="0"/>
              </a:spcBef>
              <a:buNone/>
            </a:pPr>
            <a:r>
              <a:rPr lang="en-GB" sz="1600">
                <a:solidFill>
                  <a:srgbClr val="FFFFFF"/>
                </a:solidFill>
              </a:rPr>
              <a:t>Literature Survey and Existing work</a:t>
            </a:r>
          </a:p>
          <a:p>
            <a:pPr lvl="0" rtl="0">
              <a:lnSpc>
                <a:spcPct val="90000"/>
              </a:lnSpc>
              <a:spcBef>
                <a:spcPts val="0"/>
              </a:spcBef>
              <a:buNone/>
            </a:pPr>
            <a:r>
              <a:rPr lang="en-GB" sz="1600">
                <a:solidFill>
                  <a:srgbClr val="FFFFFF"/>
                </a:solidFill>
              </a:rPr>
              <a:t>(Start ) : </a:t>
            </a:r>
          </a:p>
          <a:p>
            <a:pPr lvl="0" rtl="0">
              <a:lnSpc>
                <a:spcPct val="90000"/>
              </a:lnSpc>
              <a:spcBef>
                <a:spcPts val="0"/>
              </a:spcBef>
              <a:buClr>
                <a:srgbClr val="000000"/>
              </a:buClr>
              <a:buFont typeface="Arial"/>
              <a:buNone/>
            </a:pPr>
            <a:r>
              <a:t/>
            </a:r>
            <a:endParaRPr sz="1600">
              <a:solidFill>
                <a:srgbClr val="FFFFFF"/>
              </a:solidFill>
            </a:endParaRPr>
          </a:p>
        </p:txBody>
      </p:sp>
      <p:sp>
        <p:nvSpPr>
          <p:cNvPr id="172" name="Shape 172"/>
          <p:cNvSpPr/>
          <p:nvPr/>
        </p:nvSpPr>
        <p:spPr>
          <a:xfrm>
            <a:off x="4084687" y="2792550"/>
            <a:ext cx="1276800" cy="1272900"/>
          </a:xfrm>
          <a:prstGeom prst="roundRect">
            <a:avLst>
              <a:gd fmla="val 16667" name="adj"/>
            </a:avLst>
          </a:prstGeom>
          <a:solidFill>
            <a:srgbClr val="F1C232"/>
          </a:solidFill>
          <a:ln cap="flat" cmpd="sng" w="12700">
            <a:solidFill>
              <a:srgbClr val="FFFFFF"/>
            </a:solidFill>
            <a:prstDash val="solid"/>
            <a:miter/>
            <a:headEnd len="med" w="med" type="none"/>
            <a:tailEnd len="med" w="med" type="none"/>
          </a:ln>
        </p:spPr>
        <p:txBody>
          <a:bodyPr anchorCtr="0" anchor="ctr" bIns="91425" lIns="91425" rIns="91425" tIns="91425">
            <a:noAutofit/>
          </a:bodyPr>
          <a:lstStyle/>
          <a:p>
            <a:pPr lvl="0" rtl="0">
              <a:lnSpc>
                <a:spcPct val="90000"/>
              </a:lnSpc>
              <a:spcBef>
                <a:spcPts val="0"/>
              </a:spcBef>
              <a:buNone/>
            </a:pPr>
            <a:r>
              <a:rPr lang="en-GB" sz="1600">
                <a:solidFill>
                  <a:srgbClr val="FFFFFF"/>
                </a:solidFill>
              </a:rPr>
              <a:t>Human Tracking &amp; Path Detection</a:t>
            </a:r>
          </a:p>
          <a:p>
            <a:pPr lvl="0" rtl="0">
              <a:lnSpc>
                <a:spcPct val="90000"/>
              </a:lnSpc>
              <a:spcBef>
                <a:spcPts val="0"/>
              </a:spcBef>
              <a:buNone/>
            </a:pPr>
            <a:r>
              <a:rPr lang="en-GB" sz="1600">
                <a:solidFill>
                  <a:srgbClr val="FFFFFF"/>
                </a:solidFill>
              </a:rPr>
              <a:t>(Sept 20) : </a:t>
            </a:r>
          </a:p>
        </p:txBody>
      </p:sp>
      <p:sp>
        <p:nvSpPr>
          <p:cNvPr id="173" name="Shape 173"/>
          <p:cNvSpPr/>
          <p:nvPr/>
        </p:nvSpPr>
        <p:spPr>
          <a:xfrm>
            <a:off x="5846075" y="2878000"/>
            <a:ext cx="2057400" cy="975300"/>
          </a:xfrm>
          <a:prstGeom prst="roundRect">
            <a:avLst>
              <a:gd fmla="val 16667" name="adj"/>
            </a:avLst>
          </a:prstGeom>
          <a:solidFill>
            <a:srgbClr val="25A803"/>
          </a:solidFill>
          <a:ln cap="flat" cmpd="sng" w="12700">
            <a:solidFill>
              <a:srgbClr val="FFFFFF"/>
            </a:solidFill>
            <a:prstDash val="solid"/>
            <a:miter/>
            <a:headEnd len="med" w="med" type="none"/>
            <a:tailEnd len="med" w="med" type="none"/>
          </a:ln>
        </p:spPr>
        <p:txBody>
          <a:bodyPr anchorCtr="0" anchor="ctr" bIns="91425" lIns="91425" rIns="91425" tIns="91425">
            <a:noAutofit/>
          </a:bodyPr>
          <a:lstStyle/>
          <a:p>
            <a:pPr lvl="0" rtl="0">
              <a:lnSpc>
                <a:spcPct val="90000"/>
              </a:lnSpc>
              <a:spcBef>
                <a:spcPts val="0"/>
              </a:spcBef>
              <a:buNone/>
            </a:pPr>
            <a:r>
              <a:rPr lang="en-GB" sz="1600">
                <a:solidFill>
                  <a:srgbClr val="FFFFFF"/>
                </a:solidFill>
              </a:rPr>
              <a:t>Time Synchronized Actions</a:t>
            </a:r>
          </a:p>
          <a:p>
            <a:pPr lvl="0" rtl="0">
              <a:lnSpc>
                <a:spcPct val="90000"/>
              </a:lnSpc>
              <a:spcBef>
                <a:spcPts val="0"/>
              </a:spcBef>
              <a:buNone/>
            </a:pPr>
            <a:r>
              <a:rPr lang="en-GB" sz="1600">
                <a:solidFill>
                  <a:srgbClr val="FFFFFF"/>
                </a:solidFill>
              </a:rPr>
              <a:t>(Oct 20) : </a:t>
            </a:r>
          </a:p>
          <a:p>
            <a:pPr lvl="0" rtl="0">
              <a:lnSpc>
                <a:spcPct val="90000"/>
              </a:lnSpc>
              <a:spcBef>
                <a:spcPts val="0"/>
              </a:spcBef>
              <a:buNone/>
            </a:pPr>
            <a:r>
              <a:t/>
            </a:r>
            <a:endParaRPr sz="1600">
              <a:solidFill>
                <a:srgbClr val="FFFFFF"/>
              </a:solidFill>
            </a:endParaRPr>
          </a:p>
        </p:txBody>
      </p:sp>
      <p:sp>
        <p:nvSpPr>
          <p:cNvPr id="174" name="Shape 174"/>
          <p:cNvSpPr/>
          <p:nvPr/>
        </p:nvSpPr>
        <p:spPr>
          <a:xfrm>
            <a:off x="6391850" y="5276500"/>
            <a:ext cx="2057400" cy="1035000"/>
          </a:xfrm>
          <a:prstGeom prst="roundRect">
            <a:avLst>
              <a:gd fmla="val 16667" name="adj"/>
            </a:avLst>
          </a:prstGeom>
          <a:solidFill>
            <a:srgbClr val="FF9900"/>
          </a:solidFill>
          <a:ln cap="flat" cmpd="sng" w="12700">
            <a:solidFill>
              <a:srgbClr val="FFFFFF"/>
            </a:solidFill>
            <a:prstDash val="solid"/>
            <a:miter/>
            <a:headEnd len="med" w="med" type="none"/>
            <a:tailEnd len="med" w="med" type="none"/>
          </a:ln>
        </p:spPr>
        <p:txBody>
          <a:bodyPr anchorCtr="0" anchor="ctr" bIns="91425" lIns="91425" rIns="91425" tIns="91425">
            <a:noAutofit/>
          </a:bodyPr>
          <a:lstStyle/>
          <a:p>
            <a:pPr lvl="0" rtl="0">
              <a:lnSpc>
                <a:spcPct val="90000"/>
              </a:lnSpc>
              <a:spcBef>
                <a:spcPts val="0"/>
              </a:spcBef>
              <a:buNone/>
            </a:pPr>
            <a:r>
              <a:t/>
            </a:r>
            <a:endParaRPr sz="1600">
              <a:solidFill>
                <a:srgbClr val="FFFFFF"/>
              </a:solidFill>
            </a:endParaRPr>
          </a:p>
          <a:p>
            <a:pPr lvl="0" rtl="0">
              <a:lnSpc>
                <a:spcPct val="90000"/>
              </a:lnSpc>
              <a:spcBef>
                <a:spcPts val="0"/>
              </a:spcBef>
              <a:buNone/>
            </a:pPr>
            <a:r>
              <a:rPr lang="en-GB" sz="1600">
                <a:solidFill>
                  <a:srgbClr val="FFFFFF"/>
                </a:solidFill>
              </a:rPr>
              <a:t>Testing in Practical situation</a:t>
            </a:r>
          </a:p>
          <a:p>
            <a:pPr lvl="0" rtl="0">
              <a:lnSpc>
                <a:spcPct val="90000"/>
              </a:lnSpc>
              <a:spcBef>
                <a:spcPts val="0"/>
              </a:spcBef>
              <a:buNone/>
            </a:pPr>
            <a:r>
              <a:rPr lang="en-GB" sz="1600">
                <a:solidFill>
                  <a:srgbClr val="FFFFFF"/>
                </a:solidFill>
              </a:rPr>
              <a:t>(Nov 10) : </a:t>
            </a:r>
          </a:p>
          <a:p>
            <a:pPr lvl="0" rtl="0">
              <a:spcBef>
                <a:spcPts val="0"/>
              </a:spcBef>
              <a:buNone/>
            </a:pPr>
            <a:r>
              <a:t/>
            </a:r>
            <a:endParaRPr/>
          </a:p>
        </p:txBody>
      </p:sp>
      <p:sp>
        <p:nvSpPr>
          <p:cNvPr id="175" name="Shape 175"/>
          <p:cNvSpPr/>
          <p:nvPr/>
        </p:nvSpPr>
        <p:spPr>
          <a:xfrm>
            <a:off x="4202450" y="5276500"/>
            <a:ext cx="1652400" cy="1035000"/>
          </a:xfrm>
          <a:prstGeom prst="roundRect">
            <a:avLst>
              <a:gd fmla="val 16667" name="adj"/>
            </a:avLst>
          </a:prstGeom>
          <a:solidFill>
            <a:srgbClr val="3D85C6"/>
          </a:solidFill>
          <a:ln cap="flat" cmpd="sng" w="12700">
            <a:solidFill>
              <a:srgbClr val="FFFFFF"/>
            </a:solidFill>
            <a:prstDash val="solid"/>
            <a:miter/>
            <a:headEnd len="med" w="med" type="none"/>
            <a:tailEnd len="med" w="med" type="none"/>
          </a:ln>
        </p:spPr>
        <p:txBody>
          <a:bodyPr anchorCtr="0" anchor="ctr" bIns="91425" lIns="91425" rIns="91425" tIns="91425">
            <a:noAutofit/>
          </a:bodyPr>
          <a:lstStyle/>
          <a:p>
            <a:pPr lvl="0" rtl="0">
              <a:lnSpc>
                <a:spcPct val="90000"/>
              </a:lnSpc>
              <a:spcBef>
                <a:spcPts val="0"/>
              </a:spcBef>
              <a:buNone/>
            </a:pPr>
            <a:r>
              <a:rPr lang="en-GB" sz="1600">
                <a:solidFill>
                  <a:srgbClr val="FFFFFF"/>
                </a:solidFill>
              </a:rPr>
              <a:t>Observation based actions</a:t>
            </a:r>
          </a:p>
          <a:p>
            <a:pPr lvl="0" rtl="0">
              <a:lnSpc>
                <a:spcPct val="90000"/>
              </a:lnSpc>
              <a:spcBef>
                <a:spcPts val="0"/>
              </a:spcBef>
              <a:buNone/>
            </a:pPr>
            <a:r>
              <a:rPr lang="en-GB" sz="1600">
                <a:solidFill>
                  <a:srgbClr val="FFFFFF"/>
                </a:solidFill>
              </a:rPr>
              <a:t>(Oct 5) : </a:t>
            </a:r>
          </a:p>
          <a:p>
            <a:pPr lvl="0" rtl="0">
              <a:lnSpc>
                <a:spcPct val="90000"/>
              </a:lnSpc>
              <a:spcBef>
                <a:spcPts val="0"/>
              </a:spcBef>
              <a:buNone/>
            </a:pPr>
            <a:r>
              <a:t/>
            </a:r>
            <a:endParaRPr sz="1600">
              <a:solidFill>
                <a:srgbClr val="FFFFFF"/>
              </a:solidFill>
            </a:endParaRPr>
          </a:p>
        </p:txBody>
      </p:sp>
      <p:sp>
        <p:nvSpPr>
          <p:cNvPr id="176" name="Shape 176"/>
          <p:cNvSpPr/>
          <p:nvPr/>
        </p:nvSpPr>
        <p:spPr>
          <a:xfrm>
            <a:off x="3106976" y="4727644"/>
            <a:ext cx="0" cy="103500"/>
          </a:xfrm>
          <a:prstGeom prst="straightConnector1">
            <a:avLst/>
          </a:prstGeom>
          <a:noFill/>
          <a:ln cap="flat" cmpd="sng" w="38100">
            <a:solidFill>
              <a:srgbClr val="000000"/>
            </a:solidFill>
            <a:prstDash val="solid"/>
            <a:round/>
            <a:headEnd len="lg" w="lg" type="none"/>
            <a:tailEnd len="lg" w="lg" type="none"/>
          </a:ln>
        </p:spPr>
      </p:sp>
      <p:sp>
        <p:nvSpPr>
          <p:cNvPr id="177" name="Shape 177"/>
          <p:cNvSpPr/>
          <p:nvPr/>
        </p:nvSpPr>
        <p:spPr>
          <a:xfrm>
            <a:off x="3662973" y="4727644"/>
            <a:ext cx="0" cy="103500"/>
          </a:xfrm>
          <a:prstGeom prst="straightConnector1">
            <a:avLst/>
          </a:prstGeom>
          <a:noFill/>
          <a:ln cap="flat" cmpd="sng" w="38100">
            <a:solidFill>
              <a:srgbClr val="000000"/>
            </a:solidFill>
            <a:prstDash val="solid"/>
            <a:round/>
            <a:headEnd len="lg" w="lg" type="none"/>
            <a:tailEnd len="lg" w="lg" type="none"/>
          </a:ln>
        </p:spPr>
      </p:sp>
      <p:sp>
        <p:nvSpPr>
          <p:cNvPr id="178" name="Shape 178"/>
          <p:cNvSpPr/>
          <p:nvPr/>
        </p:nvSpPr>
        <p:spPr>
          <a:xfrm>
            <a:off x="5160434" y="4727644"/>
            <a:ext cx="0" cy="103500"/>
          </a:xfrm>
          <a:prstGeom prst="straightConnector1">
            <a:avLst/>
          </a:prstGeom>
          <a:noFill/>
          <a:ln cap="flat" cmpd="sng" w="38100">
            <a:solidFill>
              <a:srgbClr val="000000"/>
            </a:solidFill>
            <a:prstDash val="solid"/>
            <a:round/>
            <a:headEnd len="lg" w="lg" type="none"/>
            <a:tailEnd len="lg" w="lg" type="none"/>
          </a:ln>
        </p:spPr>
      </p:sp>
      <p:sp>
        <p:nvSpPr>
          <p:cNvPr id="179" name="Shape 179"/>
          <p:cNvSpPr/>
          <p:nvPr/>
        </p:nvSpPr>
        <p:spPr>
          <a:xfrm>
            <a:off x="3931515" y="4727644"/>
            <a:ext cx="0" cy="103500"/>
          </a:xfrm>
          <a:prstGeom prst="straightConnector1">
            <a:avLst/>
          </a:prstGeom>
          <a:noFill/>
          <a:ln cap="flat" cmpd="sng" w="38100">
            <a:solidFill>
              <a:srgbClr val="000000"/>
            </a:solidFill>
            <a:prstDash val="solid"/>
            <a:round/>
            <a:headEnd len="lg" w="lg" type="none"/>
            <a:tailEnd len="lg" w="lg" type="none"/>
          </a:ln>
        </p:spPr>
      </p:sp>
      <p:sp>
        <p:nvSpPr>
          <p:cNvPr id="180" name="Shape 180"/>
          <p:cNvSpPr/>
          <p:nvPr/>
        </p:nvSpPr>
        <p:spPr>
          <a:xfrm>
            <a:off x="6967285" y="4729939"/>
            <a:ext cx="0" cy="103500"/>
          </a:xfrm>
          <a:prstGeom prst="straightConnector1">
            <a:avLst/>
          </a:prstGeom>
          <a:noFill/>
          <a:ln cap="flat" cmpd="sng" w="38100">
            <a:solidFill>
              <a:srgbClr val="999999"/>
            </a:solidFill>
            <a:prstDash val="solid"/>
            <a:round/>
            <a:headEnd len="lg" w="lg" type="none"/>
            <a:tailEnd len="lg" w="lg" type="none"/>
          </a:ln>
        </p:spPr>
      </p:sp>
      <p:sp>
        <p:nvSpPr>
          <p:cNvPr id="181" name="Shape 181"/>
          <p:cNvSpPr/>
          <p:nvPr/>
        </p:nvSpPr>
        <p:spPr>
          <a:xfrm>
            <a:off x="6794315" y="4739611"/>
            <a:ext cx="0" cy="103500"/>
          </a:xfrm>
          <a:prstGeom prst="straightConnector1">
            <a:avLst/>
          </a:prstGeom>
          <a:noFill/>
          <a:ln cap="flat" cmpd="sng" w="38100">
            <a:solidFill>
              <a:srgbClr val="999999"/>
            </a:solidFill>
            <a:prstDash val="solid"/>
            <a:round/>
            <a:headEnd len="lg" w="lg" type="none"/>
            <a:tailEnd len="lg" w="lg" type="none"/>
          </a:ln>
        </p:spPr>
      </p:sp>
      <p:sp>
        <p:nvSpPr>
          <p:cNvPr id="182" name="Shape 182"/>
          <p:cNvSpPr/>
          <p:nvPr/>
        </p:nvSpPr>
        <p:spPr>
          <a:xfrm>
            <a:off x="7079733" y="4753423"/>
            <a:ext cx="0" cy="103500"/>
          </a:xfrm>
          <a:prstGeom prst="straightConnector1">
            <a:avLst/>
          </a:prstGeom>
          <a:noFill/>
          <a:ln cap="flat" cmpd="sng" w="38100">
            <a:solidFill>
              <a:srgbClr val="999999"/>
            </a:solidFill>
            <a:prstDash val="solid"/>
            <a:round/>
            <a:headEnd len="lg" w="lg" type="none"/>
            <a:tailEnd len="lg" w="lg"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28650" y="365125"/>
            <a:ext cx="7886700" cy="7422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0" i="0" lang="en-GB" sz="3600" u="none" cap="none" strike="noStrike">
                <a:solidFill>
                  <a:schemeClr val="dk1"/>
                </a:solidFill>
                <a:latin typeface="Arial"/>
                <a:ea typeface="Arial"/>
                <a:cs typeface="Arial"/>
                <a:sym typeface="Arial"/>
              </a:rPr>
              <a:t>Demo</a:t>
            </a:r>
            <a:r>
              <a:rPr lang="en-GB"/>
              <a:t>…</a:t>
            </a:r>
            <a:r>
              <a:rPr b="0" i="0" lang="en-GB" sz="3600" u="none" cap="none" strike="noStrike">
                <a:solidFill>
                  <a:schemeClr val="dk1"/>
                </a:solidFill>
                <a:latin typeface="Arial"/>
                <a:ea typeface="Arial"/>
                <a:cs typeface="Arial"/>
                <a:sym typeface="Arial"/>
              </a:rPr>
              <a:t>.</a:t>
            </a:r>
            <a:r>
              <a:rPr b="0" i="0" lang="en-GB" sz="2200" u="none" cap="none" strike="noStrike">
                <a:solidFill>
                  <a:schemeClr val="dk1"/>
                </a:solidFill>
                <a:latin typeface="Arial"/>
                <a:ea typeface="Arial"/>
                <a:cs typeface="Arial"/>
                <a:sym typeface="Arial"/>
              </a:rPr>
              <a:t>(</a:t>
            </a:r>
            <a:r>
              <a:rPr b="1" i="1" lang="en-GB" sz="2200" u="none" cap="none" strike="noStrike">
                <a:solidFill>
                  <a:schemeClr val="dk1"/>
                </a:solidFill>
                <a:latin typeface="Arial"/>
                <a:ea typeface="Arial"/>
                <a:cs typeface="Arial"/>
                <a:sym typeface="Arial"/>
              </a:rPr>
              <a:t>Simple Prototype</a:t>
            </a:r>
            <a:r>
              <a:rPr b="0" i="0" lang="en-GB" sz="2200" u="none" cap="none" strike="noStrike">
                <a:solidFill>
                  <a:schemeClr val="dk1"/>
                </a:solidFill>
                <a:latin typeface="Arial"/>
                <a:ea typeface="Arial"/>
                <a:cs typeface="Arial"/>
                <a:sym typeface="Arial"/>
              </a:rPr>
              <a:t> : work done till date )</a:t>
            </a:r>
            <a:r>
              <a:rPr b="0" i="0" lang="en-GB" sz="3600" u="none" cap="none" strike="noStrike">
                <a:solidFill>
                  <a:schemeClr val="dk1"/>
                </a:solidFill>
                <a:latin typeface="Arial"/>
                <a:ea typeface="Arial"/>
                <a:cs typeface="Arial"/>
                <a:sym typeface="Arial"/>
              </a:rPr>
              <a:t> </a:t>
            </a:r>
          </a:p>
        </p:txBody>
      </p:sp>
      <p:sp>
        <p:nvSpPr>
          <p:cNvPr id="188" name="Shape 188"/>
          <p:cNvSpPr txBox="1"/>
          <p:nvPr>
            <p:ph idx="11" type="ftr"/>
          </p:nvPr>
        </p:nvSpPr>
        <p:spPr>
          <a:xfrm>
            <a:off x="742950" y="6346826"/>
            <a:ext cx="72960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GB" sz="1200">
                <a:solidFill>
                  <a:srgbClr val="888888"/>
                </a:solidFill>
                <a:latin typeface="Arial"/>
                <a:ea typeface="Arial"/>
                <a:cs typeface="Arial"/>
                <a:sym typeface="Arial"/>
              </a:rPr>
              <a:t>BTP Interim Progress Review, Department of Computer Science &amp; Engineering, IIT Jodhpur</a:t>
            </a:r>
          </a:p>
        </p:txBody>
      </p:sp>
      <p:sp>
        <p:nvSpPr>
          <p:cNvPr id="189" name="Shape 189"/>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pic>
        <p:nvPicPr>
          <p:cNvPr descr="Screen Shot 2016-09-25 at 1.03.37 AM.png" id="190" name="Shape 190"/>
          <p:cNvPicPr preferRelativeResize="0"/>
          <p:nvPr/>
        </p:nvPicPr>
        <p:blipFill>
          <a:blip r:embed="rId3">
            <a:alphaModFix/>
          </a:blip>
          <a:stretch>
            <a:fillRect/>
          </a:stretch>
        </p:blipFill>
        <p:spPr>
          <a:xfrm>
            <a:off x="4847749" y="1107349"/>
            <a:ext cx="2738100" cy="2080415"/>
          </a:xfrm>
          <a:prstGeom prst="rect">
            <a:avLst/>
          </a:prstGeom>
          <a:noFill/>
          <a:ln>
            <a:noFill/>
          </a:ln>
        </p:spPr>
      </p:pic>
      <p:sp>
        <p:nvSpPr>
          <p:cNvPr id="191" name="Shape 191"/>
          <p:cNvSpPr txBox="1"/>
          <p:nvPr/>
        </p:nvSpPr>
        <p:spPr>
          <a:xfrm>
            <a:off x="681300" y="3335600"/>
            <a:ext cx="2738100" cy="365100"/>
          </a:xfrm>
          <a:prstGeom prst="rect">
            <a:avLst/>
          </a:prstGeom>
          <a:noFill/>
          <a:ln>
            <a:noFill/>
          </a:ln>
        </p:spPr>
        <p:txBody>
          <a:bodyPr anchorCtr="0" anchor="t" bIns="91425" lIns="91425" rIns="91425" tIns="91425">
            <a:noAutofit/>
          </a:bodyPr>
          <a:lstStyle/>
          <a:p>
            <a:pPr lvl="0">
              <a:spcBef>
                <a:spcPts val="0"/>
              </a:spcBef>
              <a:buNone/>
            </a:pPr>
            <a:r>
              <a:rPr lang="en-GB">
                <a:solidFill>
                  <a:srgbClr val="25A803"/>
                </a:solidFill>
              </a:rPr>
              <a:t>Safe Region</a:t>
            </a:r>
            <a:r>
              <a:rPr lang="en-GB"/>
              <a:t> &amp; </a:t>
            </a:r>
            <a:r>
              <a:rPr lang="en-GB">
                <a:solidFill>
                  <a:srgbClr val="25A803"/>
                </a:solidFill>
              </a:rPr>
              <a:t>Not Crowded</a:t>
            </a:r>
          </a:p>
        </p:txBody>
      </p:sp>
      <p:sp>
        <p:nvSpPr>
          <p:cNvPr id="192" name="Shape 192"/>
          <p:cNvSpPr txBox="1"/>
          <p:nvPr/>
        </p:nvSpPr>
        <p:spPr>
          <a:xfrm>
            <a:off x="4865100" y="3327200"/>
            <a:ext cx="2738100" cy="365100"/>
          </a:xfrm>
          <a:prstGeom prst="rect">
            <a:avLst/>
          </a:prstGeom>
          <a:noFill/>
          <a:ln>
            <a:noFill/>
          </a:ln>
        </p:spPr>
        <p:txBody>
          <a:bodyPr anchorCtr="0" anchor="t" bIns="91425" lIns="91425" rIns="91425" tIns="91425">
            <a:noAutofit/>
          </a:bodyPr>
          <a:lstStyle/>
          <a:p>
            <a:pPr lvl="0" rtl="0">
              <a:spcBef>
                <a:spcPts val="0"/>
              </a:spcBef>
              <a:buNone/>
            </a:pPr>
            <a:r>
              <a:rPr lang="en-GB">
                <a:solidFill>
                  <a:srgbClr val="FF0000"/>
                </a:solidFill>
              </a:rPr>
              <a:t>Alert </a:t>
            </a:r>
            <a:r>
              <a:rPr lang="en-GB"/>
              <a:t> &amp; </a:t>
            </a:r>
            <a:r>
              <a:rPr lang="en-GB">
                <a:solidFill>
                  <a:srgbClr val="25A803"/>
                </a:solidFill>
              </a:rPr>
              <a:t>Not Crowded</a:t>
            </a:r>
          </a:p>
        </p:txBody>
      </p:sp>
      <p:sp>
        <p:nvSpPr>
          <p:cNvPr id="193" name="Shape 193"/>
          <p:cNvSpPr txBox="1"/>
          <p:nvPr/>
        </p:nvSpPr>
        <p:spPr>
          <a:xfrm>
            <a:off x="4865100" y="6042100"/>
            <a:ext cx="3880800" cy="365100"/>
          </a:xfrm>
          <a:prstGeom prst="rect">
            <a:avLst/>
          </a:prstGeom>
          <a:noFill/>
          <a:ln>
            <a:noFill/>
          </a:ln>
        </p:spPr>
        <p:txBody>
          <a:bodyPr anchorCtr="0" anchor="t" bIns="91425" lIns="91425" rIns="91425" tIns="91425">
            <a:noAutofit/>
          </a:bodyPr>
          <a:lstStyle/>
          <a:p>
            <a:pPr lvl="0" rtl="0">
              <a:spcBef>
                <a:spcPts val="0"/>
              </a:spcBef>
              <a:buNone/>
            </a:pPr>
            <a:r>
              <a:rPr lang="en-GB">
                <a:solidFill>
                  <a:srgbClr val="25A803"/>
                </a:solidFill>
              </a:rPr>
              <a:t>Safe Region</a:t>
            </a:r>
            <a:r>
              <a:rPr lang="en-GB"/>
              <a:t> &amp; </a:t>
            </a:r>
            <a:r>
              <a:rPr lang="en-GB">
                <a:solidFill>
                  <a:srgbClr val="25A803"/>
                </a:solidFill>
              </a:rPr>
              <a:t>Not Crowded** </a:t>
            </a:r>
            <a:r>
              <a:rPr lang="en-GB"/>
              <a:t>+(Occlusion)</a:t>
            </a:r>
          </a:p>
        </p:txBody>
      </p:sp>
      <p:sp>
        <p:nvSpPr>
          <p:cNvPr id="194" name="Shape 194"/>
          <p:cNvSpPr txBox="1"/>
          <p:nvPr/>
        </p:nvSpPr>
        <p:spPr>
          <a:xfrm>
            <a:off x="681287" y="6042100"/>
            <a:ext cx="2738100" cy="365100"/>
          </a:xfrm>
          <a:prstGeom prst="rect">
            <a:avLst/>
          </a:prstGeom>
          <a:noFill/>
          <a:ln>
            <a:noFill/>
          </a:ln>
        </p:spPr>
        <p:txBody>
          <a:bodyPr anchorCtr="0" anchor="t" bIns="91425" lIns="91425" rIns="91425" tIns="91425">
            <a:noAutofit/>
          </a:bodyPr>
          <a:lstStyle/>
          <a:p>
            <a:pPr lvl="0" rtl="0">
              <a:spcBef>
                <a:spcPts val="0"/>
              </a:spcBef>
              <a:buNone/>
            </a:pPr>
            <a:r>
              <a:rPr lang="en-GB">
                <a:solidFill>
                  <a:srgbClr val="25A803"/>
                </a:solidFill>
              </a:rPr>
              <a:t>Safe Region </a:t>
            </a:r>
            <a:r>
              <a:rPr lang="en-GB"/>
              <a:t>&amp; </a:t>
            </a:r>
            <a:r>
              <a:rPr lang="en-GB">
                <a:solidFill>
                  <a:srgbClr val="FF0000"/>
                </a:solidFill>
              </a:rPr>
              <a:t>Crowded</a:t>
            </a:r>
          </a:p>
        </p:txBody>
      </p:sp>
      <p:pic>
        <p:nvPicPr>
          <p:cNvPr descr="Screen Shot 2016-09-25 at 1.24.46 AM.png" id="195" name="Shape 195"/>
          <p:cNvPicPr preferRelativeResize="0"/>
          <p:nvPr/>
        </p:nvPicPr>
        <p:blipFill>
          <a:blip r:embed="rId4">
            <a:alphaModFix/>
          </a:blip>
          <a:stretch>
            <a:fillRect/>
          </a:stretch>
        </p:blipFill>
        <p:spPr>
          <a:xfrm>
            <a:off x="622744" y="3844375"/>
            <a:ext cx="2855204" cy="2054049"/>
          </a:xfrm>
          <a:prstGeom prst="rect">
            <a:avLst/>
          </a:prstGeom>
          <a:noFill/>
          <a:ln>
            <a:noFill/>
          </a:ln>
        </p:spPr>
      </p:pic>
      <p:pic>
        <p:nvPicPr>
          <p:cNvPr descr="Screen Shot 2016-09-25 at 1.17.48 AM.png" id="196" name="Shape 196"/>
          <p:cNvPicPr preferRelativeResize="0"/>
          <p:nvPr/>
        </p:nvPicPr>
        <p:blipFill>
          <a:blip r:embed="rId5">
            <a:alphaModFix/>
          </a:blip>
          <a:stretch>
            <a:fillRect/>
          </a:stretch>
        </p:blipFill>
        <p:spPr>
          <a:xfrm>
            <a:off x="554421" y="1046921"/>
            <a:ext cx="2703400" cy="2145015"/>
          </a:xfrm>
          <a:prstGeom prst="rect">
            <a:avLst/>
          </a:prstGeom>
          <a:noFill/>
          <a:ln>
            <a:noFill/>
          </a:ln>
        </p:spPr>
      </p:pic>
      <p:pic>
        <p:nvPicPr>
          <p:cNvPr descr="Screen Shot 2016-09-25 at 1.04.25 AM.png" id="197" name="Shape 197"/>
          <p:cNvPicPr preferRelativeResize="0"/>
          <p:nvPr/>
        </p:nvPicPr>
        <p:blipFill>
          <a:blip r:embed="rId6">
            <a:alphaModFix/>
          </a:blip>
          <a:stretch>
            <a:fillRect/>
          </a:stretch>
        </p:blipFill>
        <p:spPr>
          <a:xfrm>
            <a:off x="4847746" y="3794879"/>
            <a:ext cx="2738099" cy="21547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0" i="0" lang="en-GB" sz="3600" u="none" cap="none" strike="noStrike">
                <a:solidFill>
                  <a:schemeClr val="dk1"/>
                </a:solidFill>
                <a:latin typeface="Arial"/>
                <a:ea typeface="Arial"/>
                <a:cs typeface="Arial"/>
                <a:sym typeface="Arial"/>
              </a:rPr>
              <a:t>References</a:t>
            </a:r>
          </a:p>
        </p:txBody>
      </p:sp>
      <p:sp>
        <p:nvSpPr>
          <p:cNvPr id="203" name="Shape 203"/>
          <p:cNvSpPr txBox="1"/>
          <p:nvPr>
            <p:ph idx="1" type="body"/>
          </p:nvPr>
        </p:nvSpPr>
        <p:spPr>
          <a:xfrm>
            <a:off x="628650" y="1825625"/>
            <a:ext cx="7886700" cy="4351338"/>
          </a:xfrm>
          <a:prstGeom prst="rect">
            <a:avLst/>
          </a:prstGeom>
          <a:no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317500" lvl="0" marL="457200" rtl="0">
              <a:lnSpc>
                <a:spcPct val="100000"/>
              </a:lnSpc>
              <a:spcBef>
                <a:spcPts val="0"/>
              </a:spcBef>
              <a:buClr>
                <a:srgbClr val="595959"/>
              </a:buClr>
              <a:buSzPct val="100000"/>
              <a:buAutoNum type="arabicPeriod"/>
            </a:pPr>
            <a:r>
              <a:rPr lang="en-GB" sz="1400"/>
              <a:t>Qiang Zhu, Shai Avidan, Mei-Chen Yeh, Kweng-Ting Chang,</a:t>
            </a:r>
            <a:r>
              <a:rPr lang="en-GB" sz="1300"/>
              <a:t> “</a:t>
            </a:r>
            <a:r>
              <a:rPr b="1" lang="en-GB" sz="1300"/>
              <a:t>F</a:t>
            </a:r>
            <a:r>
              <a:rPr b="1" lang="en-GB" sz="1400"/>
              <a:t>ast Human Detection Using a Cascade of Histograms of Oriented Gradients</a:t>
            </a:r>
            <a:r>
              <a:rPr lang="en-GB" sz="1400"/>
              <a:t>”, </a:t>
            </a:r>
            <a:r>
              <a:rPr lang="en-GB" sz="1400">
                <a:solidFill>
                  <a:srgbClr val="000000"/>
                </a:solidFill>
                <a:hlinkClick r:id="rId3"/>
              </a:rPr>
              <a:t>Computer Vision and Pattern Recognition, 2006 IEEE Computer Society Conference</a:t>
            </a:r>
          </a:p>
          <a:p>
            <a:pPr indent="0" lvl="0" marL="0" rtl="0">
              <a:lnSpc>
                <a:spcPct val="100000"/>
              </a:lnSpc>
              <a:spcBef>
                <a:spcPts val="0"/>
              </a:spcBef>
              <a:buNone/>
            </a:pPr>
            <a:r>
              <a:t/>
            </a:r>
            <a:endParaRPr sz="1400">
              <a:solidFill>
                <a:srgbClr val="000000"/>
              </a:solidFill>
            </a:endParaRPr>
          </a:p>
          <a:p>
            <a:pPr indent="-317500" lvl="0" marL="457200" rtl="0">
              <a:lnSpc>
                <a:spcPct val="100000"/>
              </a:lnSpc>
              <a:spcBef>
                <a:spcPts val="0"/>
              </a:spcBef>
              <a:buClr>
                <a:srgbClr val="595959"/>
              </a:buClr>
              <a:buSzPct val="100000"/>
              <a:buAutoNum type="arabicPeriod"/>
            </a:pPr>
            <a:r>
              <a:rPr lang="en-GB" sz="1400">
                <a:solidFill>
                  <a:srgbClr val="333333"/>
                </a:solidFill>
              </a:rPr>
              <a:t>Dimitrios Makris,Tim Ellis, </a:t>
            </a:r>
            <a:r>
              <a:rPr lang="en-GB" sz="1400">
                <a:solidFill>
                  <a:srgbClr val="333333"/>
                </a:solidFill>
              </a:rPr>
              <a:t>“</a:t>
            </a:r>
            <a:r>
              <a:rPr b="1" lang="en-GB" sz="1400"/>
              <a:t>Path Detection in Video Surveillance</a:t>
            </a:r>
            <a:r>
              <a:rPr lang="en-GB" sz="1400"/>
              <a:t>”</a:t>
            </a:r>
            <a:r>
              <a:rPr lang="en-GB" sz="1400"/>
              <a:t>,Image and Vision Computing,2002,Elsevier.</a:t>
            </a:r>
          </a:p>
          <a:p>
            <a:pPr indent="-69850" lvl="0" marL="0" rtl="0">
              <a:lnSpc>
                <a:spcPct val="100000"/>
              </a:lnSpc>
              <a:spcBef>
                <a:spcPts val="0"/>
              </a:spcBef>
              <a:buClr>
                <a:schemeClr val="dk1"/>
              </a:buClr>
              <a:buSzPct val="78571"/>
              <a:buFont typeface="Arial"/>
              <a:buNone/>
            </a:pPr>
            <a:r>
              <a:t/>
            </a:r>
            <a:endParaRPr sz="1400"/>
          </a:p>
          <a:p>
            <a:pPr indent="-317500" lvl="0" marL="457200" rtl="0">
              <a:lnSpc>
                <a:spcPct val="100000"/>
              </a:lnSpc>
              <a:spcBef>
                <a:spcPts val="0"/>
              </a:spcBef>
              <a:buClr>
                <a:schemeClr val="dk1"/>
              </a:buClr>
              <a:buSzPct val="100000"/>
              <a:buAutoNum type="arabicPeriod"/>
            </a:pPr>
            <a:r>
              <a:rPr lang="en-GB" sz="1400">
                <a:solidFill>
                  <a:srgbClr val="000000"/>
                </a:solidFill>
                <a:highlight>
                  <a:srgbClr val="FFFFFF"/>
                </a:highlight>
                <a:hlinkClick r:id="rId4"/>
              </a:rPr>
              <a:t>S Aggarwal</a:t>
            </a:r>
            <a:r>
              <a:rPr lang="en-GB" sz="1400">
                <a:solidFill>
                  <a:srgbClr val="000000"/>
                </a:solidFill>
                <a:highlight>
                  <a:srgbClr val="FFFFFF"/>
                </a:highlight>
              </a:rPr>
              <a:t>, </a:t>
            </a:r>
            <a:r>
              <a:rPr lang="en-GB" sz="1400">
                <a:solidFill>
                  <a:srgbClr val="000000"/>
                </a:solidFill>
                <a:highlight>
                  <a:srgbClr val="FFFFFF"/>
                </a:highlight>
                <a:hlinkClick r:id="rId5"/>
              </a:rPr>
              <a:t>AM Namboodiri</a:t>
            </a:r>
            <a:r>
              <a:rPr lang="en-GB" sz="1400">
                <a:solidFill>
                  <a:srgbClr val="000000"/>
                </a:solidFill>
                <a:highlight>
                  <a:srgbClr val="FFFFFF"/>
                </a:highlight>
              </a:rPr>
              <a:t>, </a:t>
            </a:r>
            <a:r>
              <a:rPr lang="en-GB" sz="1400">
                <a:solidFill>
                  <a:srgbClr val="000000"/>
                </a:solidFill>
                <a:highlight>
                  <a:srgbClr val="FFFFFF"/>
                </a:highlight>
                <a:hlinkClick r:id="rId6"/>
              </a:rPr>
              <a:t>CV Jawahar</a:t>
            </a:r>
            <a:r>
              <a:rPr lang="en-GB" sz="1400">
                <a:solidFill>
                  <a:srgbClr val="006621"/>
                </a:solidFill>
                <a:highlight>
                  <a:srgbClr val="FFFFFF"/>
                </a:highlight>
              </a:rPr>
              <a:t> </a:t>
            </a:r>
            <a:r>
              <a:rPr lang="en-GB" sz="1400"/>
              <a:t>, “</a:t>
            </a:r>
            <a:r>
              <a:rPr lang="en-GB" sz="1300">
                <a:solidFill>
                  <a:srgbClr val="222222"/>
                </a:solidFill>
                <a:highlight>
                  <a:srgbClr val="FFFFFF"/>
                </a:highlight>
              </a:rPr>
              <a:t> </a:t>
            </a:r>
            <a:r>
              <a:rPr b="1" lang="en-GB" sz="1400">
                <a:highlight>
                  <a:srgbClr val="FFFFFF"/>
                </a:highlight>
                <a:hlinkClick r:id="rId7"/>
              </a:rPr>
              <a:t>Estimating Floor Regions in Cluttered Indoor Scenes from First Person Camera View</a:t>
            </a:r>
            <a:r>
              <a:rPr lang="en-GB" sz="1400"/>
              <a:t>” ,</a:t>
            </a:r>
            <a:r>
              <a:rPr lang="en-GB" sz="1400">
                <a:solidFill>
                  <a:srgbClr val="000000"/>
                </a:solidFill>
                <a:highlight>
                  <a:srgbClr val="FFFFFF"/>
                </a:highlight>
              </a:rPr>
              <a:t>ICPR, 2014</a:t>
            </a:r>
            <a:r>
              <a:rPr lang="en-GB" sz="1400">
                <a:solidFill>
                  <a:srgbClr val="006621"/>
                </a:solidFill>
                <a:highlight>
                  <a:srgbClr val="FFFFFF"/>
                </a:highlight>
              </a:rPr>
              <a:t> </a:t>
            </a:r>
            <a:r>
              <a:rPr lang="en-GB" sz="1400"/>
              <a:t> , Information Society - IS 2012, Ljubljana, 8-12 October 2012.</a:t>
            </a:r>
          </a:p>
          <a:p>
            <a:pPr indent="0" lvl="0" marL="0" rtl="0">
              <a:lnSpc>
                <a:spcPct val="100000"/>
              </a:lnSpc>
              <a:spcBef>
                <a:spcPts val="0"/>
              </a:spcBef>
              <a:buNone/>
            </a:pPr>
            <a:r>
              <a:t/>
            </a:r>
            <a:endParaRPr sz="1400"/>
          </a:p>
          <a:p>
            <a:pPr indent="-317500" lvl="0" marL="457200" rtl="0">
              <a:lnSpc>
                <a:spcPct val="100000"/>
              </a:lnSpc>
              <a:spcBef>
                <a:spcPts val="0"/>
              </a:spcBef>
              <a:buClr>
                <a:schemeClr val="dk1"/>
              </a:buClr>
              <a:buSzPct val="100000"/>
              <a:buAutoNum type="arabicPeriod"/>
            </a:pPr>
            <a:r>
              <a:rPr lang="en-GB" sz="1400"/>
              <a:t>Open CV Documention : </a:t>
            </a:r>
            <a:r>
              <a:rPr lang="en-GB" sz="1400">
                <a:solidFill>
                  <a:srgbClr val="000000"/>
                </a:solidFill>
              </a:rPr>
              <a:t> http://docs.opencv.org/</a:t>
            </a:r>
          </a:p>
          <a:p>
            <a:pPr indent="0" lvl="0" marL="0" marR="0" rtl="0" algn="l">
              <a:lnSpc>
                <a:spcPct val="90000"/>
              </a:lnSpc>
              <a:spcBef>
                <a:spcPts val="500"/>
              </a:spcBef>
              <a:buNone/>
            </a:pPr>
            <a:r>
              <a:t/>
            </a:r>
            <a:endParaRPr/>
          </a:p>
        </p:txBody>
      </p:sp>
      <p:sp>
        <p:nvSpPr>
          <p:cNvPr id="204" name="Shape 204"/>
          <p:cNvSpPr txBox="1"/>
          <p:nvPr>
            <p:ph idx="11" type="ftr"/>
          </p:nvPr>
        </p:nvSpPr>
        <p:spPr>
          <a:xfrm>
            <a:off x="742950" y="6346826"/>
            <a:ext cx="7296149"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GB" sz="1200">
                <a:solidFill>
                  <a:srgbClr val="888888"/>
                </a:solidFill>
                <a:latin typeface="Arial"/>
                <a:ea typeface="Arial"/>
                <a:cs typeface="Arial"/>
                <a:sym typeface="Arial"/>
              </a:rPr>
              <a:t>BTP Interim Progress Review, Department of Computer Science &amp; Engineering, IIT Jodhpur</a:t>
            </a:r>
          </a:p>
        </p:txBody>
      </p:sp>
      <p:sp>
        <p:nvSpPr>
          <p:cNvPr id="205" name="Shape 205"/>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GB" sz="1200">
                <a:solidFill>
                  <a:srgbClr val="888888"/>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ctrTitle"/>
          </p:nvPr>
        </p:nvSpPr>
        <p:spPr>
          <a:xfrm>
            <a:off x="685800" y="1122379"/>
            <a:ext cx="7772400" cy="33171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Arial"/>
              <a:buNone/>
            </a:pPr>
            <a:r>
              <a:rPr b="1" i="0" lang="en-GB" sz="6000" u="none" cap="none" strike="noStrike">
                <a:solidFill>
                  <a:schemeClr val="dk1"/>
                </a:solidFill>
                <a:latin typeface="Arial"/>
                <a:ea typeface="Arial"/>
                <a:cs typeface="Arial"/>
                <a:sym typeface="Arial"/>
              </a:rPr>
              <a:t>Thank you</a:t>
            </a:r>
          </a:p>
        </p:txBody>
      </p:sp>
      <p:sp>
        <p:nvSpPr>
          <p:cNvPr id="211" name="Shape 211"/>
          <p:cNvSpPr txBox="1"/>
          <p:nvPr>
            <p:ph idx="1" type="subTitle"/>
          </p:nvPr>
        </p:nvSpPr>
        <p:spPr>
          <a:xfrm>
            <a:off x="1143000" y="5091049"/>
            <a:ext cx="6858000" cy="741000"/>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lang="en-GB" sz="3000"/>
              <a:t>Queries &amp; Suggestions</a:t>
            </a:r>
          </a:p>
        </p:txBody>
      </p:sp>
      <p:pic>
        <p:nvPicPr>
          <p:cNvPr id="212" name="Shape 212"/>
          <p:cNvPicPr preferRelativeResize="0"/>
          <p:nvPr/>
        </p:nvPicPr>
        <p:blipFill rotWithShape="1">
          <a:blip r:embed="rId3">
            <a:alphaModFix/>
          </a:blip>
          <a:srcRect b="0" l="0" r="0" t="0"/>
          <a:stretch/>
        </p:blipFill>
        <p:spPr>
          <a:xfrm>
            <a:off x="4083944" y="1774338"/>
            <a:ext cx="976111" cy="1083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