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2" r:id="rId7"/>
    <p:sldId id="261" r:id="rId8"/>
    <p:sldId id="263" r:id="rId9"/>
    <p:sldId id="272" r:id="rId10"/>
    <p:sldId id="269" r:id="rId11"/>
    <p:sldId id="279" r:id="rId12"/>
    <p:sldId id="276" r:id="rId13"/>
    <p:sldId id="274" r:id="rId14"/>
    <p:sldId id="277" r:id="rId15"/>
    <p:sldId id="284" r:id="rId16"/>
    <p:sldId id="286" r:id="rId17"/>
    <p:sldId id="281" r:id="rId18"/>
    <p:sldId id="282" r:id="rId19"/>
    <p:sldId id="285" r:id="rId20"/>
    <p:sldId id="287" r:id="rId21"/>
    <p:sldId id="283" r:id="rId22"/>
    <p:sldId id="280" r:id="rId23"/>
    <p:sldId id="270" r:id="rId24"/>
    <p:sldId id="275" r:id="rId25"/>
    <p:sldId id="264" r:id="rId26"/>
    <p:sldId id="278" r:id="rId27"/>
    <p:sldId id="265" r:id="rId28"/>
    <p:sldId id="266" r:id="rId29"/>
    <p:sldId id="268" r:id="rId30"/>
    <p:sldId id="267" r:id="rId31"/>
  </p:sldIdLst>
  <p:sldSz cx="9144000" cy="5143500" type="screen16x9"/>
  <p:notesSz cx="6858000" cy="9144000"/>
  <p:embeddedFontLs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3365C-DAF3-405B-8E25-573A4922093B}" v="24" dt="2019-12-05T22:47:49.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63043" autoAdjust="0"/>
  </p:normalViewPr>
  <p:slideViewPr>
    <p:cSldViewPr snapToGrid="0">
      <p:cViewPr varScale="1">
        <p:scale>
          <a:sx n="55" d="100"/>
          <a:sy n="55" d="100"/>
        </p:scale>
        <p:origin x="1632"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Gangrade" userId="0141f8f3ff852612" providerId="LiveId" clId="{C003365C-DAF3-405B-8E25-573A4922093B}"/>
    <pc:docChg chg="custSel addSld delSld modSld sldOrd">
      <pc:chgData name="Pooja Gangrade" userId="0141f8f3ff852612" providerId="LiveId" clId="{C003365C-DAF3-405B-8E25-573A4922093B}" dt="2019-12-05T22:52:29.885" v="771" actId="2696"/>
      <pc:docMkLst>
        <pc:docMk/>
      </pc:docMkLst>
      <pc:sldChg chg="modSp ord modNotesTx">
        <pc:chgData name="Pooja Gangrade" userId="0141f8f3ff852612" providerId="LiveId" clId="{C003365C-DAF3-405B-8E25-573A4922093B}" dt="2019-12-05T22:49:45.600" v="766" actId="20577"/>
        <pc:sldMkLst>
          <pc:docMk/>
          <pc:sldMk cId="0" sldId="256"/>
        </pc:sldMkLst>
        <pc:spChg chg="mod">
          <ac:chgData name="Pooja Gangrade" userId="0141f8f3ff852612" providerId="LiveId" clId="{C003365C-DAF3-405B-8E25-573A4922093B}" dt="2019-12-05T22:49:45.600" v="766" actId="20577"/>
          <ac:spMkLst>
            <pc:docMk/>
            <pc:sldMk cId="0" sldId="256"/>
            <ac:spMk id="88" creationId="{00000000-0000-0000-0000-000000000000}"/>
          </ac:spMkLst>
        </pc:spChg>
      </pc:sldChg>
      <pc:sldChg chg="modSp">
        <pc:chgData name="Pooja Gangrade" userId="0141f8f3ff852612" providerId="LiveId" clId="{C003365C-DAF3-405B-8E25-573A4922093B}" dt="2019-12-05T22:51:31.391" v="767" actId="14100"/>
        <pc:sldMkLst>
          <pc:docMk/>
          <pc:sldMk cId="0" sldId="257"/>
        </pc:sldMkLst>
        <pc:spChg chg="mod">
          <ac:chgData name="Pooja Gangrade" userId="0141f8f3ff852612" providerId="LiveId" clId="{C003365C-DAF3-405B-8E25-573A4922093B}" dt="2019-12-05T22:51:31.391" v="767" actId="14100"/>
          <ac:spMkLst>
            <pc:docMk/>
            <pc:sldMk cId="0" sldId="257"/>
            <ac:spMk id="94" creationId="{00000000-0000-0000-0000-000000000000}"/>
          </ac:spMkLst>
        </pc:spChg>
      </pc:sldChg>
      <pc:sldChg chg="modNotesTx">
        <pc:chgData name="Pooja Gangrade" userId="0141f8f3ff852612" providerId="LiveId" clId="{C003365C-DAF3-405B-8E25-573A4922093B}" dt="2019-12-04T17:45:00.717" v="439" actId="5793"/>
        <pc:sldMkLst>
          <pc:docMk/>
          <pc:sldMk cId="0" sldId="258"/>
        </pc:sldMkLst>
      </pc:sldChg>
      <pc:sldChg chg="modSp modNotesTx">
        <pc:chgData name="Pooja Gangrade" userId="0141f8f3ff852612" providerId="LiveId" clId="{C003365C-DAF3-405B-8E25-573A4922093B}" dt="2019-12-05T22:36:49.999" v="613" actId="20577"/>
        <pc:sldMkLst>
          <pc:docMk/>
          <pc:sldMk cId="0" sldId="260"/>
        </pc:sldMkLst>
        <pc:spChg chg="mod">
          <ac:chgData name="Pooja Gangrade" userId="0141f8f3ff852612" providerId="LiveId" clId="{C003365C-DAF3-405B-8E25-573A4922093B}" dt="2019-12-05T22:36:23.072" v="607" actId="1076"/>
          <ac:spMkLst>
            <pc:docMk/>
            <pc:sldMk cId="0" sldId="260"/>
            <ac:spMk id="114" creationId="{00000000-0000-0000-0000-000000000000}"/>
          </ac:spMkLst>
        </pc:spChg>
        <pc:spChg chg="mod">
          <ac:chgData name="Pooja Gangrade" userId="0141f8f3ff852612" providerId="LiveId" clId="{C003365C-DAF3-405B-8E25-573A4922093B}" dt="2019-12-05T22:36:49.999" v="613" actId="20577"/>
          <ac:spMkLst>
            <pc:docMk/>
            <pc:sldMk cId="0" sldId="260"/>
            <ac:spMk id="115" creationId="{00000000-0000-0000-0000-000000000000}"/>
          </ac:spMkLst>
        </pc:spChg>
      </pc:sldChg>
      <pc:sldChg chg="ord modNotesTx">
        <pc:chgData name="Pooja Gangrade" userId="0141f8f3ff852612" providerId="LiveId" clId="{C003365C-DAF3-405B-8E25-573A4922093B}" dt="2019-12-04T18:45:45.350" v="440"/>
        <pc:sldMkLst>
          <pc:docMk/>
          <pc:sldMk cId="0" sldId="261"/>
        </pc:sldMkLst>
      </pc:sldChg>
      <pc:sldChg chg="modSp">
        <pc:chgData name="Pooja Gangrade" userId="0141f8f3ff852612" providerId="LiveId" clId="{C003365C-DAF3-405B-8E25-573A4922093B}" dt="2019-12-05T22:39:11.355" v="652" actId="20577"/>
        <pc:sldMkLst>
          <pc:docMk/>
          <pc:sldMk cId="0" sldId="263"/>
        </pc:sldMkLst>
        <pc:spChg chg="mod">
          <ac:chgData name="Pooja Gangrade" userId="0141f8f3ff852612" providerId="LiveId" clId="{C003365C-DAF3-405B-8E25-573A4922093B}" dt="2019-12-05T22:39:11.355" v="652" actId="20577"/>
          <ac:spMkLst>
            <pc:docMk/>
            <pc:sldMk cId="0" sldId="263"/>
            <ac:spMk id="135" creationId="{00000000-0000-0000-0000-000000000000}"/>
          </ac:spMkLst>
        </pc:spChg>
      </pc:sldChg>
      <pc:sldChg chg="modSp del">
        <pc:chgData name="Pooja Gangrade" userId="0141f8f3ff852612" providerId="LiveId" clId="{C003365C-DAF3-405B-8E25-573A4922093B}" dt="2019-12-05T22:52:29.885" v="771" actId="2696"/>
        <pc:sldMkLst>
          <pc:docMk/>
          <pc:sldMk cId="3027021240" sldId="273"/>
        </pc:sldMkLst>
        <pc:picChg chg="mod">
          <ac:chgData name="Pooja Gangrade" userId="0141f8f3ff852612" providerId="LiveId" clId="{C003365C-DAF3-405B-8E25-573A4922093B}" dt="2019-12-05T22:52:18.241" v="770" actId="1076"/>
          <ac:picMkLst>
            <pc:docMk/>
            <pc:sldMk cId="3027021240" sldId="273"/>
            <ac:picMk id="5" creationId="{2DEC67C6-4BDD-43FF-879E-5F3369613D7A}"/>
          </ac:picMkLst>
        </pc:picChg>
      </pc:sldChg>
      <pc:sldChg chg="modSp">
        <pc:chgData name="Pooja Gangrade" userId="0141f8f3ff852612" providerId="LiveId" clId="{C003365C-DAF3-405B-8E25-573A4922093B}" dt="2019-12-05T22:52:13.198" v="768" actId="14100"/>
        <pc:sldMkLst>
          <pc:docMk/>
          <pc:sldMk cId="783851125" sldId="274"/>
        </pc:sldMkLst>
        <pc:picChg chg="mod">
          <ac:chgData name="Pooja Gangrade" userId="0141f8f3ff852612" providerId="LiveId" clId="{C003365C-DAF3-405B-8E25-573A4922093B}" dt="2019-12-05T22:52:13.198" v="768" actId="14100"/>
          <ac:picMkLst>
            <pc:docMk/>
            <pc:sldMk cId="783851125" sldId="274"/>
            <ac:picMk id="5" creationId="{A0B72901-281A-42F8-B3DC-24897216A1C5}"/>
          </ac:picMkLst>
        </pc:picChg>
      </pc:sldChg>
      <pc:sldChg chg="modSp add">
        <pc:chgData name="Pooja Gangrade" userId="0141f8f3ff852612" providerId="LiveId" clId="{C003365C-DAF3-405B-8E25-573A4922093B}" dt="2019-12-04T18:47:02.235" v="444" actId="20577"/>
        <pc:sldMkLst>
          <pc:docMk/>
          <pc:sldMk cId="980137558" sldId="280"/>
        </pc:sldMkLst>
        <pc:spChg chg="mod">
          <ac:chgData name="Pooja Gangrade" userId="0141f8f3ff852612" providerId="LiveId" clId="{C003365C-DAF3-405B-8E25-573A4922093B}" dt="2019-12-04T17:37:47.855" v="250" actId="20577"/>
          <ac:spMkLst>
            <pc:docMk/>
            <pc:sldMk cId="980137558" sldId="280"/>
            <ac:spMk id="2" creationId="{D148FA38-3514-4BDE-BC46-6D0AEB9E07EE}"/>
          </ac:spMkLst>
        </pc:spChg>
        <pc:spChg chg="mod">
          <ac:chgData name="Pooja Gangrade" userId="0141f8f3ff852612" providerId="LiveId" clId="{C003365C-DAF3-405B-8E25-573A4922093B}" dt="2019-12-04T18:47:02.235" v="444" actId="20577"/>
          <ac:spMkLst>
            <pc:docMk/>
            <pc:sldMk cId="980137558" sldId="280"/>
            <ac:spMk id="3" creationId="{0EAEFF1E-116D-463D-945C-88CF21720A78}"/>
          </ac:spMkLst>
        </pc:spChg>
      </pc:sldChg>
      <pc:sldChg chg="addSp modSp">
        <pc:chgData name="Pooja Gangrade" userId="0141f8f3ff852612" providerId="LiveId" clId="{C003365C-DAF3-405B-8E25-573A4922093B}" dt="2019-12-05T22:29:30.265" v="486" actId="20577"/>
        <pc:sldMkLst>
          <pc:docMk/>
          <pc:sldMk cId="3454670471" sldId="281"/>
        </pc:sldMkLst>
        <pc:spChg chg="add mod">
          <ac:chgData name="Pooja Gangrade" userId="0141f8f3ff852612" providerId="LiveId" clId="{C003365C-DAF3-405B-8E25-573A4922093B}" dt="2019-12-05T22:29:30.265" v="486" actId="20577"/>
          <ac:spMkLst>
            <pc:docMk/>
            <pc:sldMk cId="3454670471" sldId="281"/>
            <ac:spMk id="5" creationId="{0B9498E8-39A7-4EEC-B178-6593ADD3ED86}"/>
          </ac:spMkLst>
        </pc:spChg>
      </pc:sldChg>
      <pc:sldChg chg="addSp modSp">
        <pc:chgData name="Pooja Gangrade" userId="0141f8f3ff852612" providerId="LiveId" clId="{C003365C-DAF3-405B-8E25-573A4922093B}" dt="2019-12-05T22:29:55.027" v="504" actId="20577"/>
        <pc:sldMkLst>
          <pc:docMk/>
          <pc:sldMk cId="326768864" sldId="282"/>
        </pc:sldMkLst>
        <pc:spChg chg="add mod">
          <ac:chgData name="Pooja Gangrade" userId="0141f8f3ff852612" providerId="LiveId" clId="{C003365C-DAF3-405B-8E25-573A4922093B}" dt="2019-12-05T22:29:55.027" v="504" actId="20577"/>
          <ac:spMkLst>
            <pc:docMk/>
            <pc:sldMk cId="326768864" sldId="282"/>
            <ac:spMk id="5" creationId="{66810DAD-A354-47F5-B9D9-B4D558F9CC54}"/>
          </ac:spMkLst>
        </pc:spChg>
      </pc:sldChg>
      <pc:sldChg chg="addSp modSp">
        <pc:chgData name="Pooja Gangrade" userId="0141f8f3ff852612" providerId="LiveId" clId="{C003365C-DAF3-405B-8E25-573A4922093B}" dt="2019-12-05T22:30:37.898" v="541" actId="1076"/>
        <pc:sldMkLst>
          <pc:docMk/>
          <pc:sldMk cId="3743332147" sldId="283"/>
        </pc:sldMkLst>
        <pc:spChg chg="mod">
          <ac:chgData name="Pooja Gangrade" userId="0141f8f3ff852612" providerId="LiveId" clId="{C003365C-DAF3-405B-8E25-573A4922093B}" dt="2019-12-05T22:30:37.898" v="541" actId="1076"/>
          <ac:spMkLst>
            <pc:docMk/>
            <pc:sldMk cId="3743332147" sldId="283"/>
            <ac:spMk id="2" creationId="{149967CB-65D6-4752-B327-68CB8FBC51A7}"/>
          </ac:spMkLst>
        </pc:spChg>
        <pc:spChg chg="add mod">
          <ac:chgData name="Pooja Gangrade" userId="0141f8f3ff852612" providerId="LiveId" clId="{C003365C-DAF3-405B-8E25-573A4922093B}" dt="2019-12-05T22:30:32.258" v="540" actId="20577"/>
          <ac:spMkLst>
            <pc:docMk/>
            <pc:sldMk cId="3743332147" sldId="283"/>
            <ac:spMk id="5" creationId="{EBDFEFD6-036F-4185-A052-07B87F553EBB}"/>
          </ac:spMkLst>
        </pc:spChg>
      </pc:sldChg>
      <pc:sldChg chg="addSp delSp modSp add">
        <pc:chgData name="Pooja Gangrade" userId="0141f8f3ff852612" providerId="LiveId" clId="{C003365C-DAF3-405B-8E25-573A4922093B}" dt="2019-12-05T22:43:29.848" v="666" actId="1076"/>
        <pc:sldMkLst>
          <pc:docMk/>
          <pc:sldMk cId="1892755702" sldId="284"/>
        </pc:sldMkLst>
        <pc:spChg chg="mod">
          <ac:chgData name="Pooja Gangrade" userId="0141f8f3ff852612" providerId="LiveId" clId="{C003365C-DAF3-405B-8E25-573A4922093B}" dt="2019-12-05T22:28:56.195" v="468" actId="20577"/>
          <ac:spMkLst>
            <pc:docMk/>
            <pc:sldMk cId="1892755702" sldId="284"/>
            <ac:spMk id="2" creationId="{C9C2C0F8-5712-43B7-94E7-A64B50D145B3}"/>
          </ac:spMkLst>
        </pc:spChg>
        <pc:spChg chg="del">
          <ac:chgData name="Pooja Gangrade" userId="0141f8f3ff852612" providerId="LiveId" clId="{C003365C-DAF3-405B-8E25-573A4922093B}" dt="2019-12-05T22:42:04.576" v="654" actId="478"/>
          <ac:spMkLst>
            <pc:docMk/>
            <pc:sldMk cId="1892755702" sldId="284"/>
            <ac:spMk id="3" creationId="{2981F0FB-D289-4F47-B0F3-220886B4A203}"/>
          </ac:spMkLst>
        </pc:spChg>
        <pc:picChg chg="add mod">
          <ac:chgData name="Pooja Gangrade" userId="0141f8f3ff852612" providerId="LiveId" clId="{C003365C-DAF3-405B-8E25-573A4922093B}" dt="2019-12-05T22:43:29.848" v="666" actId="1076"/>
          <ac:picMkLst>
            <pc:docMk/>
            <pc:sldMk cId="1892755702" sldId="284"/>
            <ac:picMk id="5" creationId="{5E50FCB6-4481-42D9-A79F-DCA5CB2C99C6}"/>
          </ac:picMkLst>
        </pc:picChg>
      </pc:sldChg>
      <pc:sldChg chg="addSp delSp modSp add">
        <pc:chgData name="Pooja Gangrade" userId="0141f8f3ff852612" providerId="LiveId" clId="{C003365C-DAF3-405B-8E25-573A4922093B}" dt="2019-12-05T22:48:18.899" v="687" actId="1076"/>
        <pc:sldMkLst>
          <pc:docMk/>
          <pc:sldMk cId="573867478" sldId="285"/>
        </pc:sldMkLst>
        <pc:spChg chg="del">
          <ac:chgData name="Pooja Gangrade" userId="0141f8f3ff852612" providerId="LiveId" clId="{C003365C-DAF3-405B-8E25-573A4922093B}" dt="2019-12-05T22:29:59.603" v="505"/>
          <ac:spMkLst>
            <pc:docMk/>
            <pc:sldMk cId="573867478" sldId="285"/>
            <ac:spMk id="2" creationId="{05316B0D-A9A2-419D-BBE9-094306B1AC03}"/>
          </ac:spMkLst>
        </pc:spChg>
        <pc:spChg chg="del">
          <ac:chgData name="Pooja Gangrade" userId="0141f8f3ff852612" providerId="LiveId" clId="{C003365C-DAF3-405B-8E25-573A4922093B}" dt="2019-12-05T22:45:45.095" v="667" actId="478"/>
          <ac:spMkLst>
            <pc:docMk/>
            <pc:sldMk cId="573867478" sldId="285"/>
            <ac:spMk id="3" creationId="{922A30C6-8A5C-4838-B656-D97E352F185D}"/>
          </ac:spMkLst>
        </pc:spChg>
        <pc:spChg chg="add mod">
          <ac:chgData name="Pooja Gangrade" userId="0141f8f3ff852612" providerId="LiveId" clId="{C003365C-DAF3-405B-8E25-573A4922093B}" dt="2019-12-05T22:30:08.773" v="521" actId="20577"/>
          <ac:spMkLst>
            <pc:docMk/>
            <pc:sldMk cId="573867478" sldId="285"/>
            <ac:spMk id="5" creationId="{872E7E5D-584B-48B6-ABA1-046800AF3C07}"/>
          </ac:spMkLst>
        </pc:spChg>
        <pc:picChg chg="add mod">
          <ac:chgData name="Pooja Gangrade" userId="0141f8f3ff852612" providerId="LiveId" clId="{C003365C-DAF3-405B-8E25-573A4922093B}" dt="2019-12-05T22:48:06.946" v="684" actId="1076"/>
          <ac:picMkLst>
            <pc:docMk/>
            <pc:sldMk cId="573867478" sldId="285"/>
            <ac:picMk id="6" creationId="{46136CDD-707C-4319-B498-FB90CBC467B0}"/>
          </ac:picMkLst>
        </pc:picChg>
        <pc:picChg chg="add mod">
          <ac:chgData name="Pooja Gangrade" userId="0141f8f3ff852612" providerId="LiveId" clId="{C003365C-DAF3-405B-8E25-573A4922093B}" dt="2019-12-05T22:48:18.899" v="687" actId="1076"/>
          <ac:picMkLst>
            <pc:docMk/>
            <pc:sldMk cId="573867478" sldId="285"/>
            <ac:picMk id="7" creationId="{F3CBFA3B-EA01-4252-A7AA-DCBD90FA88AF}"/>
          </ac:picMkLst>
        </pc:picChg>
      </pc:sldChg>
      <pc:sldChg chg="addSp delSp modSp add">
        <pc:chgData name="Pooja Gangrade" userId="0141f8f3ff852612" providerId="LiveId" clId="{C003365C-DAF3-405B-8E25-573A4922093B}" dt="2019-12-05T22:43:25.062" v="665"/>
        <pc:sldMkLst>
          <pc:docMk/>
          <pc:sldMk cId="843038742" sldId="286"/>
        </pc:sldMkLst>
        <pc:spChg chg="del">
          <ac:chgData name="Pooja Gangrade" userId="0141f8f3ff852612" providerId="LiveId" clId="{C003365C-DAF3-405B-8E25-573A4922093B}" dt="2019-12-05T22:43:25.062" v="665"/>
          <ac:spMkLst>
            <pc:docMk/>
            <pc:sldMk cId="843038742" sldId="286"/>
            <ac:spMk id="2" creationId="{4BBF8AD2-3D1E-4F92-AFA9-D729A0DF143A}"/>
          </ac:spMkLst>
        </pc:spChg>
        <pc:spChg chg="del">
          <ac:chgData name="Pooja Gangrade" userId="0141f8f3ff852612" providerId="LiveId" clId="{C003365C-DAF3-405B-8E25-573A4922093B}" dt="2019-12-05T22:43:13.459" v="663" actId="478"/>
          <ac:spMkLst>
            <pc:docMk/>
            <pc:sldMk cId="843038742" sldId="286"/>
            <ac:spMk id="3" creationId="{A8CDDD1D-FDB3-414A-808B-4639B4599811}"/>
          </ac:spMkLst>
        </pc:spChg>
        <pc:spChg chg="add">
          <ac:chgData name="Pooja Gangrade" userId="0141f8f3ff852612" providerId="LiveId" clId="{C003365C-DAF3-405B-8E25-573A4922093B}" dt="2019-12-05T22:43:25.062" v="665"/>
          <ac:spMkLst>
            <pc:docMk/>
            <pc:sldMk cId="843038742" sldId="286"/>
            <ac:spMk id="6" creationId="{174A4D34-E7E0-4B98-9E2E-66871C7E5939}"/>
          </ac:spMkLst>
        </pc:spChg>
        <pc:picChg chg="add mod">
          <ac:chgData name="Pooja Gangrade" userId="0141f8f3ff852612" providerId="LiveId" clId="{C003365C-DAF3-405B-8E25-573A4922093B}" dt="2019-12-05T22:43:17.098" v="664" actId="1076"/>
          <ac:picMkLst>
            <pc:docMk/>
            <pc:sldMk cId="843038742" sldId="286"/>
            <ac:picMk id="5" creationId="{8CFB4D65-1636-4536-886C-599BC0D9F85E}"/>
          </ac:picMkLst>
        </pc:picChg>
      </pc:sldChg>
      <pc:sldChg chg="addSp delSp modSp add">
        <pc:chgData name="Pooja Gangrade" userId="0141f8f3ff852612" providerId="LiveId" clId="{C003365C-DAF3-405B-8E25-573A4922093B}" dt="2019-12-05T22:48:46.113" v="741" actId="313"/>
        <pc:sldMkLst>
          <pc:docMk/>
          <pc:sldMk cId="1663046828" sldId="287"/>
        </pc:sldMkLst>
        <pc:spChg chg="mod">
          <ac:chgData name="Pooja Gangrade" userId="0141f8f3ff852612" providerId="LiveId" clId="{C003365C-DAF3-405B-8E25-573A4922093B}" dt="2019-12-05T22:48:46.113" v="741" actId="313"/>
          <ac:spMkLst>
            <pc:docMk/>
            <pc:sldMk cId="1663046828" sldId="287"/>
            <ac:spMk id="2" creationId="{3E90306C-5F3A-4990-93F0-3F3CBAFD1C90}"/>
          </ac:spMkLst>
        </pc:spChg>
        <pc:spChg chg="del">
          <ac:chgData name="Pooja Gangrade" userId="0141f8f3ff852612" providerId="LiveId" clId="{C003365C-DAF3-405B-8E25-573A4922093B}" dt="2019-12-05T22:47:23.194" v="673" actId="478"/>
          <ac:spMkLst>
            <pc:docMk/>
            <pc:sldMk cId="1663046828" sldId="287"/>
            <ac:spMk id="3" creationId="{FB32D131-4D54-49E7-A38C-0055848DDB6E}"/>
          </ac:spMkLst>
        </pc:spChg>
        <pc:picChg chg="add mod">
          <ac:chgData name="Pooja Gangrade" userId="0141f8f3ff852612" providerId="LiveId" clId="{C003365C-DAF3-405B-8E25-573A4922093B}" dt="2019-12-05T22:47:27.446" v="675" actId="1076"/>
          <ac:picMkLst>
            <pc:docMk/>
            <pc:sldMk cId="1663046828" sldId="287"/>
            <ac:picMk id="5" creationId="{A8C9389B-C514-4A55-AADE-5666101DBA5F}"/>
          </ac:picMkLst>
        </pc:picChg>
      </pc:sldChg>
    </pc:docChg>
  </pc:docChgLst>
  <pc:docChgLst>
    <pc:chgData name="Pooja Gangrade" userId="0141f8f3ff852612" providerId="LiveId" clId="{2EDAD4FD-612E-433D-A48A-448664AA3BE1}"/>
    <pc:docChg chg="custSel addSld delSld modSld sldOrd">
      <pc:chgData name="Pooja Gangrade" userId="0141f8f3ff852612" providerId="LiveId" clId="{2EDAD4FD-612E-433D-A48A-448664AA3BE1}" dt="2019-11-27T19:07:06.512" v="108" actId="20577"/>
      <pc:docMkLst>
        <pc:docMk/>
      </pc:docMkLst>
      <pc:sldChg chg="modSp">
        <pc:chgData name="Pooja Gangrade" userId="0141f8f3ff852612" providerId="LiveId" clId="{2EDAD4FD-612E-433D-A48A-448664AA3BE1}" dt="2019-11-22T19:51:24.636" v="7"/>
        <pc:sldMkLst>
          <pc:docMk/>
          <pc:sldMk cId="0" sldId="257"/>
        </pc:sldMkLst>
        <pc:spChg chg="mod">
          <ac:chgData name="Pooja Gangrade" userId="0141f8f3ff852612" providerId="LiveId" clId="{2EDAD4FD-612E-433D-A48A-448664AA3BE1}" dt="2019-11-22T19:51:24.636" v="7"/>
          <ac:spMkLst>
            <pc:docMk/>
            <pc:sldMk cId="0" sldId="257"/>
            <ac:spMk id="94" creationId="{00000000-0000-0000-0000-000000000000}"/>
          </ac:spMkLst>
        </pc:spChg>
      </pc:sldChg>
      <pc:sldChg chg="modSp ord">
        <pc:chgData name="Pooja Gangrade" userId="0141f8f3ff852612" providerId="LiveId" clId="{2EDAD4FD-612E-433D-A48A-448664AA3BE1}" dt="2019-11-27T18:59:01.301" v="11" actId="1076"/>
        <pc:sldMkLst>
          <pc:docMk/>
          <pc:sldMk cId="0" sldId="263"/>
        </pc:sldMkLst>
        <pc:spChg chg="mod">
          <ac:chgData name="Pooja Gangrade" userId="0141f8f3ff852612" providerId="LiveId" clId="{2EDAD4FD-612E-433D-A48A-448664AA3BE1}" dt="2019-11-27T18:59:01.301" v="11" actId="1076"/>
          <ac:spMkLst>
            <pc:docMk/>
            <pc:sldMk cId="0" sldId="263"/>
            <ac:spMk id="135" creationId="{00000000-0000-0000-0000-000000000000}"/>
          </ac:spMkLst>
        </pc:spChg>
      </pc:sldChg>
      <pc:sldChg chg="modSp add">
        <pc:chgData name="Pooja Gangrade" userId="0141f8f3ff852612" providerId="LiveId" clId="{2EDAD4FD-612E-433D-A48A-448664AA3BE1}" dt="2019-11-22T18:34:47.759" v="6"/>
        <pc:sldMkLst>
          <pc:docMk/>
          <pc:sldMk cId="1024282064" sldId="268"/>
        </pc:sldMkLst>
        <pc:spChg chg="mod">
          <ac:chgData name="Pooja Gangrade" userId="0141f8f3ff852612" providerId="LiveId" clId="{2EDAD4FD-612E-433D-A48A-448664AA3BE1}" dt="2019-11-22T18:34:47.759" v="6"/>
          <ac:spMkLst>
            <pc:docMk/>
            <pc:sldMk cId="1024282064" sldId="268"/>
            <ac:spMk id="3" creationId="{6AA88A15-BE56-4482-8A3D-F9F60A6E72E2}"/>
          </ac:spMkLst>
        </pc:spChg>
      </pc:sldChg>
      <pc:sldChg chg="modSp add">
        <pc:chgData name="Pooja Gangrade" userId="0141f8f3ff852612" providerId="LiveId" clId="{2EDAD4FD-612E-433D-A48A-448664AA3BE1}" dt="2019-11-27T19:07:06.512" v="108" actId="20577"/>
        <pc:sldMkLst>
          <pc:docMk/>
          <pc:sldMk cId="1373302627" sldId="269"/>
        </pc:sldMkLst>
        <pc:spChg chg="mod">
          <ac:chgData name="Pooja Gangrade" userId="0141f8f3ff852612" providerId="LiveId" clId="{2EDAD4FD-612E-433D-A48A-448664AA3BE1}" dt="2019-11-27T19:07:06.512" v="108" actId="20577"/>
          <ac:spMkLst>
            <pc:docMk/>
            <pc:sldMk cId="1373302627" sldId="269"/>
            <ac:spMk id="3" creationId="{B5706BD6-8307-4618-ADF8-6DF0164D55B0}"/>
          </ac:spMkLst>
        </pc:spChg>
      </pc:sldChg>
      <pc:sldChg chg="add">
        <pc:chgData name="Pooja Gangrade" userId="0141f8f3ff852612" providerId="LiveId" clId="{2EDAD4FD-612E-433D-A48A-448664AA3BE1}" dt="2019-11-21T02:16:23.796" v="3"/>
        <pc:sldMkLst>
          <pc:docMk/>
          <pc:sldMk cId="1024898367" sldId="270"/>
        </pc:sldMkLst>
      </pc:sldChg>
      <pc:sldChg chg="add">
        <pc:chgData name="Pooja Gangrade" userId="0141f8f3ff852612" providerId="LiveId" clId="{2EDAD4FD-612E-433D-A48A-448664AA3BE1}" dt="2019-11-22T17:35:38.628" v="4"/>
        <pc:sldMkLst>
          <pc:docMk/>
          <pc:sldMk cId="3899964316" sldId="270"/>
        </pc:sldMkLst>
      </pc:sldChg>
      <pc:sldChg chg="add del">
        <pc:chgData name="Pooja Gangrade" userId="0141f8f3ff852612" providerId="LiveId" clId="{2EDAD4FD-612E-433D-A48A-448664AA3BE1}" dt="2019-11-27T18:58:40.085" v="8" actId="2696"/>
        <pc:sldMkLst>
          <pc:docMk/>
          <pc:sldMk cId="1196643349"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ighlight>
                  <a:srgbClr val="FFFFFF"/>
                </a:highlight>
                <a:latin typeface="Times New Roman"/>
                <a:ea typeface="Times New Roman"/>
                <a:cs typeface="Times New Roman"/>
                <a:sym typeface="Times New Roman"/>
              </a:rPr>
              <a:t>Motivation - Computer generated speech has existed for a while now. However, the quality of generated speech is still not human, and is not easy on ears. Although, they are catching up, but even the production quality systems like Google Now, Apple’s Siri or Amazon Alexa are far off from what a human generated speech would sound like</a:t>
            </a:r>
            <a:endParaRPr dirty="0">
              <a:highlight>
                <a:srgbClr val="FFFFFF"/>
              </a:highlight>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dirty="0">
                <a:highlight>
                  <a:srgbClr val="FFFFFF"/>
                </a:highlight>
                <a:latin typeface="Times New Roman"/>
                <a:ea typeface="Times New Roman"/>
                <a:cs typeface="Times New Roman"/>
                <a:sym typeface="Times New Roman"/>
              </a:rPr>
              <a:t>Intelligible </a:t>
            </a:r>
            <a:endParaRPr dirty="0">
              <a:highlight>
                <a:srgbClr val="FFFFFF"/>
              </a:highlight>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dirty="0">
                <a:highlight>
                  <a:srgbClr val="FFFFFF"/>
                </a:highlight>
                <a:latin typeface="Times New Roman"/>
                <a:ea typeface="Times New Roman"/>
                <a:cs typeface="Times New Roman"/>
                <a:sym typeface="Times New Roman"/>
              </a:rPr>
              <a:t>Naturalness</a:t>
            </a:r>
          </a:p>
          <a:p>
            <a:pPr marL="158750" lvl="0" indent="0" algn="l" rtl="0">
              <a:spcBef>
                <a:spcPts val="0"/>
              </a:spcBef>
              <a:spcAft>
                <a:spcPts val="0"/>
              </a:spcAft>
              <a:buSzPts val="1100"/>
              <a:buFont typeface="Times New Roman"/>
              <a:buNone/>
            </a:pPr>
            <a:endParaRPr lang="en" dirty="0">
              <a:highlight>
                <a:srgbClr val="FFFFFF"/>
              </a:highlight>
              <a:latin typeface="Times New Roman"/>
              <a:ea typeface="Times New Roman"/>
              <a:cs typeface="Times New Roman"/>
              <a:sym typeface="Times New Roman"/>
            </a:endParaRPr>
          </a:p>
          <a:p>
            <a:pPr marL="158750" lvl="0" indent="0" algn="l" rtl="0">
              <a:spcBef>
                <a:spcPts val="0"/>
              </a:spcBef>
              <a:spcAft>
                <a:spcPts val="0"/>
              </a:spcAft>
              <a:buSzPts val="1100"/>
              <a:buFont typeface="Times New Roman"/>
              <a:buNone/>
            </a:pPr>
            <a:r>
              <a:rPr lang="en">
                <a:highlight>
                  <a:srgbClr val="FFFFFF"/>
                </a:highlight>
                <a:latin typeface="Times New Roman"/>
                <a:ea typeface="Times New Roman"/>
                <a:cs typeface="Times New Roman"/>
                <a:sym typeface="Times New Roman"/>
              </a:rPr>
              <a:t>Transfer </a:t>
            </a:r>
            <a:r>
              <a:rPr lang="en" dirty="0">
                <a:highlight>
                  <a:srgbClr val="FFFFFF"/>
                </a:highlight>
                <a:latin typeface="Times New Roman"/>
                <a:ea typeface="Times New Roman"/>
                <a:cs typeface="Times New Roman"/>
                <a:sym typeface="Times New Roman"/>
              </a:rPr>
              <a:t>learning – sharing of knowledge between m</a:t>
            </a:r>
            <a:r>
              <a:rPr lang="en-US" dirty="0" err="1">
                <a:highlight>
                  <a:srgbClr val="FFFFFF"/>
                </a:highlight>
                <a:latin typeface="Times New Roman"/>
                <a:ea typeface="Times New Roman"/>
                <a:cs typeface="Times New Roman"/>
                <a:sym typeface="Times New Roman"/>
              </a:rPr>
              <a:t>odels</a:t>
            </a:r>
            <a:r>
              <a:rPr lang="en-US" dirty="0">
                <a:highlight>
                  <a:srgbClr val="FFFFFF"/>
                </a:highlight>
                <a:latin typeface="Times New Roman"/>
                <a:ea typeface="Times New Roman"/>
                <a:cs typeface="Times New Roman"/>
                <a:sym typeface="Times New Roman"/>
              </a:rPr>
              <a:t>. </a:t>
            </a:r>
          </a:p>
          <a:p>
            <a:pPr marL="158750" lvl="0" indent="0" algn="l" rtl="0">
              <a:spcBef>
                <a:spcPts val="0"/>
              </a:spcBef>
              <a:spcAft>
                <a:spcPts val="0"/>
              </a:spcAft>
              <a:buSzPts val="1100"/>
              <a:buFont typeface="Times New Roman"/>
              <a:buNone/>
            </a:pPr>
            <a:r>
              <a:rPr lang="en-US" sz="1100" b="0" i="0" u="none" strike="noStrike" cap="none" baseline="0" dirty="0">
                <a:solidFill>
                  <a:srgbClr val="000000"/>
                </a:solidFill>
                <a:latin typeface="Arial"/>
                <a:ea typeface="Arial"/>
                <a:cs typeface="Arial"/>
                <a:sym typeface="Arial"/>
              </a:rPr>
              <a:t>The goal is to build a TTS system which can generate natural speech for a variety of speakers in a data efficient manner.</a:t>
            </a:r>
            <a:endParaRPr lang="en" dirty="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77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36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8aef4b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08aef4b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8aef4b7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08aef4b7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329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08aef4b7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08aef4b7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8aef4b74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8aef4b74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08aef4b74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08aef4b7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8aef4b7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8aef4b7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08aef4b7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08aef4b7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baseline="0" dirty="0">
                <a:solidFill>
                  <a:srgbClr val="000000"/>
                </a:solidFill>
                <a:latin typeface="Arial"/>
                <a:ea typeface="Arial"/>
                <a:cs typeface="Arial"/>
                <a:sym typeface="Arial"/>
              </a:rPr>
              <a:t>These systems learn a fixed set of speaker embeddings and therefore only support synthesis of voices seen during training.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8aef4b7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8aef4b7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08aef4b7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08aef4b7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a:solidFill>
                  <a:schemeClr val="accent1"/>
                </a:solidFill>
                <a:latin typeface="Lato"/>
                <a:ea typeface="Lato"/>
                <a:cs typeface="Lato"/>
                <a:sym typeface="Lato"/>
              </a:rPr>
              <a:t>Encoder </a:t>
            </a:r>
            <a:r>
              <a:rPr lang="en" sz="1300" dirty="0">
                <a:solidFill>
                  <a:schemeClr val="accent1"/>
                </a:solidFill>
                <a:latin typeface="Lato"/>
                <a:ea typeface="Lato"/>
                <a:cs typeface="Lato"/>
                <a:sym typeface="Lato"/>
              </a:rPr>
              <a:t>which compute the vector from speech signals, synthesizer which predicts a mel spectrogram from a sequence of grapheme or phoneme inputs, conditioned on the speaker embedding vector and vocoder which converts the spectrogram into time domain waveforms </a:t>
            </a:r>
            <a:r>
              <a:rPr lang="en-US" sz="1300" dirty="0">
                <a:solidFill>
                  <a:schemeClr val="accent1"/>
                </a:solidFill>
                <a:latin typeface="Lato"/>
                <a:ea typeface="Lato"/>
                <a:cs typeface="Lato"/>
                <a:sym typeface="Lato"/>
              </a:rPr>
              <a:t>s</a:t>
            </a:r>
            <a:r>
              <a:rPr lang="en" sz="1300" dirty="0">
                <a:solidFill>
                  <a:schemeClr val="accent1"/>
                </a:solidFill>
                <a:latin typeface="Lato"/>
                <a:ea typeface="Lato"/>
                <a:cs typeface="Lato"/>
                <a:sym typeface="Lato"/>
              </a:rPr>
              <a:t>equence-to-sequence TTS synthesis network and neural vocoder based on Tacotron 2</a:t>
            </a:r>
            <a:endParaRPr sz="1300" dirty="0">
              <a:solidFill>
                <a:schemeClr val="accent1"/>
              </a:solidFill>
              <a:latin typeface="Lato"/>
              <a:ea typeface="Lato"/>
              <a:cs typeface="Lato"/>
              <a:sym typeface="Lato"/>
            </a:endParaRPr>
          </a:p>
          <a:p>
            <a:pPr marL="0" lvl="0" indent="0" algn="l" rtl="0">
              <a:spcBef>
                <a:spcPts val="160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08aef4b74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08aef4b74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Zero Shot Learning - Supervised learning where the model can classify an item as none of the classes that it trained on. </a:t>
            </a:r>
          </a:p>
          <a:p>
            <a:r>
              <a:rPr lang="en-US" sz="1100" b="0" i="0" u="none" strike="noStrike" cap="none" baseline="0" dirty="0">
                <a:solidFill>
                  <a:srgbClr val="000000"/>
                </a:solidFill>
                <a:latin typeface="Arial"/>
                <a:ea typeface="Arial"/>
                <a:cs typeface="Arial"/>
                <a:sym typeface="Arial"/>
              </a:rPr>
              <a:t>a zero-shot learning setting, where few seconds of un transcribed reference audio from a target speaker is used to synthesize new speech in that speaker’s voice, without updating any model parameters.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08aef4b74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08aef4b74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speaker encoder is fed a short reference utterance of the speaker to clone. It generates an embedding that is used to condition the synthesizer, and a text processed as a phoneme sequence is given as input to the synthesizer. The vocoder takes the output of the synthesizer to generate the speech waveform</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8aef4b74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8aef4b7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Use of two VCTK and </a:t>
            </a:r>
            <a:r>
              <a:rPr lang="en-US" dirty="0" err="1"/>
              <a:t>LibriSpeech</a:t>
            </a:r>
            <a:r>
              <a:rPr lang="en-US" dirty="0"/>
              <a:t> to train speed synthesis and vocoder network </a:t>
            </a:r>
          </a:p>
          <a:p>
            <a:endParaRPr lang="en-US" dirty="0"/>
          </a:p>
        </p:txBody>
      </p:sp>
    </p:spTree>
    <p:extLst>
      <p:ext uri="{BB962C8B-B14F-4D97-AF65-F5344CB8AC3E}">
        <p14:creationId xmlns:p14="http://schemas.microsoft.com/office/powerpoint/2010/main" val="82937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7800" y="3377800"/>
            <a:ext cx="7688400" cy="16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Theory project presentation by : Pooja Gangrade </a:t>
            </a:r>
            <a:endParaRPr sz="2400" dirty="0"/>
          </a:p>
          <a:p>
            <a:pPr marL="0" lvl="0" indent="0" algn="l" rtl="0">
              <a:spcBef>
                <a:spcPts val="0"/>
              </a:spcBef>
              <a:spcAft>
                <a:spcPts val="0"/>
              </a:spcAft>
              <a:buNone/>
            </a:pPr>
            <a:r>
              <a:rPr lang="en" sz="2400" dirty="0"/>
              <a:t>CSCI- 575 Machine Learning </a:t>
            </a:r>
            <a:endParaRPr sz="2400" dirty="0"/>
          </a:p>
          <a:p>
            <a:pPr marL="0" lvl="0" indent="0" algn="l" rtl="0">
              <a:spcBef>
                <a:spcPts val="0"/>
              </a:spcBef>
              <a:spcAft>
                <a:spcPts val="0"/>
              </a:spcAft>
              <a:buNone/>
            </a:pPr>
            <a:r>
              <a:rPr lang="en" sz="2400" dirty="0"/>
              <a:t>Fall 2019 </a:t>
            </a:r>
            <a:endParaRPr sz="2400" dirty="0"/>
          </a:p>
        </p:txBody>
      </p:sp>
      <p:sp>
        <p:nvSpPr>
          <p:cNvPr id="87" name="Google Shape;87;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1</a:t>
            </a:fld>
            <a:endParaRPr>
              <a:solidFill>
                <a:schemeClr val="accent1"/>
              </a:solidFill>
              <a:latin typeface="Lato"/>
              <a:ea typeface="Lato"/>
              <a:cs typeface="Lato"/>
              <a:sym typeface="Lato"/>
            </a:endParaRPr>
          </a:p>
        </p:txBody>
      </p:sp>
      <p:sp>
        <p:nvSpPr>
          <p:cNvPr id="88" name="Google Shape;88;p13"/>
          <p:cNvSpPr txBox="1">
            <a:spLocks noGrp="1"/>
          </p:cNvSpPr>
          <p:nvPr>
            <p:ph type="title"/>
          </p:nvPr>
        </p:nvSpPr>
        <p:spPr>
          <a:xfrm>
            <a:off x="722100" y="1358350"/>
            <a:ext cx="8079600" cy="21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Transfer Learning from Speaker Verification to Multispeaker Text-To-Speech Synthesis</a:t>
            </a:r>
            <a:br>
              <a:rPr lang="en" sz="3000" dirty="0"/>
            </a:br>
            <a:r>
              <a:rPr lang="en-US" sz="3000" dirty="0"/>
              <a:t>Conference : NIPS 2018</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2F30-BFE1-4EDD-A2DF-B6E0A1916438}"/>
              </a:ext>
            </a:extLst>
          </p:cNvPr>
          <p:cNvSpPr>
            <a:spLocks noGrp="1"/>
          </p:cNvSpPr>
          <p:nvPr>
            <p:ph type="title"/>
          </p:nvPr>
        </p:nvSpPr>
        <p:spPr/>
        <p:txBody>
          <a:bodyPr/>
          <a:lstStyle/>
          <a:p>
            <a:r>
              <a:rPr lang="en-US" dirty="0"/>
              <a:t>Experiment &amp; Results</a:t>
            </a:r>
          </a:p>
        </p:txBody>
      </p:sp>
      <p:sp>
        <p:nvSpPr>
          <p:cNvPr id="3" name="Text Placeholder 2">
            <a:extLst>
              <a:ext uri="{FF2B5EF4-FFF2-40B4-BE49-F238E27FC236}">
                <a16:creationId xmlns:a16="http://schemas.microsoft.com/office/drawing/2014/main" id="{B5706BD6-8307-4618-ADF8-6DF0164D55B0}"/>
              </a:ext>
            </a:extLst>
          </p:cNvPr>
          <p:cNvSpPr>
            <a:spLocks noGrp="1"/>
          </p:cNvSpPr>
          <p:nvPr>
            <p:ph type="body" idx="1"/>
          </p:nvPr>
        </p:nvSpPr>
        <p:spPr/>
        <p:txBody>
          <a:bodyPr/>
          <a:lstStyle/>
          <a:p>
            <a:pPr marL="342900" indent="-342900" algn="just">
              <a:buFont typeface="+mj-lt"/>
              <a:buAutoNum type="arabicPeriod"/>
            </a:pPr>
            <a:r>
              <a:rPr lang="en-US" sz="1800" dirty="0">
                <a:solidFill>
                  <a:srgbClr val="000000"/>
                </a:solidFill>
                <a:latin typeface="Times New Roman"/>
                <a:cs typeface="Times New Roman"/>
              </a:rPr>
              <a:t>Package Installation </a:t>
            </a:r>
          </a:p>
          <a:p>
            <a:pPr marL="342900" indent="-342900" algn="just">
              <a:buFont typeface="+mj-lt"/>
              <a:buAutoNum type="arabicPeriod"/>
            </a:pPr>
            <a:r>
              <a:rPr lang="en-US" sz="1800" dirty="0">
                <a:solidFill>
                  <a:srgbClr val="000000"/>
                </a:solidFill>
                <a:latin typeface="Times New Roman"/>
                <a:cs typeface="Times New Roman"/>
              </a:rPr>
              <a:t>PyTorch Installation </a:t>
            </a:r>
          </a:p>
          <a:p>
            <a:pPr marL="342900" indent="-342900" algn="just">
              <a:buFont typeface="+mj-lt"/>
              <a:buAutoNum type="arabicPeriod"/>
            </a:pPr>
            <a:r>
              <a:rPr lang="en-US" sz="1800" dirty="0">
                <a:solidFill>
                  <a:srgbClr val="000000"/>
                </a:solidFill>
                <a:latin typeface="Times New Roman"/>
                <a:cs typeface="Times New Roman"/>
              </a:rPr>
              <a:t>Installing pretrained models</a:t>
            </a:r>
          </a:p>
          <a:p>
            <a:pPr marL="342900" indent="-342900" algn="just">
              <a:buFont typeface="+mj-lt"/>
              <a:buAutoNum type="arabicPeriod"/>
            </a:pPr>
            <a:r>
              <a:rPr lang="en-US" sz="1800" dirty="0">
                <a:solidFill>
                  <a:srgbClr val="000000"/>
                </a:solidFill>
                <a:latin typeface="Times New Roman"/>
                <a:cs typeface="Times New Roman"/>
              </a:rPr>
              <a:t>Preprocessing and training the models  </a:t>
            </a:r>
          </a:p>
          <a:p>
            <a:pPr marL="342900" indent="-342900" algn="just">
              <a:buFont typeface="+mj-lt"/>
              <a:buAutoNum type="arabicPeriod"/>
            </a:pPr>
            <a:r>
              <a:rPr lang="en-US" sz="1800" dirty="0">
                <a:solidFill>
                  <a:srgbClr val="000000"/>
                </a:solidFill>
                <a:latin typeface="Times New Roman"/>
                <a:cs typeface="Times New Roman"/>
              </a:rPr>
              <a:t>Run the demo software </a:t>
            </a:r>
          </a:p>
          <a:p>
            <a:pPr marL="342900" indent="-342900" algn="just">
              <a:buFont typeface="+mj-lt"/>
              <a:buAutoNum type="arabicPeriod"/>
            </a:pPr>
            <a:r>
              <a:rPr lang="en-US" sz="1800" dirty="0">
                <a:solidFill>
                  <a:srgbClr val="000000"/>
                </a:solidFill>
                <a:latin typeface="Times New Roman"/>
                <a:cs typeface="Times New Roman"/>
              </a:rPr>
              <a:t>Run the actual software </a:t>
            </a:r>
          </a:p>
          <a:p>
            <a:pPr marL="342900" indent="-342900" algn="just">
              <a:buFont typeface="+mj-lt"/>
              <a:buAutoNum type="arabicPeriod"/>
            </a:pPr>
            <a:r>
              <a:rPr lang="en-US" sz="1800" dirty="0">
                <a:solidFill>
                  <a:srgbClr val="000000"/>
                </a:solidFill>
                <a:latin typeface="Times New Roman"/>
                <a:cs typeface="Times New Roman"/>
              </a:rPr>
              <a:t>Compare the results </a:t>
            </a:r>
          </a:p>
        </p:txBody>
      </p:sp>
      <p:sp>
        <p:nvSpPr>
          <p:cNvPr id="4" name="Slide Number Placeholder 3">
            <a:extLst>
              <a:ext uri="{FF2B5EF4-FFF2-40B4-BE49-F238E27FC236}">
                <a16:creationId xmlns:a16="http://schemas.microsoft.com/office/drawing/2014/main" id="{35D70F32-72EB-4944-A02C-F92EA8B674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37330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89DF-9F98-4178-812E-E46D035BD15F}"/>
              </a:ext>
            </a:extLst>
          </p:cNvPr>
          <p:cNvSpPr>
            <a:spLocks noGrp="1"/>
          </p:cNvSpPr>
          <p:nvPr>
            <p:ph type="title"/>
          </p:nvPr>
        </p:nvSpPr>
        <p:spPr/>
        <p:txBody>
          <a:bodyPr/>
          <a:lstStyle/>
          <a:p>
            <a:r>
              <a:rPr lang="en-US" dirty="0"/>
              <a:t>Experiment &amp; Results</a:t>
            </a:r>
          </a:p>
        </p:txBody>
      </p:sp>
      <p:sp>
        <p:nvSpPr>
          <p:cNvPr id="3" name="Text Placeholder 2">
            <a:extLst>
              <a:ext uri="{FF2B5EF4-FFF2-40B4-BE49-F238E27FC236}">
                <a16:creationId xmlns:a16="http://schemas.microsoft.com/office/drawing/2014/main" id="{DFEF279D-FA85-4FCE-9243-D01FF4268EDD}"/>
              </a:ext>
            </a:extLst>
          </p:cNvPr>
          <p:cNvSpPr>
            <a:spLocks noGrp="1"/>
          </p:cNvSpPr>
          <p:nvPr>
            <p:ph type="body" idx="1"/>
          </p:nvPr>
        </p:nvSpPr>
        <p:spPr>
          <a:xfrm>
            <a:off x="729450" y="1853850"/>
            <a:ext cx="7688700" cy="3123264"/>
          </a:xfrm>
        </p:spPr>
        <p:txBody>
          <a:bodyPr/>
          <a:lstStyle/>
          <a:p>
            <a:pPr marL="342900" lvl="1" indent="-342900" algn="just">
              <a:spcBef>
                <a:spcPts val="0"/>
              </a:spcBef>
              <a:buSzPts val="1300"/>
              <a:buFont typeface="+mj-lt"/>
              <a:buAutoNum type="arabicPeriod"/>
            </a:pPr>
            <a:r>
              <a:rPr lang="en-US" sz="1800" dirty="0">
                <a:solidFill>
                  <a:srgbClr val="000000"/>
                </a:solidFill>
                <a:latin typeface="Times New Roman"/>
                <a:cs typeface="Times New Roman"/>
                <a:sym typeface="Times New Roman"/>
              </a:rPr>
              <a:t>Speaker Naturalness and Speaker Similarity compared based on Mean Opinion Score (MOS) </a:t>
            </a:r>
          </a:p>
          <a:p>
            <a:pPr marL="342900" lvl="1" indent="-342900" algn="just">
              <a:spcBef>
                <a:spcPts val="0"/>
              </a:spcBef>
              <a:buSzPts val="1300"/>
              <a:buFont typeface="+mj-lt"/>
              <a:buAutoNum type="arabicPeriod"/>
            </a:pPr>
            <a:endParaRPr lang="en-US" sz="1800" dirty="0">
              <a:solidFill>
                <a:srgbClr val="000000"/>
              </a:solidFill>
              <a:latin typeface="Times New Roman"/>
              <a:cs typeface="Times New Roman"/>
              <a:sym typeface="Times New Roman"/>
            </a:endParaRPr>
          </a:p>
          <a:p>
            <a:pPr marL="342900" lvl="1" indent="-342900" algn="just">
              <a:spcBef>
                <a:spcPts val="0"/>
              </a:spcBef>
              <a:buSzPts val="1300"/>
              <a:buFont typeface="+mj-lt"/>
              <a:buAutoNum type="arabicPeriod"/>
            </a:pPr>
            <a:r>
              <a:rPr lang="en-US" sz="1800" dirty="0">
                <a:solidFill>
                  <a:srgbClr val="000000"/>
                </a:solidFill>
                <a:latin typeface="Times New Roman"/>
                <a:cs typeface="Times New Roman"/>
                <a:sym typeface="Times New Roman"/>
              </a:rPr>
              <a:t>Speaker Verification was based on diversity of speakers </a:t>
            </a:r>
          </a:p>
          <a:p>
            <a:pPr marL="342900" lvl="1" indent="-342900" algn="just">
              <a:spcBef>
                <a:spcPts val="0"/>
              </a:spcBef>
              <a:buSzPts val="1300"/>
              <a:buFont typeface="+mj-lt"/>
              <a:buAutoNum type="arabicPeriod"/>
            </a:pPr>
            <a:endParaRPr lang="en-US" sz="1800" dirty="0">
              <a:solidFill>
                <a:srgbClr val="000000"/>
              </a:solidFill>
              <a:latin typeface="Times New Roman"/>
              <a:cs typeface="Times New Roman"/>
              <a:sym typeface="Times New Roman"/>
            </a:endParaRPr>
          </a:p>
          <a:p>
            <a:pPr marL="342900" lvl="1" indent="-342900" algn="just">
              <a:spcBef>
                <a:spcPts val="0"/>
              </a:spcBef>
              <a:buSzPts val="1300"/>
              <a:buFont typeface="+mj-lt"/>
              <a:buAutoNum type="arabicPeriod"/>
            </a:pPr>
            <a:r>
              <a:rPr lang="en-US" sz="1800" dirty="0">
                <a:solidFill>
                  <a:srgbClr val="000000"/>
                </a:solidFill>
                <a:latin typeface="Times New Roman"/>
                <a:cs typeface="Times New Roman"/>
                <a:sym typeface="Times New Roman"/>
              </a:rPr>
              <a:t>Speaker Embedding Space is evaluated based on PCA values </a:t>
            </a:r>
          </a:p>
          <a:p>
            <a:pPr marL="342900" lvl="1" indent="-342900" algn="just">
              <a:spcBef>
                <a:spcPts val="0"/>
              </a:spcBef>
              <a:buSzPts val="1300"/>
              <a:buFont typeface="+mj-lt"/>
              <a:buAutoNum type="arabicPeriod"/>
            </a:pPr>
            <a:endParaRPr lang="en-US" sz="1800" dirty="0">
              <a:solidFill>
                <a:srgbClr val="000000"/>
              </a:solidFill>
              <a:latin typeface="Times New Roman"/>
              <a:cs typeface="Times New Roman"/>
              <a:sym typeface="Times New Roman"/>
            </a:endParaRPr>
          </a:p>
          <a:p>
            <a:pPr marL="342900" lvl="1" indent="-342900" algn="just">
              <a:spcBef>
                <a:spcPts val="0"/>
              </a:spcBef>
              <a:buSzPts val="1300"/>
              <a:buFont typeface="+mj-lt"/>
              <a:buAutoNum type="arabicPeriod"/>
            </a:pPr>
            <a:r>
              <a:rPr lang="en-US" sz="1800" dirty="0">
                <a:solidFill>
                  <a:srgbClr val="000000"/>
                </a:solidFill>
                <a:latin typeface="Times New Roman"/>
                <a:cs typeface="Times New Roman"/>
              </a:rPr>
              <a:t>Speech from fictitious speakers compared to their nearest neighbors in the train sets</a:t>
            </a:r>
          </a:p>
        </p:txBody>
      </p:sp>
      <p:sp>
        <p:nvSpPr>
          <p:cNvPr id="4" name="Slide Number Placeholder 3">
            <a:extLst>
              <a:ext uri="{FF2B5EF4-FFF2-40B4-BE49-F238E27FC236}">
                <a16:creationId xmlns:a16="http://schemas.microsoft.com/office/drawing/2014/main" id="{1D7CB651-4D7E-43AB-9C7F-4619C9712C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5644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ABBB-FA63-43DD-8A7E-764010094DD1}"/>
              </a:ext>
            </a:extLst>
          </p:cNvPr>
          <p:cNvSpPr>
            <a:spLocks noGrp="1"/>
          </p:cNvSpPr>
          <p:nvPr>
            <p:ph type="title"/>
          </p:nvPr>
        </p:nvSpPr>
        <p:spPr/>
        <p:txBody>
          <a:bodyPr/>
          <a:lstStyle/>
          <a:p>
            <a:r>
              <a:rPr lang="en-US" dirty="0"/>
              <a:t>Preprocessing and Training</a:t>
            </a:r>
          </a:p>
        </p:txBody>
      </p:sp>
      <p:sp>
        <p:nvSpPr>
          <p:cNvPr id="3" name="Text Placeholder 2">
            <a:extLst>
              <a:ext uri="{FF2B5EF4-FFF2-40B4-BE49-F238E27FC236}">
                <a16:creationId xmlns:a16="http://schemas.microsoft.com/office/drawing/2014/main" id="{F22CF1B9-C8B3-44D4-A251-73441CDCF6F5}"/>
              </a:ext>
            </a:extLst>
          </p:cNvPr>
          <p:cNvSpPr>
            <a:spLocks noGrp="1"/>
          </p:cNvSpPr>
          <p:nvPr>
            <p:ph type="body" idx="1"/>
          </p:nvPr>
        </p:nvSpPr>
        <p:spPr>
          <a:xfrm>
            <a:off x="729450" y="1853850"/>
            <a:ext cx="7688700" cy="3289601"/>
          </a:xfrm>
        </p:spPr>
        <p:txBody>
          <a:bodyPr/>
          <a:lstStyle/>
          <a:p>
            <a:pPr marL="285750" indent="-285750" algn="just"/>
            <a:r>
              <a:rPr lang="en-US" sz="1800" dirty="0">
                <a:solidFill>
                  <a:srgbClr val="000000"/>
                </a:solidFill>
                <a:latin typeface="Times New Roman"/>
                <a:cs typeface="Times New Roman"/>
              </a:rPr>
              <a:t>Preprocess and train encoder model </a:t>
            </a:r>
          </a:p>
          <a:p>
            <a:pPr marL="285750" indent="-285750" algn="just"/>
            <a:endParaRPr lang="en-US" sz="1800" dirty="0">
              <a:solidFill>
                <a:srgbClr val="000000"/>
              </a:solidFill>
              <a:latin typeface="Times New Roman"/>
              <a:cs typeface="Times New Roman"/>
            </a:endParaRPr>
          </a:p>
          <a:p>
            <a:pPr marL="285750" indent="-285750" algn="just"/>
            <a:r>
              <a:rPr lang="en-US" sz="1800" dirty="0">
                <a:solidFill>
                  <a:srgbClr val="000000"/>
                </a:solidFill>
                <a:latin typeface="Times New Roman"/>
                <a:cs typeface="Times New Roman"/>
              </a:rPr>
              <a:t>Preprocess and generate the synthesizer model then train it </a:t>
            </a:r>
          </a:p>
          <a:p>
            <a:pPr marL="285750" indent="-285750" algn="just"/>
            <a:endParaRPr lang="en-US" sz="1800" dirty="0">
              <a:solidFill>
                <a:srgbClr val="000000"/>
              </a:solidFill>
              <a:latin typeface="Times New Roman"/>
              <a:cs typeface="Times New Roman"/>
            </a:endParaRPr>
          </a:p>
          <a:p>
            <a:pPr marL="285750" indent="-285750" algn="just"/>
            <a:r>
              <a:rPr lang="en-US" sz="1800" dirty="0">
                <a:solidFill>
                  <a:srgbClr val="000000"/>
                </a:solidFill>
                <a:latin typeface="Times New Roman"/>
                <a:cs typeface="Times New Roman"/>
              </a:rPr>
              <a:t>The synthesizer output generated audios and spectrograms</a:t>
            </a:r>
          </a:p>
          <a:p>
            <a:pPr marL="285750" indent="-285750" algn="just"/>
            <a:endParaRPr lang="en-US" sz="1800" dirty="0">
              <a:solidFill>
                <a:srgbClr val="000000"/>
              </a:solidFill>
              <a:latin typeface="Times New Roman"/>
              <a:cs typeface="Times New Roman"/>
            </a:endParaRPr>
          </a:p>
          <a:p>
            <a:pPr marL="285750" indent="-285750" algn="just"/>
            <a:r>
              <a:rPr lang="en-US" sz="1800" dirty="0">
                <a:solidFill>
                  <a:srgbClr val="000000"/>
                </a:solidFill>
                <a:latin typeface="Times New Roman"/>
                <a:cs typeface="Times New Roman"/>
              </a:rPr>
              <a:t>Use the synthesizer to generate training data for the vocoder </a:t>
            </a:r>
          </a:p>
          <a:p>
            <a:pPr marL="285750" indent="-285750" algn="just"/>
            <a:endParaRPr lang="en-US" sz="1800" dirty="0">
              <a:solidFill>
                <a:srgbClr val="000000"/>
              </a:solidFill>
              <a:latin typeface="Times New Roman"/>
              <a:cs typeface="Times New Roman"/>
            </a:endParaRPr>
          </a:p>
          <a:p>
            <a:pPr marL="285750" indent="-285750" algn="just"/>
            <a:r>
              <a:rPr lang="en-US" sz="1800" dirty="0">
                <a:solidFill>
                  <a:srgbClr val="000000"/>
                </a:solidFill>
                <a:latin typeface="Times New Roman"/>
                <a:cs typeface="Times New Roman"/>
              </a:rPr>
              <a:t>Finally preprocess and train the vocoder </a:t>
            </a:r>
          </a:p>
          <a:p>
            <a:endParaRPr lang="en-US" dirty="0"/>
          </a:p>
        </p:txBody>
      </p:sp>
      <p:sp>
        <p:nvSpPr>
          <p:cNvPr id="4" name="Slide Number Placeholder 3">
            <a:extLst>
              <a:ext uri="{FF2B5EF4-FFF2-40B4-BE49-F238E27FC236}">
                <a16:creationId xmlns:a16="http://schemas.microsoft.com/office/drawing/2014/main" id="{E63F2D3B-8D74-4C77-9A9C-31630BC519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5498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48961C-EC9D-4167-B06E-49C553F926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A0B72901-281A-42F8-B3DC-24897216A1C5}"/>
              </a:ext>
            </a:extLst>
          </p:cNvPr>
          <p:cNvPicPr>
            <a:picLocks noChangeAspect="1"/>
          </p:cNvPicPr>
          <p:nvPr/>
        </p:nvPicPr>
        <p:blipFill>
          <a:blip r:embed="rId3"/>
          <a:stretch>
            <a:fillRect/>
          </a:stretch>
        </p:blipFill>
        <p:spPr>
          <a:xfrm>
            <a:off x="902825" y="634517"/>
            <a:ext cx="7591154" cy="4312134"/>
          </a:xfrm>
          <a:prstGeom prst="rect">
            <a:avLst/>
          </a:prstGeom>
        </p:spPr>
      </p:pic>
    </p:spTree>
    <p:extLst>
      <p:ext uri="{BB962C8B-B14F-4D97-AF65-F5344CB8AC3E}">
        <p14:creationId xmlns:p14="http://schemas.microsoft.com/office/powerpoint/2010/main" val="78385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895324-B588-462F-A426-0EF10DD4C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a16="http://schemas.microsoft.com/office/drawing/2014/main" id="{47FF9C50-78C1-42D8-B52F-3BC5E71314B8}"/>
              </a:ext>
            </a:extLst>
          </p:cNvPr>
          <p:cNvPicPr>
            <a:picLocks noChangeAspect="1"/>
          </p:cNvPicPr>
          <p:nvPr/>
        </p:nvPicPr>
        <p:blipFill>
          <a:blip r:embed="rId2"/>
          <a:stretch>
            <a:fillRect/>
          </a:stretch>
        </p:blipFill>
        <p:spPr>
          <a:xfrm>
            <a:off x="1460227" y="1154844"/>
            <a:ext cx="6223545" cy="3988607"/>
          </a:xfrm>
          <a:prstGeom prst="rect">
            <a:avLst/>
          </a:prstGeom>
        </p:spPr>
      </p:pic>
    </p:spTree>
    <p:extLst>
      <p:ext uri="{BB962C8B-B14F-4D97-AF65-F5344CB8AC3E}">
        <p14:creationId xmlns:p14="http://schemas.microsoft.com/office/powerpoint/2010/main" val="427711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C0F8-5712-43B7-94E7-A64B50D145B3}"/>
              </a:ext>
            </a:extLst>
          </p:cNvPr>
          <p:cNvSpPr>
            <a:spLocks noGrp="1"/>
          </p:cNvSpPr>
          <p:nvPr>
            <p:ph type="title"/>
          </p:nvPr>
        </p:nvSpPr>
        <p:spPr/>
        <p:txBody>
          <a:bodyPr/>
          <a:lstStyle/>
          <a:p>
            <a:r>
              <a:rPr lang="en-US" dirty="0"/>
              <a:t>Results from Paper</a:t>
            </a:r>
          </a:p>
        </p:txBody>
      </p:sp>
      <p:pic>
        <p:nvPicPr>
          <p:cNvPr id="5" name="Picture 4">
            <a:extLst>
              <a:ext uri="{FF2B5EF4-FFF2-40B4-BE49-F238E27FC236}">
                <a16:creationId xmlns:a16="http://schemas.microsoft.com/office/drawing/2014/main" id="{5E50FCB6-4481-42D9-A79F-DCA5CB2C99C6}"/>
              </a:ext>
            </a:extLst>
          </p:cNvPr>
          <p:cNvPicPr>
            <a:picLocks noChangeAspect="1"/>
          </p:cNvPicPr>
          <p:nvPr/>
        </p:nvPicPr>
        <p:blipFill>
          <a:blip r:embed="rId2"/>
          <a:stretch>
            <a:fillRect/>
          </a:stretch>
        </p:blipFill>
        <p:spPr>
          <a:xfrm>
            <a:off x="569548" y="2328412"/>
            <a:ext cx="8004904" cy="1727137"/>
          </a:xfrm>
          <a:prstGeom prst="rect">
            <a:avLst/>
          </a:prstGeom>
        </p:spPr>
      </p:pic>
      <p:sp>
        <p:nvSpPr>
          <p:cNvPr id="4" name="Slide Number Placeholder 3">
            <a:extLst>
              <a:ext uri="{FF2B5EF4-FFF2-40B4-BE49-F238E27FC236}">
                <a16:creationId xmlns:a16="http://schemas.microsoft.com/office/drawing/2014/main" id="{386097F0-16D3-4B0B-8BD5-84C1AE2CDE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89275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8B759-9E48-407F-8974-98D1B8575C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8CFB4D65-1636-4536-886C-599BC0D9F85E}"/>
              </a:ext>
            </a:extLst>
          </p:cNvPr>
          <p:cNvPicPr>
            <a:picLocks noChangeAspect="1"/>
          </p:cNvPicPr>
          <p:nvPr/>
        </p:nvPicPr>
        <p:blipFill>
          <a:blip r:embed="rId2"/>
          <a:stretch>
            <a:fillRect/>
          </a:stretch>
        </p:blipFill>
        <p:spPr>
          <a:xfrm>
            <a:off x="480322" y="2085300"/>
            <a:ext cx="8055980" cy="2664551"/>
          </a:xfrm>
          <a:prstGeom prst="rect">
            <a:avLst/>
          </a:prstGeom>
        </p:spPr>
      </p:pic>
      <p:sp>
        <p:nvSpPr>
          <p:cNvPr id="6" name="Title 1">
            <a:extLst>
              <a:ext uri="{FF2B5EF4-FFF2-40B4-BE49-F238E27FC236}">
                <a16:creationId xmlns:a16="http://schemas.microsoft.com/office/drawing/2014/main" id="{174A4D34-E7E0-4B98-9E2E-66871C7E5939}"/>
              </a:ext>
            </a:extLst>
          </p:cNvPr>
          <p:cNvSpPr>
            <a:spLocks noGrp="1"/>
          </p:cNvSpPr>
          <p:nvPr>
            <p:ph type="title"/>
          </p:nvPr>
        </p:nvSpPr>
        <p:spPr>
          <a:xfrm>
            <a:off x="728663" y="1319213"/>
            <a:ext cx="7689850" cy="534987"/>
          </a:xfrm>
        </p:spPr>
        <p:txBody>
          <a:bodyPr/>
          <a:lstStyle/>
          <a:p>
            <a:r>
              <a:rPr lang="en-US" dirty="0"/>
              <a:t>Results from Paper</a:t>
            </a:r>
          </a:p>
        </p:txBody>
      </p:sp>
    </p:spTree>
    <p:extLst>
      <p:ext uri="{BB962C8B-B14F-4D97-AF65-F5344CB8AC3E}">
        <p14:creationId xmlns:p14="http://schemas.microsoft.com/office/powerpoint/2010/main" val="84303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895324-B588-462F-A426-0EF10DD4C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7" name="Table 7">
            <a:extLst>
              <a:ext uri="{FF2B5EF4-FFF2-40B4-BE49-F238E27FC236}">
                <a16:creationId xmlns:a16="http://schemas.microsoft.com/office/drawing/2014/main" id="{C1936875-F631-47B8-AA30-9C947CC9EB40}"/>
              </a:ext>
            </a:extLst>
          </p:cNvPr>
          <p:cNvGraphicFramePr>
            <a:graphicFrameLocks noGrp="1"/>
          </p:cNvGraphicFramePr>
          <p:nvPr/>
        </p:nvGraphicFramePr>
        <p:xfrm>
          <a:off x="1153609" y="1916627"/>
          <a:ext cx="6937095" cy="2820832"/>
        </p:xfrm>
        <a:graphic>
          <a:graphicData uri="http://schemas.openxmlformats.org/drawingml/2006/table">
            <a:tbl>
              <a:tblPr firstRow="1" bandRow="1">
                <a:tableStyleId>{5C22544A-7EE6-4342-B048-85BDC9FD1C3A}</a:tableStyleId>
              </a:tblPr>
              <a:tblGrid>
                <a:gridCol w="1387419">
                  <a:extLst>
                    <a:ext uri="{9D8B030D-6E8A-4147-A177-3AD203B41FA5}">
                      <a16:colId xmlns:a16="http://schemas.microsoft.com/office/drawing/2014/main" val="2137122349"/>
                    </a:ext>
                  </a:extLst>
                </a:gridCol>
                <a:gridCol w="1387419">
                  <a:extLst>
                    <a:ext uri="{9D8B030D-6E8A-4147-A177-3AD203B41FA5}">
                      <a16:colId xmlns:a16="http://schemas.microsoft.com/office/drawing/2014/main" val="4134016450"/>
                    </a:ext>
                  </a:extLst>
                </a:gridCol>
                <a:gridCol w="1387419">
                  <a:extLst>
                    <a:ext uri="{9D8B030D-6E8A-4147-A177-3AD203B41FA5}">
                      <a16:colId xmlns:a16="http://schemas.microsoft.com/office/drawing/2014/main" val="1675704370"/>
                    </a:ext>
                  </a:extLst>
                </a:gridCol>
                <a:gridCol w="1387419">
                  <a:extLst>
                    <a:ext uri="{9D8B030D-6E8A-4147-A177-3AD203B41FA5}">
                      <a16:colId xmlns:a16="http://schemas.microsoft.com/office/drawing/2014/main" val="3636374845"/>
                    </a:ext>
                  </a:extLst>
                </a:gridCol>
                <a:gridCol w="1387419">
                  <a:extLst>
                    <a:ext uri="{9D8B030D-6E8A-4147-A177-3AD203B41FA5}">
                      <a16:colId xmlns:a16="http://schemas.microsoft.com/office/drawing/2014/main" val="4067326130"/>
                    </a:ext>
                  </a:extLst>
                </a:gridCol>
              </a:tblGrid>
              <a:tr h="522328">
                <a:tc>
                  <a:txBody>
                    <a:bodyPr/>
                    <a:lstStyle/>
                    <a:p>
                      <a:r>
                        <a:rPr lang="en-US" dirty="0"/>
                        <a:t>Metric</a:t>
                      </a:r>
                    </a:p>
                  </a:txBody>
                  <a:tcPr/>
                </a:tc>
                <a:tc>
                  <a:txBody>
                    <a:bodyPr/>
                    <a:lstStyle/>
                    <a:p>
                      <a:r>
                        <a:rPr lang="en-US" dirty="0"/>
                        <a:t>Speakers </a:t>
                      </a:r>
                    </a:p>
                  </a:txBody>
                  <a:tcPr/>
                </a:tc>
                <a:tc>
                  <a:txBody>
                    <a:bodyPr/>
                    <a:lstStyle/>
                    <a:p>
                      <a:r>
                        <a:rPr lang="en-US" dirty="0"/>
                        <a:t>VCTK</a:t>
                      </a:r>
                    </a:p>
                  </a:txBody>
                  <a:tcPr/>
                </a:tc>
                <a:tc>
                  <a:txBody>
                    <a:bodyPr/>
                    <a:lstStyle/>
                    <a:p>
                      <a:r>
                        <a:rPr lang="en-US" dirty="0" err="1"/>
                        <a:t>LibriSpeech</a:t>
                      </a:r>
                      <a:r>
                        <a:rPr lang="en-US" dirty="0"/>
                        <a:t> </a:t>
                      </a:r>
                    </a:p>
                  </a:txBody>
                  <a:tcPr/>
                </a:tc>
                <a:tc>
                  <a:txBody>
                    <a:bodyPr/>
                    <a:lstStyle/>
                    <a:p>
                      <a:r>
                        <a:rPr lang="en-US" dirty="0"/>
                        <a:t>Naturalness and Similarity </a:t>
                      </a:r>
                    </a:p>
                  </a:txBody>
                  <a:tcPr/>
                </a:tc>
                <a:extLst>
                  <a:ext uri="{0D108BD9-81ED-4DB2-BD59-A6C34878D82A}">
                    <a16:rowId xmlns:a16="http://schemas.microsoft.com/office/drawing/2014/main" val="1084480916"/>
                  </a:ext>
                </a:extLst>
              </a:tr>
              <a:tr h="522328">
                <a:tc>
                  <a:txBody>
                    <a:bodyPr/>
                    <a:lstStyle/>
                    <a:p>
                      <a:r>
                        <a:rPr lang="en-US" dirty="0"/>
                        <a:t>Ground truth  </a:t>
                      </a:r>
                    </a:p>
                  </a:txBody>
                  <a:tcPr/>
                </a:tc>
                <a:tc>
                  <a:txBody>
                    <a:bodyPr/>
                    <a:lstStyle/>
                    <a:p>
                      <a:r>
                        <a:rPr lang="en-US" dirty="0"/>
                        <a:t>Same </a:t>
                      </a:r>
                    </a:p>
                  </a:txBody>
                  <a:tcPr/>
                </a:tc>
                <a:tc>
                  <a:txBody>
                    <a:bodyPr/>
                    <a:lstStyle/>
                    <a:p>
                      <a:r>
                        <a:rPr lang="en-US" dirty="0"/>
                        <a:t>4.67</a:t>
                      </a:r>
                    </a:p>
                  </a:txBody>
                  <a:tcPr/>
                </a:tc>
                <a:tc>
                  <a:txBody>
                    <a:bodyPr/>
                    <a:lstStyle/>
                    <a:p>
                      <a:r>
                        <a:rPr lang="en-US" dirty="0"/>
                        <a:t>4.33</a:t>
                      </a:r>
                    </a:p>
                  </a:txBody>
                  <a:tcPr/>
                </a:tc>
                <a:tc>
                  <a:txBody>
                    <a:bodyPr/>
                    <a:lstStyle/>
                    <a:p>
                      <a:r>
                        <a:rPr lang="en-US" dirty="0"/>
                        <a:t>VCTK </a:t>
                      </a:r>
                    </a:p>
                  </a:txBody>
                  <a:tcPr/>
                </a:tc>
                <a:extLst>
                  <a:ext uri="{0D108BD9-81ED-4DB2-BD59-A6C34878D82A}">
                    <a16:rowId xmlns:a16="http://schemas.microsoft.com/office/drawing/2014/main" val="4141524220"/>
                  </a:ext>
                </a:extLst>
              </a:tr>
              <a:tr h="522328">
                <a:tc>
                  <a:txBody>
                    <a:bodyPr/>
                    <a:lstStyle/>
                    <a:p>
                      <a:r>
                        <a:rPr lang="en-US" dirty="0"/>
                        <a:t>Ground truth </a:t>
                      </a:r>
                    </a:p>
                  </a:txBody>
                  <a:tcPr/>
                </a:tc>
                <a:tc>
                  <a:txBody>
                    <a:bodyPr/>
                    <a:lstStyle/>
                    <a:p>
                      <a:r>
                        <a:rPr lang="en-US" dirty="0"/>
                        <a:t>Female voice </a:t>
                      </a:r>
                    </a:p>
                  </a:txBody>
                  <a:tcPr/>
                </a:tc>
                <a:tc>
                  <a:txBody>
                    <a:bodyPr/>
                    <a:lstStyle/>
                    <a:p>
                      <a:r>
                        <a:rPr lang="en-US" dirty="0"/>
                        <a:t>2.25 </a:t>
                      </a:r>
                    </a:p>
                  </a:txBody>
                  <a:tcPr/>
                </a:tc>
                <a:tc>
                  <a:txBody>
                    <a:bodyPr/>
                    <a:lstStyle/>
                    <a:p>
                      <a:r>
                        <a:rPr lang="en-US" dirty="0"/>
                        <a:t>1.83 </a:t>
                      </a:r>
                    </a:p>
                  </a:txBody>
                  <a:tcPr/>
                </a:tc>
                <a:tc>
                  <a:txBody>
                    <a:bodyPr/>
                    <a:lstStyle/>
                    <a:p>
                      <a:r>
                        <a:rPr lang="en-US" dirty="0"/>
                        <a:t>VCTK</a:t>
                      </a:r>
                    </a:p>
                  </a:txBody>
                  <a:tcPr/>
                </a:tc>
                <a:extLst>
                  <a:ext uri="{0D108BD9-81ED-4DB2-BD59-A6C34878D82A}">
                    <a16:rowId xmlns:a16="http://schemas.microsoft.com/office/drawing/2014/main" val="507256429"/>
                  </a:ext>
                </a:extLst>
              </a:tr>
              <a:tr h="522328">
                <a:tc>
                  <a:txBody>
                    <a:bodyPr/>
                    <a:lstStyle/>
                    <a:p>
                      <a:r>
                        <a:rPr lang="en-US" dirty="0"/>
                        <a:t>Ground truth </a:t>
                      </a:r>
                    </a:p>
                  </a:txBody>
                  <a:tcPr/>
                </a:tc>
                <a:tc>
                  <a:txBody>
                    <a:bodyPr/>
                    <a:lstStyle/>
                    <a:p>
                      <a:r>
                        <a:rPr lang="en-US" dirty="0"/>
                        <a:t>Different </a:t>
                      </a:r>
                    </a:p>
                  </a:txBody>
                  <a:tcPr/>
                </a:tc>
                <a:tc>
                  <a:txBody>
                    <a:bodyPr/>
                    <a:lstStyle/>
                    <a:p>
                      <a:r>
                        <a:rPr lang="en-US" dirty="0"/>
                        <a:t>1.16 </a:t>
                      </a:r>
                    </a:p>
                  </a:txBody>
                  <a:tcPr/>
                </a:tc>
                <a:tc>
                  <a:txBody>
                    <a:bodyPr/>
                    <a:lstStyle/>
                    <a:p>
                      <a:r>
                        <a:rPr lang="en-US" dirty="0"/>
                        <a:t>1.04 </a:t>
                      </a:r>
                    </a:p>
                  </a:txBody>
                  <a:tcPr/>
                </a:tc>
                <a:tc>
                  <a:txBody>
                    <a:bodyPr/>
                    <a:lstStyle/>
                    <a:p>
                      <a:r>
                        <a:rPr lang="en-US" dirty="0" err="1"/>
                        <a:t>LibriSpeech</a:t>
                      </a:r>
                      <a:endParaRPr lang="en-US" dirty="0"/>
                    </a:p>
                  </a:txBody>
                  <a:tcPr/>
                </a:tc>
                <a:extLst>
                  <a:ext uri="{0D108BD9-81ED-4DB2-BD59-A6C34878D82A}">
                    <a16:rowId xmlns:a16="http://schemas.microsoft.com/office/drawing/2014/main" val="2162724988"/>
                  </a:ext>
                </a:extLst>
              </a:tr>
              <a:tr h="669692">
                <a:tc>
                  <a:txBody>
                    <a:bodyPr/>
                    <a:lstStyle/>
                    <a:p>
                      <a:r>
                        <a:rPr lang="en-US" dirty="0"/>
                        <a:t>Embedding </a:t>
                      </a:r>
                    </a:p>
                  </a:txBody>
                  <a:tcPr/>
                </a:tc>
                <a:tc>
                  <a:txBody>
                    <a:bodyPr/>
                    <a:lstStyle/>
                    <a:p>
                      <a:r>
                        <a:rPr lang="en-US" dirty="0"/>
                        <a:t>Seen </a:t>
                      </a:r>
                    </a:p>
                  </a:txBody>
                  <a:tcPr/>
                </a:tc>
                <a:tc>
                  <a:txBody>
                    <a:bodyPr/>
                    <a:lstStyle/>
                    <a:p>
                      <a:r>
                        <a:rPr lang="en-US" dirty="0"/>
                        <a:t>4.22</a:t>
                      </a:r>
                    </a:p>
                  </a:txBody>
                  <a:tcPr/>
                </a:tc>
                <a:tc>
                  <a:txBody>
                    <a:bodyPr/>
                    <a:lstStyle/>
                    <a:p>
                      <a:r>
                        <a:rPr lang="en-US" dirty="0"/>
                        <a:t>3.28</a:t>
                      </a:r>
                    </a:p>
                  </a:txBody>
                  <a:tcPr/>
                </a:tc>
                <a:tc>
                  <a:txBody>
                    <a:bodyPr/>
                    <a:lstStyle/>
                    <a:p>
                      <a:r>
                        <a:rPr lang="en-US" dirty="0"/>
                        <a:t>Unseen </a:t>
                      </a:r>
                    </a:p>
                    <a:p>
                      <a:endParaRPr lang="en-US" dirty="0"/>
                    </a:p>
                    <a:p>
                      <a:endParaRPr lang="en-US" dirty="0"/>
                    </a:p>
                  </a:txBody>
                  <a:tcPr/>
                </a:tc>
                <a:extLst>
                  <a:ext uri="{0D108BD9-81ED-4DB2-BD59-A6C34878D82A}">
                    <a16:rowId xmlns:a16="http://schemas.microsoft.com/office/drawing/2014/main" val="21184378"/>
                  </a:ext>
                </a:extLst>
              </a:tr>
            </a:tbl>
          </a:graphicData>
        </a:graphic>
      </p:graphicFrame>
      <p:sp>
        <p:nvSpPr>
          <p:cNvPr id="9" name="Title 1">
            <a:extLst>
              <a:ext uri="{FF2B5EF4-FFF2-40B4-BE49-F238E27FC236}">
                <a16:creationId xmlns:a16="http://schemas.microsoft.com/office/drawing/2014/main" id="{1920EA21-5DC3-475D-BBB7-69F151914494}"/>
              </a:ext>
            </a:extLst>
          </p:cNvPr>
          <p:cNvSpPr>
            <a:spLocks noGrp="1"/>
          </p:cNvSpPr>
          <p:nvPr>
            <p:ph type="title"/>
          </p:nvPr>
        </p:nvSpPr>
        <p:spPr>
          <a:xfrm>
            <a:off x="729450" y="1318650"/>
            <a:ext cx="7688700" cy="535200"/>
          </a:xfrm>
        </p:spPr>
        <p:txBody>
          <a:bodyPr/>
          <a:lstStyle/>
          <a:p>
            <a:r>
              <a:rPr lang="en-US" sz="1400" dirty="0"/>
              <a:t>Speech naturalness and similarity based on MOS </a:t>
            </a:r>
          </a:p>
        </p:txBody>
      </p:sp>
      <p:sp>
        <p:nvSpPr>
          <p:cNvPr id="5" name="Title 1">
            <a:extLst>
              <a:ext uri="{FF2B5EF4-FFF2-40B4-BE49-F238E27FC236}">
                <a16:creationId xmlns:a16="http://schemas.microsoft.com/office/drawing/2014/main" id="{0B9498E8-39A7-4EEC-B178-6593ADD3ED86}"/>
              </a:ext>
            </a:extLst>
          </p:cNvPr>
          <p:cNvSpPr txBox="1">
            <a:spLocks/>
          </p:cNvSpPr>
          <p:nvPr/>
        </p:nvSpPr>
        <p:spPr>
          <a:xfrm>
            <a:off x="727650" y="637673"/>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My Results ( Combined)</a:t>
            </a:r>
          </a:p>
        </p:txBody>
      </p:sp>
    </p:spTree>
    <p:extLst>
      <p:ext uri="{BB962C8B-B14F-4D97-AF65-F5344CB8AC3E}">
        <p14:creationId xmlns:p14="http://schemas.microsoft.com/office/powerpoint/2010/main" val="345467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895324-B588-462F-A426-0EF10DD4C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9" name="Title 1">
            <a:extLst>
              <a:ext uri="{FF2B5EF4-FFF2-40B4-BE49-F238E27FC236}">
                <a16:creationId xmlns:a16="http://schemas.microsoft.com/office/drawing/2014/main" id="{1920EA21-5DC3-475D-BBB7-69F151914494}"/>
              </a:ext>
            </a:extLst>
          </p:cNvPr>
          <p:cNvSpPr>
            <a:spLocks noGrp="1"/>
          </p:cNvSpPr>
          <p:nvPr>
            <p:ph type="title"/>
          </p:nvPr>
        </p:nvSpPr>
        <p:spPr>
          <a:xfrm>
            <a:off x="729450" y="1318650"/>
            <a:ext cx="7688700" cy="535200"/>
          </a:xfrm>
        </p:spPr>
        <p:txBody>
          <a:bodyPr/>
          <a:lstStyle/>
          <a:p>
            <a:r>
              <a:rPr lang="en-US" sz="1400" dirty="0"/>
              <a:t>Different Gender Speaker Classification </a:t>
            </a:r>
          </a:p>
        </p:txBody>
      </p:sp>
      <p:pic>
        <p:nvPicPr>
          <p:cNvPr id="2" name="Picture 1">
            <a:extLst>
              <a:ext uri="{FF2B5EF4-FFF2-40B4-BE49-F238E27FC236}">
                <a16:creationId xmlns:a16="http://schemas.microsoft.com/office/drawing/2014/main" id="{7D619CA6-D70D-4FD0-B108-D3C0CF157305}"/>
              </a:ext>
            </a:extLst>
          </p:cNvPr>
          <p:cNvPicPr>
            <a:picLocks noChangeAspect="1"/>
          </p:cNvPicPr>
          <p:nvPr/>
        </p:nvPicPr>
        <p:blipFill>
          <a:blip r:embed="rId2"/>
          <a:stretch>
            <a:fillRect/>
          </a:stretch>
        </p:blipFill>
        <p:spPr>
          <a:xfrm>
            <a:off x="725850" y="1633912"/>
            <a:ext cx="7550050" cy="3373427"/>
          </a:xfrm>
          <a:prstGeom prst="rect">
            <a:avLst/>
          </a:prstGeom>
        </p:spPr>
      </p:pic>
      <p:sp>
        <p:nvSpPr>
          <p:cNvPr id="5" name="Title 1">
            <a:extLst>
              <a:ext uri="{FF2B5EF4-FFF2-40B4-BE49-F238E27FC236}">
                <a16:creationId xmlns:a16="http://schemas.microsoft.com/office/drawing/2014/main" id="{66810DAD-A354-47F5-B9D9-B4D558F9CC54}"/>
              </a:ext>
            </a:extLst>
          </p:cNvPr>
          <p:cNvSpPr txBox="1">
            <a:spLocks/>
          </p:cNvSpPr>
          <p:nvPr/>
        </p:nvSpPr>
        <p:spPr>
          <a:xfrm>
            <a:off x="729450" y="625819"/>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Classification Results from Paper</a:t>
            </a:r>
          </a:p>
        </p:txBody>
      </p:sp>
    </p:spTree>
    <p:extLst>
      <p:ext uri="{BB962C8B-B14F-4D97-AF65-F5344CB8AC3E}">
        <p14:creationId xmlns:p14="http://schemas.microsoft.com/office/powerpoint/2010/main" val="32676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2A26BF-9239-4826-8C24-402159791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Title 1">
            <a:extLst>
              <a:ext uri="{FF2B5EF4-FFF2-40B4-BE49-F238E27FC236}">
                <a16:creationId xmlns:a16="http://schemas.microsoft.com/office/drawing/2014/main" id="{872E7E5D-584B-48B6-ABA1-046800AF3C07}"/>
              </a:ext>
            </a:extLst>
          </p:cNvPr>
          <p:cNvSpPr>
            <a:spLocks noGrp="1"/>
          </p:cNvSpPr>
          <p:nvPr>
            <p:ph type="title"/>
          </p:nvPr>
        </p:nvSpPr>
        <p:spPr>
          <a:xfrm>
            <a:off x="728663" y="1319213"/>
            <a:ext cx="7689850" cy="534987"/>
          </a:xfrm>
        </p:spPr>
        <p:txBody>
          <a:bodyPr/>
          <a:lstStyle/>
          <a:p>
            <a:r>
              <a:rPr lang="en-US" dirty="0"/>
              <a:t>My Results</a:t>
            </a:r>
          </a:p>
        </p:txBody>
      </p:sp>
      <p:pic>
        <p:nvPicPr>
          <p:cNvPr id="6" name="Picture 5">
            <a:extLst>
              <a:ext uri="{FF2B5EF4-FFF2-40B4-BE49-F238E27FC236}">
                <a16:creationId xmlns:a16="http://schemas.microsoft.com/office/drawing/2014/main" id="{46136CDD-707C-4319-B498-FB90CBC467B0}"/>
              </a:ext>
            </a:extLst>
          </p:cNvPr>
          <p:cNvPicPr>
            <a:picLocks noChangeAspect="1"/>
          </p:cNvPicPr>
          <p:nvPr/>
        </p:nvPicPr>
        <p:blipFill>
          <a:blip r:embed="rId2"/>
          <a:stretch>
            <a:fillRect/>
          </a:stretch>
        </p:blipFill>
        <p:spPr>
          <a:xfrm>
            <a:off x="1122745" y="1854200"/>
            <a:ext cx="3183038" cy="3219624"/>
          </a:xfrm>
          <a:prstGeom prst="rect">
            <a:avLst/>
          </a:prstGeom>
        </p:spPr>
      </p:pic>
      <p:pic>
        <p:nvPicPr>
          <p:cNvPr id="7" name="Picture 6">
            <a:extLst>
              <a:ext uri="{FF2B5EF4-FFF2-40B4-BE49-F238E27FC236}">
                <a16:creationId xmlns:a16="http://schemas.microsoft.com/office/drawing/2014/main" id="{F3CBFA3B-EA01-4252-A7AA-DCBD90FA88AF}"/>
              </a:ext>
            </a:extLst>
          </p:cNvPr>
          <p:cNvPicPr>
            <a:picLocks noChangeAspect="1"/>
          </p:cNvPicPr>
          <p:nvPr/>
        </p:nvPicPr>
        <p:blipFill>
          <a:blip r:embed="rId3"/>
          <a:stretch>
            <a:fillRect/>
          </a:stretch>
        </p:blipFill>
        <p:spPr>
          <a:xfrm>
            <a:off x="4699865" y="1854200"/>
            <a:ext cx="3244296" cy="3219624"/>
          </a:xfrm>
          <a:prstGeom prst="rect">
            <a:avLst/>
          </a:prstGeom>
        </p:spPr>
      </p:pic>
    </p:spTree>
    <p:extLst>
      <p:ext uri="{BB962C8B-B14F-4D97-AF65-F5344CB8AC3E}">
        <p14:creationId xmlns:p14="http://schemas.microsoft.com/office/powerpoint/2010/main" val="57386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sp>
        <p:nvSpPr>
          <p:cNvPr id="94" name="Google Shape;94;p14"/>
          <p:cNvSpPr txBox="1">
            <a:spLocks noGrp="1"/>
          </p:cNvSpPr>
          <p:nvPr>
            <p:ph type="body" idx="1"/>
          </p:nvPr>
        </p:nvSpPr>
        <p:spPr>
          <a:xfrm>
            <a:off x="727650" y="1827189"/>
            <a:ext cx="8103834" cy="3190811"/>
          </a:xfrm>
          <a:prstGeom prst="rect">
            <a:avLst/>
          </a:prstGeom>
          <a:solidFill>
            <a:srgbClr val="FFFFFF"/>
          </a:solidFill>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800" dirty="0">
                <a:solidFill>
                  <a:srgbClr val="000000"/>
                </a:solidFill>
                <a:latin typeface="Times New Roman"/>
                <a:cs typeface="Times New Roman"/>
              </a:rPr>
              <a:t>Deep learning models have become predominant in many fields of applied machine learning</a:t>
            </a:r>
          </a:p>
          <a:p>
            <a:pPr marL="285750" lvl="0" indent="-285750" algn="just">
              <a:buFont typeface="Arial" panose="020B0604020202020204" pitchFamily="34" charset="0"/>
              <a:buChar char="•"/>
            </a:pPr>
            <a:endParaRPr lang="en-US" sz="1800" dirty="0">
              <a:solidFill>
                <a:srgbClr val="000000"/>
              </a:solidFill>
              <a:latin typeface="Times New Roman"/>
              <a:ea typeface="Times New Roman"/>
              <a:cs typeface="Times New Roman"/>
            </a:endParaRPr>
          </a:p>
          <a:p>
            <a:pPr marL="285750" lvl="0" indent="-285750" algn="just">
              <a:buFont typeface="Arial" panose="020B0604020202020204" pitchFamily="34" charset="0"/>
              <a:buChar char="•"/>
            </a:pPr>
            <a:r>
              <a:rPr lang="en" sz="1800" dirty="0">
                <a:solidFill>
                  <a:srgbClr val="000000"/>
                </a:solidFill>
                <a:latin typeface="Times New Roman"/>
                <a:ea typeface="Times New Roman"/>
                <a:cs typeface="Times New Roman"/>
                <a:sym typeface="Times New Roman"/>
              </a:rPr>
              <a:t>Text-to-speech or Speech synthesis is the artificial production of human speech </a:t>
            </a:r>
            <a:endParaRPr sz="1800" dirty="0">
              <a:solidFill>
                <a:srgbClr val="000000"/>
              </a:solidFill>
              <a:latin typeface="Times New Roman"/>
              <a:ea typeface="Times New Roman"/>
              <a:cs typeface="Times New Roman"/>
              <a:sym typeface="Times New Roman"/>
            </a:endParaRPr>
          </a:p>
          <a:p>
            <a:pPr marL="285750" lvl="0" indent="-285750" algn="just" rtl="0">
              <a:spcBef>
                <a:spcPts val="1600"/>
              </a:spcBef>
              <a:spcAft>
                <a:spcPts val="0"/>
              </a:spcAft>
              <a:buFont typeface="Arial" panose="020B0604020202020204" pitchFamily="34" charset="0"/>
              <a:buChar char="•"/>
            </a:pPr>
            <a:r>
              <a:rPr lang="en" sz="1800" dirty="0">
                <a:solidFill>
                  <a:srgbClr val="000000"/>
                </a:solidFill>
                <a:highlight>
                  <a:srgbClr val="FFFFFF"/>
                </a:highlight>
                <a:latin typeface="Times New Roman"/>
                <a:ea typeface="Times New Roman"/>
                <a:cs typeface="Times New Roman"/>
                <a:sym typeface="Times New Roman"/>
              </a:rPr>
              <a:t>A system used for this purpose is called a speech computer or speech synthesizer</a:t>
            </a:r>
            <a:endParaRPr sz="1800" dirty="0">
              <a:solidFill>
                <a:srgbClr val="000000"/>
              </a:solidFill>
              <a:highlight>
                <a:srgbClr val="FFFFFF"/>
              </a:highlight>
              <a:latin typeface="Times New Roman"/>
              <a:ea typeface="Times New Roman"/>
              <a:cs typeface="Times New Roman"/>
              <a:sym typeface="Times New Roman"/>
            </a:endParaRPr>
          </a:p>
          <a:p>
            <a:pPr marL="285750" lvl="0" indent="-285750" algn="just" rtl="0">
              <a:spcBef>
                <a:spcPts val="1600"/>
              </a:spcBef>
              <a:spcAft>
                <a:spcPts val="0"/>
              </a:spcAft>
              <a:buFont typeface="Arial" panose="020B0604020202020204" pitchFamily="34" charset="0"/>
              <a:buChar char="•"/>
            </a:pPr>
            <a:r>
              <a:rPr lang="en" sz="1800" dirty="0">
                <a:solidFill>
                  <a:srgbClr val="212529"/>
                </a:solidFill>
                <a:highlight>
                  <a:srgbClr val="FFFFFF"/>
                </a:highlight>
                <a:latin typeface="Times New Roman"/>
                <a:ea typeface="Times New Roman"/>
                <a:cs typeface="Times New Roman"/>
                <a:sym typeface="Times New Roman"/>
              </a:rPr>
              <a:t>Clone a voice in 5 seconds to generate arbitrary speech in real-time</a:t>
            </a:r>
            <a:r>
              <a:rPr lang="en" sz="1800" dirty="0">
                <a:solidFill>
                  <a:srgbClr val="000000"/>
                </a:solidFill>
                <a:highlight>
                  <a:srgbClr val="FFFFFF"/>
                </a:highlight>
                <a:latin typeface="Times New Roman"/>
                <a:ea typeface="Times New Roman"/>
                <a:cs typeface="Times New Roman"/>
                <a:sym typeface="Times New Roman"/>
              </a:rPr>
              <a:t> </a:t>
            </a:r>
            <a:endParaRPr sz="1800" dirty="0">
              <a:solidFill>
                <a:srgbClr val="000000"/>
              </a:solidFill>
              <a:highlight>
                <a:srgbClr val="FFFFFF"/>
              </a:highlight>
              <a:latin typeface="Times New Roman"/>
              <a:ea typeface="Times New Roman"/>
              <a:cs typeface="Times New Roman"/>
              <a:sym typeface="Times New Roman"/>
            </a:endParaRPr>
          </a:p>
          <a:p>
            <a:pPr marL="285750" lvl="0" indent="-285750" algn="just" rtl="0">
              <a:spcBef>
                <a:spcPts val="1600"/>
              </a:spcBef>
              <a:spcAft>
                <a:spcPts val="0"/>
              </a:spcAft>
              <a:buFont typeface="Arial" panose="020B0604020202020204" pitchFamily="34" charset="0"/>
              <a:buChar char="•"/>
            </a:pPr>
            <a:r>
              <a:rPr lang="en" sz="1800" dirty="0">
                <a:solidFill>
                  <a:srgbClr val="24292E"/>
                </a:solidFill>
                <a:highlight>
                  <a:srgbClr val="FFFFFF"/>
                </a:highlight>
                <a:latin typeface="Times New Roman"/>
                <a:ea typeface="Times New Roman"/>
                <a:cs typeface="Times New Roman"/>
                <a:sym typeface="Times New Roman"/>
              </a:rPr>
              <a:t>Three-stage deep learning framework</a:t>
            </a:r>
            <a:endParaRPr sz="1800" dirty="0"/>
          </a:p>
        </p:txBody>
      </p:sp>
      <p:sp>
        <p:nvSpPr>
          <p:cNvPr id="95" name="Google Shape;95;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2</a:t>
            </a:fld>
            <a:endParaRPr>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306C-5F3A-4990-93F0-3F3CBAFD1C90}"/>
              </a:ext>
            </a:extLst>
          </p:cNvPr>
          <p:cNvSpPr>
            <a:spLocks noGrp="1"/>
          </p:cNvSpPr>
          <p:nvPr>
            <p:ph type="title"/>
          </p:nvPr>
        </p:nvSpPr>
        <p:spPr/>
        <p:txBody>
          <a:bodyPr/>
          <a:lstStyle/>
          <a:p>
            <a:r>
              <a:rPr lang="en-US" dirty="0"/>
              <a:t>Speaker Embedding and spectrogram</a:t>
            </a:r>
          </a:p>
        </p:txBody>
      </p:sp>
      <p:sp>
        <p:nvSpPr>
          <p:cNvPr id="4" name="Slide Number Placeholder 3">
            <a:extLst>
              <a:ext uri="{FF2B5EF4-FFF2-40B4-BE49-F238E27FC236}">
                <a16:creationId xmlns:a16="http://schemas.microsoft.com/office/drawing/2014/main" id="{86E83A0A-0D3B-40F4-8CD1-EEB6D17F83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A8C9389B-C514-4A55-AADE-5666101DBA5F}"/>
              </a:ext>
            </a:extLst>
          </p:cNvPr>
          <p:cNvPicPr>
            <a:picLocks noChangeAspect="1"/>
          </p:cNvPicPr>
          <p:nvPr/>
        </p:nvPicPr>
        <p:blipFill>
          <a:blip r:embed="rId2"/>
          <a:stretch>
            <a:fillRect/>
          </a:stretch>
        </p:blipFill>
        <p:spPr>
          <a:xfrm>
            <a:off x="910240" y="2155826"/>
            <a:ext cx="7115175" cy="2790825"/>
          </a:xfrm>
          <a:prstGeom prst="rect">
            <a:avLst/>
          </a:prstGeom>
        </p:spPr>
      </p:pic>
    </p:spTree>
    <p:extLst>
      <p:ext uri="{BB962C8B-B14F-4D97-AF65-F5344CB8AC3E}">
        <p14:creationId xmlns:p14="http://schemas.microsoft.com/office/powerpoint/2010/main" val="166304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67CB-65D6-4752-B327-68CB8FBC51A7}"/>
              </a:ext>
            </a:extLst>
          </p:cNvPr>
          <p:cNvSpPr>
            <a:spLocks noGrp="1"/>
          </p:cNvSpPr>
          <p:nvPr>
            <p:ph type="title"/>
          </p:nvPr>
        </p:nvSpPr>
        <p:spPr>
          <a:xfrm>
            <a:off x="729450" y="2117302"/>
            <a:ext cx="7688700" cy="1968560"/>
          </a:xfrm>
        </p:spPr>
        <p:txBody>
          <a:bodyPr/>
          <a:lstStyle/>
          <a:p>
            <a:r>
              <a:rPr lang="en-US" sz="1800" b="0" dirty="0">
                <a:latin typeface="Times New Roman" panose="02020603050405020304" pitchFamily="18" charset="0"/>
                <a:cs typeface="Times New Roman" panose="02020603050405020304" pitchFamily="18" charset="0"/>
              </a:rPr>
              <a:t>Cross-dataset evaluation  </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VCTK has larger score than </a:t>
            </a:r>
            <a:r>
              <a:rPr lang="en-US" sz="1800" b="0" dirty="0" err="1">
                <a:latin typeface="Times New Roman" panose="02020603050405020304" pitchFamily="18" charset="0"/>
                <a:cs typeface="Times New Roman" panose="02020603050405020304" pitchFamily="18" charset="0"/>
              </a:rPr>
              <a:t>LibriSpeech</a:t>
            </a:r>
            <a:r>
              <a:rPr lang="en-US" sz="1800" b="0" dirty="0">
                <a:latin typeface="Times New Roman" panose="02020603050405020304" pitchFamily="18" charset="0"/>
                <a:cs typeface="Times New Roman" panose="02020603050405020304" pitchFamily="18" charset="0"/>
              </a:rPr>
              <a:t> </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Speaker verification Equal Error Rate is based on GE2E therefore loss value is low</a:t>
            </a:r>
          </a:p>
        </p:txBody>
      </p:sp>
      <p:sp>
        <p:nvSpPr>
          <p:cNvPr id="4" name="Slide Number Placeholder 3">
            <a:extLst>
              <a:ext uri="{FF2B5EF4-FFF2-40B4-BE49-F238E27FC236}">
                <a16:creationId xmlns:a16="http://schemas.microsoft.com/office/drawing/2014/main" id="{B9548B2D-3233-42CC-A9BA-A631234341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Title 1">
            <a:extLst>
              <a:ext uri="{FF2B5EF4-FFF2-40B4-BE49-F238E27FC236}">
                <a16:creationId xmlns:a16="http://schemas.microsoft.com/office/drawing/2014/main" id="{EBDFEFD6-036F-4185-A052-07B87F553EBB}"/>
              </a:ext>
            </a:extLst>
          </p:cNvPr>
          <p:cNvSpPr txBox="1">
            <a:spLocks/>
          </p:cNvSpPr>
          <p:nvPr/>
        </p:nvSpPr>
        <p:spPr>
          <a:xfrm>
            <a:off x="729450" y="131865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dirty="0"/>
              <a:t>My Result Summary </a:t>
            </a:r>
          </a:p>
        </p:txBody>
      </p:sp>
    </p:spTree>
    <p:extLst>
      <p:ext uri="{BB962C8B-B14F-4D97-AF65-F5344CB8AC3E}">
        <p14:creationId xmlns:p14="http://schemas.microsoft.com/office/powerpoint/2010/main" val="374333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FA38-3514-4BDE-BC46-6D0AEB9E07EE}"/>
              </a:ext>
            </a:extLst>
          </p:cNvPr>
          <p:cNvSpPr>
            <a:spLocks noGrp="1"/>
          </p:cNvSpPr>
          <p:nvPr>
            <p:ph type="title"/>
          </p:nvPr>
        </p:nvSpPr>
        <p:spPr/>
        <p:txBody>
          <a:bodyPr/>
          <a:lstStyle/>
          <a:p>
            <a:r>
              <a:rPr lang="en-US" dirty="0"/>
              <a:t>Assumptions/Constraints/Implications</a:t>
            </a:r>
          </a:p>
        </p:txBody>
      </p:sp>
      <p:sp>
        <p:nvSpPr>
          <p:cNvPr id="3" name="Text Placeholder 2">
            <a:extLst>
              <a:ext uri="{FF2B5EF4-FFF2-40B4-BE49-F238E27FC236}">
                <a16:creationId xmlns:a16="http://schemas.microsoft.com/office/drawing/2014/main" id="{0EAEFF1E-116D-463D-945C-88CF21720A78}"/>
              </a:ext>
            </a:extLst>
          </p:cNvPr>
          <p:cNvSpPr>
            <a:spLocks noGrp="1"/>
          </p:cNvSpPr>
          <p:nvPr>
            <p:ph type="body" idx="1"/>
          </p:nvPr>
        </p:nvSpPr>
        <p:spPr>
          <a:xfrm>
            <a:off x="847602" y="1939978"/>
            <a:ext cx="7688700" cy="3071859"/>
          </a:xfrm>
        </p:spPr>
        <p:txBody>
          <a:bodyPr/>
          <a:lstStyle/>
          <a:p>
            <a:pPr marL="342900" indent="-342900" algn="just">
              <a:buFont typeface="+mj-lt"/>
              <a:buAutoNum type="arabicPeriod"/>
            </a:pPr>
            <a:r>
              <a:rPr lang="en-US" sz="1800" dirty="0">
                <a:solidFill>
                  <a:srgbClr val="000000"/>
                </a:solidFill>
                <a:latin typeface="Times New Roman"/>
                <a:cs typeface="Times New Roman"/>
              </a:rPr>
              <a:t>Speech data is not transcribed and contains noise</a:t>
            </a:r>
          </a:p>
          <a:p>
            <a:pPr marL="342900" indent="-342900" algn="just">
              <a:buFont typeface="+mj-lt"/>
              <a:buAutoNum type="arabicPeriod"/>
            </a:pPr>
            <a:endParaRPr lang="en-US" sz="1800" dirty="0">
              <a:solidFill>
                <a:srgbClr val="000000"/>
              </a:solidFill>
              <a:latin typeface="Times New Roman"/>
              <a:cs typeface="Times New Roman"/>
            </a:endParaRPr>
          </a:p>
          <a:p>
            <a:pPr marL="342900" indent="-342900" algn="just">
              <a:buFont typeface="+mj-lt"/>
              <a:buAutoNum type="arabicPeriod"/>
            </a:pPr>
            <a:r>
              <a:rPr lang="en-US" sz="1800" dirty="0">
                <a:solidFill>
                  <a:srgbClr val="000000"/>
                </a:solidFill>
                <a:latin typeface="Times New Roman"/>
                <a:cs typeface="Times New Roman"/>
              </a:rPr>
              <a:t>Training on large set of speaker utterances</a:t>
            </a:r>
          </a:p>
          <a:p>
            <a:pPr marL="342900" indent="-342900" algn="just">
              <a:buFont typeface="+mj-lt"/>
              <a:buAutoNum type="arabicPeriod"/>
            </a:pPr>
            <a:endParaRPr lang="en-US" sz="1800" dirty="0">
              <a:solidFill>
                <a:srgbClr val="000000"/>
              </a:solidFill>
              <a:latin typeface="Times New Roman"/>
              <a:cs typeface="Times New Roman"/>
            </a:endParaRPr>
          </a:p>
          <a:p>
            <a:pPr marL="342900" indent="-342900" algn="just">
              <a:buFont typeface="+mj-lt"/>
              <a:buAutoNum type="arabicPeriod"/>
            </a:pPr>
            <a:r>
              <a:rPr lang="en-US" sz="1800" dirty="0">
                <a:solidFill>
                  <a:srgbClr val="000000"/>
                </a:solidFill>
                <a:latin typeface="Times New Roman"/>
                <a:cs typeface="Times New Roman"/>
              </a:rPr>
              <a:t>Data set did not contain punctuations</a:t>
            </a:r>
          </a:p>
          <a:p>
            <a:pPr marL="342900" indent="-342900" algn="just">
              <a:buFont typeface="+mj-lt"/>
              <a:buAutoNum type="arabicPeriod"/>
            </a:pPr>
            <a:endParaRPr lang="en-US" sz="1800" dirty="0">
              <a:solidFill>
                <a:srgbClr val="000000"/>
              </a:solidFill>
              <a:latin typeface="Times New Roman"/>
              <a:cs typeface="Times New Roman"/>
            </a:endParaRPr>
          </a:p>
          <a:p>
            <a:pPr marL="342900" indent="-342900" algn="just">
              <a:buFont typeface="+mj-lt"/>
              <a:buAutoNum type="arabicPeriod"/>
            </a:pPr>
            <a:r>
              <a:rPr lang="en-US" sz="1800" dirty="0">
                <a:solidFill>
                  <a:srgbClr val="000000"/>
                </a:solidFill>
                <a:latin typeface="Times New Roman"/>
                <a:cs typeface="Times New Roman"/>
              </a:rPr>
              <a:t>At least 4 data points to generate the classification</a:t>
            </a:r>
          </a:p>
          <a:p>
            <a:pPr marL="342900" indent="-342900" algn="just">
              <a:buFont typeface="+mj-lt"/>
              <a:buAutoNum type="arabicPeriod"/>
            </a:pPr>
            <a:endParaRPr lang="en-US" sz="1800" dirty="0">
              <a:solidFill>
                <a:srgbClr val="000000"/>
              </a:solidFill>
              <a:latin typeface="Times New Roman"/>
              <a:cs typeface="Times New Roman"/>
            </a:endParaRPr>
          </a:p>
          <a:p>
            <a:pPr marL="342900" indent="-342900" algn="just">
              <a:buFont typeface="+mj-lt"/>
              <a:buAutoNum type="arabicPeriod"/>
            </a:pPr>
            <a:r>
              <a:rPr lang="en-US" sz="1800" dirty="0">
                <a:solidFill>
                  <a:srgbClr val="000000"/>
                </a:solidFill>
                <a:latin typeface="Times New Roman"/>
                <a:cs typeface="Times New Roman"/>
              </a:rPr>
              <a:t> Improved adaptation quality for the model </a:t>
            </a:r>
          </a:p>
        </p:txBody>
      </p:sp>
      <p:sp>
        <p:nvSpPr>
          <p:cNvPr id="4" name="Slide Number Placeholder 3">
            <a:extLst>
              <a:ext uri="{FF2B5EF4-FFF2-40B4-BE49-F238E27FC236}">
                <a16:creationId xmlns:a16="http://schemas.microsoft.com/office/drawing/2014/main" id="{958C3214-E485-4BDA-B3F0-02587087B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980137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73F8-CBD7-4498-BEC9-358DFCADDD4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D77EF05-431B-44F6-BEEC-F0CD0E38075B}"/>
              </a:ext>
            </a:extLst>
          </p:cNvPr>
          <p:cNvSpPr>
            <a:spLocks noGrp="1"/>
          </p:cNvSpPr>
          <p:nvPr>
            <p:ph type="body" idx="1"/>
          </p:nvPr>
        </p:nvSpPr>
        <p:spPr/>
        <p:txBody>
          <a:bodyPr/>
          <a:lstStyle/>
          <a:p>
            <a:endParaRPr lang="en-US" dirty="0"/>
          </a:p>
          <a:p>
            <a:pPr marL="342900" indent="-342900" algn="just">
              <a:buFont typeface="+mj-lt"/>
              <a:buAutoNum type="arabicPeriod"/>
            </a:pPr>
            <a:r>
              <a:rPr lang="en-US" sz="1800" dirty="0">
                <a:solidFill>
                  <a:srgbClr val="000000"/>
                </a:solidFill>
                <a:latin typeface="Times New Roman"/>
                <a:cs typeface="Times New Roman"/>
              </a:rPr>
              <a:t>Speaker diversity to train synthesizer  and increasing amount of speaker encoder training data has improved the results</a:t>
            </a:r>
          </a:p>
          <a:p>
            <a:pPr marL="342900" indent="-342900" algn="just">
              <a:buFont typeface="+mj-lt"/>
              <a:buAutoNum type="arabicPeriod"/>
            </a:pPr>
            <a:endParaRPr lang="en-US" sz="1800" dirty="0">
              <a:solidFill>
                <a:srgbClr val="000000"/>
              </a:solidFill>
              <a:latin typeface="Times New Roman"/>
              <a:cs typeface="Times New Roman"/>
            </a:endParaRPr>
          </a:p>
          <a:p>
            <a:pPr marL="342900" indent="-342900" algn="just">
              <a:buFont typeface="+mj-lt"/>
              <a:buAutoNum type="arabicPeriod"/>
            </a:pPr>
            <a:r>
              <a:rPr lang="en-US" sz="1800" dirty="0">
                <a:solidFill>
                  <a:srgbClr val="000000"/>
                </a:solidFill>
                <a:latin typeface="Times New Roman"/>
                <a:cs typeface="Times New Roman"/>
              </a:rPr>
              <a:t>Fascinated by seeing that model was able to generate realistic speech </a:t>
            </a:r>
          </a:p>
          <a:p>
            <a:endParaRPr lang="en-US" dirty="0"/>
          </a:p>
        </p:txBody>
      </p:sp>
      <p:sp>
        <p:nvSpPr>
          <p:cNvPr id="4" name="Slide Number Placeholder 3">
            <a:extLst>
              <a:ext uri="{FF2B5EF4-FFF2-40B4-BE49-F238E27FC236}">
                <a16:creationId xmlns:a16="http://schemas.microsoft.com/office/drawing/2014/main" id="{46FC1FEA-FD29-4808-85AA-0094EC6F39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99964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DA8A-2B23-4230-B8EC-1C90335A116E}"/>
              </a:ext>
            </a:extLst>
          </p:cNvPr>
          <p:cNvSpPr>
            <a:spLocks noGrp="1"/>
          </p:cNvSpPr>
          <p:nvPr>
            <p:ph type="title"/>
          </p:nvPr>
        </p:nvSpPr>
        <p:spPr>
          <a:xfrm>
            <a:off x="729450" y="1318650"/>
            <a:ext cx="7688700" cy="535200"/>
          </a:xfrm>
        </p:spPr>
        <p:txBody>
          <a:bodyPr/>
          <a:lstStyle/>
          <a:p>
            <a:r>
              <a:rPr lang="en-US" dirty="0"/>
              <a:t>Work Breakdown Structure</a:t>
            </a:r>
          </a:p>
        </p:txBody>
      </p:sp>
      <p:sp>
        <p:nvSpPr>
          <p:cNvPr id="3" name="Text Placeholder 2">
            <a:extLst>
              <a:ext uri="{FF2B5EF4-FFF2-40B4-BE49-F238E27FC236}">
                <a16:creationId xmlns:a16="http://schemas.microsoft.com/office/drawing/2014/main" id="{4E62CC31-75B5-4FB5-B78C-9EA7A8AA2015}"/>
              </a:ext>
            </a:extLst>
          </p:cNvPr>
          <p:cNvSpPr>
            <a:spLocks noGrp="1"/>
          </p:cNvSpPr>
          <p:nvPr>
            <p:ph type="body" idx="1"/>
          </p:nvPr>
        </p:nvSpPr>
        <p:spPr>
          <a:xfrm>
            <a:off x="727650" y="1853850"/>
            <a:ext cx="7688700" cy="2863515"/>
          </a:xfrm>
        </p:spPr>
        <p:txBody>
          <a:bodyPr/>
          <a:lstStyle/>
          <a:p>
            <a:pPr marL="0" indent="0" algn="just">
              <a:buNone/>
            </a:pPr>
            <a:r>
              <a:rPr lang="en-US" sz="1800" dirty="0">
                <a:solidFill>
                  <a:srgbClr val="000000"/>
                </a:solidFill>
                <a:latin typeface="Times New Roman"/>
                <a:cs typeface="Times New Roman"/>
                <a:sym typeface="Times New Roman"/>
              </a:rPr>
              <a:t>Task 1. Theory Project Proposal</a:t>
            </a:r>
          </a:p>
          <a:p>
            <a:pPr marL="742950" lvl="2" indent="-285750" algn="just">
              <a:spcBef>
                <a:spcPts val="0"/>
              </a:spcBef>
              <a:buSzPts val="1300"/>
              <a:buFont typeface="Arial" panose="020B0604020202020204" pitchFamily="34" charset="0"/>
              <a:buChar char="•"/>
            </a:pPr>
            <a:r>
              <a:rPr lang="en-US" sz="1800" dirty="0">
                <a:solidFill>
                  <a:srgbClr val="000000"/>
                </a:solidFill>
                <a:latin typeface="Times New Roman"/>
                <a:cs typeface="Times New Roman"/>
              </a:rPr>
              <a:t>Transfer Learning from Speaker Verification to Multispeaker Text-To-Speech Synthesis</a:t>
            </a:r>
          </a:p>
          <a:p>
            <a:pPr marL="742950" lvl="2" indent="-285750" algn="just">
              <a:spcBef>
                <a:spcPts val="0"/>
              </a:spcBef>
              <a:buSzPts val="1300"/>
              <a:buFont typeface="Arial" panose="020B0604020202020204" pitchFamily="34" charset="0"/>
              <a:buChar char="•"/>
            </a:pPr>
            <a:r>
              <a:rPr lang="en-US" sz="1800" dirty="0">
                <a:solidFill>
                  <a:srgbClr val="000000"/>
                </a:solidFill>
                <a:latin typeface="Times New Roman"/>
                <a:cs typeface="Times New Roman"/>
              </a:rPr>
              <a:t>Analysis of problem and what machine learning technique is used </a:t>
            </a:r>
          </a:p>
          <a:p>
            <a:pPr marL="742950" lvl="2" indent="-285750" algn="just">
              <a:spcBef>
                <a:spcPts val="0"/>
              </a:spcBef>
              <a:buSzPts val="1300"/>
              <a:buFont typeface="Arial" panose="020B0604020202020204" pitchFamily="34" charset="0"/>
              <a:buChar char="•"/>
            </a:pPr>
            <a:r>
              <a:rPr lang="en-US" sz="1800" dirty="0">
                <a:solidFill>
                  <a:srgbClr val="000000"/>
                </a:solidFill>
                <a:latin typeface="Times New Roman"/>
                <a:cs typeface="Times New Roman"/>
              </a:rPr>
              <a:t>Learning about Deep Neural Networks </a:t>
            </a:r>
          </a:p>
          <a:p>
            <a:pPr marL="742950" lvl="2" indent="-285750" algn="just">
              <a:spcBef>
                <a:spcPts val="0"/>
              </a:spcBef>
              <a:buSzPts val="1300"/>
              <a:buFont typeface="Arial" panose="020B0604020202020204" pitchFamily="34" charset="0"/>
              <a:buChar char="•"/>
            </a:pPr>
            <a:r>
              <a:rPr lang="en-US" sz="1800" dirty="0">
                <a:solidFill>
                  <a:srgbClr val="000000"/>
                </a:solidFill>
                <a:latin typeface="Times New Roman"/>
                <a:cs typeface="Times New Roman"/>
              </a:rPr>
              <a:t>Learning Convolutional Neural Networks</a:t>
            </a:r>
          </a:p>
          <a:p>
            <a:pPr marL="742950" lvl="2" indent="-285750" algn="just">
              <a:spcBef>
                <a:spcPts val="0"/>
              </a:spcBef>
              <a:buSzPts val="1300"/>
              <a:buFont typeface="Arial" panose="020B0604020202020204" pitchFamily="34" charset="0"/>
              <a:buChar char="•"/>
            </a:pPr>
            <a:r>
              <a:rPr lang="en-US" sz="1800" dirty="0">
                <a:solidFill>
                  <a:srgbClr val="000000"/>
                </a:solidFill>
                <a:latin typeface="Times New Roman"/>
                <a:cs typeface="Times New Roman"/>
              </a:rPr>
              <a:t>Understanding the concept of transfer learning </a:t>
            </a:r>
          </a:p>
          <a:p>
            <a:pPr lvl="1"/>
            <a:endParaRPr lang="en-US" sz="1200" dirty="0"/>
          </a:p>
          <a:p>
            <a:pPr marL="615950" lvl="1" indent="0">
              <a:buNone/>
            </a:pPr>
            <a:endParaRPr lang="en-US" sz="1200" dirty="0">
              <a:latin typeface="Times New Roman"/>
              <a:ea typeface="Times New Roman"/>
              <a:cs typeface="Times New Roman"/>
              <a:sym typeface="Times New Roman"/>
            </a:endParaRPr>
          </a:p>
          <a:p>
            <a:pPr marL="146050" indent="0">
              <a:buNone/>
            </a:pPr>
            <a:endParaRPr lang="en-US" sz="1400" dirty="0">
              <a:latin typeface="Times New Roman"/>
              <a:ea typeface="Times New Roman"/>
              <a:cs typeface="Times New Roman"/>
              <a:sym typeface="Times New Roman"/>
            </a:endParaRPr>
          </a:p>
          <a:p>
            <a:endParaRPr lang="en-US" dirty="0"/>
          </a:p>
        </p:txBody>
      </p:sp>
      <p:sp>
        <p:nvSpPr>
          <p:cNvPr id="4" name="Slide Number Placeholder 3">
            <a:extLst>
              <a:ext uri="{FF2B5EF4-FFF2-40B4-BE49-F238E27FC236}">
                <a16:creationId xmlns:a16="http://schemas.microsoft.com/office/drawing/2014/main" id="{D4BB5FDC-6A5C-4948-BEA8-C6AF50D8D0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846561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t>Work Breakdown Structure</a:t>
            </a:r>
            <a:endParaRPr dirty="0"/>
          </a:p>
        </p:txBody>
      </p:sp>
      <p:sp>
        <p:nvSpPr>
          <p:cNvPr id="142" name="Google Shape;142;p21"/>
          <p:cNvSpPr txBox="1">
            <a:spLocks noGrp="1"/>
          </p:cNvSpPr>
          <p:nvPr>
            <p:ph type="body" idx="1"/>
          </p:nvPr>
        </p:nvSpPr>
        <p:spPr>
          <a:xfrm>
            <a:off x="847602" y="1853850"/>
            <a:ext cx="7688700" cy="3025560"/>
          </a:xfrm>
          <a:prstGeom prst="rect">
            <a:avLst/>
          </a:prstGeom>
        </p:spPr>
        <p:txBody>
          <a:bodyPr spcFirstLastPara="1" wrap="square" lIns="91425" tIns="91425" rIns="91425" bIns="91425" anchor="t" anchorCtr="0">
            <a:noAutofit/>
          </a:bodyPr>
          <a:lstStyle/>
          <a:p>
            <a:pPr marL="0" lvl="0" indent="0" algn="just">
              <a:buFont typeface="Lato"/>
              <a:buNone/>
            </a:pPr>
            <a:r>
              <a:rPr lang="en-US" sz="1800" dirty="0">
                <a:solidFill>
                  <a:srgbClr val="000000"/>
                </a:solidFill>
                <a:latin typeface="Times New Roman"/>
                <a:cs typeface="Times New Roman"/>
                <a:sym typeface="Times New Roman"/>
              </a:rPr>
              <a:t>Task </a:t>
            </a:r>
            <a:r>
              <a:rPr lang="en" sz="1800" dirty="0">
                <a:solidFill>
                  <a:srgbClr val="000000"/>
                </a:solidFill>
                <a:latin typeface="Times New Roman"/>
                <a:cs typeface="Times New Roman"/>
                <a:sym typeface="Times New Roman"/>
              </a:rPr>
              <a:t>2. Proposal Presentation </a:t>
            </a:r>
          </a:p>
          <a:p>
            <a:pPr marL="742950" lvl="1" indent="-285750" algn="just">
              <a:buFont typeface="Wingdings" panose="05000000000000000000" pitchFamily="2" charset="2"/>
              <a:buChar char="§"/>
            </a:pPr>
            <a:r>
              <a:rPr lang="en" sz="1800" dirty="0">
                <a:solidFill>
                  <a:srgbClr val="000000"/>
                </a:solidFill>
                <a:latin typeface="Times New Roman"/>
                <a:cs typeface="Times New Roman"/>
                <a:sym typeface="Times New Roman"/>
              </a:rPr>
              <a:t>Analysis of Models </a:t>
            </a:r>
          </a:p>
          <a:p>
            <a:pPr marL="742950" lvl="1" indent="-285750" algn="just">
              <a:buFont typeface="Wingdings" panose="05000000000000000000" pitchFamily="2" charset="2"/>
              <a:buChar char="§"/>
            </a:pPr>
            <a:r>
              <a:rPr lang="en" sz="1800" dirty="0">
                <a:solidFill>
                  <a:srgbClr val="000000"/>
                </a:solidFill>
                <a:latin typeface="Times New Roman"/>
                <a:cs typeface="Times New Roman"/>
                <a:sym typeface="Times New Roman"/>
              </a:rPr>
              <a:t>Analysis of dataset</a:t>
            </a:r>
            <a:r>
              <a:rPr lang="en-US" sz="1800" dirty="0">
                <a:solidFill>
                  <a:srgbClr val="000000"/>
                </a:solidFill>
                <a:latin typeface="Times New Roman"/>
                <a:cs typeface="Times New Roman"/>
                <a:sym typeface="Times New Roman"/>
              </a:rPr>
              <a:t>s </a:t>
            </a:r>
            <a:endParaRPr lang="en" sz="1800" dirty="0">
              <a:solidFill>
                <a:srgbClr val="000000"/>
              </a:solidFill>
              <a:latin typeface="Times New Roman"/>
              <a:cs typeface="Times New Roman"/>
              <a:sym typeface="Times New Roman"/>
            </a:endParaRPr>
          </a:p>
          <a:p>
            <a:pPr marL="742950" lvl="1" indent="-285750" algn="just">
              <a:buFont typeface="Wingdings" panose="05000000000000000000" pitchFamily="2" charset="2"/>
              <a:buChar char="§"/>
            </a:pPr>
            <a:r>
              <a:rPr lang="en" sz="1800" dirty="0">
                <a:solidFill>
                  <a:srgbClr val="000000"/>
                </a:solidFill>
                <a:latin typeface="Times New Roman"/>
                <a:cs typeface="Times New Roman"/>
                <a:sym typeface="Times New Roman"/>
              </a:rPr>
              <a:t>Working with pretrained </a:t>
            </a:r>
          </a:p>
          <a:p>
            <a:pPr marL="0" indent="0" algn="just">
              <a:buNone/>
            </a:pPr>
            <a:r>
              <a:rPr lang="en" sz="1800" dirty="0">
                <a:solidFill>
                  <a:srgbClr val="000000"/>
                </a:solidFill>
                <a:latin typeface="Times New Roman"/>
                <a:cs typeface="Times New Roman"/>
                <a:sym typeface="Times New Roman"/>
              </a:rPr>
              <a:t>	</a:t>
            </a:r>
          </a:p>
          <a:p>
            <a:pPr marL="0" indent="0" algn="just">
              <a:buFont typeface="Lato"/>
              <a:buNone/>
            </a:pPr>
            <a:r>
              <a:rPr lang="en-US" sz="1800" dirty="0">
                <a:solidFill>
                  <a:srgbClr val="000000"/>
                </a:solidFill>
                <a:latin typeface="Times New Roman"/>
                <a:cs typeface="Times New Roman"/>
                <a:sym typeface="Times New Roman"/>
              </a:rPr>
              <a:t>Task </a:t>
            </a:r>
            <a:r>
              <a:rPr lang="en" sz="1800" dirty="0">
                <a:solidFill>
                  <a:srgbClr val="000000"/>
                </a:solidFill>
                <a:latin typeface="Times New Roman"/>
                <a:cs typeface="Times New Roman"/>
                <a:sym typeface="Times New Roman"/>
              </a:rPr>
              <a:t>3. Progress Presentation  </a:t>
            </a:r>
          </a:p>
          <a:p>
            <a:pPr marL="0" lvl="0" indent="0" algn="l" rtl="0">
              <a:spcBef>
                <a:spcPts val="0"/>
              </a:spcBef>
              <a:spcAft>
                <a:spcPts val="0"/>
              </a:spcAft>
              <a:buNone/>
            </a:pPr>
            <a:endParaRPr lang="en"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	</a:t>
            </a:r>
          </a:p>
          <a:p>
            <a:pPr marL="0" lvl="0" indent="0" algn="l" rtl="0">
              <a:spcBef>
                <a:spcPts val="0"/>
              </a:spcBef>
              <a:spcAft>
                <a:spcPts val="0"/>
              </a:spcAft>
              <a:buNone/>
            </a:pPr>
            <a:endParaRPr lang="en" sz="1800" dirty="0">
              <a:latin typeface="Times New Roman"/>
              <a:ea typeface="Times New Roman"/>
              <a:cs typeface="Times New Roman"/>
              <a:sym typeface="Times New Roman"/>
            </a:endParaRPr>
          </a:p>
          <a:p>
            <a:pPr marL="0" indent="0">
              <a:buNone/>
            </a:pPr>
            <a:r>
              <a:rPr lang="en" sz="1800" dirty="0">
                <a:latin typeface="Times New Roman"/>
                <a:ea typeface="Times New Roman"/>
                <a:cs typeface="Times New Roman"/>
                <a:sym typeface="Times New Roman"/>
              </a:rPr>
              <a:t>	 </a:t>
            </a:r>
          </a:p>
          <a:p>
            <a:pPr marL="457200" lvl="1" indent="0">
              <a:buNone/>
            </a:pPr>
            <a:endParaRPr sz="1600" dirty="0">
              <a:latin typeface="Times New Roman"/>
              <a:ea typeface="Times New Roman"/>
              <a:cs typeface="Times New Roman"/>
              <a:sym typeface="Times New Roman"/>
            </a:endParaRPr>
          </a:p>
          <a:p>
            <a:pPr marL="0" lvl="0" indent="0" algn="l" rtl="0">
              <a:spcBef>
                <a:spcPts val="1600"/>
              </a:spcBef>
              <a:spcAft>
                <a:spcPts val="1600"/>
              </a:spcAft>
              <a:buNone/>
            </a:pPr>
            <a:endParaRPr dirty="0"/>
          </a:p>
        </p:txBody>
      </p:sp>
      <p:sp>
        <p:nvSpPr>
          <p:cNvPr id="143" name="Google Shape;143;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25</a:t>
            </a:fld>
            <a:endParaRPr>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t>Work Breakdown Structure</a:t>
            </a:r>
            <a:endParaRPr dirty="0"/>
          </a:p>
        </p:txBody>
      </p:sp>
      <p:sp>
        <p:nvSpPr>
          <p:cNvPr id="142" name="Google Shape;142;p21"/>
          <p:cNvSpPr txBox="1">
            <a:spLocks noGrp="1"/>
          </p:cNvSpPr>
          <p:nvPr>
            <p:ph type="body" idx="1"/>
          </p:nvPr>
        </p:nvSpPr>
        <p:spPr>
          <a:xfrm>
            <a:off x="847602" y="1853850"/>
            <a:ext cx="7688700" cy="3025560"/>
          </a:xfrm>
          <a:prstGeom prst="rect">
            <a:avLst/>
          </a:prstGeom>
        </p:spPr>
        <p:txBody>
          <a:bodyPr spcFirstLastPara="1" wrap="square" lIns="91425" tIns="91425" rIns="91425" bIns="91425" anchor="t" anchorCtr="0">
            <a:noAutofit/>
          </a:bodyPr>
          <a:lstStyle/>
          <a:p>
            <a:pPr marL="0" lvl="0" indent="0">
              <a:buNone/>
            </a:pPr>
            <a:r>
              <a:rPr lang="en-US" sz="1800" dirty="0">
                <a:latin typeface="Times New Roman"/>
                <a:ea typeface="Times New Roman"/>
                <a:cs typeface="Times New Roman"/>
                <a:sym typeface="Times New Roman"/>
              </a:rPr>
              <a:t>Task 4</a:t>
            </a:r>
            <a:r>
              <a:rPr lang="en" sz="1800" dirty="0">
                <a:latin typeface="Times New Roman"/>
                <a:ea typeface="Times New Roman"/>
                <a:cs typeface="Times New Roman"/>
                <a:sym typeface="Times New Roman"/>
              </a:rPr>
              <a:t>. P</a:t>
            </a:r>
            <a:r>
              <a:rPr lang="en-US" sz="1800" dirty="0">
                <a:latin typeface="Times New Roman"/>
                <a:ea typeface="Times New Roman"/>
                <a:cs typeface="Times New Roman"/>
                <a:sym typeface="Times New Roman"/>
              </a:rPr>
              <a:t>reprocessing and Training Models </a:t>
            </a:r>
            <a:r>
              <a:rPr lang="en" sz="1800" dirty="0">
                <a:latin typeface="Times New Roman"/>
                <a:ea typeface="Times New Roman"/>
                <a:cs typeface="Times New Roman"/>
                <a:sym typeface="Times New Roman"/>
              </a:rPr>
              <a:t> </a:t>
            </a:r>
          </a:p>
          <a:p>
            <a:pPr marL="285750" indent="-285750">
              <a:buFont typeface="Arial" panose="020B0604020202020204" pitchFamily="34" charset="0"/>
              <a:buChar char="•"/>
            </a:pPr>
            <a:r>
              <a:rPr lang="en" sz="1800" dirty="0">
                <a:latin typeface="Times New Roman"/>
                <a:ea typeface="Times New Roman"/>
                <a:cs typeface="Times New Roman"/>
                <a:sym typeface="Times New Roman"/>
              </a:rPr>
              <a:t>	</a:t>
            </a:r>
            <a:r>
              <a:rPr lang="en" sz="1600" dirty="0">
                <a:latin typeface="Times New Roman"/>
                <a:ea typeface="Times New Roman"/>
                <a:cs typeface="Times New Roman"/>
                <a:sym typeface="Times New Roman"/>
              </a:rPr>
              <a:t>E</a:t>
            </a:r>
            <a:r>
              <a:rPr lang="en-US" sz="1600" dirty="0">
                <a:latin typeface="Times New Roman"/>
                <a:ea typeface="Times New Roman"/>
                <a:cs typeface="Times New Roman"/>
                <a:sym typeface="Times New Roman"/>
              </a:rPr>
              <a:t>n</a:t>
            </a:r>
            <a:r>
              <a:rPr lang="en" sz="1600" dirty="0">
                <a:latin typeface="Times New Roman"/>
                <a:ea typeface="Times New Roman"/>
                <a:cs typeface="Times New Roman"/>
                <a:sym typeface="Times New Roman"/>
              </a:rPr>
              <a:t>code</a:t>
            </a:r>
            <a:r>
              <a:rPr lang="en-US" sz="1600" dirty="0">
                <a:latin typeface="Times New Roman"/>
                <a:ea typeface="Times New Roman"/>
                <a:cs typeface="Times New Roman"/>
                <a:sym typeface="Times New Roman"/>
              </a:rPr>
              <a:t>r and Synthesizer model </a:t>
            </a:r>
          </a:p>
          <a:p>
            <a:pPr marL="0" indent="0">
              <a:buNone/>
            </a:pPr>
            <a:endParaRPr lang="en-US" sz="1800" dirty="0">
              <a:latin typeface="Times New Roman"/>
              <a:ea typeface="Times New Roman"/>
              <a:cs typeface="Times New Roman"/>
              <a:sym typeface="Times New Roman"/>
            </a:endParaRPr>
          </a:p>
          <a:p>
            <a:pPr marL="0" lvl="0" indent="0">
              <a:buNone/>
            </a:pPr>
            <a:r>
              <a:rPr lang="en-US" sz="1800" dirty="0">
                <a:latin typeface="Times New Roman"/>
                <a:ea typeface="Times New Roman"/>
                <a:cs typeface="Times New Roman"/>
                <a:sym typeface="Times New Roman"/>
              </a:rPr>
              <a:t>Task 5. Preprocessing and Training Models </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Vocoder model </a:t>
            </a:r>
          </a:p>
          <a:p>
            <a:pPr marL="285750" indent="-285750">
              <a:buFont typeface="Arial" panose="020B0604020202020204" pitchFamily="34" charset="0"/>
              <a:buChar char="•"/>
            </a:pPr>
            <a:endParaRPr lang="en" sz="1800" dirty="0">
              <a:latin typeface="Times New Roman"/>
              <a:ea typeface="Times New Roman"/>
              <a:cs typeface="Times New Roman"/>
              <a:sym typeface="Times New Roman"/>
            </a:endParaRPr>
          </a:p>
          <a:p>
            <a:pPr marL="0" lvl="0" indent="0" algn="l" rtl="0">
              <a:spcBef>
                <a:spcPts val="0"/>
              </a:spcBef>
              <a:spcAft>
                <a:spcPts val="0"/>
              </a:spcAft>
              <a:buNone/>
            </a:pPr>
            <a:r>
              <a:rPr lang="en-US" sz="1800" dirty="0">
                <a:latin typeface="Times New Roman"/>
                <a:ea typeface="Times New Roman"/>
                <a:cs typeface="Times New Roman"/>
                <a:sym typeface="Times New Roman"/>
              </a:rPr>
              <a:t>Task </a:t>
            </a:r>
            <a:r>
              <a:rPr lang="en" sz="1800" dirty="0">
                <a:latin typeface="Times New Roman"/>
                <a:ea typeface="Times New Roman"/>
                <a:cs typeface="Times New Roman"/>
                <a:sym typeface="Times New Roman"/>
              </a:rPr>
              <a:t>6. </a:t>
            </a:r>
            <a:r>
              <a:rPr lang="en-US" sz="1800" dirty="0">
                <a:latin typeface="Times New Roman"/>
                <a:ea typeface="Times New Roman"/>
                <a:cs typeface="Times New Roman"/>
                <a:sym typeface="Times New Roman"/>
              </a:rPr>
              <a:t>Compare results of both datasets </a:t>
            </a:r>
          </a:p>
          <a:p>
            <a:pPr marL="285750" lvl="0" indent="-285750" algn="l" rtl="0">
              <a:spcBef>
                <a:spcPts val="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  	Compare the results based on five parameters</a:t>
            </a:r>
          </a:p>
          <a:p>
            <a:pPr marL="285750" lvl="0" indent="-285750" algn="l" rtl="0">
              <a:spcBef>
                <a:spcPts val="0"/>
              </a:spcBef>
              <a:spcAft>
                <a:spcPts val="0"/>
              </a:spcAft>
              <a:buFont typeface="Arial" panose="020B0604020202020204" pitchFamily="34" charset="0"/>
              <a:buChar char="•"/>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r>
              <a:rPr lang="en-US" sz="1800" dirty="0">
                <a:latin typeface="Times New Roman"/>
                <a:ea typeface="Times New Roman"/>
                <a:cs typeface="Times New Roman"/>
                <a:sym typeface="Times New Roman"/>
              </a:rPr>
              <a:t>Task 7. Final Presentation </a:t>
            </a:r>
          </a:p>
          <a:p>
            <a:pPr marL="285750" lvl="0" indent="-285750" algn="l" rtl="0">
              <a:spcBef>
                <a:spcPts val="0"/>
              </a:spcBef>
              <a:spcAft>
                <a:spcPts val="0"/>
              </a:spcAft>
              <a:buFont typeface="Wingdings" panose="05000000000000000000" pitchFamily="2" charset="2"/>
              <a:buChar char="§"/>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r>
              <a:rPr lang="en-US" sz="1800" dirty="0">
                <a:latin typeface="Times New Roman"/>
                <a:ea typeface="Times New Roman"/>
                <a:cs typeface="Times New Roman"/>
                <a:sym typeface="Times New Roman"/>
              </a:rPr>
              <a:t> </a:t>
            </a:r>
          </a:p>
          <a:p>
            <a:pPr marL="0" lvl="0" indent="0" algn="l" rtl="0">
              <a:spcBef>
                <a:spcPts val="0"/>
              </a:spcBef>
              <a:spcAft>
                <a:spcPts val="0"/>
              </a:spcAft>
              <a:buNone/>
            </a:pPr>
            <a:r>
              <a:rPr lang="en-US" sz="1800" dirty="0">
                <a:latin typeface="Times New Roman"/>
                <a:ea typeface="Times New Roman"/>
                <a:cs typeface="Times New Roman"/>
                <a:sym typeface="Times New Roman"/>
              </a:rPr>
              <a:t>	</a:t>
            </a:r>
          </a:p>
          <a:p>
            <a:pPr marL="457200" lvl="1" indent="0">
              <a:spcBef>
                <a:spcPts val="0"/>
              </a:spcBef>
              <a:buNone/>
            </a:pPr>
            <a:r>
              <a:rPr lang="en-US" dirty="0"/>
              <a:t>.</a:t>
            </a:r>
            <a:endParaRPr lang="en" sz="1600" dirty="0">
              <a:latin typeface="Times New Roman"/>
              <a:ea typeface="Times New Roman"/>
              <a:cs typeface="Times New Roman"/>
              <a:sym typeface="Times New Roman"/>
            </a:endParaRPr>
          </a:p>
          <a:p>
            <a:pPr marL="0" lvl="0" indent="0" algn="l" rtl="0">
              <a:spcBef>
                <a:spcPts val="0"/>
              </a:spcBef>
              <a:spcAft>
                <a:spcPts val="0"/>
              </a:spcAft>
              <a:buNone/>
            </a:pPr>
            <a:endParaRPr lang="en" sz="1800" dirty="0">
              <a:latin typeface="Times New Roman"/>
              <a:ea typeface="Times New Roman"/>
              <a:cs typeface="Times New Roman"/>
              <a:sym typeface="Times New Roman"/>
            </a:endParaRPr>
          </a:p>
          <a:p>
            <a:pPr marL="0" indent="0">
              <a:buNone/>
            </a:pPr>
            <a:r>
              <a:rPr lang="en" sz="1800" dirty="0">
                <a:latin typeface="Times New Roman"/>
                <a:ea typeface="Times New Roman"/>
                <a:cs typeface="Times New Roman"/>
                <a:sym typeface="Times New Roman"/>
              </a:rPr>
              <a:t>	 </a:t>
            </a:r>
          </a:p>
          <a:p>
            <a:pPr marL="457200" lvl="1" indent="0">
              <a:buNone/>
            </a:pPr>
            <a:endParaRPr sz="1600" dirty="0">
              <a:latin typeface="Times New Roman"/>
              <a:ea typeface="Times New Roman"/>
              <a:cs typeface="Times New Roman"/>
              <a:sym typeface="Times New Roman"/>
            </a:endParaRPr>
          </a:p>
          <a:p>
            <a:pPr marL="0" lvl="0" indent="0" algn="l" rtl="0">
              <a:spcBef>
                <a:spcPts val="1600"/>
              </a:spcBef>
              <a:spcAft>
                <a:spcPts val="1600"/>
              </a:spcAft>
              <a:buNone/>
            </a:pPr>
            <a:endParaRPr dirty="0"/>
          </a:p>
        </p:txBody>
      </p:sp>
      <p:sp>
        <p:nvSpPr>
          <p:cNvPr id="143" name="Google Shape;143;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26</a:t>
            </a:fld>
            <a:endParaRPr>
              <a:solidFill>
                <a:schemeClr val="accent1"/>
              </a:solidFill>
              <a:latin typeface="Lato"/>
              <a:ea typeface="Lato"/>
              <a:cs typeface="Lato"/>
              <a:sym typeface="Lato"/>
            </a:endParaRPr>
          </a:p>
        </p:txBody>
      </p:sp>
    </p:spTree>
    <p:extLst>
      <p:ext uri="{BB962C8B-B14F-4D97-AF65-F5344CB8AC3E}">
        <p14:creationId xmlns:p14="http://schemas.microsoft.com/office/powerpoint/2010/main" val="1209132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Issues/</a:t>
            </a:r>
            <a:r>
              <a:rPr lang="en-US" dirty="0"/>
              <a:t>Constraints </a:t>
            </a:r>
            <a:r>
              <a:rPr lang="en" dirty="0"/>
              <a:t> </a:t>
            </a:r>
            <a:endParaRPr dirty="0"/>
          </a:p>
        </p:txBody>
      </p:sp>
      <p:sp>
        <p:nvSpPr>
          <p:cNvPr id="149" name="Google Shape;149;p22"/>
          <p:cNvSpPr txBox="1">
            <a:spLocks noGrp="1"/>
          </p:cNvSpPr>
          <p:nvPr>
            <p:ph type="body" idx="1"/>
          </p:nvPr>
        </p:nvSpPr>
        <p:spPr>
          <a:xfrm>
            <a:off x="729450" y="2078875"/>
            <a:ext cx="7688700" cy="3064576"/>
          </a:xfrm>
          <a:prstGeom prst="rect">
            <a:avLst/>
          </a:prstGeom>
        </p:spPr>
        <p:txBody>
          <a:bodyPr spcFirstLastPara="1" wrap="square" lIns="91425" tIns="91425" rIns="91425" bIns="91425" anchor="t" anchorCtr="0">
            <a:noAutofit/>
          </a:bodyPr>
          <a:lstStyle/>
          <a:p>
            <a:pPr marL="285750" indent="-285750" algn="just"/>
            <a:r>
              <a:rPr lang="en" sz="1800" dirty="0">
                <a:solidFill>
                  <a:srgbClr val="000000"/>
                </a:solidFill>
                <a:latin typeface="Times New Roman"/>
                <a:cs typeface="Times New Roman"/>
                <a:sym typeface="Times New Roman"/>
              </a:rPr>
              <a:t>Unavailability of quality dataset </a:t>
            </a:r>
          </a:p>
          <a:p>
            <a:pPr marL="285750" indent="-285750" algn="just"/>
            <a:endParaRPr lang="en" sz="1800" dirty="0">
              <a:solidFill>
                <a:srgbClr val="000000"/>
              </a:solidFill>
              <a:latin typeface="Times New Roman"/>
              <a:cs typeface="Times New Roman"/>
              <a:sym typeface="Times New Roman"/>
            </a:endParaRPr>
          </a:p>
          <a:p>
            <a:pPr marL="285750" indent="-285750" algn="just"/>
            <a:r>
              <a:rPr lang="en-US" sz="1800" dirty="0">
                <a:solidFill>
                  <a:srgbClr val="000000"/>
                </a:solidFill>
                <a:latin typeface="Times New Roman"/>
                <a:cs typeface="Times New Roman"/>
                <a:sym typeface="Times New Roman"/>
              </a:rPr>
              <a:t>Training and preprocessing the model took a lot of time</a:t>
            </a:r>
          </a:p>
          <a:p>
            <a:pPr marL="285750" indent="-285750" algn="just"/>
            <a:endParaRPr lang="en-US" sz="1800" dirty="0">
              <a:solidFill>
                <a:srgbClr val="000000"/>
              </a:solidFill>
              <a:latin typeface="Times New Roman"/>
              <a:cs typeface="Times New Roman"/>
              <a:sym typeface="Times New Roman"/>
            </a:endParaRPr>
          </a:p>
          <a:p>
            <a:pPr marL="285750" indent="-285750" algn="just"/>
            <a:r>
              <a:rPr lang="en-US" sz="1800" dirty="0">
                <a:solidFill>
                  <a:srgbClr val="000000"/>
                </a:solidFill>
                <a:latin typeface="Times New Roman"/>
                <a:cs typeface="Times New Roman"/>
              </a:rPr>
              <a:t>To avoid overfitting, the speaker encoders needed to be trained on small datasets</a:t>
            </a:r>
          </a:p>
          <a:p>
            <a:pPr marL="285750" indent="-285750" algn="just"/>
            <a:endParaRPr lang="en-US" sz="1800" dirty="0">
              <a:solidFill>
                <a:srgbClr val="000000"/>
              </a:solidFill>
              <a:latin typeface="Times New Roman"/>
              <a:cs typeface="Times New Roman"/>
              <a:sym typeface="Times New Roman"/>
            </a:endParaRPr>
          </a:p>
          <a:p>
            <a:pPr marL="285750" indent="-285750" algn="just"/>
            <a:r>
              <a:rPr lang="en-US" sz="1800" dirty="0">
                <a:solidFill>
                  <a:srgbClr val="000000"/>
                </a:solidFill>
                <a:latin typeface="Times New Roman"/>
                <a:cs typeface="Times New Roman"/>
                <a:sym typeface="Times New Roman"/>
              </a:rPr>
              <a:t>Expected low cosine and high EER values to identify different speakers </a:t>
            </a:r>
          </a:p>
          <a:p>
            <a:pPr marL="0" indent="0">
              <a:buNone/>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endParaRPr lang="en-US"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p:txBody>
      </p:sp>
      <p:sp>
        <p:nvSpPr>
          <p:cNvPr id="150" name="Google Shape;150;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27</a:t>
            </a:fld>
            <a:endParaRPr>
              <a:solidFill>
                <a:schemeClr val="accen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 Completed )</a:t>
            </a:r>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28</a:t>
            </a:fld>
            <a:endParaRPr>
              <a:solidFill>
                <a:schemeClr val="accent1"/>
              </a:solidFill>
              <a:latin typeface="Lato"/>
              <a:ea typeface="Lato"/>
              <a:cs typeface="Lato"/>
              <a:sym typeface="Lato"/>
            </a:endParaRPr>
          </a:p>
        </p:txBody>
      </p:sp>
      <p:sp>
        <p:nvSpPr>
          <p:cNvPr id="2" name="TextBox 1">
            <a:extLst>
              <a:ext uri="{FF2B5EF4-FFF2-40B4-BE49-F238E27FC236}">
                <a16:creationId xmlns:a16="http://schemas.microsoft.com/office/drawing/2014/main" id="{3A18EE1D-81B0-43A4-8A6F-CBFAE8239D6F}"/>
              </a:ext>
            </a:extLst>
          </p:cNvPr>
          <p:cNvSpPr txBox="1"/>
          <p:nvPr/>
        </p:nvSpPr>
        <p:spPr>
          <a:xfrm>
            <a:off x="729450" y="2048719"/>
            <a:ext cx="7688700" cy="3287054"/>
          </a:xfrm>
          <a:prstGeom prst="rect">
            <a:avLst/>
          </a:prstGeom>
          <a:noFill/>
        </p:spPr>
        <p:txBody>
          <a:bodyPr wrap="square" rtlCol="0">
            <a:spAutoFit/>
          </a:bodyPr>
          <a:lstStyle/>
          <a:p>
            <a:pPr algn="just">
              <a:lnSpc>
                <a:spcPct val="115000"/>
              </a:lnSpc>
              <a:buClr>
                <a:schemeClr val="accent1"/>
              </a:buClr>
              <a:buSzPts val="1300"/>
            </a:pPr>
            <a:r>
              <a:rPr lang="en-US" sz="1800" b="1" dirty="0">
                <a:latin typeface="Times New Roman"/>
                <a:cs typeface="Times New Roman"/>
                <a:sym typeface="Lato"/>
              </a:rPr>
              <a:t>Critical Path </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1 – (10/22/19) </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2 – (10/29/19)</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3 – (11/12/19) </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4 – (11/18/19) </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5 – (11/28/19) </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6 – (11/30/19)</a:t>
            </a:r>
          </a:p>
          <a:p>
            <a:pPr marL="285750" indent="-285750" algn="just">
              <a:lnSpc>
                <a:spcPct val="115000"/>
              </a:lnSpc>
              <a:buClr>
                <a:schemeClr val="accent1"/>
              </a:buClr>
              <a:buSzPts val="1300"/>
              <a:buFont typeface="Lato"/>
              <a:buChar char="●"/>
            </a:pPr>
            <a:r>
              <a:rPr lang="en-US" sz="1800" dirty="0">
                <a:latin typeface="Times New Roman"/>
                <a:cs typeface="Times New Roman"/>
                <a:sym typeface="Lato"/>
              </a:rPr>
              <a:t>Task 7 – (12/04/19)</a:t>
            </a:r>
          </a:p>
          <a:p>
            <a:endParaRPr lang="en-US" dirty="0"/>
          </a:p>
          <a:p>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4D40-CBD7-4FA9-80C5-DBC84549CD64}"/>
              </a:ext>
            </a:extLst>
          </p:cNvPr>
          <p:cNvSpPr>
            <a:spLocks noGrp="1"/>
          </p:cNvSpPr>
          <p:nvPr>
            <p:ph type="title"/>
          </p:nvPr>
        </p:nvSpPr>
        <p:spPr/>
        <p:txBody>
          <a:bodyPr/>
          <a:lstStyle/>
          <a:p>
            <a:r>
              <a:rPr lang="en-US" dirty="0"/>
              <a:t>References </a:t>
            </a:r>
          </a:p>
        </p:txBody>
      </p:sp>
      <p:sp>
        <p:nvSpPr>
          <p:cNvPr id="3" name="Text Placeholder 2">
            <a:extLst>
              <a:ext uri="{FF2B5EF4-FFF2-40B4-BE49-F238E27FC236}">
                <a16:creationId xmlns:a16="http://schemas.microsoft.com/office/drawing/2014/main" id="{6AA88A15-BE56-4482-8A3D-F9F60A6E72E2}"/>
              </a:ext>
            </a:extLst>
          </p:cNvPr>
          <p:cNvSpPr>
            <a:spLocks noGrp="1"/>
          </p:cNvSpPr>
          <p:nvPr>
            <p:ph type="body" idx="1"/>
          </p:nvPr>
        </p:nvSpPr>
        <p:spPr>
          <a:xfrm>
            <a:off x="497957" y="1772826"/>
            <a:ext cx="7688700" cy="3678849"/>
          </a:xfrm>
        </p:spPr>
        <p:txBody>
          <a:bodyPr/>
          <a:lstStyle/>
          <a:p>
            <a:r>
              <a:rPr lang="en-US" sz="1600" dirty="0"/>
              <a:t>[</a:t>
            </a:r>
            <a:r>
              <a:rPr lang="en-US" sz="1600" dirty="0">
                <a:solidFill>
                  <a:srgbClr val="000000"/>
                </a:solidFill>
                <a:latin typeface="Times New Roman"/>
                <a:cs typeface="Times New Roman"/>
                <a:sym typeface="Arial"/>
              </a:rPr>
              <a:t>1] Artificial Intelligence at Google – Our Principles. https://ai.google/principles/, 2018.</a:t>
            </a:r>
          </a:p>
          <a:p>
            <a:r>
              <a:rPr lang="en-US" sz="1600" dirty="0">
                <a:solidFill>
                  <a:srgbClr val="000000"/>
                </a:solidFill>
                <a:latin typeface="Times New Roman"/>
                <a:cs typeface="Times New Roman"/>
                <a:sym typeface="Arial"/>
              </a:rPr>
              <a:t>[2] </a:t>
            </a:r>
            <a:r>
              <a:rPr lang="en-US" sz="1600" dirty="0" err="1">
                <a:solidFill>
                  <a:srgbClr val="000000"/>
                </a:solidFill>
                <a:latin typeface="Times New Roman"/>
                <a:cs typeface="Times New Roman"/>
                <a:sym typeface="Arial"/>
              </a:rPr>
              <a:t>Sercan</a:t>
            </a:r>
            <a:r>
              <a:rPr lang="en-US" sz="1600" dirty="0">
                <a:solidFill>
                  <a:srgbClr val="000000"/>
                </a:solidFill>
                <a:latin typeface="Times New Roman"/>
                <a:cs typeface="Times New Roman"/>
                <a:sym typeface="Arial"/>
              </a:rPr>
              <a:t> O Arik, </a:t>
            </a:r>
            <a:r>
              <a:rPr lang="en-US" sz="1600" dirty="0" err="1">
                <a:solidFill>
                  <a:srgbClr val="000000"/>
                </a:solidFill>
                <a:latin typeface="Times New Roman"/>
                <a:cs typeface="Times New Roman"/>
                <a:sym typeface="Arial"/>
              </a:rPr>
              <a:t>Jitong</a:t>
            </a:r>
            <a:r>
              <a:rPr lang="en-US" sz="1600" dirty="0">
                <a:solidFill>
                  <a:srgbClr val="000000"/>
                </a:solidFill>
                <a:latin typeface="Times New Roman"/>
                <a:cs typeface="Times New Roman"/>
                <a:sym typeface="Arial"/>
              </a:rPr>
              <a:t> Chen, </a:t>
            </a:r>
            <a:r>
              <a:rPr lang="en-US" sz="1600" dirty="0" err="1">
                <a:solidFill>
                  <a:srgbClr val="000000"/>
                </a:solidFill>
                <a:latin typeface="Times New Roman"/>
                <a:cs typeface="Times New Roman"/>
                <a:sym typeface="Arial"/>
              </a:rPr>
              <a:t>Kainan</a:t>
            </a:r>
            <a:r>
              <a:rPr lang="en-US" sz="1600" dirty="0">
                <a:solidFill>
                  <a:srgbClr val="000000"/>
                </a:solidFill>
                <a:latin typeface="Times New Roman"/>
                <a:cs typeface="Times New Roman"/>
                <a:sym typeface="Arial"/>
              </a:rPr>
              <a:t> Peng, Wei Ping, and Yanqi Zhou. Neural voice cloning with a few samples. </a:t>
            </a:r>
            <a:r>
              <a:rPr lang="en-US" sz="1600" dirty="0" err="1">
                <a:solidFill>
                  <a:srgbClr val="000000"/>
                </a:solidFill>
                <a:latin typeface="Times New Roman"/>
                <a:cs typeface="Times New Roman"/>
                <a:sym typeface="Arial"/>
              </a:rPr>
              <a:t>arXiv</a:t>
            </a:r>
            <a:r>
              <a:rPr lang="en-US" sz="1600" dirty="0">
                <a:solidFill>
                  <a:srgbClr val="000000"/>
                </a:solidFill>
                <a:latin typeface="Times New Roman"/>
                <a:cs typeface="Times New Roman"/>
                <a:sym typeface="Arial"/>
              </a:rPr>
              <a:t> preprint arXiv:1802.06006, 2018.</a:t>
            </a:r>
          </a:p>
          <a:p>
            <a:r>
              <a:rPr lang="en-US" sz="1600" dirty="0">
                <a:solidFill>
                  <a:srgbClr val="000000"/>
                </a:solidFill>
                <a:latin typeface="Times New Roman"/>
                <a:cs typeface="Times New Roman"/>
                <a:sym typeface="Arial"/>
              </a:rPr>
              <a:t>[3] </a:t>
            </a:r>
            <a:r>
              <a:rPr lang="en-US" sz="1600" dirty="0" err="1">
                <a:solidFill>
                  <a:srgbClr val="000000"/>
                </a:solidFill>
                <a:latin typeface="Times New Roman"/>
                <a:cs typeface="Times New Roman"/>
                <a:sym typeface="Arial"/>
              </a:rPr>
              <a:t>Dzmitry</a:t>
            </a:r>
            <a:r>
              <a:rPr lang="en-US" sz="1600" dirty="0">
                <a:solidFill>
                  <a:srgbClr val="000000"/>
                </a:solidFill>
                <a:latin typeface="Times New Roman"/>
                <a:cs typeface="Times New Roman"/>
                <a:sym typeface="Arial"/>
              </a:rPr>
              <a:t> </a:t>
            </a:r>
            <a:r>
              <a:rPr lang="en-US" sz="1600" dirty="0" err="1">
                <a:solidFill>
                  <a:srgbClr val="000000"/>
                </a:solidFill>
                <a:latin typeface="Times New Roman"/>
                <a:cs typeface="Times New Roman"/>
                <a:sym typeface="Arial"/>
              </a:rPr>
              <a:t>Bahdanau</a:t>
            </a:r>
            <a:r>
              <a:rPr lang="en-US" sz="1600" dirty="0">
                <a:solidFill>
                  <a:srgbClr val="000000"/>
                </a:solidFill>
                <a:latin typeface="Times New Roman"/>
                <a:cs typeface="Times New Roman"/>
                <a:sym typeface="Arial"/>
              </a:rPr>
              <a:t>, </a:t>
            </a:r>
            <a:r>
              <a:rPr lang="en-US" sz="1600" dirty="0" err="1">
                <a:solidFill>
                  <a:srgbClr val="000000"/>
                </a:solidFill>
                <a:latin typeface="Times New Roman"/>
                <a:cs typeface="Times New Roman"/>
                <a:sym typeface="Arial"/>
              </a:rPr>
              <a:t>Kyunghyun</a:t>
            </a:r>
            <a:r>
              <a:rPr lang="en-US" sz="1600" dirty="0">
                <a:solidFill>
                  <a:srgbClr val="000000"/>
                </a:solidFill>
                <a:latin typeface="Times New Roman"/>
                <a:cs typeface="Times New Roman"/>
                <a:sym typeface="Arial"/>
              </a:rPr>
              <a:t> Cho, and </a:t>
            </a:r>
            <a:r>
              <a:rPr lang="en-US" sz="1600" dirty="0" err="1">
                <a:solidFill>
                  <a:srgbClr val="000000"/>
                </a:solidFill>
                <a:latin typeface="Times New Roman"/>
                <a:cs typeface="Times New Roman"/>
                <a:sym typeface="Arial"/>
              </a:rPr>
              <a:t>Yoshua</a:t>
            </a:r>
            <a:r>
              <a:rPr lang="en-US" sz="1600" dirty="0">
                <a:solidFill>
                  <a:srgbClr val="000000"/>
                </a:solidFill>
                <a:latin typeface="Times New Roman"/>
                <a:cs typeface="Times New Roman"/>
                <a:sym typeface="Arial"/>
              </a:rPr>
              <a:t> </a:t>
            </a:r>
            <a:r>
              <a:rPr lang="en-US" sz="1600" dirty="0" err="1">
                <a:solidFill>
                  <a:srgbClr val="000000"/>
                </a:solidFill>
                <a:latin typeface="Times New Roman"/>
                <a:cs typeface="Times New Roman"/>
                <a:sym typeface="Arial"/>
              </a:rPr>
              <a:t>Bengio</a:t>
            </a:r>
            <a:r>
              <a:rPr lang="en-US" sz="1600" dirty="0">
                <a:solidFill>
                  <a:srgbClr val="000000"/>
                </a:solidFill>
                <a:latin typeface="Times New Roman"/>
                <a:cs typeface="Times New Roman"/>
                <a:sym typeface="Arial"/>
              </a:rPr>
              <a:t>. Neural machine translation by jointly learning to align and translate. In Proceedings of ICLR, 2015.</a:t>
            </a:r>
          </a:p>
          <a:p>
            <a:r>
              <a:rPr lang="en-US" sz="1600" dirty="0">
                <a:solidFill>
                  <a:srgbClr val="000000"/>
                </a:solidFill>
                <a:latin typeface="Times New Roman"/>
                <a:cs typeface="Times New Roman"/>
                <a:sym typeface="Arial"/>
              </a:rPr>
              <a:t>[4] Steven Boll. Suppression of acoustic noise in speech using spectral subtraction. IEEE Transactions on Acoustics, Speech, and Signal Processing, 27(2):113–120, 1979.</a:t>
            </a:r>
          </a:p>
          <a:p>
            <a:r>
              <a:rPr lang="en-US" sz="1600" dirty="0">
                <a:solidFill>
                  <a:srgbClr val="000000"/>
                </a:solidFill>
                <a:latin typeface="Times New Roman"/>
                <a:cs typeface="Times New Roman"/>
                <a:sym typeface="Arial"/>
              </a:rPr>
              <a:t>[5] </a:t>
            </a:r>
            <a:r>
              <a:rPr lang="en-US" sz="1600" dirty="0" err="1">
                <a:solidFill>
                  <a:srgbClr val="000000"/>
                </a:solidFill>
                <a:latin typeface="Times New Roman"/>
                <a:cs typeface="Times New Roman"/>
                <a:sym typeface="Arial"/>
              </a:rPr>
              <a:t>Yutian</a:t>
            </a:r>
            <a:r>
              <a:rPr lang="en-US" sz="1600" dirty="0">
                <a:solidFill>
                  <a:srgbClr val="000000"/>
                </a:solidFill>
                <a:latin typeface="Times New Roman"/>
                <a:cs typeface="Times New Roman"/>
                <a:sym typeface="Arial"/>
              </a:rPr>
              <a:t> Chen, Yannis </a:t>
            </a:r>
            <a:r>
              <a:rPr lang="en-US" sz="1600" dirty="0" err="1">
                <a:solidFill>
                  <a:srgbClr val="000000"/>
                </a:solidFill>
                <a:latin typeface="Times New Roman"/>
                <a:cs typeface="Times New Roman"/>
                <a:sym typeface="Arial"/>
              </a:rPr>
              <a:t>Assael</a:t>
            </a:r>
            <a:r>
              <a:rPr lang="en-US" sz="1600" dirty="0">
                <a:solidFill>
                  <a:srgbClr val="000000"/>
                </a:solidFill>
                <a:latin typeface="Times New Roman"/>
                <a:cs typeface="Times New Roman"/>
                <a:sym typeface="Arial"/>
              </a:rPr>
              <a:t>, Brendan </a:t>
            </a:r>
            <a:r>
              <a:rPr lang="en-US" sz="1600" dirty="0" err="1">
                <a:solidFill>
                  <a:srgbClr val="000000"/>
                </a:solidFill>
                <a:latin typeface="Times New Roman"/>
                <a:cs typeface="Times New Roman"/>
                <a:sym typeface="Arial"/>
              </a:rPr>
              <a:t>Shillingford</a:t>
            </a:r>
            <a:r>
              <a:rPr lang="en-US" sz="1600" dirty="0">
                <a:solidFill>
                  <a:srgbClr val="000000"/>
                </a:solidFill>
                <a:latin typeface="Times New Roman"/>
                <a:cs typeface="Times New Roman"/>
                <a:sym typeface="Arial"/>
              </a:rPr>
              <a:t>, David </a:t>
            </a:r>
            <a:r>
              <a:rPr lang="en-US" sz="1600" dirty="0" err="1">
                <a:solidFill>
                  <a:srgbClr val="000000"/>
                </a:solidFill>
                <a:latin typeface="Times New Roman"/>
                <a:cs typeface="Times New Roman"/>
                <a:sym typeface="Arial"/>
              </a:rPr>
              <a:t>Budden</a:t>
            </a:r>
            <a:r>
              <a:rPr lang="en-US" sz="1600" dirty="0">
                <a:solidFill>
                  <a:srgbClr val="000000"/>
                </a:solidFill>
                <a:latin typeface="Times New Roman"/>
                <a:cs typeface="Times New Roman"/>
                <a:sym typeface="Arial"/>
              </a:rPr>
              <a:t>, Scott Reed, </a:t>
            </a:r>
            <a:r>
              <a:rPr lang="en-US" sz="1600" dirty="0" err="1">
                <a:solidFill>
                  <a:srgbClr val="000000"/>
                </a:solidFill>
                <a:latin typeface="Times New Roman"/>
                <a:cs typeface="Times New Roman"/>
                <a:sym typeface="Arial"/>
              </a:rPr>
              <a:t>Heiga</a:t>
            </a:r>
            <a:r>
              <a:rPr lang="en-US" sz="1600" dirty="0">
                <a:solidFill>
                  <a:srgbClr val="000000"/>
                </a:solidFill>
                <a:latin typeface="Times New Roman"/>
                <a:cs typeface="Times New Roman"/>
                <a:sym typeface="Arial"/>
              </a:rPr>
              <a:t> Zen, Quan</a:t>
            </a:r>
          </a:p>
        </p:txBody>
      </p:sp>
      <p:sp>
        <p:nvSpPr>
          <p:cNvPr id="4" name="Slide Number Placeholder 3">
            <a:extLst>
              <a:ext uri="{FF2B5EF4-FFF2-40B4-BE49-F238E27FC236}">
                <a16:creationId xmlns:a16="http://schemas.microsoft.com/office/drawing/2014/main" id="{EA145A74-24B3-4E41-812C-9BC9CEB6B6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024282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Work </a:t>
            </a:r>
            <a:endParaRPr dirty="0"/>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indent="0" algn="just">
              <a:spcBef>
                <a:spcPts val="0"/>
              </a:spcBef>
              <a:buNone/>
            </a:pPr>
            <a:r>
              <a:rPr lang="en" sz="1800" dirty="0">
                <a:solidFill>
                  <a:srgbClr val="000000"/>
                </a:solidFill>
                <a:latin typeface="Times New Roman"/>
                <a:cs typeface="Times New Roman"/>
                <a:sym typeface="Times New Roman"/>
              </a:rPr>
              <a:t>Tacotron - a multispeaker variation of Tacotron which learned low-dimensional speaker embedding for each training speaker. </a:t>
            </a:r>
            <a:endParaRPr sz="1800" dirty="0">
              <a:solidFill>
                <a:srgbClr val="000000"/>
              </a:solidFill>
              <a:latin typeface="Times New Roman"/>
              <a:cs typeface="Times New Roman"/>
              <a:sym typeface="Times New Roman"/>
            </a:endParaRPr>
          </a:p>
          <a:p>
            <a:pPr marL="0" indent="0" algn="just">
              <a:spcBef>
                <a:spcPts val="1600"/>
              </a:spcBef>
              <a:buNone/>
            </a:pPr>
            <a:r>
              <a:rPr lang="en" sz="1800" dirty="0">
                <a:solidFill>
                  <a:srgbClr val="000000"/>
                </a:solidFill>
                <a:latin typeface="Times New Roman"/>
                <a:cs typeface="Times New Roman"/>
                <a:sym typeface="Times New Roman"/>
              </a:rPr>
              <a:t>Deep Voice represents a fully convolutional encoder-decoder architecture which scaled up to support over 2,400 speakers from LibriSpeech</a:t>
            </a:r>
            <a:endParaRPr sz="1800" dirty="0">
              <a:solidFill>
                <a:srgbClr val="000000"/>
              </a:solidFill>
              <a:latin typeface="Times New Roman"/>
              <a:cs typeface="Times New Roman"/>
              <a:sym typeface="Times New Roman"/>
            </a:endParaRPr>
          </a:p>
          <a:p>
            <a:pPr marL="0" indent="0" algn="just">
              <a:spcBef>
                <a:spcPts val="1600"/>
              </a:spcBef>
              <a:buNone/>
            </a:pPr>
            <a:r>
              <a:rPr lang="en" sz="1800" dirty="0">
                <a:solidFill>
                  <a:srgbClr val="000000"/>
                </a:solidFill>
                <a:latin typeface="Times New Roman"/>
                <a:cs typeface="Times New Roman"/>
                <a:sym typeface="Times New Roman"/>
              </a:rPr>
              <a:t>VoiceLoop represents a novel architecture based on a fixed size memory buffer which can generate speech from voices unseen during training</a:t>
            </a:r>
            <a:r>
              <a:rPr lang="en"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
        <p:nvSpPr>
          <p:cNvPr id="102" name="Google Shape;102;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3</a:t>
            </a:fld>
            <a:endParaRPr>
              <a:solidFill>
                <a:schemeClr val="accen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280375" y="2241125"/>
            <a:ext cx="7688700" cy="535200"/>
          </a:xfrm>
          <a:prstGeom prst="rect">
            <a:avLst/>
          </a:prstGeom>
        </p:spPr>
        <p:txBody>
          <a:bodyPr spcFirstLastPara="1" wrap="square" lIns="91425" tIns="91425" rIns="91425" bIns="91425" anchor="t" anchorCtr="0">
            <a:noAutofit/>
          </a:bodyPr>
          <a:lstStyle/>
          <a:p>
            <a:pPr marL="2743200" lvl="0" indent="0" algn="l" rtl="0">
              <a:spcBef>
                <a:spcPts val="0"/>
              </a:spcBef>
              <a:spcAft>
                <a:spcPts val="0"/>
              </a:spcAft>
              <a:buNone/>
            </a:pPr>
            <a:r>
              <a:rPr lang="en" sz="4800" dirty="0"/>
              <a:t>Questions </a:t>
            </a:r>
            <a:endParaRPr sz="4800" dirty="0"/>
          </a:p>
        </p:txBody>
      </p:sp>
      <p:sp>
        <p:nvSpPr>
          <p:cNvPr id="163" name="Google Shape;163;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30</a:t>
            </a:fld>
            <a:endParaRPr>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08" name="Google Shape;108;p16"/>
          <p:cNvSpPr txBox="1">
            <a:spLocks noGrp="1"/>
          </p:cNvSpPr>
          <p:nvPr>
            <p:ph type="body" idx="1"/>
          </p:nvPr>
        </p:nvSpPr>
        <p:spPr>
          <a:xfrm>
            <a:off x="727650" y="2066504"/>
            <a:ext cx="7688700" cy="2261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dirty="0">
                <a:solidFill>
                  <a:srgbClr val="000000"/>
                </a:solidFill>
                <a:highlight>
                  <a:srgbClr val="FFFFFF"/>
                </a:highlight>
                <a:latin typeface="Times New Roman"/>
                <a:ea typeface="Times New Roman"/>
                <a:cs typeface="Times New Roman"/>
                <a:sym typeface="Times New Roman"/>
              </a:rPr>
              <a:t>Computer generated speech does not have good quality </a:t>
            </a:r>
            <a:endParaRPr sz="18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800" dirty="0">
                <a:solidFill>
                  <a:srgbClr val="000000"/>
                </a:solidFill>
                <a:highlight>
                  <a:srgbClr val="FFFFFF"/>
                </a:highlight>
                <a:latin typeface="Times New Roman"/>
                <a:ea typeface="Times New Roman"/>
                <a:cs typeface="Times New Roman"/>
                <a:sym typeface="Times New Roman"/>
              </a:rPr>
              <a:t>Lacks Intelligible and Naturalness in speech </a:t>
            </a:r>
            <a:endParaRPr sz="18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800" dirty="0">
                <a:solidFill>
                  <a:srgbClr val="000000"/>
                </a:solidFill>
                <a:highlight>
                  <a:srgbClr val="FFFFFF"/>
                </a:highlight>
                <a:latin typeface="Times New Roman"/>
                <a:ea typeface="Times New Roman"/>
                <a:cs typeface="Times New Roman"/>
                <a:sym typeface="Times New Roman"/>
              </a:rPr>
              <a:t>Lacks speaker verification in multi speaker environment </a:t>
            </a:r>
            <a:endParaRPr sz="1800" dirty="0">
              <a:solidFill>
                <a:srgbClr val="000000"/>
              </a:solidFill>
              <a:highlight>
                <a:srgbClr val="FFFFFF"/>
              </a:highlight>
              <a:latin typeface="Times New Roman"/>
              <a:ea typeface="Times New Roman"/>
              <a:cs typeface="Times New Roman"/>
              <a:sym typeface="Times New Roman"/>
            </a:endParaRPr>
          </a:p>
        </p:txBody>
      </p:sp>
      <p:sp>
        <p:nvSpPr>
          <p:cNvPr id="109" name="Google Shape;109;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4</a:t>
            </a:fld>
            <a:endParaRPr>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58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Approach </a:t>
            </a:r>
            <a:endParaRPr dirty="0"/>
          </a:p>
        </p:txBody>
      </p:sp>
      <p:sp>
        <p:nvSpPr>
          <p:cNvPr id="115" name="Google Shape;115;p17"/>
          <p:cNvSpPr txBox="1">
            <a:spLocks noGrp="1"/>
          </p:cNvSpPr>
          <p:nvPr>
            <p:ph type="body" idx="1"/>
          </p:nvPr>
        </p:nvSpPr>
        <p:spPr>
          <a:xfrm>
            <a:off x="725850" y="1772748"/>
            <a:ext cx="7920439" cy="328965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 sz="1800" dirty="0">
                <a:solidFill>
                  <a:srgbClr val="000000"/>
                </a:solidFill>
                <a:latin typeface="Times New Roman"/>
                <a:cs typeface="Times New Roman"/>
                <a:sym typeface="Times New Roman"/>
              </a:rPr>
              <a:t>A neural network-based system for text-to-speech (TTS) synthesis that </a:t>
            </a:r>
            <a:r>
              <a:rPr lang="en-US" sz="1800" dirty="0">
                <a:solidFill>
                  <a:srgbClr val="000000"/>
                </a:solidFill>
                <a:latin typeface="Times New Roman"/>
                <a:cs typeface="Times New Roman"/>
                <a:sym typeface="Times New Roman"/>
              </a:rPr>
              <a:t>can</a:t>
            </a:r>
            <a:r>
              <a:rPr lang="en" sz="1800" dirty="0">
                <a:solidFill>
                  <a:srgbClr val="000000"/>
                </a:solidFill>
                <a:latin typeface="Times New Roman"/>
                <a:cs typeface="Times New Roman"/>
                <a:sym typeface="Times New Roman"/>
              </a:rPr>
              <a:t> generate speech audio in the voice of different speakers </a:t>
            </a:r>
          </a:p>
          <a:p>
            <a:pPr marL="285750" indent="-285750" algn="just">
              <a:buFont typeface="Arial" panose="020B0604020202020204" pitchFamily="34" charset="0"/>
              <a:buChar char="•"/>
            </a:pPr>
            <a:r>
              <a:rPr lang="en-US" sz="1800" dirty="0">
                <a:solidFill>
                  <a:srgbClr val="000000"/>
                </a:solidFill>
                <a:latin typeface="Times New Roman"/>
                <a:cs typeface="Times New Roman"/>
              </a:rPr>
              <a:t>Concatenative TTS: technique relies on high-quality audio clips recordings, which are then combined to form the speech.</a:t>
            </a:r>
          </a:p>
          <a:p>
            <a:pPr marL="285750" indent="-285750" algn="just">
              <a:buFont typeface="Arial" panose="020B0604020202020204" pitchFamily="34" charset="0"/>
              <a:buChar char="•"/>
            </a:pPr>
            <a:r>
              <a:rPr lang="en" sz="1800" dirty="0">
                <a:solidFill>
                  <a:srgbClr val="000000"/>
                </a:solidFill>
                <a:latin typeface="Times New Roman"/>
                <a:cs typeface="Times New Roman"/>
                <a:sym typeface="Times New Roman"/>
              </a:rPr>
              <a:t>The implementation consists of three models: </a:t>
            </a:r>
            <a:endParaRPr sz="1800" dirty="0">
              <a:solidFill>
                <a:srgbClr val="000000"/>
              </a:solidFill>
              <a:latin typeface="Times New Roman"/>
              <a:cs typeface="Times New Roman"/>
              <a:sym typeface="Times New Roman"/>
            </a:endParaRPr>
          </a:p>
          <a:p>
            <a:pPr marL="800100" lvl="1" indent="-342900" algn="just">
              <a:buFont typeface="+mj-lt"/>
              <a:buAutoNum type="arabicPeriod"/>
            </a:pPr>
            <a:r>
              <a:rPr lang="en" sz="1600" dirty="0">
                <a:solidFill>
                  <a:srgbClr val="000000"/>
                </a:solidFill>
                <a:latin typeface="Times New Roman"/>
                <a:cs typeface="Times New Roman"/>
                <a:sym typeface="Times New Roman"/>
              </a:rPr>
              <a:t>Encoder</a:t>
            </a:r>
          </a:p>
          <a:p>
            <a:pPr marL="800100" lvl="1" indent="-342900" algn="just">
              <a:buFont typeface="+mj-lt"/>
              <a:buAutoNum type="arabicPeriod"/>
            </a:pPr>
            <a:r>
              <a:rPr lang="en" sz="1600" dirty="0">
                <a:solidFill>
                  <a:srgbClr val="000000"/>
                </a:solidFill>
                <a:latin typeface="Times New Roman"/>
                <a:cs typeface="Times New Roman"/>
                <a:sym typeface="Times New Roman"/>
              </a:rPr>
              <a:t>Synthesizer </a:t>
            </a:r>
            <a:endParaRPr sz="1600" dirty="0">
              <a:solidFill>
                <a:srgbClr val="000000"/>
              </a:solidFill>
              <a:latin typeface="Times New Roman"/>
              <a:cs typeface="Times New Roman"/>
              <a:sym typeface="Times New Roman"/>
            </a:endParaRPr>
          </a:p>
          <a:p>
            <a:pPr marL="800100" lvl="1" indent="-342900" algn="just">
              <a:buFont typeface="+mj-lt"/>
              <a:buAutoNum type="arabicPeriod"/>
            </a:pPr>
            <a:r>
              <a:rPr lang="en" sz="1600" dirty="0">
                <a:solidFill>
                  <a:srgbClr val="000000"/>
                </a:solidFill>
                <a:latin typeface="Times New Roman"/>
                <a:cs typeface="Times New Roman"/>
                <a:sym typeface="Times New Roman"/>
              </a:rPr>
              <a:t>Vocoder </a:t>
            </a:r>
            <a:endParaRPr sz="1600" dirty="0">
              <a:solidFill>
                <a:srgbClr val="000000"/>
              </a:solidFill>
              <a:latin typeface="Times New Roman"/>
              <a:cs typeface="Times New Roman"/>
              <a:sym typeface="Times New Roman"/>
            </a:endParaRPr>
          </a:p>
          <a:p>
            <a:pPr marL="0" lvl="0" indent="0" algn="l" rtl="0">
              <a:spcBef>
                <a:spcPts val="1600"/>
              </a:spcBef>
              <a:spcAft>
                <a:spcPts val="1600"/>
              </a:spcAft>
              <a:buNone/>
            </a:pPr>
            <a:endParaRPr dirty="0"/>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5</a:t>
            </a:fld>
            <a:endParaRPr>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Approach </a:t>
            </a:r>
            <a:endParaRPr dirty="0"/>
          </a:p>
        </p:txBody>
      </p:sp>
      <p:sp>
        <p:nvSpPr>
          <p:cNvPr id="128" name="Google Shape;128;p19"/>
          <p:cNvSpPr txBox="1">
            <a:spLocks noGrp="1"/>
          </p:cNvSpPr>
          <p:nvPr>
            <p:ph type="body" idx="1"/>
          </p:nvPr>
        </p:nvSpPr>
        <p:spPr>
          <a:xfrm>
            <a:off x="729450" y="1770927"/>
            <a:ext cx="7688700" cy="3125164"/>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 sz="1800" dirty="0">
                <a:solidFill>
                  <a:srgbClr val="000000"/>
                </a:solidFill>
                <a:latin typeface="Times New Roman"/>
                <a:cs typeface="Times New Roman"/>
                <a:sym typeface="Times New Roman"/>
              </a:rPr>
              <a:t>Decouple  speaker modeling from synthesis, then discriminate and verify multiple speakers </a:t>
            </a:r>
          </a:p>
          <a:p>
            <a:pPr marL="285750" lvl="0" indent="-285750" algn="just">
              <a:buFont typeface="Arial" panose="020B0604020202020204" pitchFamily="34" charset="0"/>
              <a:buChar char="•"/>
            </a:pPr>
            <a:endParaRPr sz="1800" dirty="0">
              <a:solidFill>
                <a:srgbClr val="000000"/>
              </a:solidFill>
              <a:latin typeface="Times New Roman"/>
              <a:cs typeface="Times New Roman"/>
              <a:sym typeface="Times New Roman"/>
            </a:endParaRPr>
          </a:p>
          <a:p>
            <a:pPr marL="285750" lvl="0" indent="-285750" algn="just">
              <a:buFont typeface="Arial" panose="020B0604020202020204" pitchFamily="34" charset="0"/>
              <a:buChar char="•"/>
            </a:pPr>
            <a:r>
              <a:rPr lang="en" sz="1800" dirty="0">
                <a:solidFill>
                  <a:srgbClr val="000000"/>
                </a:solidFill>
                <a:latin typeface="Times New Roman"/>
                <a:cs typeface="Times New Roman"/>
                <a:sym typeface="Times New Roman"/>
              </a:rPr>
              <a:t>The synthesizer is trained on pairs of text transcript and target audio</a:t>
            </a:r>
          </a:p>
          <a:p>
            <a:pPr marL="285750" lvl="0" indent="-285750" algn="just">
              <a:buFont typeface="Arial" panose="020B0604020202020204" pitchFamily="34" charset="0"/>
              <a:buChar char="•"/>
            </a:pPr>
            <a:endParaRPr sz="1800" dirty="0">
              <a:solidFill>
                <a:srgbClr val="000000"/>
              </a:solidFill>
              <a:latin typeface="Times New Roman"/>
              <a:cs typeface="Times New Roman"/>
              <a:sym typeface="Times New Roman"/>
            </a:endParaRPr>
          </a:p>
          <a:p>
            <a:pPr marL="285750" lvl="0" indent="-285750" algn="just">
              <a:buFont typeface="Arial" panose="020B0604020202020204" pitchFamily="34" charset="0"/>
              <a:buChar char="•"/>
            </a:pPr>
            <a:r>
              <a:rPr lang="en" sz="1800" dirty="0">
                <a:solidFill>
                  <a:srgbClr val="000000"/>
                </a:solidFill>
                <a:latin typeface="Times New Roman"/>
                <a:cs typeface="Times New Roman"/>
                <a:sym typeface="Times New Roman"/>
              </a:rPr>
              <a:t>Vocoder coverts synthesized results emitted by the synthesis network into time-domain waveforms</a:t>
            </a:r>
          </a:p>
          <a:p>
            <a:pPr marL="285750" lvl="0" indent="-285750" algn="just">
              <a:buFont typeface="Arial" panose="020B0604020202020204" pitchFamily="34" charset="0"/>
              <a:buChar char="•"/>
            </a:pPr>
            <a:endParaRPr sz="1800" dirty="0">
              <a:solidFill>
                <a:srgbClr val="000000"/>
              </a:solidFill>
              <a:latin typeface="Times New Roman"/>
              <a:cs typeface="Times New Roman"/>
              <a:sym typeface="Times New Roman"/>
            </a:endParaRPr>
          </a:p>
          <a:p>
            <a:pPr marL="285750" lvl="0" indent="-285750" algn="just">
              <a:buFont typeface="Arial" panose="020B0604020202020204" pitchFamily="34" charset="0"/>
              <a:buChar char="•"/>
            </a:pPr>
            <a:r>
              <a:rPr lang="en" sz="1800" dirty="0">
                <a:solidFill>
                  <a:srgbClr val="000000"/>
                </a:solidFill>
                <a:latin typeface="Times New Roman"/>
                <a:cs typeface="Times New Roman"/>
                <a:sym typeface="Times New Roman"/>
              </a:rPr>
              <a:t>Zero-shot speaker adaptation</a:t>
            </a:r>
            <a:endParaRPr sz="1800" dirty="0">
              <a:solidFill>
                <a:srgbClr val="000000"/>
              </a:solidFill>
              <a:latin typeface="Times New Roman"/>
              <a:cs typeface="Times New Roman"/>
              <a:sym typeface="Times New Roman"/>
            </a:endParaRPr>
          </a:p>
        </p:txBody>
      </p:sp>
      <p:sp>
        <p:nvSpPr>
          <p:cNvPr id="129" name="Google Shape;12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22" name="Google Shape;122;p18"/>
          <p:cNvPicPr preferRelativeResize="0"/>
          <p:nvPr/>
        </p:nvPicPr>
        <p:blipFill>
          <a:blip r:embed="rId3">
            <a:alphaModFix/>
          </a:blip>
          <a:stretch>
            <a:fillRect/>
          </a:stretch>
        </p:blipFill>
        <p:spPr>
          <a:xfrm>
            <a:off x="597423" y="1912558"/>
            <a:ext cx="8352125" cy="2754186"/>
          </a:xfrm>
          <a:prstGeom prst="rect">
            <a:avLst/>
          </a:prstGeom>
          <a:noFill/>
          <a:ln>
            <a:noFill/>
          </a:ln>
        </p:spPr>
      </p:pic>
      <p:sp>
        <p:nvSpPr>
          <p:cNvPr id="5" name="Google Shape;127;p19">
            <a:extLst>
              <a:ext uri="{FF2B5EF4-FFF2-40B4-BE49-F238E27FC236}">
                <a16:creationId xmlns:a16="http://schemas.microsoft.com/office/drawing/2014/main" id="{CFE3D342-CF55-494F-9C2B-60090D78A965}"/>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Overview </a:t>
            </a:r>
            <a:endParaRPr dirty="0"/>
          </a:p>
        </p:txBody>
      </p:sp>
      <p:sp>
        <p:nvSpPr>
          <p:cNvPr id="3" name="Rectangle 2">
            <a:extLst>
              <a:ext uri="{FF2B5EF4-FFF2-40B4-BE49-F238E27FC236}">
                <a16:creationId xmlns:a16="http://schemas.microsoft.com/office/drawing/2014/main" id="{F45D2790-C581-48DE-A040-B839220F3F6E}"/>
              </a:ext>
            </a:extLst>
          </p:cNvPr>
          <p:cNvSpPr/>
          <p:nvPr/>
        </p:nvSpPr>
        <p:spPr>
          <a:xfrm>
            <a:off x="891251" y="3981691"/>
            <a:ext cx="7688700" cy="39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t>
            </a:r>
            <a:endParaRPr/>
          </a:p>
        </p:txBody>
      </p:sp>
      <p:sp>
        <p:nvSpPr>
          <p:cNvPr id="135" name="Google Shape;135;p20"/>
          <p:cNvSpPr txBox="1">
            <a:spLocks noGrp="1"/>
          </p:cNvSpPr>
          <p:nvPr>
            <p:ph type="body" idx="1"/>
          </p:nvPr>
        </p:nvSpPr>
        <p:spPr>
          <a:xfrm>
            <a:off x="847602" y="1770927"/>
            <a:ext cx="7688700" cy="3264060"/>
          </a:xfrm>
          <a:prstGeom prst="rect">
            <a:avLst/>
          </a:prstGeom>
        </p:spPr>
        <p:txBody>
          <a:bodyPr spcFirstLastPara="1" wrap="square" lIns="91425" tIns="91425" rIns="91425" bIns="91425" anchor="t" anchorCtr="0">
            <a:noAutofit/>
          </a:bodyPr>
          <a:lstStyle/>
          <a:p>
            <a:pPr marL="0" indent="0" algn="just">
              <a:buNone/>
            </a:pPr>
            <a:r>
              <a:rPr lang="en-US" sz="1800" b="1" dirty="0">
                <a:solidFill>
                  <a:srgbClr val="000000"/>
                </a:solidFill>
                <a:latin typeface="Times New Roman"/>
                <a:cs typeface="Times New Roman"/>
                <a:sym typeface="Times New Roman"/>
              </a:rPr>
              <a:t>Machine Learning Technique  </a:t>
            </a:r>
            <a:r>
              <a:rPr lang="en-US" sz="1800" dirty="0">
                <a:solidFill>
                  <a:srgbClr val="000000"/>
                </a:solidFill>
                <a:latin typeface="Times New Roman"/>
                <a:cs typeface="Times New Roman"/>
                <a:sym typeface="Times New Roman"/>
              </a:rPr>
              <a:t>- Supervised (Classification)</a:t>
            </a:r>
          </a:p>
          <a:p>
            <a:pPr marL="0" indent="0" algn="just">
              <a:buNone/>
            </a:pPr>
            <a:r>
              <a:rPr lang="en-US" sz="1800" dirty="0">
                <a:solidFill>
                  <a:srgbClr val="000000"/>
                </a:solidFill>
                <a:latin typeface="Times New Roman"/>
                <a:cs typeface="Times New Roman"/>
                <a:sym typeface="Times New Roman"/>
              </a:rPr>
              <a:t>Deep learning model with 3-layer and 768 hidden nodes followed by a projection layer of 256 units. </a:t>
            </a:r>
          </a:p>
          <a:p>
            <a:pPr marL="0" indent="0" algn="just">
              <a:buNone/>
            </a:pPr>
            <a:endParaRPr lang="en-US" sz="1800" dirty="0">
              <a:solidFill>
                <a:srgbClr val="000000"/>
              </a:solidFill>
              <a:latin typeface="Times New Roman"/>
              <a:cs typeface="Times New Roman"/>
              <a:sym typeface="Times New Roman"/>
            </a:endParaRPr>
          </a:p>
          <a:p>
            <a:pPr marL="0" indent="0" algn="just">
              <a:buNone/>
            </a:pPr>
            <a:r>
              <a:rPr lang="en-US" sz="1800" b="1" dirty="0">
                <a:solidFill>
                  <a:srgbClr val="000000"/>
                </a:solidFill>
                <a:latin typeface="Times New Roman"/>
                <a:cs typeface="Times New Roman"/>
                <a:sym typeface="Times New Roman"/>
              </a:rPr>
              <a:t>Features</a:t>
            </a:r>
            <a:r>
              <a:rPr lang="en-US" sz="1800" dirty="0">
                <a:solidFill>
                  <a:srgbClr val="000000"/>
                </a:solidFill>
                <a:latin typeface="Times New Roman"/>
                <a:cs typeface="Times New Roman"/>
                <a:sym typeface="Times New Roman"/>
              </a:rPr>
              <a:t> – phoneme, spectrogram</a:t>
            </a:r>
            <a:r>
              <a:rPr lang="en-US" sz="1800" dirty="0">
                <a:solidFill>
                  <a:srgbClr val="000000"/>
                </a:solidFill>
                <a:latin typeface="Times New Roman"/>
                <a:cs typeface="Times New Roman"/>
              </a:rPr>
              <a:t>, frequency </a:t>
            </a:r>
            <a:r>
              <a:rPr lang="en-US" sz="1800" dirty="0">
                <a:solidFill>
                  <a:srgbClr val="000000"/>
                </a:solidFill>
                <a:latin typeface="Times New Roman"/>
                <a:cs typeface="Times New Roman"/>
                <a:sym typeface="Times New Roman"/>
              </a:rPr>
              <a:t>from audio speech samples</a:t>
            </a:r>
          </a:p>
          <a:p>
            <a:pPr marL="0" indent="0" algn="just">
              <a:buNone/>
            </a:pPr>
            <a:endParaRPr lang="en-US" sz="1800" dirty="0">
              <a:solidFill>
                <a:srgbClr val="000000"/>
              </a:solidFill>
              <a:latin typeface="Times New Roman"/>
              <a:cs typeface="Times New Roman"/>
              <a:sym typeface="Times New Roman"/>
            </a:endParaRPr>
          </a:p>
          <a:p>
            <a:pPr marL="0" indent="0" algn="just">
              <a:buNone/>
            </a:pPr>
            <a:r>
              <a:rPr lang="en-US" sz="1800" b="1" dirty="0">
                <a:solidFill>
                  <a:srgbClr val="000000"/>
                </a:solidFill>
                <a:latin typeface="Times New Roman"/>
                <a:cs typeface="Times New Roman"/>
                <a:sym typeface="Times New Roman"/>
              </a:rPr>
              <a:t>Targets</a:t>
            </a:r>
            <a:r>
              <a:rPr lang="en-US" sz="1800" dirty="0">
                <a:solidFill>
                  <a:srgbClr val="000000"/>
                </a:solidFill>
                <a:latin typeface="Times New Roman"/>
                <a:cs typeface="Times New Roman"/>
                <a:sym typeface="Times New Roman"/>
              </a:rPr>
              <a:t> - speaker identity, synthesizer training data, clean speech or transcripts data</a:t>
            </a:r>
          </a:p>
          <a:p>
            <a:pPr marL="0" lvl="0" indent="0" algn="l" rtl="0">
              <a:spcBef>
                <a:spcPts val="1600"/>
              </a:spcBef>
              <a:spcAft>
                <a:spcPts val="0"/>
              </a:spcAft>
              <a:buNone/>
            </a:pPr>
            <a:endParaRPr sz="1800" dirty="0">
              <a:latin typeface="Times New Roman"/>
              <a:ea typeface="Times New Roman"/>
              <a:cs typeface="Times New Roman"/>
              <a:sym typeface="Times New Roman"/>
            </a:endParaRPr>
          </a:p>
          <a:p>
            <a:pPr marL="0" lvl="0" indent="0" algn="l" rtl="0">
              <a:spcBef>
                <a:spcPts val="1600"/>
              </a:spcBef>
              <a:spcAft>
                <a:spcPts val="1600"/>
              </a:spcAft>
              <a:buNone/>
            </a:pPr>
            <a:endParaRPr sz="1800" dirty="0">
              <a:latin typeface="Times New Roman"/>
              <a:ea typeface="Times New Roman"/>
              <a:cs typeface="Times New Roman"/>
              <a:sym typeface="Times New Roman"/>
            </a:endParaRPr>
          </a:p>
        </p:txBody>
      </p:sp>
      <p:sp>
        <p:nvSpPr>
          <p:cNvPr id="136" name="Google Shape;136;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accent1"/>
                </a:solidFill>
                <a:latin typeface="Lato"/>
                <a:ea typeface="Lato"/>
                <a:cs typeface="Lato"/>
                <a:sym typeface="Lato"/>
              </a:rPr>
              <a:t>8</a:t>
            </a:fld>
            <a:endParaRPr>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D9E6-EF58-491F-9EAA-834CA36D353C}"/>
              </a:ext>
            </a:extLst>
          </p:cNvPr>
          <p:cNvSpPr>
            <a:spLocks noGrp="1"/>
          </p:cNvSpPr>
          <p:nvPr>
            <p:ph type="title"/>
          </p:nvPr>
        </p:nvSpPr>
        <p:spPr/>
        <p:txBody>
          <a:bodyPr/>
          <a:lstStyle/>
          <a:p>
            <a:r>
              <a:rPr lang="en-US" dirty="0"/>
              <a:t>Requirements </a:t>
            </a:r>
          </a:p>
        </p:txBody>
      </p:sp>
      <p:sp>
        <p:nvSpPr>
          <p:cNvPr id="4" name="Slide Number Placeholder 3">
            <a:extLst>
              <a:ext uri="{FF2B5EF4-FFF2-40B4-BE49-F238E27FC236}">
                <a16:creationId xmlns:a16="http://schemas.microsoft.com/office/drawing/2014/main" id="{D6524FE8-A0C6-40B1-BA9F-36F238E824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5" name="Table 5">
            <a:extLst>
              <a:ext uri="{FF2B5EF4-FFF2-40B4-BE49-F238E27FC236}">
                <a16:creationId xmlns:a16="http://schemas.microsoft.com/office/drawing/2014/main" id="{FE89B71A-C4BB-4917-813C-C4A7AE875A60}"/>
              </a:ext>
            </a:extLst>
          </p:cNvPr>
          <p:cNvGraphicFramePr>
            <a:graphicFrameLocks noGrp="1"/>
          </p:cNvGraphicFramePr>
          <p:nvPr>
            <p:extLst>
              <p:ext uri="{D42A27DB-BD31-4B8C-83A1-F6EECF244321}">
                <p14:modId xmlns:p14="http://schemas.microsoft.com/office/powerpoint/2010/main" val="591957106"/>
              </p:ext>
            </p:extLst>
          </p:nvPr>
        </p:nvGraphicFramePr>
        <p:xfrm>
          <a:off x="1524000" y="2024731"/>
          <a:ext cx="6096000" cy="2743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754921082"/>
                    </a:ext>
                  </a:extLst>
                </a:gridCol>
                <a:gridCol w="3048000">
                  <a:extLst>
                    <a:ext uri="{9D8B030D-6E8A-4147-A177-3AD203B41FA5}">
                      <a16:colId xmlns:a16="http://schemas.microsoft.com/office/drawing/2014/main" val="1664934205"/>
                    </a:ext>
                  </a:extLst>
                </a:gridCol>
              </a:tblGrid>
              <a:tr h="0">
                <a:tc>
                  <a:txBody>
                    <a:bodyPr/>
                    <a:lstStyle/>
                    <a:p>
                      <a:r>
                        <a:rPr lang="en-US" dirty="0" err="1"/>
                        <a:t>tensorflow-gpu</a:t>
                      </a:r>
                      <a:r>
                        <a:rPr lang="en-US" dirty="0"/>
                        <a:t>&gt;=1.10.0,&lt;=1.14.0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numpy</a:t>
                      </a:r>
                      <a:r>
                        <a:rPr lang="en-US" dirty="0"/>
                        <a:t>&gt;=1.14.0</a:t>
                      </a:r>
                    </a:p>
                    <a:p>
                      <a:endParaRPr lang="en-US" dirty="0"/>
                    </a:p>
                  </a:txBody>
                  <a:tcPr/>
                </a:tc>
                <a:extLst>
                  <a:ext uri="{0D108BD9-81ED-4DB2-BD59-A6C34878D82A}">
                    <a16:rowId xmlns:a16="http://schemas.microsoft.com/office/drawing/2014/main" val="3139655505"/>
                  </a:ext>
                </a:extLst>
              </a:tr>
              <a:tr h="370840">
                <a:tc>
                  <a:txBody>
                    <a:bodyPr/>
                    <a:lstStyle/>
                    <a:p>
                      <a:r>
                        <a:rPr lang="en-US" dirty="0" err="1"/>
                        <a:t>visdom</a:t>
                      </a:r>
                      <a:endParaRPr lang="en-US" dirty="0"/>
                    </a:p>
                  </a:txBody>
                  <a:tcPr/>
                </a:tc>
                <a:tc>
                  <a:txBody>
                    <a:bodyPr/>
                    <a:lstStyle/>
                    <a:p>
                      <a:r>
                        <a:rPr lang="en-US" dirty="0" err="1"/>
                        <a:t>webrtcvad</a:t>
                      </a:r>
                      <a:endParaRPr lang="en-US" dirty="0"/>
                    </a:p>
                  </a:txBody>
                  <a:tcPr/>
                </a:tc>
                <a:extLst>
                  <a:ext uri="{0D108BD9-81ED-4DB2-BD59-A6C34878D82A}">
                    <a16:rowId xmlns:a16="http://schemas.microsoft.com/office/drawing/2014/main" val="1618633850"/>
                  </a:ext>
                </a:extLst>
              </a:tr>
              <a:tr h="370840">
                <a:tc>
                  <a:txBody>
                    <a:bodyPr/>
                    <a:lstStyle/>
                    <a:p>
                      <a:r>
                        <a:rPr lang="en-US" dirty="0" err="1"/>
                        <a:t>librosa</a:t>
                      </a:r>
                      <a:r>
                        <a:rPr lang="en-US" dirty="0"/>
                        <a:t>&gt;=0.5.1</a:t>
                      </a:r>
                    </a:p>
                  </a:txBody>
                  <a:tcPr/>
                </a:tc>
                <a:tc>
                  <a:txBody>
                    <a:bodyPr/>
                    <a:lstStyle/>
                    <a:p>
                      <a:r>
                        <a:rPr lang="en-US" dirty="0"/>
                        <a:t>matplotlib&gt;=2.0.2</a:t>
                      </a:r>
                    </a:p>
                  </a:txBody>
                  <a:tcPr/>
                </a:tc>
                <a:extLst>
                  <a:ext uri="{0D108BD9-81ED-4DB2-BD59-A6C34878D82A}">
                    <a16:rowId xmlns:a16="http://schemas.microsoft.com/office/drawing/2014/main" val="1749778614"/>
                  </a:ext>
                </a:extLst>
              </a:tr>
              <a:tr h="370840">
                <a:tc>
                  <a:txBody>
                    <a:bodyPr/>
                    <a:lstStyle/>
                    <a:p>
                      <a:r>
                        <a:rPr lang="en-US" dirty="0"/>
                        <a:t>Python3 </a:t>
                      </a:r>
                    </a:p>
                  </a:txBody>
                  <a:tcPr/>
                </a:tc>
                <a:tc>
                  <a:txBody>
                    <a:bodyPr/>
                    <a:lstStyle/>
                    <a:p>
                      <a:r>
                        <a:rPr lang="en-US" dirty="0" err="1"/>
                        <a:t>scipy</a:t>
                      </a:r>
                      <a:r>
                        <a:rPr lang="en-US" dirty="0"/>
                        <a:t>&gt;=1.0.0</a:t>
                      </a:r>
                    </a:p>
                  </a:txBody>
                  <a:tcPr/>
                </a:tc>
                <a:extLst>
                  <a:ext uri="{0D108BD9-81ED-4DB2-BD59-A6C34878D82A}">
                    <a16:rowId xmlns:a16="http://schemas.microsoft.com/office/drawing/2014/main" val="2534965746"/>
                  </a:ext>
                </a:extLst>
              </a:tr>
              <a:tr h="370840">
                <a:tc>
                  <a:txBody>
                    <a:bodyPr/>
                    <a:lstStyle/>
                    <a:p>
                      <a:r>
                        <a:rPr lang="en-US" dirty="0" err="1"/>
                        <a:t>tqdm</a:t>
                      </a:r>
                      <a:endParaRPr lang="en-US" dirty="0"/>
                    </a:p>
                  </a:txBody>
                  <a:tcPr/>
                </a:tc>
                <a:tc>
                  <a:txBody>
                    <a:bodyPr/>
                    <a:lstStyle/>
                    <a:p>
                      <a:r>
                        <a:rPr lang="en-US" dirty="0" err="1"/>
                        <a:t>sounddevice</a:t>
                      </a:r>
                      <a:endParaRPr lang="en-US" dirty="0"/>
                    </a:p>
                  </a:txBody>
                  <a:tcPr/>
                </a:tc>
                <a:extLst>
                  <a:ext uri="{0D108BD9-81ED-4DB2-BD59-A6C34878D82A}">
                    <a16:rowId xmlns:a16="http://schemas.microsoft.com/office/drawing/2014/main" val="1815361131"/>
                  </a:ext>
                </a:extLst>
              </a:tr>
              <a:tr h="370840">
                <a:tc>
                  <a:txBody>
                    <a:bodyPr/>
                    <a:lstStyle/>
                    <a:p>
                      <a:r>
                        <a:rPr lang="en-US" dirty="0" err="1"/>
                        <a:t>Unidecode</a:t>
                      </a:r>
                      <a:endParaRPr lang="en-US" dirty="0"/>
                    </a:p>
                  </a:txBody>
                  <a:tcPr/>
                </a:tc>
                <a:tc>
                  <a:txBody>
                    <a:bodyPr/>
                    <a:lstStyle/>
                    <a:p>
                      <a:r>
                        <a:rPr lang="en-US" dirty="0"/>
                        <a:t>inflect</a:t>
                      </a:r>
                    </a:p>
                  </a:txBody>
                  <a:tcPr/>
                </a:tc>
                <a:extLst>
                  <a:ext uri="{0D108BD9-81ED-4DB2-BD59-A6C34878D82A}">
                    <a16:rowId xmlns:a16="http://schemas.microsoft.com/office/drawing/2014/main" val="3199248570"/>
                  </a:ext>
                </a:extLst>
              </a:tr>
              <a:tr h="370840">
                <a:tc>
                  <a:txBody>
                    <a:bodyPr/>
                    <a:lstStyle/>
                    <a:p>
                      <a:r>
                        <a:rPr lang="en-US" dirty="0"/>
                        <a:t>PyQt5 = </a:t>
                      </a:r>
                      <a:r>
                        <a:rPr lang="en-US" sz="1400" b="0" i="0" u="none" strike="noStrike" cap="none" dirty="0">
                          <a:solidFill>
                            <a:schemeClr val="dk1"/>
                          </a:solidFill>
                          <a:effectLst/>
                          <a:latin typeface="+mn-lt"/>
                          <a:ea typeface="+mn-ea"/>
                          <a:cs typeface="+mn-cs"/>
                          <a:sym typeface="Arial"/>
                        </a:rPr>
                        <a:t>5.11.3</a:t>
                      </a:r>
                      <a:endParaRPr lang="en-US" dirty="0"/>
                    </a:p>
                  </a:txBody>
                  <a:tcPr/>
                </a:tc>
                <a:tc>
                  <a:txBody>
                    <a:bodyPr/>
                    <a:lstStyle/>
                    <a:p>
                      <a:r>
                        <a:rPr lang="en-US" dirty="0" err="1"/>
                        <a:t>numba</a:t>
                      </a:r>
                      <a:endParaRPr lang="en-US" dirty="0"/>
                    </a:p>
                  </a:txBody>
                  <a:tcPr/>
                </a:tc>
                <a:extLst>
                  <a:ext uri="{0D108BD9-81ED-4DB2-BD59-A6C34878D82A}">
                    <a16:rowId xmlns:a16="http://schemas.microsoft.com/office/drawing/2014/main" val="893577034"/>
                  </a:ext>
                </a:extLst>
              </a:tr>
            </a:tbl>
          </a:graphicData>
        </a:graphic>
      </p:graphicFrame>
    </p:spTree>
    <p:extLst>
      <p:ext uri="{BB962C8B-B14F-4D97-AF65-F5344CB8AC3E}">
        <p14:creationId xmlns:p14="http://schemas.microsoft.com/office/powerpoint/2010/main" val="284638956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1309</Words>
  <Application>Microsoft Office PowerPoint</Application>
  <PresentationFormat>On-screen Show (16:9)</PresentationFormat>
  <Paragraphs>243</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Wingdings</vt:lpstr>
      <vt:lpstr>Arial</vt:lpstr>
      <vt:lpstr>Times New Roman</vt:lpstr>
      <vt:lpstr>Lato</vt:lpstr>
      <vt:lpstr>Raleway</vt:lpstr>
      <vt:lpstr>Streamline</vt:lpstr>
      <vt:lpstr>Theory project presentation by : Pooja Gangrade  CSCI- 575 Machine Learning  Fall 2019 </vt:lpstr>
      <vt:lpstr>Introduction </vt:lpstr>
      <vt:lpstr>Related Work </vt:lpstr>
      <vt:lpstr>Problem Statement</vt:lpstr>
      <vt:lpstr>Solution Approach </vt:lpstr>
      <vt:lpstr>Solution Approach </vt:lpstr>
      <vt:lpstr>Model Overview </vt:lpstr>
      <vt:lpstr>Data </vt:lpstr>
      <vt:lpstr>Requirements </vt:lpstr>
      <vt:lpstr>Experiment &amp; Results</vt:lpstr>
      <vt:lpstr>Experiment &amp; Results</vt:lpstr>
      <vt:lpstr>Preprocessing and Training</vt:lpstr>
      <vt:lpstr>PowerPoint Presentation</vt:lpstr>
      <vt:lpstr>PowerPoint Presentation</vt:lpstr>
      <vt:lpstr>Results from Paper</vt:lpstr>
      <vt:lpstr>Results from Paper</vt:lpstr>
      <vt:lpstr>Speech naturalness and similarity based on MOS </vt:lpstr>
      <vt:lpstr>Different Gender Speaker Classification </vt:lpstr>
      <vt:lpstr>My Results</vt:lpstr>
      <vt:lpstr>Speaker Embedding and spectrogram</vt:lpstr>
      <vt:lpstr>Cross-dataset evaluation    VCTK has larger score than LibriSpeech   Speaker verification Equal Error Rate is based on GE2E therefore loss value is low</vt:lpstr>
      <vt:lpstr>Assumptions/Constraints/Implications</vt:lpstr>
      <vt:lpstr>Conclusion</vt:lpstr>
      <vt:lpstr>Work Breakdown Structure</vt:lpstr>
      <vt:lpstr>Work Breakdown Structure</vt:lpstr>
      <vt:lpstr>Work Breakdown Structure</vt:lpstr>
      <vt:lpstr>Issues/Constraints  </vt:lpstr>
      <vt:lpstr>Timeline  ( Completed )</vt:lpstr>
      <vt:lpstr>References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project presentation by : Pooja Gangrade  CSCI- 575 Machine Learning  Fall 2019 </dc:title>
  <cp:lastModifiedBy>Pooja Gangrade</cp:lastModifiedBy>
  <cp:revision>18</cp:revision>
  <dcterms:modified xsi:type="dcterms:W3CDTF">2019-12-05T22:52:53Z</dcterms:modified>
</cp:coreProperties>
</file>