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T6OejCJ3j9JLRNwksWXRSTYP+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 Ganjhu, Pawan" initials="KGP" lastIdx="1" clrIdx="0">
    <p:extLst>
      <p:ext uri="{19B8F6BF-5375-455C-9EA6-DF929625EA0E}">
        <p15:presenceInfo xmlns:p15="http://schemas.microsoft.com/office/powerpoint/2012/main" userId="S::Pawan.KumarGanjhu@philips.com::ef7b902b-1113-478d-b9e6-bc17cf55bd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219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779C7"/>
            </a:gs>
            <a:gs pos="100000">
              <a:srgbClr val="00276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wan-kumar-ganjhu-90723112a/" TargetMode="External"/><Relationship Id="rId7" Type="http://schemas.openxmlformats.org/officeDocument/2006/relationships/hyperlink" Target="https://gist.github.com/anjalinagel1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anjali-choudhary/" TargetMode="External"/><Relationship Id="rId5" Type="http://schemas.openxmlformats.org/officeDocument/2006/relationships/hyperlink" Target="https://github.com/pganjhu" TargetMode="External"/><Relationship Id="rId4" Type="http://schemas.openxmlformats.org/officeDocument/2006/relationships/hyperlink" Target="https://pawankg.medium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D:\Training\Business Analytics\BA Images\Business-Analytics-Wallpaper-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419600" y="5791200"/>
            <a:ext cx="480875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By-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Pawan Kumar Ganjhu – Data &amp; AI @ Philips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3581400" y="4191000"/>
            <a:ext cx="56292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 </a:t>
            </a: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become Data Scientist?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457200" y="1871340"/>
            <a:ext cx="4103822" cy="3392981"/>
          </a:xfrm>
          <a:custGeom>
            <a:avLst/>
            <a:gdLst/>
            <a:ahLst/>
            <a:cxnLst/>
            <a:rect l="l" t="t" r="r" b="b"/>
            <a:pathLst>
              <a:path w="21504" h="21600" extrusionOk="0">
                <a:moveTo>
                  <a:pt x="12612" y="0"/>
                </a:moveTo>
                <a:lnTo>
                  <a:pt x="116" y="0"/>
                </a:lnTo>
                <a:cubicBezTo>
                  <a:pt x="46" y="0"/>
                  <a:pt x="0" y="56"/>
                  <a:pt x="0" y="141"/>
                </a:cubicBezTo>
                <a:lnTo>
                  <a:pt x="0" y="141"/>
                </a:lnTo>
                <a:cubicBezTo>
                  <a:pt x="0" y="226"/>
                  <a:pt x="46" y="282"/>
                  <a:pt x="116" y="282"/>
                </a:cubicBezTo>
                <a:lnTo>
                  <a:pt x="12600" y="282"/>
                </a:lnTo>
                <a:cubicBezTo>
                  <a:pt x="12809" y="282"/>
                  <a:pt x="13018" y="381"/>
                  <a:pt x="13169" y="564"/>
                </a:cubicBezTo>
                <a:lnTo>
                  <a:pt x="14435" y="2102"/>
                </a:lnTo>
                <a:cubicBezTo>
                  <a:pt x="14748" y="2483"/>
                  <a:pt x="14748" y="3104"/>
                  <a:pt x="14435" y="3485"/>
                </a:cubicBezTo>
                <a:lnTo>
                  <a:pt x="13157" y="5037"/>
                </a:lnTo>
                <a:cubicBezTo>
                  <a:pt x="13006" y="5220"/>
                  <a:pt x="12797" y="5319"/>
                  <a:pt x="12588" y="5319"/>
                </a:cubicBezTo>
                <a:lnTo>
                  <a:pt x="116" y="5319"/>
                </a:lnTo>
                <a:cubicBezTo>
                  <a:pt x="46" y="5319"/>
                  <a:pt x="0" y="5375"/>
                  <a:pt x="0" y="5460"/>
                </a:cubicBezTo>
                <a:lnTo>
                  <a:pt x="0" y="5460"/>
                </a:lnTo>
                <a:cubicBezTo>
                  <a:pt x="0" y="5545"/>
                  <a:pt x="46" y="5601"/>
                  <a:pt x="116" y="5601"/>
                </a:cubicBezTo>
                <a:lnTo>
                  <a:pt x="12588" y="5601"/>
                </a:lnTo>
                <a:cubicBezTo>
                  <a:pt x="12797" y="5601"/>
                  <a:pt x="13006" y="5700"/>
                  <a:pt x="13157" y="5883"/>
                </a:cubicBezTo>
                <a:lnTo>
                  <a:pt x="14435" y="7435"/>
                </a:lnTo>
                <a:cubicBezTo>
                  <a:pt x="14748" y="7816"/>
                  <a:pt x="14748" y="8437"/>
                  <a:pt x="14435" y="8818"/>
                </a:cubicBezTo>
                <a:lnTo>
                  <a:pt x="13157" y="10370"/>
                </a:lnTo>
                <a:cubicBezTo>
                  <a:pt x="13006" y="10553"/>
                  <a:pt x="12797" y="10652"/>
                  <a:pt x="12588" y="10652"/>
                </a:cubicBezTo>
                <a:lnTo>
                  <a:pt x="116" y="10652"/>
                </a:lnTo>
                <a:cubicBezTo>
                  <a:pt x="46" y="10652"/>
                  <a:pt x="0" y="10708"/>
                  <a:pt x="0" y="10793"/>
                </a:cubicBezTo>
                <a:lnTo>
                  <a:pt x="0" y="10793"/>
                </a:lnTo>
                <a:cubicBezTo>
                  <a:pt x="0" y="10878"/>
                  <a:pt x="46" y="10934"/>
                  <a:pt x="116" y="10934"/>
                </a:cubicBezTo>
                <a:lnTo>
                  <a:pt x="12600" y="10934"/>
                </a:lnTo>
                <a:cubicBezTo>
                  <a:pt x="12809" y="10934"/>
                  <a:pt x="13018" y="11033"/>
                  <a:pt x="13169" y="11216"/>
                </a:cubicBezTo>
                <a:lnTo>
                  <a:pt x="14446" y="12768"/>
                </a:lnTo>
                <a:cubicBezTo>
                  <a:pt x="14760" y="13149"/>
                  <a:pt x="14760" y="13770"/>
                  <a:pt x="14446" y="14151"/>
                </a:cubicBezTo>
                <a:lnTo>
                  <a:pt x="13169" y="15703"/>
                </a:lnTo>
                <a:cubicBezTo>
                  <a:pt x="13018" y="15886"/>
                  <a:pt x="12809" y="15985"/>
                  <a:pt x="12600" y="15985"/>
                </a:cubicBezTo>
                <a:lnTo>
                  <a:pt x="116" y="15985"/>
                </a:lnTo>
                <a:cubicBezTo>
                  <a:pt x="46" y="15985"/>
                  <a:pt x="0" y="16041"/>
                  <a:pt x="0" y="16126"/>
                </a:cubicBezTo>
                <a:lnTo>
                  <a:pt x="0" y="16126"/>
                </a:lnTo>
                <a:cubicBezTo>
                  <a:pt x="0" y="16211"/>
                  <a:pt x="46" y="16267"/>
                  <a:pt x="116" y="16267"/>
                </a:cubicBezTo>
                <a:lnTo>
                  <a:pt x="12600" y="16267"/>
                </a:lnTo>
                <a:cubicBezTo>
                  <a:pt x="12809" y="16267"/>
                  <a:pt x="13018" y="16366"/>
                  <a:pt x="13169" y="16549"/>
                </a:cubicBezTo>
                <a:lnTo>
                  <a:pt x="14446" y="18101"/>
                </a:lnTo>
                <a:cubicBezTo>
                  <a:pt x="14760" y="18482"/>
                  <a:pt x="14760" y="19103"/>
                  <a:pt x="14446" y="19484"/>
                </a:cubicBezTo>
                <a:lnTo>
                  <a:pt x="13169" y="21036"/>
                </a:lnTo>
                <a:cubicBezTo>
                  <a:pt x="13018" y="21219"/>
                  <a:pt x="12809" y="21318"/>
                  <a:pt x="12600" y="21318"/>
                </a:cubicBezTo>
                <a:lnTo>
                  <a:pt x="116" y="21318"/>
                </a:lnTo>
                <a:cubicBezTo>
                  <a:pt x="46" y="21318"/>
                  <a:pt x="0" y="21374"/>
                  <a:pt x="0" y="21459"/>
                </a:cubicBezTo>
                <a:lnTo>
                  <a:pt x="0" y="21459"/>
                </a:lnTo>
                <a:cubicBezTo>
                  <a:pt x="0" y="21544"/>
                  <a:pt x="46" y="21600"/>
                  <a:pt x="116" y="21600"/>
                </a:cubicBezTo>
                <a:lnTo>
                  <a:pt x="12612" y="21600"/>
                </a:lnTo>
                <a:cubicBezTo>
                  <a:pt x="12879" y="21600"/>
                  <a:pt x="13134" y="21473"/>
                  <a:pt x="13320" y="21247"/>
                </a:cubicBezTo>
                <a:lnTo>
                  <a:pt x="21217" y="11654"/>
                </a:lnTo>
                <a:cubicBezTo>
                  <a:pt x="21600" y="11188"/>
                  <a:pt x="21600" y="10412"/>
                  <a:pt x="21217" y="9946"/>
                </a:cubicBezTo>
                <a:lnTo>
                  <a:pt x="13320" y="353"/>
                </a:lnTo>
                <a:cubicBezTo>
                  <a:pt x="13134" y="127"/>
                  <a:pt x="12879" y="0"/>
                  <a:pt x="12612" y="0"/>
                </a:cubicBezTo>
                <a:close/>
                <a:moveTo>
                  <a:pt x="17930" y="6363"/>
                </a:moveTo>
                <a:lnTo>
                  <a:pt x="18825" y="7449"/>
                </a:lnTo>
                <a:cubicBezTo>
                  <a:pt x="19138" y="7830"/>
                  <a:pt x="19138" y="8451"/>
                  <a:pt x="18825" y="8832"/>
                </a:cubicBezTo>
                <a:lnTo>
                  <a:pt x="17930" y="9918"/>
                </a:lnTo>
                <a:cubicBezTo>
                  <a:pt x="17617" y="10299"/>
                  <a:pt x="17106" y="10299"/>
                  <a:pt x="16792" y="9918"/>
                </a:cubicBezTo>
                <a:lnTo>
                  <a:pt x="15898" y="8832"/>
                </a:lnTo>
                <a:cubicBezTo>
                  <a:pt x="15585" y="8451"/>
                  <a:pt x="15585" y="7830"/>
                  <a:pt x="15898" y="7449"/>
                </a:cubicBezTo>
                <a:lnTo>
                  <a:pt x="16792" y="6363"/>
                </a:lnTo>
                <a:cubicBezTo>
                  <a:pt x="17117" y="5982"/>
                  <a:pt x="17617" y="5982"/>
                  <a:pt x="17930" y="6363"/>
                </a:cubicBezTo>
                <a:close/>
                <a:moveTo>
                  <a:pt x="14609" y="7252"/>
                </a:moveTo>
                <a:lnTo>
                  <a:pt x="13703" y="6151"/>
                </a:lnTo>
                <a:cubicBezTo>
                  <a:pt x="13390" y="5770"/>
                  <a:pt x="13390" y="5150"/>
                  <a:pt x="13703" y="4769"/>
                </a:cubicBezTo>
                <a:lnTo>
                  <a:pt x="14597" y="3682"/>
                </a:lnTo>
                <a:cubicBezTo>
                  <a:pt x="14911" y="3301"/>
                  <a:pt x="15422" y="3301"/>
                  <a:pt x="15735" y="3682"/>
                </a:cubicBezTo>
                <a:lnTo>
                  <a:pt x="16641" y="4783"/>
                </a:lnTo>
                <a:cubicBezTo>
                  <a:pt x="16955" y="5164"/>
                  <a:pt x="16955" y="5784"/>
                  <a:pt x="16641" y="6165"/>
                </a:cubicBezTo>
                <a:lnTo>
                  <a:pt x="15747" y="7252"/>
                </a:lnTo>
                <a:cubicBezTo>
                  <a:pt x="15422" y="7633"/>
                  <a:pt x="14923" y="7633"/>
                  <a:pt x="14609" y="7252"/>
                </a:cubicBezTo>
                <a:close/>
                <a:moveTo>
                  <a:pt x="14609" y="12585"/>
                </a:moveTo>
                <a:lnTo>
                  <a:pt x="13715" y="11498"/>
                </a:lnTo>
                <a:cubicBezTo>
                  <a:pt x="13401" y="11117"/>
                  <a:pt x="13401" y="10497"/>
                  <a:pt x="13715" y="10116"/>
                </a:cubicBezTo>
                <a:lnTo>
                  <a:pt x="14609" y="9029"/>
                </a:lnTo>
                <a:cubicBezTo>
                  <a:pt x="14923" y="8648"/>
                  <a:pt x="15434" y="8648"/>
                  <a:pt x="15747" y="9029"/>
                </a:cubicBezTo>
                <a:lnTo>
                  <a:pt x="16641" y="10116"/>
                </a:lnTo>
                <a:cubicBezTo>
                  <a:pt x="16955" y="10497"/>
                  <a:pt x="16955" y="11117"/>
                  <a:pt x="16641" y="11498"/>
                </a:cubicBezTo>
                <a:lnTo>
                  <a:pt x="15747" y="12585"/>
                </a:lnTo>
                <a:cubicBezTo>
                  <a:pt x="15422" y="12966"/>
                  <a:pt x="14923" y="12966"/>
                  <a:pt x="14609" y="12585"/>
                </a:cubicBezTo>
                <a:close/>
                <a:moveTo>
                  <a:pt x="16630" y="16831"/>
                </a:moveTo>
                <a:lnTo>
                  <a:pt x="15735" y="17918"/>
                </a:lnTo>
                <a:cubicBezTo>
                  <a:pt x="15422" y="18299"/>
                  <a:pt x="14911" y="18299"/>
                  <a:pt x="14597" y="17918"/>
                </a:cubicBezTo>
                <a:lnTo>
                  <a:pt x="13703" y="16831"/>
                </a:lnTo>
                <a:cubicBezTo>
                  <a:pt x="13390" y="16450"/>
                  <a:pt x="13390" y="15830"/>
                  <a:pt x="13703" y="15449"/>
                </a:cubicBezTo>
                <a:lnTo>
                  <a:pt x="14597" y="14362"/>
                </a:lnTo>
                <a:cubicBezTo>
                  <a:pt x="14911" y="13981"/>
                  <a:pt x="15422" y="13981"/>
                  <a:pt x="15735" y="14362"/>
                </a:cubicBezTo>
                <a:lnTo>
                  <a:pt x="16630" y="15449"/>
                </a:lnTo>
                <a:cubicBezTo>
                  <a:pt x="16943" y="15830"/>
                  <a:pt x="16943" y="16450"/>
                  <a:pt x="16630" y="16831"/>
                </a:cubicBezTo>
                <a:close/>
                <a:moveTo>
                  <a:pt x="18825" y="14165"/>
                </a:moveTo>
                <a:lnTo>
                  <a:pt x="17930" y="15251"/>
                </a:lnTo>
                <a:cubicBezTo>
                  <a:pt x="17617" y="15632"/>
                  <a:pt x="17106" y="15632"/>
                  <a:pt x="16792" y="15251"/>
                </a:cubicBezTo>
                <a:lnTo>
                  <a:pt x="15898" y="14165"/>
                </a:lnTo>
                <a:cubicBezTo>
                  <a:pt x="15585" y="13784"/>
                  <a:pt x="15585" y="13163"/>
                  <a:pt x="15898" y="12782"/>
                </a:cubicBezTo>
                <a:lnTo>
                  <a:pt x="16792" y="11696"/>
                </a:lnTo>
                <a:cubicBezTo>
                  <a:pt x="17106" y="11315"/>
                  <a:pt x="17617" y="11315"/>
                  <a:pt x="17930" y="11696"/>
                </a:cubicBezTo>
                <a:lnTo>
                  <a:pt x="18825" y="12782"/>
                </a:lnTo>
                <a:cubicBezTo>
                  <a:pt x="19138" y="13163"/>
                  <a:pt x="19138" y="13784"/>
                  <a:pt x="18825" y="14165"/>
                </a:cubicBezTo>
                <a:close/>
                <a:moveTo>
                  <a:pt x="20125" y="12585"/>
                </a:moveTo>
                <a:cubicBezTo>
                  <a:pt x="19812" y="12966"/>
                  <a:pt x="19301" y="12966"/>
                  <a:pt x="18987" y="12585"/>
                </a:cubicBezTo>
                <a:lnTo>
                  <a:pt x="18093" y="11498"/>
                </a:lnTo>
                <a:cubicBezTo>
                  <a:pt x="17779" y="11117"/>
                  <a:pt x="17779" y="10497"/>
                  <a:pt x="18093" y="10116"/>
                </a:cubicBezTo>
                <a:lnTo>
                  <a:pt x="18987" y="9029"/>
                </a:lnTo>
                <a:cubicBezTo>
                  <a:pt x="19301" y="8648"/>
                  <a:pt x="19812" y="8648"/>
                  <a:pt x="20125" y="9029"/>
                </a:cubicBezTo>
                <a:lnTo>
                  <a:pt x="21019" y="10116"/>
                </a:lnTo>
                <a:cubicBezTo>
                  <a:pt x="21333" y="10497"/>
                  <a:pt x="21333" y="11117"/>
                  <a:pt x="21019" y="11498"/>
                </a:cubicBezTo>
                <a:lnTo>
                  <a:pt x="20125" y="1258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620358" y="2057400"/>
            <a:ext cx="22752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/>
          </a:p>
        </p:txBody>
      </p:sp>
      <p:sp>
        <p:nvSpPr>
          <p:cNvPr id="269" name="Google Shape;269;p10"/>
          <p:cNvSpPr txBox="1"/>
          <p:nvPr/>
        </p:nvSpPr>
        <p:spPr>
          <a:xfrm>
            <a:off x="594090" y="2906822"/>
            <a:ext cx="22752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/>
          </a:p>
        </p:txBody>
      </p:sp>
      <p:sp>
        <p:nvSpPr>
          <p:cNvPr id="270" name="Google Shape;270;p10"/>
          <p:cNvSpPr txBox="1"/>
          <p:nvPr/>
        </p:nvSpPr>
        <p:spPr>
          <a:xfrm>
            <a:off x="594090" y="3745919"/>
            <a:ext cx="22752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sp>
        <p:nvSpPr>
          <p:cNvPr id="271" name="Google Shape;271;p10"/>
          <p:cNvSpPr txBox="1"/>
          <p:nvPr/>
        </p:nvSpPr>
        <p:spPr>
          <a:xfrm>
            <a:off x="467958" y="4585016"/>
            <a:ext cx="22752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3139927" y="4193895"/>
            <a:ext cx="423295" cy="425510"/>
          </a:xfrm>
          <a:custGeom>
            <a:avLst/>
            <a:gdLst/>
            <a:ahLst/>
            <a:cxnLst/>
            <a:rect l="l" t="t" r="r" b="b"/>
            <a:pathLst>
              <a:path w="20628" h="20633" extrusionOk="0">
                <a:moveTo>
                  <a:pt x="13878" y="19182"/>
                </a:moveTo>
                <a:cubicBezTo>
                  <a:pt x="11934" y="21116"/>
                  <a:pt x="8802" y="21116"/>
                  <a:pt x="6750" y="19182"/>
                </a:cubicBezTo>
                <a:lnTo>
                  <a:pt x="1458" y="13916"/>
                </a:lnTo>
                <a:cubicBezTo>
                  <a:pt x="-486" y="11982"/>
                  <a:pt x="-486" y="8865"/>
                  <a:pt x="1458" y="6823"/>
                </a:cubicBezTo>
                <a:lnTo>
                  <a:pt x="6858" y="1450"/>
                </a:lnTo>
                <a:cubicBezTo>
                  <a:pt x="8802" y="-484"/>
                  <a:pt x="11826" y="-484"/>
                  <a:pt x="13770" y="1450"/>
                </a:cubicBezTo>
                <a:lnTo>
                  <a:pt x="19170" y="6823"/>
                </a:lnTo>
                <a:cubicBezTo>
                  <a:pt x="21114" y="8758"/>
                  <a:pt x="21114" y="11874"/>
                  <a:pt x="19170" y="13916"/>
                </a:cubicBezTo>
                <a:lnTo>
                  <a:pt x="13878" y="191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3142122" y="3356175"/>
            <a:ext cx="423295" cy="425510"/>
          </a:xfrm>
          <a:custGeom>
            <a:avLst/>
            <a:gdLst/>
            <a:ahLst/>
            <a:cxnLst/>
            <a:rect l="l" t="t" r="r" b="b"/>
            <a:pathLst>
              <a:path w="20628" h="20633" extrusionOk="0">
                <a:moveTo>
                  <a:pt x="13878" y="19182"/>
                </a:moveTo>
                <a:cubicBezTo>
                  <a:pt x="11934" y="21116"/>
                  <a:pt x="8802" y="21116"/>
                  <a:pt x="6750" y="19182"/>
                </a:cubicBezTo>
                <a:lnTo>
                  <a:pt x="1458" y="13916"/>
                </a:lnTo>
                <a:cubicBezTo>
                  <a:pt x="-486" y="11982"/>
                  <a:pt x="-486" y="8865"/>
                  <a:pt x="1458" y="6823"/>
                </a:cubicBezTo>
                <a:lnTo>
                  <a:pt x="6858" y="1450"/>
                </a:lnTo>
                <a:cubicBezTo>
                  <a:pt x="8802" y="-484"/>
                  <a:pt x="11826" y="-484"/>
                  <a:pt x="13770" y="1450"/>
                </a:cubicBezTo>
                <a:lnTo>
                  <a:pt x="19170" y="6823"/>
                </a:lnTo>
                <a:cubicBezTo>
                  <a:pt x="21114" y="8758"/>
                  <a:pt x="21114" y="11874"/>
                  <a:pt x="19170" y="13916"/>
                </a:cubicBezTo>
                <a:lnTo>
                  <a:pt x="13878" y="19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3558821" y="2937315"/>
            <a:ext cx="423295" cy="425510"/>
          </a:xfrm>
          <a:custGeom>
            <a:avLst/>
            <a:gdLst/>
            <a:ahLst/>
            <a:cxnLst/>
            <a:rect l="l" t="t" r="r" b="b"/>
            <a:pathLst>
              <a:path w="20628" h="20633" extrusionOk="0">
                <a:moveTo>
                  <a:pt x="13878" y="19182"/>
                </a:moveTo>
                <a:cubicBezTo>
                  <a:pt x="11934" y="21116"/>
                  <a:pt x="8802" y="21116"/>
                  <a:pt x="6750" y="19182"/>
                </a:cubicBezTo>
                <a:lnTo>
                  <a:pt x="1458" y="13916"/>
                </a:lnTo>
                <a:cubicBezTo>
                  <a:pt x="-486" y="11982"/>
                  <a:pt x="-486" y="8865"/>
                  <a:pt x="1458" y="6823"/>
                </a:cubicBezTo>
                <a:lnTo>
                  <a:pt x="6858" y="1450"/>
                </a:lnTo>
                <a:cubicBezTo>
                  <a:pt x="8802" y="-484"/>
                  <a:pt x="11826" y="-484"/>
                  <a:pt x="13770" y="1450"/>
                </a:cubicBezTo>
                <a:lnTo>
                  <a:pt x="19170" y="6823"/>
                </a:lnTo>
                <a:cubicBezTo>
                  <a:pt x="21114" y="8758"/>
                  <a:pt x="21114" y="11874"/>
                  <a:pt x="19170" y="13916"/>
                </a:cubicBezTo>
                <a:lnTo>
                  <a:pt x="13878" y="1918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3977620" y="3356175"/>
            <a:ext cx="423293" cy="425510"/>
          </a:xfrm>
          <a:custGeom>
            <a:avLst/>
            <a:gdLst/>
            <a:ahLst/>
            <a:cxnLst/>
            <a:rect l="l" t="t" r="r" b="b"/>
            <a:pathLst>
              <a:path w="20628" h="20633" extrusionOk="0">
                <a:moveTo>
                  <a:pt x="13878" y="19182"/>
                </a:moveTo>
                <a:cubicBezTo>
                  <a:pt x="11934" y="21116"/>
                  <a:pt x="8802" y="21116"/>
                  <a:pt x="6750" y="19182"/>
                </a:cubicBezTo>
                <a:lnTo>
                  <a:pt x="1458" y="13916"/>
                </a:lnTo>
                <a:cubicBezTo>
                  <a:pt x="-486" y="11982"/>
                  <a:pt x="-486" y="8865"/>
                  <a:pt x="1458" y="6823"/>
                </a:cubicBezTo>
                <a:lnTo>
                  <a:pt x="6858" y="1450"/>
                </a:lnTo>
                <a:cubicBezTo>
                  <a:pt x="8802" y="-484"/>
                  <a:pt x="11826" y="-484"/>
                  <a:pt x="13770" y="1450"/>
                </a:cubicBezTo>
                <a:lnTo>
                  <a:pt x="19170" y="6823"/>
                </a:lnTo>
                <a:cubicBezTo>
                  <a:pt x="21114" y="8758"/>
                  <a:pt x="21114" y="11874"/>
                  <a:pt x="19170" y="13916"/>
                </a:cubicBezTo>
                <a:lnTo>
                  <a:pt x="13878" y="191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0"/>
          <p:cNvGrpSpPr/>
          <p:nvPr/>
        </p:nvGrpSpPr>
        <p:grpSpPr>
          <a:xfrm>
            <a:off x="4876800" y="2133600"/>
            <a:ext cx="2194560" cy="1229226"/>
            <a:chOff x="8921977" y="1394910"/>
            <a:chExt cx="2926080" cy="1638971"/>
          </a:xfrm>
        </p:grpSpPr>
        <p:sp>
          <p:nvSpPr>
            <p:cNvPr id="277" name="Google Shape;277;p10"/>
            <p:cNvSpPr txBox="1"/>
            <p:nvPr/>
          </p:nvSpPr>
          <p:spPr>
            <a:xfrm>
              <a:off x="8921977" y="1394910"/>
              <a:ext cx="2926080" cy="533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Be proficient</a:t>
              </a:r>
              <a:endParaRPr/>
            </a:p>
          </p:txBody>
        </p:sp>
        <p:sp>
          <p:nvSpPr>
            <p:cNvPr id="278" name="Google Shape;278;p10"/>
            <p:cNvSpPr txBox="1"/>
            <p:nvPr/>
          </p:nvSpPr>
          <p:spPr>
            <a:xfrm>
              <a:off x="8921977" y="1925883"/>
              <a:ext cx="2926080" cy="1107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Learn Data Science, Statistics &amp; Probability, Data Structure &amp; Algorithms, Database, Operating Systems </a:t>
              </a:r>
              <a:endParaRPr/>
            </a:p>
          </p:txBody>
        </p:sp>
      </p:grpSp>
      <p:grpSp>
        <p:nvGrpSpPr>
          <p:cNvPr id="279" name="Google Shape;279;p10"/>
          <p:cNvGrpSpPr/>
          <p:nvPr/>
        </p:nvGrpSpPr>
        <p:grpSpPr>
          <a:xfrm>
            <a:off x="4876354" y="3610160"/>
            <a:ext cx="2194560" cy="1044561"/>
            <a:chOff x="8921977" y="1394910"/>
            <a:chExt cx="2926080" cy="1392750"/>
          </a:xfrm>
        </p:grpSpPr>
        <p:sp>
          <p:nvSpPr>
            <p:cNvPr id="280" name="Google Shape;280;p10"/>
            <p:cNvSpPr txBox="1"/>
            <p:nvPr/>
          </p:nvSpPr>
          <p:spPr>
            <a:xfrm>
              <a:off x="8921977" y="1394910"/>
              <a:ext cx="2926080" cy="533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Sharpen Skills</a:t>
              </a:r>
              <a:endParaRPr/>
            </a:p>
          </p:txBody>
        </p:sp>
        <p:sp>
          <p:nvSpPr>
            <p:cNvPr id="281" name="Google Shape;281;p10"/>
            <p:cNvSpPr txBox="1"/>
            <p:nvPr/>
          </p:nvSpPr>
          <p:spPr>
            <a:xfrm>
              <a:off x="8921977" y="1925884"/>
              <a:ext cx="2926080" cy="861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Be good at Python/ R, SQL, Eecel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Learn Visualization – Tableau/ QlickView/ PowerBI</a:t>
              </a:r>
              <a:endParaRPr/>
            </a:p>
          </p:txBody>
        </p:sp>
      </p:grpSp>
      <p:sp>
        <p:nvSpPr>
          <p:cNvPr id="282" name="Google Shape;282;p10"/>
          <p:cNvSpPr txBox="1"/>
          <p:nvPr/>
        </p:nvSpPr>
        <p:spPr>
          <a:xfrm>
            <a:off x="620358" y="1295400"/>
            <a:ext cx="22752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05 Applications &amp; Impact of Data Science?</a:t>
            </a:r>
            <a:endParaRPr sz="44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562642" y="3556293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289" name="Google Shape;289;p11"/>
          <p:cNvSpPr/>
          <p:nvPr/>
        </p:nvSpPr>
        <p:spPr>
          <a:xfrm>
            <a:off x="562642" y="3054512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562642" y="2050949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291" name="Google Shape;291;p11"/>
          <p:cNvSpPr/>
          <p:nvPr/>
        </p:nvSpPr>
        <p:spPr>
          <a:xfrm>
            <a:off x="562642" y="4058075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1295400" y="2087020"/>
            <a:ext cx="116140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Health Care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1295400" y="3104960"/>
            <a:ext cx="17572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Banking and Finances</a:t>
            </a: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1295400" y="3606236"/>
            <a:ext cx="21791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Recommendations Systems</a:t>
            </a:r>
            <a:endParaRPr/>
          </a:p>
        </p:txBody>
      </p:sp>
      <p:sp>
        <p:nvSpPr>
          <p:cNvPr id="295" name="Google Shape;295;p11"/>
          <p:cNvSpPr/>
          <p:nvPr/>
        </p:nvSpPr>
        <p:spPr>
          <a:xfrm>
            <a:off x="1295400" y="4107512"/>
            <a:ext cx="498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562642" y="2552730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297" name="Google Shape;297;p11"/>
          <p:cNvSpPr/>
          <p:nvPr/>
        </p:nvSpPr>
        <p:spPr>
          <a:xfrm>
            <a:off x="1295400" y="2603684"/>
            <a:ext cx="77296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457200" y="1371600"/>
            <a:ext cx="228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5439442" y="3589396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5439442" y="3087615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301" name="Google Shape;301;p11"/>
          <p:cNvSpPr/>
          <p:nvPr/>
        </p:nvSpPr>
        <p:spPr>
          <a:xfrm>
            <a:off x="5439442" y="2084052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5439442" y="4091178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6172200" y="2120123"/>
            <a:ext cx="13326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Saving Energy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1"/>
          <p:cNvSpPr/>
          <p:nvPr/>
        </p:nvSpPr>
        <p:spPr>
          <a:xfrm>
            <a:off x="6172200" y="3138063"/>
            <a:ext cx="19432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Driven Health Care</a:t>
            </a: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6172200" y="3639339"/>
            <a:ext cx="21216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Prediction and Forecasting</a:t>
            </a: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6172200" y="4140615"/>
            <a:ext cx="498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5439442" y="2585833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308" name="Google Shape;308;p11"/>
          <p:cNvSpPr/>
          <p:nvPr/>
        </p:nvSpPr>
        <p:spPr>
          <a:xfrm>
            <a:off x="6172200" y="2636787"/>
            <a:ext cx="9476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/>
          </a:p>
        </p:txBody>
      </p:sp>
      <p:sp>
        <p:nvSpPr>
          <p:cNvPr id="309" name="Google Shape;309;p11"/>
          <p:cNvSpPr/>
          <p:nvPr/>
        </p:nvSpPr>
        <p:spPr>
          <a:xfrm>
            <a:off x="5334000" y="1404703"/>
            <a:ext cx="228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06 Importance of Data Science?</a:t>
            </a:r>
            <a:endParaRPr sz="44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2"/>
          <p:cNvSpPr/>
          <p:nvPr/>
        </p:nvSpPr>
        <p:spPr>
          <a:xfrm>
            <a:off x="562642" y="3556293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316" name="Google Shape;316;p12"/>
          <p:cNvSpPr/>
          <p:nvPr/>
        </p:nvSpPr>
        <p:spPr>
          <a:xfrm>
            <a:off x="562642" y="3054512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317" name="Google Shape;317;p12"/>
          <p:cNvSpPr/>
          <p:nvPr/>
        </p:nvSpPr>
        <p:spPr>
          <a:xfrm>
            <a:off x="562642" y="2050949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318" name="Google Shape;318;p12"/>
          <p:cNvSpPr/>
          <p:nvPr/>
        </p:nvSpPr>
        <p:spPr>
          <a:xfrm>
            <a:off x="562642" y="4058075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319" name="Google Shape;319;p12"/>
          <p:cNvSpPr/>
          <p:nvPr/>
        </p:nvSpPr>
        <p:spPr>
          <a:xfrm>
            <a:off x="1143000" y="2087020"/>
            <a:ext cx="80703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Data Science helps brands to understand their customers in a enhanced &amp; empowered manner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/>
          <p:nvPr/>
        </p:nvSpPr>
        <p:spPr>
          <a:xfrm>
            <a:off x="1143000" y="3104960"/>
            <a:ext cx="4181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Big data is a field that is constantly growing &amp; evolving.</a:t>
            </a:r>
            <a:endParaRPr/>
          </a:p>
        </p:txBody>
      </p:sp>
      <p:sp>
        <p:nvSpPr>
          <p:cNvPr id="321" name="Google Shape;321;p12"/>
          <p:cNvSpPr/>
          <p:nvPr/>
        </p:nvSpPr>
        <p:spPr>
          <a:xfrm>
            <a:off x="1143000" y="3606236"/>
            <a:ext cx="4437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It’s finding and results can be applied to almost all sectors.</a:t>
            </a:r>
            <a:endParaRPr/>
          </a:p>
        </p:txBody>
      </p:sp>
      <p:sp>
        <p:nvSpPr>
          <p:cNvPr id="322" name="Google Shape;322;p12"/>
          <p:cNvSpPr/>
          <p:nvPr/>
        </p:nvSpPr>
        <p:spPr>
          <a:xfrm>
            <a:off x="1143000" y="4107512"/>
            <a:ext cx="35850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Science is accessible to almost all sectors.</a:t>
            </a:r>
            <a:endParaRPr/>
          </a:p>
        </p:txBody>
      </p:sp>
      <p:sp>
        <p:nvSpPr>
          <p:cNvPr id="323" name="Google Shape;323;p12"/>
          <p:cNvSpPr/>
          <p:nvPr/>
        </p:nvSpPr>
        <p:spPr>
          <a:xfrm>
            <a:off x="562642" y="2552730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324" name="Google Shape;324;p12"/>
          <p:cNvSpPr/>
          <p:nvPr/>
        </p:nvSpPr>
        <p:spPr>
          <a:xfrm>
            <a:off x="1143000" y="2603684"/>
            <a:ext cx="4560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allows brands to communicate their story in engaging way.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 Walkthrough- Types of Learning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143000"/>
            <a:ext cx="8382000" cy="55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3"/>
          <p:cNvSpPr txBox="1"/>
          <p:nvPr/>
        </p:nvSpPr>
        <p:spPr>
          <a:xfrm>
            <a:off x="7239000" y="6248400"/>
            <a:ext cx="1333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Continued…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7239000" y="6248400"/>
            <a:ext cx="1333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Continued…</a:t>
            </a:r>
            <a:endParaRPr dirty="0"/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56094562-A79C-47F9-974E-4DC8B4E2F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5" y="914400"/>
            <a:ext cx="8061895" cy="4315146"/>
          </a:xfrm>
          <a:prstGeom prst="rect">
            <a:avLst/>
          </a:prstGeom>
        </p:spPr>
      </p:pic>
      <p:sp>
        <p:nvSpPr>
          <p:cNvPr id="9" name="Google Shape;331;p13">
            <a:extLst>
              <a:ext uri="{FF2B5EF4-FFF2-40B4-BE49-F238E27FC236}">
                <a16:creationId xmlns:a16="http://schemas.microsoft.com/office/drawing/2014/main" id="{FB3297FB-BB27-46BB-9D0E-4F5516A68747}"/>
              </a:ext>
            </a:extLst>
          </p:cNvPr>
          <p:cNvSpPr txBox="1"/>
          <p:nvPr/>
        </p:nvSpPr>
        <p:spPr>
          <a:xfrm>
            <a:off x="624905" y="5369641"/>
            <a:ext cx="554986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you guess, what is happening?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1943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/>
          <p:nvPr/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Walkthrough- Real Time Application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4"/>
          <p:cNvSpPr txBox="1"/>
          <p:nvPr/>
        </p:nvSpPr>
        <p:spPr>
          <a:xfrm>
            <a:off x="457200" y="1187019"/>
            <a:ext cx="658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Explanation of Code by using concept of Cost Prediction of Products</a:t>
            </a:r>
            <a:endParaRPr dirty="0"/>
          </a:p>
        </p:txBody>
      </p:sp>
      <p:pic>
        <p:nvPicPr>
          <p:cNvPr id="339" name="Google Shape;339;p14" descr="https://miro.medium.com/max/700/0*OvlgTOXtVAIsmvs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9214" y="1828800"/>
            <a:ext cx="5714999" cy="41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Takeaway</a:t>
            </a:r>
            <a:endParaRPr/>
          </a:p>
        </p:txBody>
      </p:sp>
      <p:sp>
        <p:nvSpPr>
          <p:cNvPr id="350" name="Google Shape;350;p16"/>
          <p:cNvSpPr txBox="1"/>
          <p:nvPr/>
        </p:nvSpPr>
        <p:spPr>
          <a:xfrm>
            <a:off x="838200" y="1238071"/>
            <a:ext cx="340420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Linkedin- Professional Connect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Github- Code Repository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Kaggle- Data Science Practice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Medium- Blogs &amp; articles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Open-Source Initiative</a:t>
            </a:r>
            <a:endParaRPr/>
          </a:p>
        </p:txBody>
      </p:sp>
      <p:sp>
        <p:nvSpPr>
          <p:cNvPr id="351" name="Google Shape;351;p16"/>
          <p:cNvSpPr txBox="1"/>
          <p:nvPr/>
        </p:nvSpPr>
        <p:spPr>
          <a:xfrm>
            <a:off x="762000" y="857071"/>
            <a:ext cx="19673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 Portfolio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838200" y="2914471"/>
            <a:ext cx="254199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 to work on</a:t>
            </a:r>
            <a:endParaRPr dirty="0"/>
          </a:p>
        </p:txBody>
      </p:sp>
      <p:sp>
        <p:nvSpPr>
          <p:cNvPr id="353" name="Google Shape;353;p16"/>
          <p:cNvSpPr txBox="1"/>
          <p:nvPr/>
        </p:nvSpPr>
        <p:spPr>
          <a:xfrm>
            <a:off x="914400" y="3295471"/>
            <a:ext cx="322049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Anaconda (</a:t>
            </a:r>
            <a:r>
              <a:rPr lang="en-U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Spyder)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</a:t>
            </a:r>
            <a:r>
              <a:rPr lang="en-U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Colab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Crestle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 </a:t>
            </a:r>
            <a:endParaRPr dirty="0"/>
          </a:p>
        </p:txBody>
      </p:sp>
      <p:sp>
        <p:nvSpPr>
          <p:cNvPr id="354" name="Google Shape;354;p16"/>
          <p:cNvSpPr txBox="1"/>
          <p:nvPr/>
        </p:nvSpPr>
        <p:spPr>
          <a:xfrm>
            <a:off x="838200" y="4648200"/>
            <a:ext cx="2247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Programming Practice</a:t>
            </a:r>
            <a:endParaRPr/>
          </a:p>
        </p:txBody>
      </p:sp>
      <p:sp>
        <p:nvSpPr>
          <p:cNvPr id="355" name="Google Shape;355;p16"/>
          <p:cNvSpPr txBox="1"/>
          <p:nvPr/>
        </p:nvSpPr>
        <p:spPr>
          <a:xfrm>
            <a:off x="914400" y="5029200"/>
            <a:ext cx="167783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Hackerrank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Hackerearth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LeetCode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7"/>
          <p:cNvSpPr txBox="1"/>
          <p:nvPr/>
        </p:nvSpPr>
        <p:spPr>
          <a:xfrm>
            <a:off x="762000" y="5794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 with us-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7"/>
          <p:cNvSpPr txBox="1"/>
          <p:nvPr/>
        </p:nvSpPr>
        <p:spPr>
          <a:xfrm>
            <a:off x="1143000" y="2209800"/>
            <a:ext cx="7509300" cy="1200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Pawan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 </a:t>
            </a:r>
            <a:r>
              <a:rPr lang="en-US" sz="18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https://www.linkedin.com/in/pawan-kumar-ganjhu-90723112a/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Medium- </a:t>
            </a:r>
            <a:r>
              <a:rPr lang="en-US" sz="1800" u="sng" dirty="0">
                <a:solidFill>
                  <a:srgbClr val="FF0000"/>
                </a:solidFill>
                <a:latin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https://pawankg.medium.com/</a:t>
            </a:r>
            <a:r>
              <a:rPr lang="en-US" sz="1800" u="sng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 </a:t>
            </a:r>
            <a:endParaRPr sz="1800" u="sng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u="sng" dirty="0">
                <a:solidFill>
                  <a:srgbClr val="FF0000"/>
                </a:solidFill>
                <a:latin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https://github.com/pganjhu</a:t>
            </a:r>
            <a:r>
              <a:rPr lang="en-US" sz="1800" u="sng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</a:t>
            </a:r>
            <a:endParaRPr sz="1800" u="sng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62" name="Google Shape;362;p17"/>
          <p:cNvSpPr txBox="1"/>
          <p:nvPr/>
        </p:nvSpPr>
        <p:spPr>
          <a:xfrm>
            <a:off x="1177628" y="3828871"/>
            <a:ext cx="7509300" cy="923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Anjali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 </a:t>
            </a:r>
            <a:r>
              <a:rPr lang="en-US" sz="1800" u="sng" dirty="0">
                <a:solidFill>
                  <a:srgbClr val="FF0000"/>
                </a:solidFill>
                <a:latin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https://www.linkedin.com/in/anjali-choudhary/</a:t>
            </a:r>
            <a:r>
              <a:rPr lang="en-US" sz="1800" u="sng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 </a:t>
            </a:r>
            <a:endParaRPr sz="1800" u="sng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u="sng" dirty="0">
                <a:solidFill>
                  <a:srgbClr val="FF0000"/>
                </a:solidFill>
                <a:latin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https://gist.github.com/anjalinagel12</a:t>
            </a:r>
            <a:r>
              <a:rPr lang="en-US" sz="1800" u="sng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</a:t>
            </a:r>
            <a:endParaRPr sz="1800" u="sng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/>
          <p:nvPr/>
        </p:nvSpPr>
        <p:spPr>
          <a:xfrm>
            <a:off x="1600200" y="2590800"/>
            <a:ext cx="6629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2499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for your patience and have a great career ahead…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b="1"/>
              <a:t>Why should you think career as Data Scientist?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i="1"/>
              <a:t>Data Scientist is the best job of the 21</a:t>
            </a:r>
            <a:r>
              <a:rPr lang="en-US" i="1" baseline="30000"/>
              <a:t>st</a:t>
            </a:r>
            <a:r>
              <a:rPr lang="en-US" i="1"/>
              <a:t> century - Harvard Business Review </a:t>
            </a:r>
            <a:endParaRPr/>
          </a:p>
          <a:p>
            <a:pPr marL="342900" lvl="0" indent="-358140" algn="l" rtl="0"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i="1"/>
              <a:t>Global Big Data market to reach $122B in revenue by 2025 – Frost &amp; Sullivan</a:t>
            </a:r>
            <a:endParaRPr/>
          </a:p>
          <a:p>
            <a:pPr marL="342900" lvl="0" indent="-358140" algn="l" rtl="0"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i="1"/>
              <a:t>The US alone could face a shortage of 1.4 -1.9 million Big Data Analysts by 2019 – Mckinsey </a:t>
            </a:r>
            <a:endParaRPr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Right from MNCs to startups, almost every company is trying to give solution using AI while includes Bot Building, Predictive Analysis and Recommendation Systems.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Learning Objective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5549254" y="3254227"/>
            <a:ext cx="896214" cy="896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2714204" y="3254227"/>
            <a:ext cx="896214" cy="8962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0" y="2544611"/>
            <a:ext cx="4384782" cy="2378117"/>
          </a:xfrm>
          <a:custGeom>
            <a:avLst/>
            <a:gdLst/>
            <a:ahLst/>
            <a:cxnLst/>
            <a:rect l="l" t="t" r="r" b="b"/>
            <a:pathLst>
              <a:path w="4384782" h="2378117" extrusionOk="0">
                <a:moveTo>
                  <a:pt x="3163741" y="0"/>
                </a:moveTo>
                <a:cubicBezTo>
                  <a:pt x="3475065" y="0"/>
                  <a:pt x="3786061" y="112480"/>
                  <a:pt x="4028195" y="337441"/>
                </a:cubicBezTo>
                <a:cubicBezTo>
                  <a:pt x="4040478" y="347243"/>
                  <a:pt x="4050147" y="359580"/>
                  <a:pt x="4062692" y="369381"/>
                </a:cubicBezTo>
                <a:cubicBezTo>
                  <a:pt x="4387017" y="691544"/>
                  <a:pt x="4475612" y="1197966"/>
                  <a:pt x="4286401" y="1655267"/>
                </a:cubicBezTo>
                <a:cubicBezTo>
                  <a:pt x="4278821" y="1674985"/>
                  <a:pt x="4269151" y="1694586"/>
                  <a:pt x="4261834" y="1711883"/>
                </a:cubicBezTo>
                <a:cubicBezTo>
                  <a:pt x="4259221" y="1716726"/>
                  <a:pt x="4256868" y="1719147"/>
                  <a:pt x="4256868" y="1719147"/>
                </a:cubicBezTo>
                <a:cubicBezTo>
                  <a:pt x="4256868" y="1719147"/>
                  <a:pt x="3986748" y="2298320"/>
                  <a:pt x="3523381" y="2370717"/>
                </a:cubicBezTo>
                <a:lnTo>
                  <a:pt x="3447617" y="2376605"/>
                </a:lnTo>
                <a:lnTo>
                  <a:pt x="3447617" y="2378117"/>
                </a:lnTo>
                <a:lnTo>
                  <a:pt x="3428154" y="2378117"/>
                </a:lnTo>
                <a:cubicBezTo>
                  <a:pt x="3401236" y="2378117"/>
                  <a:pt x="3379022" y="2378117"/>
                  <a:pt x="3357069" y="2378117"/>
                </a:cubicBezTo>
                <a:lnTo>
                  <a:pt x="0" y="2378117"/>
                </a:lnTo>
                <a:lnTo>
                  <a:pt x="0" y="1773340"/>
                </a:lnTo>
                <a:lnTo>
                  <a:pt x="2093221" y="1773340"/>
                </a:lnTo>
                <a:lnTo>
                  <a:pt x="3039801" y="1773340"/>
                </a:lnTo>
                <a:cubicBezTo>
                  <a:pt x="3047118" y="1773340"/>
                  <a:pt x="3054435" y="1773340"/>
                  <a:pt x="3059401" y="1773340"/>
                </a:cubicBezTo>
                <a:lnTo>
                  <a:pt x="3265861" y="1773340"/>
                </a:lnTo>
                <a:cubicBezTo>
                  <a:pt x="3339821" y="1773340"/>
                  <a:pt x="3595412" y="1746244"/>
                  <a:pt x="3728174" y="1424195"/>
                </a:cubicBezTo>
                <a:cubicBezTo>
                  <a:pt x="3762672" y="1343020"/>
                  <a:pt x="3784624" y="1237286"/>
                  <a:pt x="3779920" y="1131550"/>
                </a:cubicBezTo>
                <a:cubicBezTo>
                  <a:pt x="3767637" y="804543"/>
                  <a:pt x="3497148" y="541532"/>
                  <a:pt x="3165244" y="541532"/>
                </a:cubicBezTo>
                <a:cubicBezTo>
                  <a:pt x="2872541" y="541532"/>
                  <a:pt x="2626619" y="745623"/>
                  <a:pt x="2565203" y="1018551"/>
                </a:cubicBezTo>
                <a:cubicBezTo>
                  <a:pt x="2528355" y="1161069"/>
                  <a:pt x="2552920" y="1311081"/>
                  <a:pt x="2599701" y="1424195"/>
                </a:cubicBezTo>
                <a:cubicBezTo>
                  <a:pt x="2646481" y="1539731"/>
                  <a:pt x="2710249" y="1618370"/>
                  <a:pt x="2776629" y="1670027"/>
                </a:cubicBezTo>
                <a:lnTo>
                  <a:pt x="2046440" y="1670027"/>
                </a:lnTo>
                <a:cubicBezTo>
                  <a:pt x="2044089" y="1665068"/>
                  <a:pt x="2041474" y="1660226"/>
                  <a:pt x="2039123" y="1655267"/>
                </a:cubicBezTo>
                <a:cubicBezTo>
                  <a:pt x="1849911" y="1197966"/>
                  <a:pt x="1938245" y="693966"/>
                  <a:pt x="2262831" y="369381"/>
                </a:cubicBezTo>
                <a:cubicBezTo>
                  <a:pt x="2275115" y="359580"/>
                  <a:pt x="2285045" y="347243"/>
                  <a:pt x="2297329" y="337441"/>
                </a:cubicBezTo>
                <a:cubicBezTo>
                  <a:pt x="2540768" y="112480"/>
                  <a:pt x="2852418" y="0"/>
                  <a:pt x="3163741" y="0"/>
                </a:cubicBezTo>
                <a:close/>
              </a:path>
            </a:pathLst>
          </a:custGeom>
          <a:solidFill>
            <a:srgbClr val="8D9091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6624292" y="4317915"/>
            <a:ext cx="2519708" cy="604814"/>
          </a:xfrm>
          <a:custGeom>
            <a:avLst/>
            <a:gdLst/>
            <a:ahLst/>
            <a:cxnLst/>
            <a:rect l="l" t="t" r="r" b="b"/>
            <a:pathLst>
              <a:path w="2519708" h="604814" extrusionOk="0">
                <a:moveTo>
                  <a:pt x="538371" y="0"/>
                </a:moveTo>
                <a:lnTo>
                  <a:pt x="2519708" y="0"/>
                </a:lnTo>
                <a:lnTo>
                  <a:pt x="2519708" y="604814"/>
                </a:lnTo>
                <a:lnTo>
                  <a:pt x="0" y="604814"/>
                </a:lnTo>
                <a:cubicBezTo>
                  <a:pt x="169641" y="511376"/>
                  <a:pt x="393409" y="334384"/>
                  <a:pt x="538371" y="0"/>
                </a:cubicBezTo>
                <a:close/>
              </a:path>
            </a:pathLst>
          </a:custGeom>
          <a:solidFill>
            <a:srgbClr val="8D9091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796940" y="2542211"/>
            <a:ext cx="3429819" cy="2380518"/>
          </a:xfrm>
          <a:custGeom>
            <a:avLst/>
            <a:gdLst/>
            <a:ahLst/>
            <a:cxnLst/>
            <a:rect l="l" t="t" r="r" b="b"/>
            <a:pathLst>
              <a:path w="21043" h="20625" extrusionOk="0">
                <a:moveTo>
                  <a:pt x="20258" y="14895"/>
                </a:moveTo>
                <a:cubicBezTo>
                  <a:pt x="20258" y="14895"/>
                  <a:pt x="20288" y="14831"/>
                  <a:pt x="20318" y="14703"/>
                </a:cubicBezTo>
                <a:cubicBezTo>
                  <a:pt x="20363" y="14575"/>
                  <a:pt x="20393" y="14469"/>
                  <a:pt x="20439" y="14341"/>
                </a:cubicBezTo>
                <a:cubicBezTo>
                  <a:pt x="21600" y="10379"/>
                  <a:pt x="21057" y="5991"/>
                  <a:pt x="19066" y="3200"/>
                </a:cubicBezTo>
                <a:cubicBezTo>
                  <a:pt x="19006" y="3115"/>
                  <a:pt x="18930" y="3008"/>
                  <a:pt x="18855" y="2923"/>
                </a:cubicBezTo>
                <a:cubicBezTo>
                  <a:pt x="15883" y="-975"/>
                  <a:pt x="11222" y="-975"/>
                  <a:pt x="8236" y="2923"/>
                </a:cubicBezTo>
                <a:cubicBezTo>
                  <a:pt x="8160" y="3008"/>
                  <a:pt x="8100" y="3115"/>
                  <a:pt x="8025" y="3200"/>
                </a:cubicBezTo>
                <a:cubicBezTo>
                  <a:pt x="6034" y="6012"/>
                  <a:pt x="5490" y="10379"/>
                  <a:pt x="6652" y="14341"/>
                </a:cubicBezTo>
                <a:cubicBezTo>
                  <a:pt x="6667" y="14384"/>
                  <a:pt x="6682" y="14426"/>
                  <a:pt x="6697" y="14469"/>
                </a:cubicBezTo>
                <a:lnTo>
                  <a:pt x="11177" y="14469"/>
                </a:lnTo>
                <a:cubicBezTo>
                  <a:pt x="10770" y="14021"/>
                  <a:pt x="10378" y="13340"/>
                  <a:pt x="10091" y="12339"/>
                </a:cubicBezTo>
                <a:cubicBezTo>
                  <a:pt x="10031" y="12147"/>
                  <a:pt x="9985" y="11934"/>
                  <a:pt x="9940" y="11700"/>
                </a:cubicBezTo>
                <a:cubicBezTo>
                  <a:pt x="9820" y="11167"/>
                  <a:pt x="9744" y="10592"/>
                  <a:pt x="9744" y="10017"/>
                </a:cubicBezTo>
                <a:cubicBezTo>
                  <a:pt x="9744" y="7077"/>
                  <a:pt x="11433" y="4691"/>
                  <a:pt x="13515" y="4691"/>
                </a:cubicBezTo>
                <a:cubicBezTo>
                  <a:pt x="15084" y="4691"/>
                  <a:pt x="16441" y="6055"/>
                  <a:pt x="16999" y="7993"/>
                </a:cubicBezTo>
                <a:cubicBezTo>
                  <a:pt x="17512" y="9442"/>
                  <a:pt x="17361" y="11146"/>
                  <a:pt x="17015" y="12360"/>
                </a:cubicBezTo>
                <a:cubicBezTo>
                  <a:pt x="16200" y="15150"/>
                  <a:pt x="14631" y="15385"/>
                  <a:pt x="14179" y="15385"/>
                </a:cubicBezTo>
                <a:lnTo>
                  <a:pt x="12912" y="15385"/>
                </a:lnTo>
                <a:cubicBezTo>
                  <a:pt x="12882" y="15385"/>
                  <a:pt x="12836" y="15385"/>
                  <a:pt x="12791" y="15385"/>
                </a:cubicBezTo>
                <a:lnTo>
                  <a:pt x="6984" y="15385"/>
                </a:lnTo>
                <a:cubicBezTo>
                  <a:pt x="6984" y="15385"/>
                  <a:pt x="6984" y="15385"/>
                  <a:pt x="6984" y="15385"/>
                </a:cubicBezTo>
                <a:lnTo>
                  <a:pt x="3303" y="15385"/>
                </a:lnTo>
                <a:cubicBezTo>
                  <a:pt x="2413" y="18282"/>
                  <a:pt x="1041" y="19816"/>
                  <a:pt x="0" y="20625"/>
                </a:cubicBezTo>
                <a:lnTo>
                  <a:pt x="14737" y="20625"/>
                </a:lnTo>
                <a:cubicBezTo>
                  <a:pt x="14873" y="20625"/>
                  <a:pt x="15008" y="20625"/>
                  <a:pt x="15174" y="20625"/>
                </a:cubicBezTo>
                <a:cubicBezTo>
                  <a:pt x="18372" y="20604"/>
                  <a:pt x="20258" y="14895"/>
                  <a:pt x="20258" y="14895"/>
                </a:cubicBezTo>
                <a:close/>
              </a:path>
            </a:pathLst>
          </a:custGeom>
          <a:solidFill>
            <a:srgbClr val="8D9091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 descr="Gears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2055" y="3417028"/>
            <a:ext cx="570613" cy="5706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9" name="Google Shape;109;p3" descr="Lightbulb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7005" y="3417028"/>
            <a:ext cx="570613" cy="5706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0" name="Google Shape;110;p3"/>
          <p:cNvSpPr txBox="1"/>
          <p:nvPr/>
        </p:nvSpPr>
        <p:spPr>
          <a:xfrm>
            <a:off x="2057399" y="4420267"/>
            <a:ext cx="1568937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4876800" y="4420267"/>
            <a:ext cx="120508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4900080" y="1141544"/>
            <a:ext cx="3558119" cy="960869"/>
            <a:chOff x="6697328" y="1465257"/>
            <a:chExt cx="3558119" cy="960869"/>
          </a:xfrm>
        </p:grpSpPr>
        <p:sp>
          <p:nvSpPr>
            <p:cNvPr id="113" name="Google Shape;113;p3"/>
            <p:cNvSpPr txBox="1"/>
            <p:nvPr/>
          </p:nvSpPr>
          <p:spPr>
            <a:xfrm>
              <a:off x="6697329" y="1465257"/>
              <a:ext cx="21945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</a:t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6697328" y="1841351"/>
              <a:ext cx="355811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Reflect on its applications, importance and advantages</a:t>
              </a: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457200" y="1141544"/>
            <a:ext cx="3802391" cy="960868"/>
            <a:chOff x="-1352283" y="1465256"/>
            <a:chExt cx="3802391" cy="960868"/>
          </a:xfrm>
        </p:grpSpPr>
        <p:sp>
          <p:nvSpPr>
            <p:cNvPr id="116" name="Google Shape;116;p3"/>
            <p:cNvSpPr txBox="1"/>
            <p:nvPr/>
          </p:nvSpPr>
          <p:spPr>
            <a:xfrm>
              <a:off x="-1352283" y="1465256"/>
              <a:ext cx="21945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</a:t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-1352283" y="1841349"/>
              <a:ext cx="380239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Apprehend the field of data science impact and importance in the society</a:t>
              </a:r>
              <a:endParaRPr/>
            </a:p>
          </p:txBody>
        </p:sp>
      </p:grpSp>
      <p:sp>
        <p:nvSpPr>
          <p:cNvPr id="118" name="Google Shape;118;p3"/>
          <p:cNvSpPr txBox="1"/>
          <p:nvPr/>
        </p:nvSpPr>
        <p:spPr>
          <a:xfrm>
            <a:off x="7239000" y="4419600"/>
            <a:ext cx="168802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2423947" y="2298123"/>
            <a:ext cx="6136594" cy="3096602"/>
            <a:chOff x="4009875" y="1233030"/>
            <a:chExt cx="8182125" cy="4816936"/>
          </a:xfrm>
        </p:grpSpPr>
        <p:sp>
          <p:nvSpPr>
            <p:cNvPr id="124" name="Google Shape;124;p4"/>
            <p:cNvSpPr/>
            <p:nvPr/>
          </p:nvSpPr>
          <p:spPr>
            <a:xfrm>
              <a:off x="4009875" y="5361832"/>
              <a:ext cx="8182125" cy="6881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009875" y="4673698"/>
              <a:ext cx="8182125" cy="6881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009875" y="3985565"/>
              <a:ext cx="8182125" cy="6881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009875" y="3297431"/>
              <a:ext cx="8182125" cy="688134"/>
            </a:xfrm>
            <a:prstGeom prst="rect">
              <a:avLst/>
            </a:prstGeom>
            <a:solidFill>
              <a:srgbClr val="EB1E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009875" y="2609298"/>
              <a:ext cx="8182125" cy="68813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009875" y="1921164"/>
              <a:ext cx="8182125" cy="6881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009875" y="1233030"/>
              <a:ext cx="8182125" cy="6881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4"/>
          <p:cNvSpPr/>
          <p:nvPr/>
        </p:nvSpPr>
        <p:spPr>
          <a:xfrm>
            <a:off x="2423946" y="2298526"/>
            <a:ext cx="3329955" cy="3096198"/>
          </a:xfrm>
          <a:custGeom>
            <a:avLst/>
            <a:gdLst/>
            <a:ahLst/>
            <a:cxnLst/>
            <a:rect l="l" t="t" r="r" b="b"/>
            <a:pathLst>
              <a:path w="4439940" h="4128264" extrusionOk="0">
                <a:moveTo>
                  <a:pt x="1361031" y="2358778"/>
                </a:moveTo>
                <a:lnTo>
                  <a:pt x="3413638" y="2358778"/>
                </a:lnTo>
                <a:lnTo>
                  <a:pt x="4439940" y="4128264"/>
                </a:lnTo>
                <a:lnTo>
                  <a:pt x="2387333" y="4128264"/>
                </a:lnTo>
                <a:close/>
                <a:moveTo>
                  <a:pt x="0" y="0"/>
                </a:moveTo>
                <a:lnTo>
                  <a:pt x="2052606" y="0"/>
                </a:lnTo>
                <a:lnTo>
                  <a:pt x="2052606" y="12174"/>
                </a:lnTo>
                <a:lnTo>
                  <a:pt x="3413637" y="2358777"/>
                </a:lnTo>
                <a:lnTo>
                  <a:pt x="1361030" y="2358777"/>
                </a:lnTo>
                <a:lnTo>
                  <a:pt x="0" y="12176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5000">
                <a:schemeClr val="lt1"/>
              </a:gs>
              <a:gs pos="58999">
                <a:srgbClr val="000000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9799999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4"/>
          <p:cNvGrpSpPr/>
          <p:nvPr/>
        </p:nvGrpSpPr>
        <p:grpSpPr>
          <a:xfrm>
            <a:off x="7624369" y="2298123"/>
            <a:ext cx="936171" cy="3096602"/>
            <a:chOff x="10943772" y="1233030"/>
            <a:chExt cx="1248228" cy="4816936"/>
          </a:xfrm>
        </p:grpSpPr>
        <p:sp>
          <p:nvSpPr>
            <p:cNvPr id="133" name="Google Shape;133;p4"/>
            <p:cNvSpPr/>
            <p:nvPr/>
          </p:nvSpPr>
          <p:spPr>
            <a:xfrm>
              <a:off x="10943772" y="5361832"/>
              <a:ext cx="1248228" cy="688134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0943772" y="4673698"/>
              <a:ext cx="1248228" cy="688134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943772" y="3985565"/>
              <a:ext cx="1248228" cy="688134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943772" y="3297431"/>
              <a:ext cx="1248228" cy="688134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0943772" y="2609298"/>
              <a:ext cx="1248228" cy="688134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0943772" y="1921164"/>
              <a:ext cx="1248228" cy="688134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0943772" y="1233030"/>
              <a:ext cx="1248228" cy="688134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07</a:t>
              </a:r>
              <a:endParaRPr/>
            </a:p>
          </p:txBody>
        </p:sp>
      </p:grpSp>
      <p:sp>
        <p:nvSpPr>
          <p:cNvPr id="140" name="Google Shape;140;p4"/>
          <p:cNvSpPr/>
          <p:nvPr/>
        </p:nvSpPr>
        <p:spPr>
          <a:xfrm>
            <a:off x="4153606" y="2753931"/>
            <a:ext cx="3371692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Importance of Data Science?</a:t>
            </a:r>
            <a:endParaRPr sz="2100" b="1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2981682" y="3196303"/>
            <a:ext cx="454361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Applications &amp; Impact of Data Science?</a:t>
            </a:r>
            <a:endParaRPr sz="2100" b="1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3869233" y="3638675"/>
            <a:ext cx="365606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become Data Scientist?</a:t>
            </a:r>
            <a:endParaRPr sz="2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5843106" y="4081047"/>
            <a:ext cx="1682192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Pre-requisite</a:t>
            </a:r>
            <a:endParaRPr sz="2100" b="1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4890859" y="4523418"/>
            <a:ext cx="263443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What is Data Science?</a:t>
            </a:r>
            <a:endParaRPr sz="2100" b="1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4035047" y="4965789"/>
            <a:ext cx="3490251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talk about Data Science?</a:t>
            </a:r>
            <a:endParaRPr sz="2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7624369" y="2298123"/>
            <a:ext cx="68580" cy="30966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744041" y="2311560"/>
            <a:ext cx="478125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Walkthrough- Real Time Application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4"/>
          <p:cNvCxnSpPr/>
          <p:nvPr/>
        </p:nvCxnSpPr>
        <p:spPr>
          <a:xfrm rot="10800000" flipH="1">
            <a:off x="228600" y="2298123"/>
            <a:ext cx="1804877" cy="3096600"/>
          </a:xfrm>
          <a:prstGeom prst="straightConnector1">
            <a:avLst/>
          </a:prstGeom>
          <a:noFill/>
          <a:ln w="76200" cap="flat" cmpd="sng">
            <a:solidFill>
              <a:schemeClr val="lt1">
                <a:alpha val="2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49" name="Google Shape;149;p4"/>
          <p:cNvGrpSpPr/>
          <p:nvPr/>
        </p:nvGrpSpPr>
        <p:grpSpPr>
          <a:xfrm>
            <a:off x="622855" y="2298528"/>
            <a:ext cx="3591591" cy="3096197"/>
            <a:chOff x="1608420" y="4024309"/>
            <a:chExt cx="4788788" cy="4128263"/>
          </a:xfrm>
        </p:grpSpPr>
        <p:sp>
          <p:nvSpPr>
            <p:cNvPr id="150" name="Google Shape;150;p4"/>
            <p:cNvSpPr/>
            <p:nvPr/>
          </p:nvSpPr>
          <p:spPr>
            <a:xfrm>
              <a:off x="1608420" y="4024309"/>
              <a:ext cx="4788788" cy="4128263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608420" y="4614140"/>
              <a:ext cx="4104584" cy="353843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608420" y="5204691"/>
              <a:ext cx="3419544" cy="2947881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608420" y="5793258"/>
              <a:ext cx="2736807" cy="2359314"/>
            </a:xfrm>
            <a:prstGeom prst="triangle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608420" y="6383085"/>
              <a:ext cx="2052606" cy="1769487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608420" y="6972914"/>
              <a:ext cx="1368404" cy="117965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608420" y="7562742"/>
              <a:ext cx="684202" cy="58983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7" name="Google Shape;157;p4" descr="Briefc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4686" y="5021117"/>
            <a:ext cx="304843" cy="30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" descr="Light bul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486" y="5021117"/>
            <a:ext cx="304843" cy="30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 descr="Ey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83899" y="5021117"/>
            <a:ext cx="304843" cy="30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 descr="Shopping car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22479" y="5021117"/>
            <a:ext cx="304843" cy="30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 descr="Meda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96178" y="5021117"/>
            <a:ext cx="304843" cy="30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 descr="Fir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2129" y="5021117"/>
            <a:ext cx="30861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 </a:t>
            </a: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talk about Data Science?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5" descr="C:\Users\Pawan\Documents\Downloads\preguntas-gif-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838200"/>
            <a:ext cx="1853514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 descr="C:\Users\Pawan\Documents\Downloads\hero-animated-1080-fa781dca2f4e00dd03fb292bb35615b5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2133600"/>
            <a:ext cx="8505503" cy="443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 </a:t>
            </a:r>
            <a:r>
              <a:rPr lang="en-US" sz="4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What is Data Science?</a:t>
            </a:r>
            <a:endParaRPr sz="44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6"/>
          <p:cNvGrpSpPr/>
          <p:nvPr/>
        </p:nvGrpSpPr>
        <p:grpSpPr>
          <a:xfrm>
            <a:off x="1227930" y="2260259"/>
            <a:ext cx="2808321" cy="2872035"/>
            <a:chOff x="1637240" y="1514310"/>
            <a:chExt cx="3744428" cy="3829380"/>
          </a:xfrm>
        </p:grpSpPr>
        <p:sp>
          <p:nvSpPr>
            <p:cNvPr id="177" name="Google Shape;177;p6"/>
            <p:cNvSpPr/>
            <p:nvPr/>
          </p:nvSpPr>
          <p:spPr>
            <a:xfrm>
              <a:off x="3566977" y="1850685"/>
              <a:ext cx="1568581" cy="2290884"/>
            </a:xfrm>
            <a:custGeom>
              <a:avLst/>
              <a:gdLst/>
              <a:ahLst/>
              <a:cxnLst/>
              <a:rect l="l" t="t" r="r" b="b"/>
              <a:pathLst>
                <a:path w="21600" h="21174" extrusionOk="0">
                  <a:moveTo>
                    <a:pt x="1219" y="14962"/>
                  </a:moveTo>
                  <a:lnTo>
                    <a:pt x="16675" y="20951"/>
                  </a:lnTo>
                  <a:cubicBezTo>
                    <a:pt x="17968" y="21458"/>
                    <a:pt x="19625" y="21065"/>
                    <a:pt x="20162" y="20133"/>
                  </a:cubicBezTo>
                  <a:cubicBezTo>
                    <a:pt x="21088" y="18480"/>
                    <a:pt x="21600" y="16696"/>
                    <a:pt x="21600" y="14831"/>
                  </a:cubicBezTo>
                  <a:cubicBezTo>
                    <a:pt x="21600" y="7369"/>
                    <a:pt x="13457" y="1167"/>
                    <a:pt x="2828" y="22"/>
                  </a:cubicBezTo>
                  <a:cubicBezTo>
                    <a:pt x="1341" y="-142"/>
                    <a:pt x="0" y="627"/>
                    <a:pt x="0" y="1642"/>
                  </a:cubicBezTo>
                  <a:lnTo>
                    <a:pt x="0" y="13554"/>
                  </a:lnTo>
                  <a:cubicBezTo>
                    <a:pt x="0" y="14127"/>
                    <a:pt x="463" y="14667"/>
                    <a:pt x="1219" y="14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50"/>
                <a:buFont typeface="Calibri"/>
                <a:buNone/>
              </a:pPr>
              <a:endParaRPr sz="22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885095" y="1850685"/>
              <a:ext cx="1568581" cy="2290463"/>
            </a:xfrm>
            <a:custGeom>
              <a:avLst/>
              <a:gdLst/>
              <a:ahLst/>
              <a:cxnLst/>
              <a:rect l="l" t="t" r="r" b="b"/>
              <a:pathLst>
                <a:path w="21600" h="21187" extrusionOk="0">
                  <a:moveTo>
                    <a:pt x="21600" y="13561"/>
                  </a:moveTo>
                  <a:lnTo>
                    <a:pt x="21600" y="1640"/>
                  </a:lnTo>
                  <a:cubicBezTo>
                    <a:pt x="21600" y="641"/>
                    <a:pt x="20259" y="-129"/>
                    <a:pt x="18772" y="18"/>
                  </a:cubicBezTo>
                  <a:cubicBezTo>
                    <a:pt x="8118" y="1165"/>
                    <a:pt x="0" y="7355"/>
                    <a:pt x="0" y="14839"/>
                  </a:cubicBezTo>
                  <a:cubicBezTo>
                    <a:pt x="0" y="16706"/>
                    <a:pt x="512" y="18491"/>
                    <a:pt x="1438" y="20145"/>
                  </a:cubicBezTo>
                  <a:cubicBezTo>
                    <a:pt x="1975" y="21078"/>
                    <a:pt x="3632" y="21471"/>
                    <a:pt x="4925" y="20963"/>
                  </a:cubicBezTo>
                  <a:lnTo>
                    <a:pt x="20381" y="14970"/>
                  </a:lnTo>
                  <a:cubicBezTo>
                    <a:pt x="21137" y="14691"/>
                    <a:pt x="21600" y="14151"/>
                    <a:pt x="21600" y="13561"/>
                  </a:cubicBezTo>
                  <a:close/>
                </a:path>
              </a:pathLst>
            </a:custGeom>
            <a:solidFill>
              <a:srgbClr val="4CC1E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50"/>
                <a:buFont typeface="Calibri"/>
                <a:buNone/>
              </a:pPr>
              <a:endParaRPr sz="22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221473" y="3532569"/>
              <a:ext cx="2602703" cy="1539365"/>
            </a:xfrm>
            <a:custGeom>
              <a:avLst/>
              <a:gdLst/>
              <a:ahLst/>
              <a:cxnLst/>
              <a:rect l="l" t="t" r="r" b="b"/>
              <a:pathLst>
                <a:path w="21127" h="21489" extrusionOk="0">
                  <a:moveTo>
                    <a:pt x="9842" y="334"/>
                  </a:moveTo>
                  <a:lnTo>
                    <a:pt x="717" y="9404"/>
                  </a:lnTo>
                  <a:cubicBezTo>
                    <a:pt x="-45" y="10170"/>
                    <a:pt x="-232" y="11925"/>
                    <a:pt x="314" y="13086"/>
                  </a:cubicBezTo>
                  <a:cubicBezTo>
                    <a:pt x="2728" y="18227"/>
                    <a:pt x="6422" y="21489"/>
                    <a:pt x="10561" y="21489"/>
                  </a:cubicBezTo>
                  <a:cubicBezTo>
                    <a:pt x="14700" y="21489"/>
                    <a:pt x="18393" y="18202"/>
                    <a:pt x="20808" y="13086"/>
                  </a:cubicBezTo>
                  <a:cubicBezTo>
                    <a:pt x="21368" y="11900"/>
                    <a:pt x="21167" y="10145"/>
                    <a:pt x="20405" y="9404"/>
                  </a:cubicBezTo>
                  <a:lnTo>
                    <a:pt x="11279" y="334"/>
                  </a:lnTo>
                  <a:cubicBezTo>
                    <a:pt x="10834" y="-111"/>
                    <a:pt x="10288" y="-111"/>
                    <a:pt x="9842" y="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50"/>
                <a:buFont typeface="Calibri"/>
                <a:buNone/>
              </a:pPr>
              <a:endParaRPr sz="22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1637240" y="1514310"/>
              <a:ext cx="1823542" cy="2793695"/>
            </a:xfrm>
            <a:custGeom>
              <a:avLst/>
              <a:gdLst/>
              <a:ahLst/>
              <a:cxnLst/>
              <a:rect l="l" t="t" r="r" b="b"/>
              <a:pathLst>
                <a:path w="21579" h="21600" extrusionOk="0">
                  <a:moveTo>
                    <a:pt x="21579" y="671"/>
                  </a:moveTo>
                  <a:lnTo>
                    <a:pt x="17494" y="0"/>
                  </a:lnTo>
                  <a:lnTo>
                    <a:pt x="18646" y="780"/>
                  </a:lnTo>
                  <a:cubicBezTo>
                    <a:pt x="17745" y="849"/>
                    <a:pt x="16844" y="958"/>
                    <a:pt x="15964" y="1109"/>
                  </a:cubicBezTo>
                  <a:cubicBezTo>
                    <a:pt x="14162" y="1424"/>
                    <a:pt x="12403" y="1875"/>
                    <a:pt x="10789" y="2491"/>
                  </a:cubicBezTo>
                  <a:cubicBezTo>
                    <a:pt x="9155" y="3094"/>
                    <a:pt x="7668" y="3860"/>
                    <a:pt x="6327" y="4709"/>
                  </a:cubicBezTo>
                  <a:cubicBezTo>
                    <a:pt x="5657" y="5147"/>
                    <a:pt x="5028" y="5598"/>
                    <a:pt x="4462" y="6091"/>
                  </a:cubicBezTo>
                  <a:cubicBezTo>
                    <a:pt x="3876" y="6570"/>
                    <a:pt x="3373" y="7090"/>
                    <a:pt x="2891" y="7624"/>
                  </a:cubicBezTo>
                  <a:cubicBezTo>
                    <a:pt x="1006" y="9760"/>
                    <a:pt x="-21" y="12210"/>
                    <a:pt x="0" y="14660"/>
                  </a:cubicBezTo>
                  <a:cubicBezTo>
                    <a:pt x="0" y="17110"/>
                    <a:pt x="1006" y="19547"/>
                    <a:pt x="2933" y="21600"/>
                  </a:cubicBezTo>
                  <a:cubicBezTo>
                    <a:pt x="1404" y="19410"/>
                    <a:pt x="649" y="17028"/>
                    <a:pt x="817" y="14660"/>
                  </a:cubicBezTo>
                  <a:lnTo>
                    <a:pt x="859" y="14222"/>
                  </a:lnTo>
                  <a:lnTo>
                    <a:pt x="922" y="13784"/>
                  </a:lnTo>
                  <a:cubicBezTo>
                    <a:pt x="943" y="13497"/>
                    <a:pt x="1026" y="13195"/>
                    <a:pt x="1089" y="12908"/>
                  </a:cubicBezTo>
                  <a:cubicBezTo>
                    <a:pt x="1236" y="12333"/>
                    <a:pt x="1425" y="11758"/>
                    <a:pt x="1676" y="11183"/>
                  </a:cubicBezTo>
                  <a:cubicBezTo>
                    <a:pt x="1927" y="10622"/>
                    <a:pt x="2221" y="10061"/>
                    <a:pt x="2577" y="9527"/>
                  </a:cubicBezTo>
                  <a:cubicBezTo>
                    <a:pt x="2765" y="9253"/>
                    <a:pt x="2933" y="8993"/>
                    <a:pt x="3143" y="8733"/>
                  </a:cubicBezTo>
                  <a:cubicBezTo>
                    <a:pt x="3247" y="8610"/>
                    <a:pt x="3331" y="8473"/>
                    <a:pt x="3457" y="8336"/>
                  </a:cubicBezTo>
                  <a:lnTo>
                    <a:pt x="3792" y="7953"/>
                  </a:lnTo>
                  <a:cubicBezTo>
                    <a:pt x="4253" y="7446"/>
                    <a:pt x="4735" y="6954"/>
                    <a:pt x="5280" y="6488"/>
                  </a:cubicBezTo>
                  <a:cubicBezTo>
                    <a:pt x="5803" y="6009"/>
                    <a:pt x="6411" y="5585"/>
                    <a:pt x="7039" y="5147"/>
                  </a:cubicBezTo>
                  <a:cubicBezTo>
                    <a:pt x="7354" y="4941"/>
                    <a:pt x="7668" y="4722"/>
                    <a:pt x="8003" y="4531"/>
                  </a:cubicBezTo>
                  <a:cubicBezTo>
                    <a:pt x="8338" y="4325"/>
                    <a:pt x="8673" y="4148"/>
                    <a:pt x="9030" y="3956"/>
                  </a:cubicBezTo>
                  <a:cubicBezTo>
                    <a:pt x="9742" y="3586"/>
                    <a:pt x="10454" y="3244"/>
                    <a:pt x="11229" y="2929"/>
                  </a:cubicBezTo>
                  <a:cubicBezTo>
                    <a:pt x="12759" y="2300"/>
                    <a:pt x="14414" y="1793"/>
                    <a:pt x="16132" y="1424"/>
                  </a:cubicBezTo>
                  <a:cubicBezTo>
                    <a:pt x="16949" y="1246"/>
                    <a:pt x="17787" y="1095"/>
                    <a:pt x="18646" y="986"/>
                  </a:cubicBezTo>
                  <a:lnTo>
                    <a:pt x="17787" y="1862"/>
                  </a:lnTo>
                  <a:lnTo>
                    <a:pt x="21579" y="671"/>
                  </a:lnTo>
                  <a:close/>
                </a:path>
              </a:pathLst>
            </a:custGeom>
            <a:solidFill>
              <a:srgbClr val="13A1D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50"/>
                <a:buFont typeface="Calibri"/>
                <a:buNone/>
              </a:pPr>
              <a:endParaRPr sz="22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3566978" y="1602830"/>
              <a:ext cx="1814690" cy="2737485"/>
            </a:xfrm>
            <a:custGeom>
              <a:avLst/>
              <a:gdLst/>
              <a:ahLst/>
              <a:cxnLst/>
              <a:rect l="l" t="t" r="r" b="b"/>
              <a:pathLst>
                <a:path w="21579" h="21576" extrusionOk="0">
                  <a:moveTo>
                    <a:pt x="21579" y="14236"/>
                  </a:moveTo>
                  <a:cubicBezTo>
                    <a:pt x="21600" y="11739"/>
                    <a:pt x="20568" y="9227"/>
                    <a:pt x="18674" y="7064"/>
                  </a:cubicBezTo>
                  <a:cubicBezTo>
                    <a:pt x="18189" y="6520"/>
                    <a:pt x="17663" y="6004"/>
                    <a:pt x="17095" y="5502"/>
                  </a:cubicBezTo>
                  <a:cubicBezTo>
                    <a:pt x="16526" y="4999"/>
                    <a:pt x="15895" y="4539"/>
                    <a:pt x="15221" y="4092"/>
                  </a:cubicBezTo>
                  <a:cubicBezTo>
                    <a:pt x="13874" y="3213"/>
                    <a:pt x="12379" y="2432"/>
                    <a:pt x="10737" y="1832"/>
                  </a:cubicBezTo>
                  <a:cubicBezTo>
                    <a:pt x="9116" y="1204"/>
                    <a:pt x="7347" y="743"/>
                    <a:pt x="5537" y="423"/>
                  </a:cubicBezTo>
                  <a:cubicBezTo>
                    <a:pt x="3726" y="116"/>
                    <a:pt x="1853" y="-24"/>
                    <a:pt x="0" y="4"/>
                  </a:cubicBezTo>
                  <a:cubicBezTo>
                    <a:pt x="1832" y="129"/>
                    <a:pt x="3663" y="367"/>
                    <a:pt x="5389" y="743"/>
                  </a:cubicBezTo>
                  <a:cubicBezTo>
                    <a:pt x="7116" y="1134"/>
                    <a:pt x="8779" y="1636"/>
                    <a:pt x="10316" y="2278"/>
                  </a:cubicBezTo>
                  <a:cubicBezTo>
                    <a:pt x="11095" y="2599"/>
                    <a:pt x="11811" y="2948"/>
                    <a:pt x="12526" y="3325"/>
                  </a:cubicBezTo>
                  <a:cubicBezTo>
                    <a:pt x="12863" y="3520"/>
                    <a:pt x="13221" y="3702"/>
                    <a:pt x="13558" y="3911"/>
                  </a:cubicBezTo>
                  <a:cubicBezTo>
                    <a:pt x="13895" y="4106"/>
                    <a:pt x="14211" y="4329"/>
                    <a:pt x="14526" y="4539"/>
                  </a:cubicBezTo>
                  <a:cubicBezTo>
                    <a:pt x="15137" y="4971"/>
                    <a:pt x="15747" y="5418"/>
                    <a:pt x="16295" y="5906"/>
                  </a:cubicBezTo>
                  <a:cubicBezTo>
                    <a:pt x="16842" y="6381"/>
                    <a:pt x="17326" y="6883"/>
                    <a:pt x="17789" y="7399"/>
                  </a:cubicBezTo>
                  <a:lnTo>
                    <a:pt x="18126" y="7790"/>
                  </a:lnTo>
                  <a:cubicBezTo>
                    <a:pt x="18232" y="7916"/>
                    <a:pt x="18337" y="8055"/>
                    <a:pt x="18442" y="8195"/>
                  </a:cubicBezTo>
                  <a:cubicBezTo>
                    <a:pt x="18653" y="8460"/>
                    <a:pt x="18821" y="8739"/>
                    <a:pt x="19011" y="9004"/>
                  </a:cubicBezTo>
                  <a:cubicBezTo>
                    <a:pt x="19368" y="9562"/>
                    <a:pt x="19663" y="10120"/>
                    <a:pt x="19916" y="10692"/>
                  </a:cubicBezTo>
                  <a:cubicBezTo>
                    <a:pt x="20189" y="11264"/>
                    <a:pt x="20358" y="11850"/>
                    <a:pt x="20505" y="12450"/>
                  </a:cubicBezTo>
                  <a:cubicBezTo>
                    <a:pt x="20568" y="12743"/>
                    <a:pt x="20632" y="13050"/>
                    <a:pt x="20674" y="13343"/>
                  </a:cubicBezTo>
                  <a:lnTo>
                    <a:pt x="20737" y="13790"/>
                  </a:lnTo>
                  <a:lnTo>
                    <a:pt x="20779" y="14236"/>
                  </a:lnTo>
                  <a:cubicBezTo>
                    <a:pt x="20905" y="16106"/>
                    <a:pt x="20484" y="17990"/>
                    <a:pt x="19558" y="19790"/>
                  </a:cubicBezTo>
                  <a:lnTo>
                    <a:pt x="18800" y="18785"/>
                  </a:lnTo>
                  <a:lnTo>
                    <a:pt x="18421" y="21576"/>
                  </a:lnTo>
                  <a:lnTo>
                    <a:pt x="21389" y="19581"/>
                  </a:lnTo>
                  <a:lnTo>
                    <a:pt x="19811" y="19832"/>
                  </a:lnTo>
                  <a:cubicBezTo>
                    <a:pt x="20968" y="18102"/>
                    <a:pt x="21579" y="16162"/>
                    <a:pt x="21579" y="142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50"/>
                <a:buFont typeface="Calibri"/>
                <a:buNone/>
              </a:pPr>
              <a:endParaRPr sz="22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920504" y="4400066"/>
              <a:ext cx="3158400" cy="9436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02" y="14589"/>
                  </a:moveTo>
                  <a:cubicBezTo>
                    <a:pt x="15970" y="16210"/>
                    <a:pt x="15001" y="17507"/>
                    <a:pt x="13984" y="18317"/>
                  </a:cubicBezTo>
                  <a:cubicBezTo>
                    <a:pt x="12967" y="19168"/>
                    <a:pt x="11926" y="19614"/>
                    <a:pt x="10885" y="19574"/>
                  </a:cubicBezTo>
                  <a:cubicBezTo>
                    <a:pt x="9843" y="19574"/>
                    <a:pt x="8802" y="19168"/>
                    <a:pt x="7785" y="18317"/>
                  </a:cubicBezTo>
                  <a:cubicBezTo>
                    <a:pt x="6768" y="17507"/>
                    <a:pt x="5787" y="16210"/>
                    <a:pt x="4867" y="14589"/>
                  </a:cubicBezTo>
                  <a:cubicBezTo>
                    <a:pt x="3439" y="12036"/>
                    <a:pt x="2155" y="8591"/>
                    <a:pt x="1078" y="4458"/>
                  </a:cubicBezTo>
                  <a:lnTo>
                    <a:pt x="2022" y="4539"/>
                  </a:lnTo>
                  <a:lnTo>
                    <a:pt x="0" y="0"/>
                  </a:lnTo>
                  <a:lnTo>
                    <a:pt x="702" y="7821"/>
                  </a:lnTo>
                  <a:lnTo>
                    <a:pt x="957" y="4741"/>
                  </a:lnTo>
                  <a:cubicBezTo>
                    <a:pt x="1925" y="9240"/>
                    <a:pt x="3196" y="13090"/>
                    <a:pt x="4637" y="15926"/>
                  </a:cubicBezTo>
                  <a:cubicBezTo>
                    <a:pt x="5570" y="17791"/>
                    <a:pt x="6587" y="19168"/>
                    <a:pt x="7640" y="20141"/>
                  </a:cubicBezTo>
                  <a:cubicBezTo>
                    <a:pt x="8693" y="21073"/>
                    <a:pt x="9783" y="21559"/>
                    <a:pt x="10885" y="21600"/>
                  </a:cubicBezTo>
                  <a:cubicBezTo>
                    <a:pt x="11974" y="21559"/>
                    <a:pt x="13076" y="21114"/>
                    <a:pt x="14130" y="20141"/>
                  </a:cubicBezTo>
                  <a:cubicBezTo>
                    <a:pt x="15183" y="19168"/>
                    <a:pt x="16200" y="17791"/>
                    <a:pt x="17132" y="15926"/>
                  </a:cubicBezTo>
                  <a:cubicBezTo>
                    <a:pt x="19009" y="12239"/>
                    <a:pt x="20583" y="6889"/>
                    <a:pt x="21600" y="567"/>
                  </a:cubicBezTo>
                  <a:cubicBezTo>
                    <a:pt x="20365" y="6444"/>
                    <a:pt x="18755" y="11307"/>
                    <a:pt x="16902" y="145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50"/>
                <a:buFont typeface="Calibri"/>
                <a:buNone/>
              </a:pPr>
              <a:endParaRPr sz="22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 txBox="1"/>
            <p:nvPr/>
          </p:nvSpPr>
          <p:spPr>
            <a:xfrm>
              <a:off x="2376755" y="2537539"/>
              <a:ext cx="767732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3904341" y="2537539"/>
              <a:ext cx="767732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Calibri"/>
                <a:buNone/>
              </a:pPr>
              <a:r>
                <a:rPr lang="en-US" sz="30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/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3140548" y="3957549"/>
              <a:ext cx="767732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Calibri"/>
                <a:buNone/>
              </a:pPr>
              <a:r>
                <a:rPr lang="en-US" sz="30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/>
            </a:p>
          </p:txBody>
        </p:sp>
      </p:grpSp>
      <p:grpSp>
        <p:nvGrpSpPr>
          <p:cNvPr id="186" name="Google Shape;186;p6"/>
          <p:cNvGrpSpPr/>
          <p:nvPr/>
        </p:nvGrpSpPr>
        <p:grpSpPr>
          <a:xfrm>
            <a:off x="4334986" y="2209800"/>
            <a:ext cx="4504214" cy="884317"/>
            <a:chOff x="5779981" y="1602829"/>
            <a:chExt cx="4774779" cy="1179089"/>
          </a:xfrm>
        </p:grpSpPr>
        <p:sp>
          <p:nvSpPr>
            <p:cNvPr id="187" name="Google Shape;187;p6"/>
            <p:cNvSpPr/>
            <p:nvPr/>
          </p:nvSpPr>
          <p:spPr>
            <a:xfrm>
              <a:off x="5859561" y="1701961"/>
              <a:ext cx="980819" cy="980827"/>
            </a:xfrm>
            <a:custGeom>
              <a:avLst/>
              <a:gdLst/>
              <a:ahLst/>
              <a:cxnLst/>
              <a:rect l="l" t="t" r="r" b="b"/>
              <a:pathLst>
                <a:path w="980819" h="980827" extrusionOk="0">
                  <a:moveTo>
                    <a:pt x="490520" y="0"/>
                  </a:moveTo>
                  <a:cubicBezTo>
                    <a:pt x="761312" y="0"/>
                    <a:pt x="980819" y="219551"/>
                    <a:pt x="980819" y="490414"/>
                  </a:cubicBezTo>
                  <a:cubicBezTo>
                    <a:pt x="980819" y="761277"/>
                    <a:pt x="761312" y="980827"/>
                    <a:pt x="490520" y="980827"/>
                  </a:cubicBezTo>
                  <a:cubicBezTo>
                    <a:pt x="219728" y="980827"/>
                    <a:pt x="0" y="761277"/>
                    <a:pt x="0" y="490414"/>
                  </a:cubicBezTo>
                  <a:cubicBezTo>
                    <a:pt x="0" y="219551"/>
                    <a:pt x="219728" y="0"/>
                    <a:pt x="490520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779981" y="1602829"/>
              <a:ext cx="4774779" cy="11790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933" y="0"/>
                  </a:moveTo>
                  <a:lnTo>
                    <a:pt x="2667" y="0"/>
                  </a:lnTo>
                  <a:cubicBezTo>
                    <a:pt x="1193" y="0"/>
                    <a:pt x="0" y="4832"/>
                    <a:pt x="0" y="10800"/>
                  </a:cubicBezTo>
                  <a:lnTo>
                    <a:pt x="0" y="10800"/>
                  </a:lnTo>
                  <a:cubicBezTo>
                    <a:pt x="0" y="16768"/>
                    <a:pt x="1193" y="21600"/>
                    <a:pt x="2667" y="21600"/>
                  </a:cubicBezTo>
                  <a:lnTo>
                    <a:pt x="18933" y="21600"/>
                  </a:lnTo>
                  <a:cubicBezTo>
                    <a:pt x="20407" y="21600"/>
                    <a:pt x="21600" y="16768"/>
                    <a:pt x="21600" y="10800"/>
                  </a:cubicBezTo>
                  <a:lnTo>
                    <a:pt x="21600" y="10800"/>
                  </a:lnTo>
                  <a:cubicBezTo>
                    <a:pt x="21600" y="4832"/>
                    <a:pt x="20407" y="0"/>
                    <a:pt x="18933" y="0"/>
                  </a:cubicBezTo>
                  <a:close/>
                  <a:moveTo>
                    <a:pt x="2579" y="19784"/>
                  </a:moveTo>
                  <a:cubicBezTo>
                    <a:pt x="1354" y="19784"/>
                    <a:pt x="360" y="15762"/>
                    <a:pt x="360" y="10800"/>
                  </a:cubicBezTo>
                  <a:cubicBezTo>
                    <a:pt x="360" y="5838"/>
                    <a:pt x="1354" y="1816"/>
                    <a:pt x="2579" y="1816"/>
                  </a:cubicBezTo>
                  <a:cubicBezTo>
                    <a:pt x="3804" y="1816"/>
                    <a:pt x="4797" y="5838"/>
                    <a:pt x="4797" y="10800"/>
                  </a:cubicBezTo>
                  <a:cubicBezTo>
                    <a:pt x="4797" y="15762"/>
                    <a:pt x="3804" y="19784"/>
                    <a:pt x="2579" y="19784"/>
                  </a:cubicBezTo>
                  <a:close/>
                </a:path>
              </a:pathLst>
            </a:custGeom>
            <a:solidFill>
              <a:srgbClr val="4CC1E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50"/>
                <a:buFont typeface="Calibri"/>
                <a:buNone/>
              </a:pPr>
              <a:endParaRPr sz="22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6" descr="Lightbulb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9157" y="2358638"/>
            <a:ext cx="586641" cy="5866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6"/>
          <p:cNvGrpSpPr/>
          <p:nvPr/>
        </p:nvGrpSpPr>
        <p:grpSpPr>
          <a:xfrm>
            <a:off x="5334000" y="2204969"/>
            <a:ext cx="3359332" cy="766831"/>
            <a:chOff x="332935" y="2624227"/>
            <a:chExt cx="3733817" cy="1188784"/>
          </a:xfrm>
        </p:grpSpPr>
        <p:sp>
          <p:nvSpPr>
            <p:cNvPr id="191" name="Google Shape;191;p6"/>
            <p:cNvSpPr txBox="1"/>
            <p:nvPr/>
          </p:nvSpPr>
          <p:spPr>
            <a:xfrm>
              <a:off x="332935" y="2624227"/>
              <a:ext cx="2997544" cy="465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Calibri"/>
                <a:buNone/>
              </a:pPr>
              <a:r>
                <a:rPr lang="en-US" sz="135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History &amp; Origin</a:t>
              </a: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332935" y="3025743"/>
              <a:ext cx="3733817" cy="787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Calibri"/>
                <a:buNone/>
              </a:pPr>
              <a:r>
                <a:rPr lang="en-US" sz="135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Science is a new term. But in the same sense as Columbus discovered America.</a:t>
              </a:r>
              <a:r>
                <a:rPr lang="en-US" sz="9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4334986" y="3282665"/>
            <a:ext cx="4504214" cy="884317"/>
            <a:chOff x="5779981" y="2877518"/>
            <a:chExt cx="4774779" cy="1179089"/>
          </a:xfrm>
        </p:grpSpPr>
        <p:sp>
          <p:nvSpPr>
            <p:cNvPr id="194" name="Google Shape;194;p6"/>
            <p:cNvSpPr/>
            <p:nvPr/>
          </p:nvSpPr>
          <p:spPr>
            <a:xfrm>
              <a:off x="5859561" y="2976650"/>
              <a:ext cx="980819" cy="980827"/>
            </a:xfrm>
            <a:custGeom>
              <a:avLst/>
              <a:gdLst/>
              <a:ahLst/>
              <a:cxnLst/>
              <a:rect l="l" t="t" r="r" b="b"/>
              <a:pathLst>
                <a:path w="980819" h="980827" extrusionOk="0">
                  <a:moveTo>
                    <a:pt x="490520" y="0"/>
                  </a:moveTo>
                  <a:cubicBezTo>
                    <a:pt x="761312" y="0"/>
                    <a:pt x="980819" y="219551"/>
                    <a:pt x="980819" y="490414"/>
                  </a:cubicBezTo>
                  <a:cubicBezTo>
                    <a:pt x="980819" y="761277"/>
                    <a:pt x="761312" y="980827"/>
                    <a:pt x="490520" y="980827"/>
                  </a:cubicBezTo>
                  <a:cubicBezTo>
                    <a:pt x="219728" y="980827"/>
                    <a:pt x="0" y="761277"/>
                    <a:pt x="0" y="490414"/>
                  </a:cubicBezTo>
                  <a:cubicBezTo>
                    <a:pt x="0" y="219551"/>
                    <a:pt x="219728" y="0"/>
                    <a:pt x="490520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779981" y="2877518"/>
              <a:ext cx="4774779" cy="11790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933" y="0"/>
                  </a:moveTo>
                  <a:lnTo>
                    <a:pt x="2667" y="0"/>
                  </a:lnTo>
                  <a:cubicBezTo>
                    <a:pt x="1193" y="0"/>
                    <a:pt x="0" y="4832"/>
                    <a:pt x="0" y="10800"/>
                  </a:cubicBezTo>
                  <a:lnTo>
                    <a:pt x="0" y="10800"/>
                  </a:lnTo>
                  <a:cubicBezTo>
                    <a:pt x="0" y="16768"/>
                    <a:pt x="1193" y="21600"/>
                    <a:pt x="2667" y="21600"/>
                  </a:cubicBezTo>
                  <a:lnTo>
                    <a:pt x="18933" y="21600"/>
                  </a:lnTo>
                  <a:cubicBezTo>
                    <a:pt x="20407" y="21600"/>
                    <a:pt x="21600" y="16768"/>
                    <a:pt x="21600" y="10800"/>
                  </a:cubicBezTo>
                  <a:lnTo>
                    <a:pt x="21600" y="10800"/>
                  </a:lnTo>
                  <a:cubicBezTo>
                    <a:pt x="21600" y="4832"/>
                    <a:pt x="20407" y="0"/>
                    <a:pt x="18933" y="0"/>
                  </a:cubicBezTo>
                  <a:close/>
                  <a:moveTo>
                    <a:pt x="2579" y="19784"/>
                  </a:moveTo>
                  <a:cubicBezTo>
                    <a:pt x="1354" y="19784"/>
                    <a:pt x="360" y="15762"/>
                    <a:pt x="360" y="10800"/>
                  </a:cubicBezTo>
                  <a:cubicBezTo>
                    <a:pt x="360" y="5838"/>
                    <a:pt x="1354" y="1816"/>
                    <a:pt x="2579" y="1816"/>
                  </a:cubicBezTo>
                  <a:cubicBezTo>
                    <a:pt x="3804" y="1816"/>
                    <a:pt x="4797" y="5838"/>
                    <a:pt x="4797" y="10800"/>
                  </a:cubicBezTo>
                  <a:cubicBezTo>
                    <a:pt x="4797" y="15762"/>
                    <a:pt x="3804" y="19784"/>
                    <a:pt x="2579" y="19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50"/>
                <a:buFont typeface="Calibri"/>
                <a:buNone/>
              </a:pPr>
              <a:endParaRPr sz="22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6" name="Google Shape;196;p6" descr="Gears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9157" y="3431503"/>
            <a:ext cx="586641" cy="5866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6"/>
          <p:cNvGrpSpPr/>
          <p:nvPr/>
        </p:nvGrpSpPr>
        <p:grpSpPr>
          <a:xfrm>
            <a:off x="5334000" y="3200400"/>
            <a:ext cx="3352800" cy="944181"/>
            <a:chOff x="332935" y="2580175"/>
            <a:chExt cx="4188212" cy="1258908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340726" y="2580175"/>
              <a:ext cx="2997544" cy="400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Calibri"/>
                <a:buNone/>
              </a:pPr>
              <a:r>
                <a:rPr lang="en-US" sz="135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What is Data Science?</a:t>
              </a:r>
              <a:endParaRPr sz="13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332935" y="2884975"/>
              <a:ext cx="4188212" cy="954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science is an interdisciplinary field that uses scientific methods, processes, algorithms and systems to extract knowledge and insights.</a:t>
              </a:r>
              <a:endParaRPr sz="13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6"/>
          <p:cNvGrpSpPr/>
          <p:nvPr/>
        </p:nvGrpSpPr>
        <p:grpSpPr>
          <a:xfrm>
            <a:off x="4334986" y="4355530"/>
            <a:ext cx="4504214" cy="884317"/>
            <a:chOff x="5779981" y="4152208"/>
            <a:chExt cx="4774779" cy="1179089"/>
          </a:xfrm>
        </p:grpSpPr>
        <p:sp>
          <p:nvSpPr>
            <p:cNvPr id="201" name="Google Shape;201;p6"/>
            <p:cNvSpPr/>
            <p:nvPr/>
          </p:nvSpPr>
          <p:spPr>
            <a:xfrm>
              <a:off x="5859561" y="4251340"/>
              <a:ext cx="980819" cy="980827"/>
            </a:xfrm>
            <a:custGeom>
              <a:avLst/>
              <a:gdLst/>
              <a:ahLst/>
              <a:cxnLst/>
              <a:rect l="l" t="t" r="r" b="b"/>
              <a:pathLst>
                <a:path w="980819" h="980827" extrusionOk="0">
                  <a:moveTo>
                    <a:pt x="490520" y="0"/>
                  </a:moveTo>
                  <a:cubicBezTo>
                    <a:pt x="761312" y="0"/>
                    <a:pt x="980819" y="219551"/>
                    <a:pt x="980819" y="490414"/>
                  </a:cubicBezTo>
                  <a:cubicBezTo>
                    <a:pt x="980819" y="761277"/>
                    <a:pt x="761312" y="980827"/>
                    <a:pt x="490520" y="980827"/>
                  </a:cubicBezTo>
                  <a:cubicBezTo>
                    <a:pt x="219728" y="980827"/>
                    <a:pt x="0" y="761277"/>
                    <a:pt x="0" y="490414"/>
                  </a:cubicBezTo>
                  <a:cubicBezTo>
                    <a:pt x="0" y="219551"/>
                    <a:pt x="219728" y="0"/>
                    <a:pt x="490520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Calibri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779981" y="4152208"/>
              <a:ext cx="4774779" cy="11790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933" y="0"/>
                  </a:moveTo>
                  <a:lnTo>
                    <a:pt x="2667" y="0"/>
                  </a:lnTo>
                  <a:cubicBezTo>
                    <a:pt x="1193" y="0"/>
                    <a:pt x="0" y="4832"/>
                    <a:pt x="0" y="10800"/>
                  </a:cubicBezTo>
                  <a:lnTo>
                    <a:pt x="0" y="10800"/>
                  </a:lnTo>
                  <a:cubicBezTo>
                    <a:pt x="0" y="16768"/>
                    <a:pt x="1193" y="21600"/>
                    <a:pt x="2667" y="21600"/>
                  </a:cubicBezTo>
                  <a:lnTo>
                    <a:pt x="18933" y="21600"/>
                  </a:lnTo>
                  <a:cubicBezTo>
                    <a:pt x="20407" y="21600"/>
                    <a:pt x="21600" y="16768"/>
                    <a:pt x="21600" y="10800"/>
                  </a:cubicBezTo>
                  <a:lnTo>
                    <a:pt x="21600" y="10800"/>
                  </a:lnTo>
                  <a:cubicBezTo>
                    <a:pt x="21600" y="4832"/>
                    <a:pt x="20407" y="0"/>
                    <a:pt x="18933" y="0"/>
                  </a:cubicBezTo>
                  <a:close/>
                  <a:moveTo>
                    <a:pt x="2579" y="19784"/>
                  </a:moveTo>
                  <a:cubicBezTo>
                    <a:pt x="1354" y="19784"/>
                    <a:pt x="360" y="15762"/>
                    <a:pt x="360" y="10800"/>
                  </a:cubicBezTo>
                  <a:cubicBezTo>
                    <a:pt x="360" y="5838"/>
                    <a:pt x="1354" y="1816"/>
                    <a:pt x="2579" y="1816"/>
                  </a:cubicBezTo>
                  <a:cubicBezTo>
                    <a:pt x="3804" y="1816"/>
                    <a:pt x="4797" y="5838"/>
                    <a:pt x="4797" y="10800"/>
                  </a:cubicBezTo>
                  <a:cubicBezTo>
                    <a:pt x="4797" y="15762"/>
                    <a:pt x="3804" y="19784"/>
                    <a:pt x="2579" y="19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50"/>
                <a:buFont typeface="Calibri"/>
                <a:buNone/>
              </a:pPr>
              <a:endParaRPr sz="22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3" name="Google Shape;203;p6" descr="Hourglass 30%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9157" y="4504368"/>
            <a:ext cx="586641" cy="5866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6"/>
          <p:cNvGrpSpPr/>
          <p:nvPr/>
        </p:nvGrpSpPr>
        <p:grpSpPr>
          <a:xfrm>
            <a:off x="5334000" y="4343400"/>
            <a:ext cx="3359332" cy="990979"/>
            <a:chOff x="332935" y="2689321"/>
            <a:chExt cx="4006454" cy="1321306"/>
          </a:xfrm>
        </p:grpSpPr>
        <p:sp>
          <p:nvSpPr>
            <p:cNvPr id="205" name="Google Shape;205;p6"/>
            <p:cNvSpPr txBox="1"/>
            <p:nvPr/>
          </p:nvSpPr>
          <p:spPr>
            <a:xfrm>
              <a:off x="332935" y="2689321"/>
              <a:ext cx="29975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Calibri"/>
                <a:buNone/>
              </a:pPr>
              <a:r>
                <a:rPr lang="en-US" sz="135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Science Life Cycle</a:t>
              </a:r>
              <a:endParaRPr sz="13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 txBox="1"/>
            <p:nvPr/>
          </p:nvSpPr>
          <p:spPr>
            <a:xfrm>
              <a:off x="332935" y="3025741"/>
              <a:ext cx="4006454" cy="984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 data science life cycle is an iterative set of data science steps you take to deliver a project or analysis.</a:t>
              </a:r>
              <a:endParaRPr sz="13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6"/>
          <p:cNvSpPr txBox="1"/>
          <p:nvPr/>
        </p:nvSpPr>
        <p:spPr>
          <a:xfrm>
            <a:off x="7239000" y="6248400"/>
            <a:ext cx="1333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Continued…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Science Life Cycle</a:t>
            </a:r>
            <a:endParaRPr/>
          </a:p>
        </p:txBody>
      </p:sp>
      <p:pic>
        <p:nvPicPr>
          <p:cNvPr id="213" name="Google Shape;213;p7" descr="C:\Users\Pawan\Documents\Downloads\data science lifecyc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200"/>
            <a:ext cx="485775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/>
          <p:nvPr/>
        </p:nvSpPr>
        <p:spPr>
          <a:xfrm>
            <a:off x="5638800" y="2057400"/>
            <a:ext cx="30808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01 Business Understanding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5638800" y="3059952"/>
            <a:ext cx="20180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03 Data Cleaning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5638800" y="3561228"/>
            <a:ext cx="23101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04 Data Exploration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5638800" y="4062504"/>
            <a:ext cx="26783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05 Feature Engineering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5638800" y="5065054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07 Data Visualization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5638800" y="4563780"/>
            <a:ext cx="26755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06 Predictive Modeling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5638800" y="2558676"/>
            <a:ext cx="18498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02 Data Mining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7239000" y="6248400"/>
            <a:ext cx="1333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Continued…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 in Data Science Life Cycle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457200" y="1141512"/>
            <a:ext cx="8534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01 </a:t>
            </a:r>
            <a:r>
              <a:rPr lang="en-US" sz="20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Business Understanding</a:t>
            </a:r>
            <a:r>
              <a:rPr lang="en-US" sz="2000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the problem you are trying to solve using data science.</a:t>
            </a:r>
            <a:r>
              <a:rPr lang="en-US" sz="2000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457200" y="2590800"/>
            <a:ext cx="7315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03 </a:t>
            </a:r>
            <a:r>
              <a:rPr lang="en-US" sz="20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the data and make it into a desirable form.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457200" y="3200400"/>
            <a:ext cx="8686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04 </a:t>
            </a:r>
            <a:r>
              <a:rPr lang="en-US" sz="20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Exploration</a:t>
            </a: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visualization tools to explore the data and find interesting patterns.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457200" y="4038600"/>
            <a:ext cx="8229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05 </a:t>
            </a:r>
            <a:r>
              <a:rPr lang="en-US" sz="20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 raw data into more informative features.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457200" y="5486400"/>
            <a:ext cx="8686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07 </a:t>
            </a:r>
            <a:r>
              <a:rPr lang="en-US" sz="20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Communicate the results visually using the most suitable visualization techniques for effective interpretation by stakeholders.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457200" y="4648200"/>
            <a:ext cx="8686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06 </a:t>
            </a:r>
            <a:r>
              <a:rPr lang="en-US" sz="20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Predictive Modeling</a:t>
            </a:r>
            <a:r>
              <a:rPr lang="en-US" sz="20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 with different machine learning algorithms to find out which works best for our data.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457200" y="1981200"/>
            <a:ext cx="8305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02 </a:t>
            </a:r>
            <a:r>
              <a:rPr lang="en-US" sz="20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Mining</a:t>
            </a:r>
            <a:r>
              <a:rPr lang="en-US" sz="2000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 as much as relevant data as possible.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03 Pre-requisite</a:t>
            </a:r>
            <a:endParaRPr sz="44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562642" y="3556293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562642" y="3054512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562642" y="2050949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562642" y="4058075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1295400" y="2087020"/>
            <a:ext cx="20602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Understanding of Data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1295400" y="3104960"/>
            <a:ext cx="25176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Understanding of programming </a:t>
            </a: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1295400" y="3606236"/>
            <a:ext cx="21769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Understanding of Statistics </a:t>
            </a: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1295400" y="4107512"/>
            <a:ext cx="27133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Understanding of business domain</a:t>
            </a:r>
            <a:endParaRPr/>
          </a:p>
        </p:txBody>
      </p:sp>
      <p:sp>
        <p:nvSpPr>
          <p:cNvPr id="248" name="Google Shape;248;p9"/>
          <p:cNvSpPr/>
          <p:nvPr/>
        </p:nvSpPr>
        <p:spPr>
          <a:xfrm>
            <a:off x="562642" y="2552730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1295400" y="2603684"/>
            <a:ext cx="27185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Understanding of algorithms/logic </a:t>
            </a: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457200" y="1371600"/>
            <a:ext cx="228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6125242" y="3589396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6125242" y="3087615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6125242" y="2084052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6125242" y="4091178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6858000" y="2120123"/>
            <a:ext cx="1879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Language: Python, R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6858000" y="3138063"/>
            <a:ext cx="7899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6858000" y="3639339"/>
            <a:ext cx="19239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Cloud: AWS, Azure, GCP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6858000" y="4140615"/>
            <a:ext cx="11081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6125242" y="2585833"/>
            <a:ext cx="555262" cy="4046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6858000" y="2636787"/>
            <a:ext cx="1621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Query: SQL/ MySQL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6096000" y="1447800"/>
            <a:ext cx="228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Office PowerPoint</Application>
  <PresentationFormat>On-screen Show (4:3)</PresentationFormat>
  <Paragraphs>163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Why should you think career as Data Scientist?</vt:lpstr>
      <vt:lpstr>Learning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Akelkar</dc:creator>
  <cp:lastModifiedBy>Kumar Ganjhu, Pawan</cp:lastModifiedBy>
  <cp:revision>9</cp:revision>
  <dcterms:created xsi:type="dcterms:W3CDTF">2006-08-16T00:00:00Z</dcterms:created>
  <dcterms:modified xsi:type="dcterms:W3CDTF">2022-03-15T10:08:40Z</dcterms:modified>
</cp:coreProperties>
</file>