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2" r:id="rId4"/>
    <p:sldId id="281" r:id="rId5"/>
    <p:sldId id="311" r:id="rId6"/>
    <p:sldId id="307" r:id="rId7"/>
    <p:sldId id="313" r:id="rId8"/>
    <p:sldId id="298" r:id="rId9"/>
    <p:sldId id="312" r:id="rId10"/>
    <p:sldId id="315" r:id="rId11"/>
    <p:sldId id="329" r:id="rId12"/>
    <p:sldId id="316" r:id="rId13"/>
    <p:sldId id="317" r:id="rId14"/>
    <p:sldId id="324" r:id="rId15"/>
    <p:sldId id="323" r:id="rId16"/>
    <p:sldId id="325" r:id="rId17"/>
    <p:sldId id="326" r:id="rId18"/>
    <p:sldId id="330" r:id="rId19"/>
    <p:sldId id="333" r:id="rId20"/>
    <p:sldId id="327" r:id="rId21"/>
    <p:sldId id="328" r:id="rId22"/>
    <p:sldId id="322" r:id="rId23"/>
    <p:sldId id="331" r:id="rId24"/>
    <p:sldId id="332" r:id="rId25"/>
    <p:sldId id="334" r:id="rId26"/>
    <p:sldId id="304" r:id="rId27"/>
    <p:sldId id="310" r:id="rId28"/>
    <p:sldId id="31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9462" autoAdjust="0"/>
  </p:normalViewPr>
  <p:slideViewPr>
    <p:cSldViewPr snapToGrid="0">
      <p:cViewPr varScale="1">
        <p:scale>
          <a:sx n="73" d="100"/>
          <a:sy n="73" d="100"/>
        </p:scale>
        <p:origin x="-624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754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pPr/>
              <a:t>06-May-18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pPr/>
              <a:t>06-May-18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pPr/>
              <a:t>06-May-18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pPr/>
              <a:t>06-May-18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pPr/>
              <a:t>06-May-18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pPr/>
              <a:t>06-May-18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pPr/>
              <a:t>06-May-18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pPr/>
              <a:t>06-May-18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pPr/>
              <a:t>06-May-18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pPr/>
              <a:t>06-May-18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pPr/>
              <a:t>06-May-18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blipFill dpi="0" rotWithShape="1">
          <a:blip r:embed="rId13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pPr/>
              <a:t>06-May-18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in.mathworks.com/help/images/ref/graythresh.html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 rot="10800000" flipV="1">
            <a:off x="1160059" y="299859"/>
            <a:ext cx="9581297" cy="7953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SIDDAGANGA INSTITUTE OF TECHNOLOGY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TUMAKURU-572103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(An Autonomous Institute affiliated to VTU)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INFORMATION SCIENCE AND ENGINEERING</a:t>
            </a:r>
          </a:p>
          <a:p>
            <a:pPr algn="ctr"/>
            <a:endParaRPr lang="en-US" sz="33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508427" y="848436"/>
            <a:ext cx="8077200" cy="19812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73452" y="4885509"/>
            <a:ext cx="3276600" cy="1657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  <a:r>
              <a:rPr lang="en-US" sz="2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Dr. Purohit Shrinivasacharya</a:t>
            </a:r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Associate Professor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Dept. of  ISE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44304" y="4794070"/>
            <a:ext cx="393603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itchFamily="34" charset="0"/>
              </a:rPr>
              <a:t>Project Members: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V Gowravi                  - 1SI14IS012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Pallavi Pratik                  - 1SI14IS028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Pawan Kumar Ganjhu    - 1SI14IS029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Saurav Kumar                - 1SI14IS063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01504" y="3511937"/>
            <a:ext cx="842066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cap="al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An automatic system to recognize kannada language NATURAL SIGN BOARD characters</a:t>
            </a:r>
          </a:p>
          <a:p>
            <a:pPr algn="ctr"/>
            <a:r>
              <a:rPr lang="en-IN" b="1" cap="al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MAJOR PROJECT PRESENTATION</a:t>
            </a:r>
            <a:endParaRPr lang="en-IN" b="1" cap="all" dirty="0" smtClean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131" y="1630995"/>
            <a:ext cx="2116183" cy="18698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648695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45363"/>
          </a:xfrm>
        </p:spPr>
        <p:txBody>
          <a:bodyPr/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Implementation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2069" y="1149532"/>
            <a:ext cx="3200399" cy="548640"/>
          </a:xfrm>
        </p:spPr>
        <p:txBody>
          <a:bodyPr>
            <a:normAutofit/>
          </a:bodyPr>
          <a:lstStyle/>
          <a:p>
            <a:pPr lvl="8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Main Menu</a:t>
            </a:r>
          </a:p>
          <a:p>
            <a:pPr lvl="8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Users\ADMIN\Downloads\main menu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83504" y="1592580"/>
            <a:ext cx="3806462" cy="495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058400" cy="770708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4400" u="sng" dirty="0" smtClean="0">
                <a:latin typeface="Times New Roman" pitchFamily="18" charset="0"/>
                <a:cs typeface="Times New Roman" pitchFamily="18" charset="0"/>
              </a:rPr>
              <a:t>Segmentation-HOG</a:t>
            </a:r>
            <a:endParaRPr lang="en-US" sz="44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ADMIN\Downloads\1segment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7717" y="1672183"/>
            <a:ext cx="4133484" cy="47416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18" y="248194"/>
            <a:ext cx="10607039" cy="6270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1.1 </a:t>
            </a:r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Browse Scene Text Image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browse image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2" y="2037805"/>
            <a:ext cx="7143447" cy="2681015"/>
          </a:xfrm>
          <a:prstGeom prst="rect">
            <a:avLst/>
          </a:prstGeom>
        </p:spPr>
      </p:pic>
      <p:pic>
        <p:nvPicPr>
          <p:cNvPr id="3074" name="Picture 2" descr="C:\Users\ADMIN\Downloads\1segmenta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8746" y="1293360"/>
            <a:ext cx="4065160" cy="46633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209005"/>
            <a:ext cx="11051178" cy="78455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1.2 </a:t>
            </a:r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Convert RGB to Grey Scale</a:t>
            </a:r>
            <a:endParaRPr lang="en-US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rbg to grayscale 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46" y="2091691"/>
            <a:ext cx="6348548" cy="2857500"/>
          </a:xfrm>
          <a:prstGeom prst="rect">
            <a:avLst/>
          </a:prstGeom>
        </p:spPr>
      </p:pic>
      <p:pic>
        <p:nvPicPr>
          <p:cNvPr id="6" name="Picture 2" descr="C:\Users\ADMIN\Downloads\1segmenta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95866" y="1437052"/>
            <a:ext cx="4065160" cy="46633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91886"/>
            <a:ext cx="10058400" cy="1058871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Function : rgb2gray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7726" y="1814513"/>
            <a:ext cx="8974182" cy="325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697" y="378823"/>
            <a:ext cx="10776857" cy="64008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1.3 </a:t>
            </a:r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Calculate Threshold from Grey Scale</a:t>
            </a:r>
            <a:endParaRPr lang="en-US" sz="3600" b="1" u="sng" dirty="0"/>
          </a:p>
        </p:txBody>
      </p:sp>
      <p:pic>
        <p:nvPicPr>
          <p:cNvPr id="4" name="Picture 3" descr="threshold 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30" y="2352947"/>
            <a:ext cx="5902370" cy="2857500"/>
          </a:xfrm>
          <a:prstGeom prst="rect">
            <a:avLst/>
          </a:prstGeom>
        </p:spPr>
      </p:pic>
      <p:pic>
        <p:nvPicPr>
          <p:cNvPr id="6" name="Picture 2" descr="C:\Users\ADMIN\Downloads\1segmenta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47671" y="1502366"/>
            <a:ext cx="4065160" cy="46633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766" y="286603"/>
            <a:ext cx="10580914" cy="1450757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continued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Threshold Calculation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397725" y="2050868"/>
            <a:ext cx="1011500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Times New Roman" pitchFamily="18" charset="0"/>
                <a:ea typeface="Tahoma" pitchFamily="34" charset="0"/>
                <a:cs typeface="Times New Roman" pitchFamily="18" charset="0"/>
                <a:hlinkClick r:id="rId2"/>
              </a:rPr>
              <a:t>level</a:t>
            </a:r>
            <a:r>
              <a:rPr lang="en-US" sz="66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 = graythresh(</a:t>
            </a:r>
            <a:r>
              <a:rPr lang="en-US" sz="6600" dirty="0" smtClean="0">
                <a:latin typeface="Times New Roman" pitchFamily="18" charset="0"/>
                <a:ea typeface="Tahoma" pitchFamily="34" charset="0"/>
                <a:cs typeface="Times New Roman" pitchFamily="18" charset="0"/>
                <a:hlinkClick r:id="rId2"/>
              </a:rPr>
              <a:t>I</a:t>
            </a:r>
            <a:r>
              <a:rPr lang="en-US" sz="66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)</a:t>
            </a:r>
          </a:p>
          <a:p>
            <a:endParaRPr lang="en-US" sz="4000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I – Image for which threshold need to be calculated</a:t>
            </a:r>
          </a:p>
          <a:p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</a:t>
            </a:r>
          </a:p>
          <a:p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level – threshold value</a:t>
            </a:r>
          </a:p>
          <a:p>
            <a:endParaRPr lang="en-US" sz="2400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graythresh – function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509" y="261257"/>
            <a:ext cx="10698480" cy="69233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1.4 </a:t>
            </a:r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Canny Edge Detection</a:t>
            </a:r>
            <a:endParaRPr lang="en-US" sz="3600" b="1" u="sng" dirty="0"/>
          </a:p>
        </p:txBody>
      </p:sp>
      <p:pic>
        <p:nvPicPr>
          <p:cNvPr id="3" name="Picture 2" descr="canny edge detec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171291"/>
            <a:ext cx="6466115" cy="2828925"/>
          </a:xfrm>
          <a:prstGeom prst="rect">
            <a:avLst/>
          </a:prstGeom>
        </p:spPr>
      </p:pic>
      <p:pic>
        <p:nvPicPr>
          <p:cNvPr id="5" name="Picture 2" descr="C:\Users\ADMIN\Downloads\1segmenta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8746" y="1293360"/>
            <a:ext cx="4065160" cy="46633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651" y="182880"/>
            <a:ext cx="10136778" cy="862149"/>
          </a:xfrm>
        </p:spPr>
        <p:txBody>
          <a:bodyPr>
            <a:normAutofit/>
          </a:bodyPr>
          <a:lstStyle/>
          <a:p>
            <a:r>
              <a:rPr lang="en-US" sz="4400" u="sng" dirty="0" smtClean="0">
                <a:latin typeface="Times New Roman" pitchFamily="18" charset="0"/>
                <a:cs typeface="Times New Roman" pitchFamily="18" charset="0"/>
              </a:rPr>
              <a:t>Canny Edge Detection</a:t>
            </a:r>
            <a:endParaRPr lang="en-US" sz="44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1965" y="1136469"/>
            <a:ext cx="1089442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Smoothing: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Blurring of the image to remove noise.</a:t>
            </a:r>
          </a:p>
          <a:p>
            <a:pPr>
              <a:buClr>
                <a:schemeClr val="accent1"/>
              </a:buClr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Finding gradients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The edges should be marked where the gradients of the image has large magnitudes.</a:t>
            </a:r>
          </a:p>
          <a:p>
            <a:pPr>
              <a:buClr>
                <a:schemeClr val="accent1"/>
              </a:buClr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Non-maximum suppression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Only local maxima should be marked as edges.</a:t>
            </a:r>
          </a:p>
          <a:p>
            <a:pPr>
              <a:buClr>
                <a:schemeClr val="accent1"/>
              </a:buClr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Double thresholding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Potential edges are determined by thresholding.</a:t>
            </a:r>
          </a:p>
          <a:p>
            <a:pPr>
              <a:buClr>
                <a:schemeClr val="accent1"/>
              </a:buClr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Edge tracking by hysteresis: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Final edges are determined by suppressing all edges that are not connected to a very certain (strong) edge.</a:t>
            </a:r>
          </a:p>
          <a:p>
            <a:pPr>
              <a:buClr>
                <a:schemeClr val="accent1"/>
              </a:buClr>
            </a:pPr>
            <a:endParaRPr lang="en-US" dirty="0" smtClean="0"/>
          </a:p>
          <a:p>
            <a:pPr>
              <a:buClr>
                <a:schemeClr val="accent1"/>
              </a:buClr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nn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1567541"/>
            <a:ext cx="9731829" cy="46373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7280" y="404949"/>
            <a:ext cx="8795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smtClean="0">
                <a:latin typeface="Times New Roman" pitchFamily="18" charset="0"/>
                <a:cs typeface="Times New Roman" pitchFamily="18" charset="0"/>
              </a:rPr>
              <a:t>Canny Edge Detection Continued…</a:t>
            </a:r>
            <a:endParaRPr lang="en-US" sz="4400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93557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IN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97280" y="1815737"/>
            <a:ext cx="4127863" cy="4144797"/>
          </a:xfrm>
        </p:spPr>
        <p:txBody>
          <a:bodyPr>
            <a:normAutofit/>
          </a:bodyPr>
          <a:lstStyle/>
          <a:p>
            <a:pPr marL="573088" indent="-285750"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3088" indent="-285750"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73088" indent="-285750"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573088" indent="-285750">
              <a:buNone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Existing System</a:t>
            </a:r>
          </a:p>
          <a:p>
            <a:pPr marL="573088" indent="-285750">
              <a:buNone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∙ </a:t>
            </a: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627063" indent="-339725"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marL="627063" indent="-339725"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pPr>
              <a:buFont typeface="Wingdings" pitchFamily="2" charset="2"/>
              <a:buChar char="Ø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16093" y="1789611"/>
            <a:ext cx="3357153" cy="4223174"/>
          </a:xfrm>
        </p:spPr>
        <p:txBody>
          <a:bodyPr>
            <a:normAutofit/>
          </a:bodyPr>
          <a:lstStyle/>
          <a:p>
            <a:pPr marL="627063" indent="-339725"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pPr marL="627063" indent="-339725"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627063" indent="-339725"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627063" indent="-339725"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627063" indent="-339725"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pPr marL="627063" indent="-339725"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90400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268" y="496390"/>
            <a:ext cx="10058400" cy="705394"/>
          </a:xfrm>
        </p:spPr>
        <p:txBody>
          <a:bodyPr>
            <a:noAutofit/>
          </a:bodyPr>
          <a:lstStyle/>
          <a:p>
            <a:r>
              <a:rPr lang="en-US" sz="43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3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300" dirty="0" smtClean="0">
                <a:latin typeface="Times New Roman" pitchFamily="18" charset="0"/>
                <a:cs typeface="Times New Roman" pitchFamily="18" charset="0"/>
              </a:rPr>
              <a:t>1.5 </a:t>
            </a:r>
            <a:r>
              <a:rPr lang="en-US" sz="4300" u="sng" dirty="0" smtClean="0">
                <a:latin typeface="Times New Roman" pitchFamily="18" charset="0"/>
                <a:cs typeface="Times New Roman" pitchFamily="18" charset="0"/>
              </a:rPr>
              <a:t>Remove Unwanted Objects </a:t>
            </a:r>
            <a:endParaRPr lang="en-US" sz="4300" u="sng" dirty="0"/>
          </a:p>
        </p:txBody>
      </p:sp>
      <p:pic>
        <p:nvPicPr>
          <p:cNvPr id="3" name="Picture 2" descr="remove unwanted object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881" y="2139178"/>
            <a:ext cx="6268130" cy="2867025"/>
          </a:xfrm>
          <a:prstGeom prst="rect">
            <a:avLst/>
          </a:prstGeom>
        </p:spPr>
      </p:pic>
      <p:pic>
        <p:nvPicPr>
          <p:cNvPr id="5" name="Picture 2" descr="C:\Users\ADMIN\Downloads\1segmenta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8746" y="1293360"/>
            <a:ext cx="4065160" cy="46633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149" y="287383"/>
            <a:ext cx="10306594" cy="783771"/>
          </a:xfrm>
        </p:spPr>
        <p:txBody>
          <a:bodyPr>
            <a:normAutofit/>
          </a:bodyPr>
          <a:lstStyle/>
          <a:p>
            <a:r>
              <a:rPr lang="en-US" sz="4300" dirty="0" smtClean="0">
                <a:latin typeface="Times New Roman" pitchFamily="18" charset="0"/>
                <a:cs typeface="Times New Roman" pitchFamily="18" charset="0"/>
              </a:rPr>
              <a:t>1.6 </a:t>
            </a:r>
            <a:r>
              <a:rPr lang="en-US" sz="4300" u="sng" dirty="0" smtClean="0">
                <a:latin typeface="Times New Roman" pitchFamily="18" charset="0"/>
                <a:cs typeface="Times New Roman" pitchFamily="18" charset="0"/>
              </a:rPr>
              <a:t>Feature Extraction</a:t>
            </a:r>
            <a:endParaRPr lang="en-US" sz="4300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5641" y="1841863"/>
            <a:ext cx="4829581" cy="2901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C:\Users\Pawan\Desktop\major report\output\6ho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7512" y="1881052"/>
            <a:ext cx="4924425" cy="286076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730137" y="4833257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Sample 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12480" y="485938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Sample 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6604"/>
            <a:ext cx="10241280" cy="1045808"/>
          </a:xfrm>
        </p:spPr>
        <p:txBody>
          <a:bodyPr>
            <a:normAutofit/>
          </a:bodyPr>
          <a:lstStyle/>
          <a:p>
            <a:r>
              <a:rPr lang="en-IN" sz="4400" u="sng" dirty="0" smtClean="0">
                <a:latin typeface="Times New Roman" pitchFamily="18" charset="0"/>
                <a:cs typeface="Times New Roman" pitchFamily="18" charset="0"/>
              </a:rPr>
              <a:t>Block Diagram for Training and Testing</a:t>
            </a:r>
            <a:endParaRPr lang="en-US" sz="4400" dirty="0"/>
          </a:p>
        </p:txBody>
      </p:sp>
      <p:pic>
        <p:nvPicPr>
          <p:cNvPr id="5" name="Picture 4" descr="traintest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81" y="1606732"/>
            <a:ext cx="9470570" cy="42715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217" y="261257"/>
            <a:ext cx="10058400" cy="940526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4400" u="sng" dirty="0" smtClean="0">
                <a:latin typeface="Times New Roman" pitchFamily="18" charset="0"/>
                <a:cs typeface="Times New Roman" pitchFamily="18" charset="0"/>
              </a:rPr>
              <a:t>Training a SVM model</a:t>
            </a:r>
            <a:endParaRPr lang="en-US" sz="44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9349" y="1946366"/>
            <a:ext cx="9771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8914" name="Picture 2" descr="C:\Users\ADMIN\Downloads\traainingma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7438" y="1332411"/>
            <a:ext cx="6897189" cy="49246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154" y="195942"/>
            <a:ext cx="10058400" cy="1045029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Testing SVM model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9938" name="Picture 2" descr="C:\Users\ADMIN\Downloads\testingwor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6366" y="1613943"/>
            <a:ext cx="8177348" cy="44210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708" y="391886"/>
            <a:ext cx="10306594" cy="9274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4. </a:t>
            </a:r>
            <a:r>
              <a:rPr lang="en-US" sz="4400" u="sng" dirty="0" smtClean="0"/>
              <a:t>OCR</a:t>
            </a:r>
            <a:endParaRPr lang="en-US" sz="4400" u="sng" dirty="0"/>
          </a:p>
        </p:txBody>
      </p:sp>
      <p:pic>
        <p:nvPicPr>
          <p:cNvPr id="3" name="Picture 2" descr="oc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627" y="1580606"/>
            <a:ext cx="7381875" cy="4760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94466"/>
          </a:xfrm>
        </p:spPr>
        <p:txBody>
          <a:bodyPr>
            <a:normAutofit/>
          </a:bodyPr>
          <a:lstStyle/>
          <a:p>
            <a:r>
              <a:rPr lang="en-US" sz="4400" u="sng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44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673" y="1609859"/>
            <a:ext cx="10058400" cy="477439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 have designed a system to tackle the problem of recognizing characters in images of natural scene. We will be using a database of street scenes taken in Tumkur.</a:t>
            </a:r>
          </a:p>
          <a:p>
            <a:pPr marL="0" indent="0" algn="just">
              <a:buNone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27063" indent="-341313"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Recognizes Kannada Characters.</a:t>
            </a:r>
          </a:p>
          <a:p>
            <a:pPr marL="627063" indent="-341313" algn="just">
              <a:buFont typeface="Wingdings" pitchFamily="2" charset="2"/>
              <a:buChar char="Ø"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27063" indent="-341313"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used by non-native speaker.</a:t>
            </a:r>
          </a:p>
          <a:p>
            <a:pPr marL="627063" indent="-341313" algn="just">
              <a:buNone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27063" indent="-341313"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Saves time.</a:t>
            </a:r>
          </a:p>
          <a:p>
            <a:pPr marL="627063" indent="-341313" algn="just">
              <a:buNone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596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752" y="286604"/>
            <a:ext cx="10254928" cy="795222"/>
          </a:xfrm>
        </p:spPr>
        <p:txBody>
          <a:bodyPr/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468193"/>
            <a:ext cx="10058400" cy="4748632"/>
          </a:xfrm>
        </p:spPr>
        <p:txBody>
          <a:bodyPr>
            <a:normAutofit/>
          </a:bodyPr>
          <a:lstStyle/>
          <a:p>
            <a:pPr marL="736600" indent="-682625"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[1]. 	O. Akbani, A. Gokrani, M. Quresh, Furqan M. Khan, Sadaf I. Behlim, and Tahir Q. Syed, IEEE, “Character recognition in natural scene images”, Date Added to IEEE Xplore: 19 May 2016. </a:t>
            </a:r>
          </a:p>
          <a:p>
            <a:pPr marL="736600" indent="-682625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[2].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Keshava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Prasanna, Ramakhanth Kumar P, Thungamani.M, and Manohar Koli, “Kannada text extraction from images and videos for vision impaired person”, International Journal of Advances in Engineering &amp; Technology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Vol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1, Issue 5, pp. 189-196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736600" indent="-682625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[3].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Bolan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Su, Shijian Lu, Shangxuan Tian, Joo Hwee Lim and Chew Lim Tan, IEEE, “Character Recognition in Natural Scenes using Convolutional Co-occurrence”, 2014 22nd International Conference on Pattern Recognition, 24-28 Aug. 2014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36600" indent="-682625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[4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].    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Ya Jin, Stuart Geman, "Context and Hierarchy in a Probabilistic Image Model", Proceedings of the 2006 IEEE Computer Society Conference on Computer Vision and Pattern Recognition (CVPR’06). </a:t>
            </a:r>
          </a:p>
          <a:p>
            <a:pPr marL="736600" indent="-682625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[5].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Arshiya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Nain, Sukhwinder Singh, "Character Recognition in Natural Images", International Journal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Enhanced Research in Science Technology &amp; Engineering, ISSN: 2319-7463 Vol. 3 Issue 3, March-2014, pp: (123-126). </a:t>
            </a:r>
          </a:p>
          <a:p>
            <a:pPr marL="736600" indent="-682625" algn="just"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774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794" y="2272157"/>
            <a:ext cx="4362995" cy="1450757"/>
          </a:xfrm>
        </p:spPr>
        <p:txBody>
          <a:bodyPr>
            <a:normAutofit/>
          </a:bodyPr>
          <a:lstStyle/>
          <a:p>
            <a:r>
              <a:rPr lang="en-US" sz="5500" b="1" dirty="0" smtClean="0">
                <a:solidFill>
                  <a:srgbClr val="FF9900"/>
                </a:solidFill>
              </a:rPr>
              <a:t>Thank You</a:t>
            </a:r>
            <a:r>
              <a:rPr lang="en-US" sz="5500" b="1" dirty="0" smtClean="0">
                <a:solidFill>
                  <a:srgbClr val="FF9900"/>
                </a:solidFill>
              </a:rPr>
              <a:t>…</a:t>
            </a:r>
            <a:endParaRPr lang="en-US" sz="5500" b="1" dirty="0">
              <a:solidFill>
                <a:srgbClr val="FF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910" y="286603"/>
            <a:ext cx="10609770" cy="1450757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33" y="2146180"/>
            <a:ext cx="11464119" cy="4023360"/>
          </a:xfrm>
        </p:spPr>
        <p:txBody>
          <a:bodyPr>
            <a:normAutofit/>
          </a:bodyPr>
          <a:lstStyle/>
          <a:p>
            <a:pPr marL="682625" indent="-450850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present work towards automatic Kannada text reading in natural scenes.</a:t>
            </a:r>
          </a:p>
          <a:p>
            <a:pPr marL="682625" indent="-450850">
              <a:lnSpc>
                <a:spcPct val="100000"/>
              </a:lnSpc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82625" indent="-450850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Recognition of Kannada Text.</a:t>
            </a:r>
          </a:p>
          <a:p>
            <a:pPr marL="682625" indent="-450850">
              <a:lnSpc>
                <a:spcPct val="100000"/>
              </a:lnSpc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682625" indent="-450850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Converting= text into English using OCR.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3683" y="3108959"/>
            <a:ext cx="3425324" cy="1071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 descr="C:\Users\Pawan\Downloads\kannada tex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21039" y="4739096"/>
            <a:ext cx="3396343" cy="1060812"/>
          </a:xfrm>
          <a:prstGeom prst="rect">
            <a:avLst/>
          </a:prstGeom>
          <a:noFill/>
        </p:spPr>
      </p:pic>
      <p:sp>
        <p:nvSpPr>
          <p:cNvPr id="11" name="Right Arrow 10"/>
          <p:cNvSpPr/>
          <p:nvPr/>
        </p:nvSpPr>
        <p:spPr>
          <a:xfrm rot="5400000">
            <a:off x="9702437" y="4196446"/>
            <a:ext cx="555173" cy="509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04364" y="2743200"/>
            <a:ext cx="2377440" cy="352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Kannada Image Text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104810" y="5786846"/>
            <a:ext cx="1881052" cy="404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Recognized Text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8283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8673"/>
            <a:ext cx="12192000" cy="94976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      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8354" y="1806231"/>
            <a:ext cx="10378166" cy="4704224"/>
          </a:xfrm>
        </p:spPr>
        <p:txBody>
          <a:bodyPr>
            <a:normAutofit/>
          </a:bodyPr>
          <a:lstStyle/>
          <a:p>
            <a:pPr marL="622300" indent="-6223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Our country is a nation with diverse culture &amp; language.</a:t>
            </a:r>
          </a:p>
          <a:p>
            <a:pPr marL="622300" indent="-6223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22300" indent="-6223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Difficult to understand non-native language.</a:t>
            </a:r>
          </a:p>
          <a:p>
            <a:pPr marL="622300" indent="-6223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22300" indent="-622300" algn="just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Scene text may include street sign , name of shops , name plate etc.</a:t>
            </a:r>
          </a:p>
          <a:p>
            <a:pPr marL="622300" indent="-622300" algn="just">
              <a:buFont typeface="Wingdings" pitchFamily="2" charset="2"/>
              <a:buChar char="Ø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22300" indent="-622300" algn="just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Use of smart phones , recognition of text in image.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3936" y="5140643"/>
            <a:ext cx="4991100" cy="1299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>
          <a:xfrm>
            <a:off x="2795452" y="5394961"/>
            <a:ext cx="2455817" cy="107115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Eg. of Sign Board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774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86" y="560923"/>
            <a:ext cx="10537826" cy="1450757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Literature Survey</a:t>
            </a:r>
            <a:r>
              <a:rPr lang="en-US" u="sng" dirty="0" smtClean="0"/>
              <a:t/>
            </a:r>
            <a:br>
              <a:rPr lang="en-US" u="sn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149" y="1776549"/>
            <a:ext cx="10502342" cy="4336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600" u="sng" dirty="0" smtClean="0">
                <a:latin typeface="Times New Roman" pitchFamily="18" charset="0"/>
                <a:cs typeface="Times New Roman" pitchFamily="18" charset="0"/>
              </a:rPr>
              <a:t>Existing System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1158113" lvl="2" indent="-519113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OCR system works on a grid infrastructure.</a:t>
            </a:r>
          </a:p>
          <a:p>
            <a:pPr marL="1158113" lvl="2" indent="-519113"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158113" lvl="2" indent="-519113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Google has translator converts English to other language.</a:t>
            </a:r>
          </a:p>
          <a:p>
            <a:pPr marL="1158113" lvl="2" indent="-519113" algn="just"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158113" lvl="2" indent="-519113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deals with the homogeneous character recognition or character recognition of simple language. </a:t>
            </a:r>
          </a:p>
          <a:p>
            <a:pPr marL="682625" indent="-519113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E.g. Google Translator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8011" y="0"/>
            <a:ext cx="10058400" cy="1078558"/>
          </a:xfrm>
        </p:spPr>
        <p:txBody>
          <a:bodyPr/>
          <a:lstStyle/>
          <a:p>
            <a:pPr algn="ctr"/>
            <a:r>
              <a:rPr lang="en-IN" u="sng" dirty="0" smtClean="0">
                <a:latin typeface="Times New Roman" pitchFamily="18" charset="0"/>
                <a:cs typeface="Times New Roman" pitchFamily="18" charset="0"/>
              </a:rPr>
              <a:t>Drawbacks of Existing System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496" y="1483095"/>
            <a:ext cx="10058400" cy="4893972"/>
          </a:xfrm>
        </p:spPr>
        <p:txBody>
          <a:bodyPr>
            <a:normAutofit/>
          </a:bodyPr>
          <a:lstStyle/>
          <a:p>
            <a:pPr marL="627063" indent="-449263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Capable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convert and recognize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only the image containing English text.   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pPr marL="627063" indent="-449263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older system doesn’t recognize  Kannada natural scene text. </a:t>
            </a:r>
          </a:p>
          <a:p>
            <a:pPr marL="627063" indent="-449263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Hand written text can not be recognized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27063" indent="-449263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Traditional OCR system doesn’t recognize Kannada characters.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4957" y="4417151"/>
            <a:ext cx="2986631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 descr="C:\Users\Pawan\Desktop\en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29555" y="3812223"/>
            <a:ext cx="3324225" cy="2327319"/>
          </a:xfrm>
          <a:prstGeom prst="rect">
            <a:avLst/>
          </a:prstGeom>
          <a:noFill/>
        </p:spPr>
      </p:pic>
      <p:pic>
        <p:nvPicPr>
          <p:cNvPr id="4102" name="Picture 6" descr="C:\Users\Pawan\Desktop\Captur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08609" y="3758428"/>
            <a:ext cx="3324225" cy="228967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423851" y="6054915"/>
            <a:ext cx="3265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Recognizes English Text</a:t>
            </a:r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98550" y="5995851"/>
            <a:ext cx="3430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Doesn’t Recognizes  Kannada Text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86400" y="5342709"/>
            <a:ext cx="180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Handwritten Text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06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570" y="286603"/>
            <a:ext cx="10364110" cy="875991"/>
          </a:xfrm>
        </p:spPr>
        <p:txBody>
          <a:bodyPr/>
          <a:lstStyle/>
          <a:p>
            <a:r>
              <a:rPr lang="en-IN" u="sng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06286"/>
            <a:ext cx="10058400" cy="4911634"/>
          </a:xfrm>
        </p:spPr>
        <p:txBody>
          <a:bodyPr>
            <a:normAutofit lnSpcReduction="10000"/>
          </a:bodyPr>
          <a:lstStyle/>
          <a:p>
            <a:pPr marL="682625" indent="-450850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System is to recognize Kannada Natural Sign Board Character</a:t>
            </a:r>
          </a:p>
          <a:p>
            <a:pPr marL="682625" indent="-45085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82625" indent="-450850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Focuses on recognizing characters that is not handled well by existing system.</a:t>
            </a:r>
          </a:p>
          <a:p>
            <a:pPr marL="682625" indent="-45085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82625" indent="-450850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database of images contains Kannada characters.</a:t>
            </a:r>
          </a:p>
          <a:p>
            <a:pPr marL="682625" indent="-45085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82625" indent="-450850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Identifies character boundary and combine  these characters to present a text.</a:t>
            </a:r>
          </a:p>
          <a:p>
            <a:pPr marL="682625" indent="-450850" algn="just"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82625" indent="-450850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OCR converts recognized texts and redirects into notepad.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84" y="286604"/>
            <a:ext cx="10445996" cy="846738"/>
          </a:xfrm>
        </p:spPr>
        <p:txBody>
          <a:bodyPr/>
          <a:lstStyle/>
          <a:p>
            <a:r>
              <a:rPr lang="en-IN" u="sng" dirty="0" smtClean="0">
                <a:latin typeface="Times New Roman" pitchFamily="18" charset="0"/>
                <a:cs typeface="Times New Roman" pitchFamily="18" charset="0"/>
              </a:rPr>
              <a:t>Requirements 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05839" y="1623666"/>
            <a:ext cx="10058400" cy="49469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Software: </a:t>
            </a:r>
          </a:p>
          <a:p>
            <a:pPr marL="573088" indent="-395288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Matlab programming language.</a:t>
            </a:r>
          </a:p>
          <a:p>
            <a:pPr marL="573088" indent="-395288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Operating System.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Hardware :</a:t>
            </a:r>
          </a:p>
          <a:p>
            <a:pPr marL="627063" indent="-449263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Personal Computer which supports development of project.</a:t>
            </a:r>
          </a:p>
          <a:p>
            <a:pPr marL="627063" indent="-449263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Camera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8218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526" y="91438"/>
            <a:ext cx="10123715" cy="1071934"/>
          </a:xfrm>
        </p:spPr>
        <p:txBody>
          <a:bodyPr/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Architecture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0527" y="1280161"/>
            <a:ext cx="10293530" cy="4768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4628</TotalTime>
  <Words>528</Words>
  <Application>Microsoft Office PowerPoint</Application>
  <PresentationFormat>Custom</PresentationFormat>
  <Paragraphs>141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Retrospect</vt:lpstr>
      <vt:lpstr>Slide 1</vt:lpstr>
      <vt:lpstr>Outline</vt:lpstr>
      <vt:lpstr>Objective</vt:lpstr>
      <vt:lpstr>       Introduction</vt:lpstr>
      <vt:lpstr>  Literature Survey </vt:lpstr>
      <vt:lpstr>Drawbacks of Existing System</vt:lpstr>
      <vt:lpstr>Proposed System</vt:lpstr>
      <vt:lpstr>Requirements </vt:lpstr>
      <vt:lpstr>Architecture</vt:lpstr>
      <vt:lpstr>Implementation</vt:lpstr>
      <vt:lpstr>1. Segmentation-HOG</vt:lpstr>
      <vt:lpstr>  1.1 Browse Scene Text Image</vt:lpstr>
      <vt:lpstr>  1.2 Convert RGB to Grey Scale</vt:lpstr>
      <vt:lpstr> Function : rgb2gray</vt:lpstr>
      <vt:lpstr>  1.3 Calculate Threshold from Grey Scale</vt:lpstr>
      <vt:lpstr>continued…      Threshold Calculation</vt:lpstr>
      <vt:lpstr> 1.4 Canny Edge Detection</vt:lpstr>
      <vt:lpstr>Canny Edge Detection</vt:lpstr>
      <vt:lpstr>Slide 19</vt:lpstr>
      <vt:lpstr> 1.5 Remove Unwanted Objects </vt:lpstr>
      <vt:lpstr>1.6 Feature Extraction</vt:lpstr>
      <vt:lpstr>Block Diagram for Training and Testing</vt:lpstr>
      <vt:lpstr>2. Training a SVM model</vt:lpstr>
      <vt:lpstr>3. Testing SVM model</vt:lpstr>
      <vt:lpstr>4. OCR</vt:lpstr>
      <vt:lpstr>Conclusion</vt:lpstr>
      <vt:lpstr>References</vt:lpstr>
      <vt:lpstr>Thank You…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sharing and storage of Personal Health Records in Cloud and reading current health data using Wireless Sensor Networks.</dc:title>
  <dc:creator>saurav</dc:creator>
  <cp:lastModifiedBy>Pawan</cp:lastModifiedBy>
  <cp:revision>299</cp:revision>
  <dcterms:created xsi:type="dcterms:W3CDTF">2014-03-03T10:33:59Z</dcterms:created>
  <dcterms:modified xsi:type="dcterms:W3CDTF">2018-05-06T15:45:13Z</dcterms:modified>
</cp:coreProperties>
</file>