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11" r:id="rId3"/>
    <p:sldId id="281" r:id="rId4"/>
    <p:sldId id="282" r:id="rId5"/>
    <p:sldId id="290" r:id="rId6"/>
    <p:sldId id="305" r:id="rId7"/>
    <p:sldId id="307" r:id="rId8"/>
    <p:sldId id="309" r:id="rId9"/>
    <p:sldId id="299" r:id="rId10"/>
    <p:sldId id="312" r:id="rId11"/>
    <p:sldId id="317" r:id="rId12"/>
    <p:sldId id="313" r:id="rId13"/>
    <p:sldId id="314" r:id="rId14"/>
    <p:sldId id="316" r:id="rId15"/>
    <p:sldId id="304" r:id="rId16"/>
    <p:sldId id="310"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varScale="1">
        <p:scale>
          <a:sx n="73" d="100"/>
          <a:sy n="73" d="100"/>
        </p:scale>
        <p:origin x="-624" y="-102"/>
      </p:cViewPr>
      <p:guideLst>
        <p:guide orient="horz" pos="2160"/>
        <p:guide pos="3840"/>
      </p:guideLst>
    </p:cSldViewPr>
  </p:slideViewPr>
  <p:outlineViewPr>
    <p:cViewPr>
      <p:scale>
        <a:sx n="33" d="100"/>
        <a:sy n="33" d="100"/>
      </p:scale>
      <p:origin x="0" y="3754"/>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pPr/>
              <a:t>14-May-17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pPr/>
              <a:t>14-May-17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pPr/>
              <a:t>14-May-17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pPr/>
              <a:t>14-May-17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pPr/>
              <a:t>14-May-17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pPr/>
              <a:t>14-May-17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pPr/>
              <a:t>14-May-17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pPr/>
              <a:t>14-May-17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pPr/>
              <a:t>14-May-17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pPr/>
              <a:t>14-May-17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pPr/>
              <a:t>14-May-17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blipFill dpi="0" rotWithShape="1">
          <a:blip r:embed="rId1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pPr/>
              <a:t>14-May-17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microsoft.com/en-us/store/p/clipboard/9wzdncrdmbkl" TargetMode="External"/><Relationship Id="rId2" Type="http://schemas.openxmlformats.org/officeDocument/2006/relationships/hyperlink" Target="http://download.cnet.com/Free-Alarm-Clock/3000-2350_4-75328290.html" TargetMode="External"/><Relationship Id="rId1" Type="http://schemas.openxmlformats.org/officeDocument/2006/relationships/slideLayout" Target="../slideLayouts/slideLayout2.xml"/><Relationship Id="rId6" Type="http://schemas.openxmlformats.org/officeDocument/2006/relationships/hyperlink" Target="http://www.linfo.org/gui.html" TargetMode="External"/><Relationship Id="rId5" Type="http://schemas.openxmlformats.org/officeDocument/2006/relationships/hyperlink" Target="http://www.xe.com/currencyconverter/convert/?Amount" TargetMode="External"/><Relationship Id="rId4" Type="http://schemas.openxmlformats.org/officeDocument/2006/relationships/hyperlink" Target="https://www.microsoft.com/en-us/store/p/windowscalculato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p:cNvSpPr txBox="1">
            <a:spLocks/>
          </p:cNvSpPr>
          <p:nvPr/>
        </p:nvSpPr>
        <p:spPr>
          <a:xfrm rot="10800000" flipV="1">
            <a:off x="1160059" y="299859"/>
            <a:ext cx="9581297" cy="795338"/>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300" b="1" dirty="0" smtClean="0">
                <a:solidFill>
                  <a:srgbClr val="C00000"/>
                </a:solidFill>
                <a:latin typeface="Times New Roman" pitchFamily="18" charset="0"/>
                <a:cs typeface="Times New Roman" pitchFamily="18" charset="0"/>
              </a:rPr>
              <a:t>SIDDAGANGA INSTITUTE OF TECHNOLOGY</a:t>
            </a:r>
          </a:p>
          <a:p>
            <a:pPr algn="ctr"/>
            <a:r>
              <a:rPr lang="en-US" sz="3300" b="1" dirty="0" smtClean="0">
                <a:solidFill>
                  <a:srgbClr val="C00000"/>
                </a:solidFill>
                <a:latin typeface="Times New Roman" pitchFamily="18" charset="0"/>
                <a:cs typeface="Times New Roman" pitchFamily="18" charset="0"/>
              </a:rPr>
              <a:t>TUMAKURU-572103</a:t>
            </a:r>
          </a:p>
          <a:p>
            <a:pPr algn="ctr"/>
            <a:r>
              <a:rPr lang="en-US" sz="2600" dirty="0" smtClean="0">
                <a:solidFill>
                  <a:srgbClr val="C00000"/>
                </a:solidFill>
                <a:latin typeface="Times New Roman" pitchFamily="18" charset="0"/>
                <a:cs typeface="Times New Roman" pitchFamily="18" charset="0"/>
              </a:rPr>
              <a:t>(An Autonomous Institute affiliated to VTU)</a:t>
            </a:r>
          </a:p>
          <a:p>
            <a:pPr algn="ctr"/>
            <a:endParaRPr lang="en-US" sz="2800" dirty="0" smtClean="0">
              <a:solidFill>
                <a:srgbClr val="C00000"/>
              </a:solidFill>
              <a:latin typeface="Times New Roman" pitchFamily="18" charset="0"/>
              <a:cs typeface="Times New Roman" pitchFamily="18" charset="0"/>
            </a:endParaRPr>
          </a:p>
          <a:p>
            <a:pPr algn="ctr"/>
            <a:endParaRPr lang="en-US" sz="3300" dirty="0" smtClean="0">
              <a:solidFill>
                <a:srgbClr val="C00000"/>
              </a:solidFill>
              <a:latin typeface="Times New Roman" pitchFamily="18" charset="0"/>
              <a:cs typeface="Times New Roman" pitchFamily="18" charset="0"/>
            </a:endParaRPr>
          </a:p>
          <a:p>
            <a:pPr algn="ctr"/>
            <a:endParaRPr lang="en-US" sz="3300" dirty="0" smtClean="0">
              <a:solidFill>
                <a:srgbClr val="C00000"/>
              </a:solidFill>
              <a:latin typeface="Times New Roman" pitchFamily="18" charset="0"/>
              <a:cs typeface="Times New Roman" pitchFamily="18" charset="0"/>
            </a:endParaRPr>
          </a:p>
          <a:p>
            <a:pPr algn="ctr"/>
            <a:endParaRPr lang="en-US" sz="3300" dirty="0">
              <a:solidFill>
                <a:srgbClr val="C00000"/>
              </a:solidFill>
              <a:latin typeface="Times New Roman" pitchFamily="18" charset="0"/>
              <a:cs typeface="Times New Roman" pitchFamily="18" charset="0"/>
            </a:endParaRPr>
          </a:p>
        </p:txBody>
      </p:sp>
      <p:sp>
        <p:nvSpPr>
          <p:cNvPr id="14" name="Subtitle 2"/>
          <p:cNvSpPr txBox="1">
            <a:spLocks/>
          </p:cNvSpPr>
          <p:nvPr/>
        </p:nvSpPr>
        <p:spPr>
          <a:xfrm>
            <a:off x="182880" y="1554480"/>
            <a:ext cx="11495313" cy="600891"/>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2800" b="1" dirty="0" smtClean="0">
                <a:solidFill>
                  <a:srgbClr val="C00000"/>
                </a:solidFill>
                <a:latin typeface="Times New Roman" pitchFamily="18" charset="0"/>
                <a:cs typeface="Times New Roman" pitchFamily="18" charset="0"/>
              </a:rPr>
              <a:t>DEPARTMENT OF INFORMATION SCIENCE AND ENGINEERING</a:t>
            </a:r>
          </a:p>
        </p:txBody>
      </p:sp>
      <p:sp>
        <p:nvSpPr>
          <p:cNvPr id="16" name="TextBox 15"/>
          <p:cNvSpPr txBox="1"/>
          <p:nvPr/>
        </p:nvSpPr>
        <p:spPr>
          <a:xfrm>
            <a:off x="7947327" y="4777382"/>
            <a:ext cx="3276600" cy="1354217"/>
          </a:xfrm>
          <a:prstGeom prst="rect">
            <a:avLst/>
          </a:prstGeom>
          <a:noFill/>
        </p:spPr>
        <p:txBody>
          <a:bodyPr wrap="square" rtlCol="0">
            <a:spAutoFit/>
          </a:bodyPr>
          <a:lstStyle/>
          <a:p>
            <a:r>
              <a:rPr lang="en-US" sz="28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a:t>
            </a:r>
            <a:r>
              <a:rPr lang="en-US" sz="2800"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by</a:t>
            </a:r>
            <a:r>
              <a:rPr lang="en-US" sz="2800" u="sng" dirty="0" smtClean="0">
                <a:effectLst>
                  <a:outerShdw blurRad="38100" dist="38100" dir="2700000" algn="tl">
                    <a:srgbClr val="000000">
                      <a:alpha val="43137"/>
                    </a:srgbClr>
                  </a:outerShdw>
                </a:effectLst>
                <a:latin typeface="Arial" pitchFamily="34" charset="0"/>
                <a:cs typeface="Arial" pitchFamily="34" charset="0"/>
              </a:rPr>
              <a:t>:</a:t>
            </a:r>
          </a:p>
          <a:p>
            <a:r>
              <a:rPr lang="en-IN" dirty="0" smtClean="0">
                <a:latin typeface="Times New Roman" pitchFamily="18" charset="0"/>
                <a:cs typeface="Times New Roman" pitchFamily="18" charset="0"/>
              </a:rPr>
              <a:t>Professor Jagadamba. G.</a:t>
            </a:r>
            <a:endParaRPr lang="en-US" u="sng"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Assistant Professor</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Dept. of  ISE</a:t>
            </a:r>
            <a:endParaRPr lang="en-US" dirty="0">
              <a:latin typeface="Times New Roman" pitchFamily="18" charset="0"/>
              <a:cs typeface="Times New Roman" pitchFamily="18" charset="0"/>
            </a:endParaRPr>
          </a:p>
        </p:txBody>
      </p:sp>
      <p:sp>
        <p:nvSpPr>
          <p:cNvPr id="17" name="TextBox 16"/>
          <p:cNvSpPr txBox="1"/>
          <p:nvPr/>
        </p:nvSpPr>
        <p:spPr>
          <a:xfrm>
            <a:off x="1344304" y="4777382"/>
            <a:ext cx="3936034" cy="1354217"/>
          </a:xfrm>
          <a:prstGeom prst="rect">
            <a:avLst/>
          </a:prstGeom>
          <a:noFill/>
        </p:spPr>
        <p:txBody>
          <a:bodyPr wrap="square" rtlCol="0">
            <a:spAutoFit/>
          </a:bodyPr>
          <a:lstStyle/>
          <a:p>
            <a:r>
              <a:rPr lang="en-US" sz="2800" u="sng" dirty="0" smtClean="0">
                <a:effectLst>
                  <a:outerShdw blurRad="38100" dist="38100" dir="2700000" algn="tl">
                    <a:srgbClr val="000000">
                      <a:alpha val="43137"/>
                    </a:srgbClr>
                  </a:outerShdw>
                </a:effectLst>
                <a:latin typeface="Times New Roman" panose="02020603050405020304" pitchFamily="18" charset="0"/>
                <a:cs typeface="Arial" pitchFamily="34" charset="0"/>
              </a:rPr>
              <a:t>Project Members:</a:t>
            </a:r>
          </a:p>
          <a:p>
            <a:r>
              <a:rPr lang="en-US" dirty="0" smtClean="0">
                <a:latin typeface="Times New Roman" panose="02020603050405020304" pitchFamily="18" charset="0"/>
                <a:cs typeface="Times New Roman" panose="02020603050405020304" pitchFamily="18" charset="0"/>
              </a:rPr>
              <a:t>Pallavi Pratik                :1SI14IS028</a:t>
            </a:r>
          </a:p>
          <a:p>
            <a:r>
              <a:rPr lang="en-US" dirty="0" smtClean="0">
                <a:latin typeface="Times New Roman" panose="02020603050405020304" pitchFamily="18" charset="0"/>
                <a:cs typeface="Times New Roman" panose="02020603050405020304" pitchFamily="18" charset="0"/>
              </a:rPr>
              <a:t>Pawan Kumar Ganjhu  :1SI14IS029</a:t>
            </a:r>
          </a:p>
          <a:p>
            <a:r>
              <a:rPr lang="en-US" dirty="0" smtClean="0">
                <a:latin typeface="Times New Roman" panose="02020603050405020304" pitchFamily="18" charset="0"/>
                <a:cs typeface="Times New Roman" panose="02020603050405020304" pitchFamily="18" charset="0"/>
              </a:rPr>
              <a:t>Shubham Mishra          :1SI14IS046</a:t>
            </a:r>
            <a:endParaRPr lang="en-US" dirty="0">
              <a:latin typeface="Arial" pitchFamily="34" charset="0"/>
              <a:cs typeface="Arial" pitchFamily="34" charset="0"/>
            </a:endParaRPr>
          </a:p>
        </p:txBody>
      </p:sp>
      <p:sp>
        <p:nvSpPr>
          <p:cNvPr id="18" name="TextBox 17"/>
          <p:cNvSpPr txBox="1"/>
          <p:nvPr/>
        </p:nvSpPr>
        <p:spPr>
          <a:xfrm>
            <a:off x="2004816" y="4204267"/>
            <a:ext cx="7620000" cy="584775"/>
          </a:xfrm>
          <a:prstGeom prst="rect">
            <a:avLst/>
          </a:prstGeom>
          <a:noFill/>
        </p:spPr>
        <p:txBody>
          <a:bodyPr wrap="square" rtlCol="0">
            <a:spAutoFit/>
          </a:bodyPr>
          <a:lstStyle/>
          <a:p>
            <a:pPr algn="ctr"/>
            <a:r>
              <a:rPr lang="en-IN" sz="3200" b="1" cap="all" dirty="0" smtClean="0">
                <a:solidFill>
                  <a:schemeClr val="tx1">
                    <a:lumMod val="95000"/>
                    <a:lumOff val="5000"/>
                  </a:schemeClr>
                </a:solidFill>
                <a:latin typeface="Times New Roman" panose="02020603050405020304" pitchFamily="18" charset="0"/>
              </a:rPr>
              <a:t>    </a:t>
            </a:r>
            <a:r>
              <a:rPr lang="en-IN" sz="3200" b="1" cap="all" dirty="0" smtClean="0">
                <a:solidFill>
                  <a:schemeClr val="accent1"/>
                </a:solidFill>
                <a:latin typeface="Times New Roman" panose="02020603050405020304" pitchFamily="18" charset="0"/>
              </a:rPr>
              <a:t>PERSONALIZED GUI</a:t>
            </a:r>
          </a:p>
        </p:txBody>
      </p:sp>
      <p:pic>
        <p:nvPicPr>
          <p:cNvPr id="9" name="Picture 8"/>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541504" y="1853062"/>
            <a:ext cx="2534043" cy="2620734"/>
          </a:xfrm>
          <a:prstGeom prst="rect">
            <a:avLst/>
          </a:prstGeom>
        </p:spPr>
      </p:pic>
    </p:spTree>
    <p:extLst>
      <p:ext uri="{BB962C8B-B14F-4D97-AF65-F5344CB8AC3E}">
        <p14:creationId xmlns:p14="http://schemas.microsoft.com/office/powerpoint/2010/main" xmlns="" val="196486957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62928"/>
          </a:xfrm>
        </p:spPr>
        <p:txBody>
          <a:bodyPr>
            <a:normAutofit/>
          </a:bodyPr>
          <a:lstStyle/>
          <a:p>
            <a:pPr algn="ctr"/>
            <a:r>
              <a:rPr lang="en-US" sz="4400" dirty="0" smtClean="0">
                <a:solidFill>
                  <a:srgbClr val="C00000"/>
                </a:solidFill>
              </a:rPr>
              <a:t>Use Case</a:t>
            </a:r>
            <a:endParaRPr lang="en-US" sz="4400" dirty="0">
              <a:solidFill>
                <a:srgbClr val="C00000"/>
              </a:solidFill>
            </a:endParaRPr>
          </a:p>
        </p:txBody>
      </p:sp>
      <p:pic>
        <p:nvPicPr>
          <p:cNvPr id="4" name="Content Placeholder 3" descr="usecase.PNG"/>
          <p:cNvPicPr>
            <a:picLocks noGrp="1" noChangeAspect="1"/>
          </p:cNvPicPr>
          <p:nvPr>
            <p:ph idx="1"/>
          </p:nvPr>
        </p:nvPicPr>
        <p:blipFill>
          <a:blip r:embed="rId2"/>
          <a:stretch>
            <a:fillRect/>
          </a:stretch>
        </p:blipFill>
        <p:spPr>
          <a:xfrm>
            <a:off x="2233748" y="1590405"/>
            <a:ext cx="7824651" cy="4300944"/>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28243"/>
          </a:xfrm>
        </p:spPr>
        <p:txBody>
          <a:bodyPr/>
          <a:lstStyle/>
          <a:p>
            <a:pPr algn="ctr"/>
            <a:r>
              <a:rPr lang="en-US" dirty="0" smtClean="0">
                <a:solidFill>
                  <a:srgbClr val="C00000"/>
                </a:solidFill>
              </a:rPr>
              <a:t>Architecture</a:t>
            </a:r>
            <a:endParaRPr lang="en-US" dirty="0">
              <a:solidFill>
                <a:srgbClr val="C00000"/>
              </a:solidFill>
            </a:endParaRPr>
          </a:p>
        </p:txBody>
      </p:sp>
      <p:pic>
        <p:nvPicPr>
          <p:cNvPr id="1026" name="Picture 2" descr="E:\MINI REPORT\uml_dfd\ARCHITECTURE.PNG"/>
          <p:cNvPicPr>
            <a:picLocks noChangeAspect="1" noChangeArrowheads="1"/>
          </p:cNvPicPr>
          <p:nvPr/>
        </p:nvPicPr>
        <p:blipFill>
          <a:blip r:embed="rId2"/>
          <a:srcRect/>
          <a:stretch>
            <a:fillRect/>
          </a:stretch>
        </p:blipFill>
        <p:spPr bwMode="auto">
          <a:xfrm>
            <a:off x="1358537" y="1568360"/>
            <a:ext cx="9718765" cy="4936943"/>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36803"/>
          </a:xfrm>
        </p:spPr>
        <p:txBody>
          <a:bodyPr/>
          <a:lstStyle/>
          <a:p>
            <a:pPr algn="ctr"/>
            <a:r>
              <a:rPr lang="en-US" dirty="0" smtClean="0">
                <a:solidFill>
                  <a:srgbClr val="C00000"/>
                </a:solidFill>
              </a:rPr>
              <a:t>Snapshots</a:t>
            </a:r>
            <a:endParaRPr lang="en-US" dirty="0">
              <a:solidFill>
                <a:srgbClr val="C0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73812" y="1671275"/>
            <a:ext cx="4791286" cy="4641850"/>
          </a:xfrm>
          <a:prstGeom prst="rect">
            <a:avLst/>
          </a:prstGeom>
        </p:spPr>
      </p:pic>
      <p:pic>
        <p:nvPicPr>
          <p:cNvPr id="5" name="Picture 2" descr="E:\MINI REPORT\uml_dfd\final\output_clipboard.PNG"/>
          <p:cNvPicPr>
            <a:picLocks noChangeAspect="1" noChangeArrowheads="1"/>
          </p:cNvPicPr>
          <p:nvPr/>
        </p:nvPicPr>
        <p:blipFill>
          <a:blip r:embed="rId3"/>
          <a:srcRect/>
          <a:stretch>
            <a:fillRect/>
          </a:stretch>
        </p:blipFill>
        <p:spPr bwMode="auto">
          <a:xfrm>
            <a:off x="6541726" y="1632858"/>
            <a:ext cx="4731520" cy="466344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E:\MINI REPORT\uml_dfd\final\output_calci_1.PNG"/>
          <p:cNvPicPr>
            <a:picLocks noChangeAspect="1" noChangeArrowheads="1"/>
          </p:cNvPicPr>
          <p:nvPr/>
        </p:nvPicPr>
        <p:blipFill>
          <a:blip r:embed="rId2"/>
          <a:srcRect/>
          <a:stretch>
            <a:fillRect/>
          </a:stretch>
        </p:blipFill>
        <p:spPr bwMode="auto">
          <a:xfrm>
            <a:off x="457200" y="883468"/>
            <a:ext cx="5232128" cy="5347516"/>
          </a:xfrm>
          <a:prstGeom prst="rect">
            <a:avLst/>
          </a:prstGeom>
          <a:noFill/>
        </p:spPr>
      </p:pic>
      <p:pic>
        <p:nvPicPr>
          <p:cNvPr id="4" name="Picture 3" descr="E:\MINI REPORT\uml_dfd\final\output_currency.PNG"/>
          <p:cNvPicPr>
            <a:picLocks noChangeAspect="1" noChangeArrowheads="1"/>
          </p:cNvPicPr>
          <p:nvPr/>
        </p:nvPicPr>
        <p:blipFill>
          <a:blip r:embed="rId3"/>
          <a:srcRect/>
          <a:stretch>
            <a:fillRect/>
          </a:stretch>
        </p:blipFill>
        <p:spPr bwMode="auto">
          <a:xfrm>
            <a:off x="6400800" y="862148"/>
            <a:ext cx="5264331" cy="5368834"/>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41306"/>
          </a:xfrm>
        </p:spPr>
        <p:txBody>
          <a:bodyPr/>
          <a:lstStyle/>
          <a:p>
            <a:pPr algn="ctr"/>
            <a:r>
              <a:rPr lang="en-US" dirty="0" smtClean="0">
                <a:solidFill>
                  <a:srgbClr val="C00000"/>
                </a:solidFill>
              </a:rPr>
              <a:t>Future work</a:t>
            </a:r>
            <a:endParaRPr lang="en-US" dirty="0">
              <a:solidFill>
                <a:srgbClr val="C00000"/>
              </a:solidFill>
            </a:endParaRPr>
          </a:p>
        </p:txBody>
      </p:sp>
      <p:sp>
        <p:nvSpPr>
          <p:cNvPr id="3" name="Content Placeholder 2"/>
          <p:cNvSpPr>
            <a:spLocks noGrp="1"/>
          </p:cNvSpPr>
          <p:nvPr>
            <p:ph idx="1"/>
          </p:nvPr>
        </p:nvSpPr>
        <p:spPr>
          <a:xfrm>
            <a:off x="1136468" y="1606731"/>
            <a:ext cx="10058400" cy="4536683"/>
          </a:xfrm>
        </p:spPr>
        <p:txBody>
          <a:bodyPr>
            <a:normAutofit lnSpcReduction="10000"/>
          </a:bodyPr>
          <a:lstStyle/>
          <a:p>
            <a:pPr>
              <a:buNone/>
            </a:pPr>
            <a:r>
              <a:rPr lang="en-US" sz="2600" dirty="0" smtClean="0">
                <a:latin typeface="Times New Roman" pitchFamily="18" charset="0"/>
                <a:cs typeface="Times New Roman" pitchFamily="18" charset="0"/>
              </a:rPr>
              <a:t>On overall there are UI improvements which needs to be done.</a:t>
            </a:r>
          </a:p>
          <a:p>
            <a:pPr>
              <a:buFont typeface="Wingdings" pitchFamily="2" charset="2"/>
              <a:buChar char="Ø"/>
            </a:pPr>
            <a:r>
              <a:rPr lang="en-US" sz="2600" dirty="0" smtClean="0">
                <a:latin typeface="Times New Roman" pitchFamily="18" charset="0"/>
                <a:cs typeface="Times New Roman" pitchFamily="18" charset="0"/>
              </a:rPr>
              <a:t>Alarm clock  : Ringtones will replace the beep sound. </a:t>
            </a:r>
          </a:p>
          <a:p>
            <a:pPr>
              <a:buFont typeface="Wingdings" pitchFamily="2" charset="2"/>
              <a:buChar char="Ø"/>
            </a:pPr>
            <a:endParaRPr lang="en-US" sz="2600" dirty="0" smtClean="0">
              <a:latin typeface="Times New Roman" pitchFamily="18" charset="0"/>
              <a:cs typeface="Times New Roman" pitchFamily="18" charset="0"/>
            </a:endParaRPr>
          </a:p>
          <a:p>
            <a:pPr>
              <a:buFont typeface="Wingdings" pitchFamily="2" charset="2"/>
              <a:buChar char="Ø"/>
            </a:pPr>
            <a:r>
              <a:rPr lang="en-US" sz="2600" dirty="0" smtClean="0">
                <a:latin typeface="Times New Roman" pitchFamily="18" charset="0"/>
                <a:cs typeface="Times New Roman" pitchFamily="18" charset="0"/>
              </a:rPr>
              <a:t>Calculator :Saving calculated result and including  options for scientific calculations</a:t>
            </a:r>
          </a:p>
          <a:p>
            <a:pPr>
              <a:buFont typeface="Wingdings" pitchFamily="2" charset="2"/>
              <a:buChar char="Ø"/>
            </a:pPr>
            <a:endParaRPr lang="en-US" sz="2600" dirty="0" smtClean="0">
              <a:latin typeface="Times New Roman" pitchFamily="18" charset="0"/>
              <a:cs typeface="Times New Roman" pitchFamily="18" charset="0"/>
            </a:endParaRPr>
          </a:p>
          <a:p>
            <a:pPr>
              <a:buFont typeface="Wingdings" pitchFamily="2" charset="2"/>
              <a:buChar char="Ø"/>
            </a:pPr>
            <a:r>
              <a:rPr lang="en-US" sz="2600" dirty="0" smtClean="0">
                <a:latin typeface="Times New Roman" pitchFamily="18" charset="0"/>
                <a:cs typeface="Times New Roman" pitchFamily="18" charset="0"/>
              </a:rPr>
              <a:t>Clipboard : Font options and making copying dynamic.</a:t>
            </a:r>
          </a:p>
          <a:p>
            <a:pPr>
              <a:buFont typeface="Wingdings" pitchFamily="2" charset="2"/>
              <a:buChar char="Ø"/>
            </a:pPr>
            <a:endParaRPr lang="en-US" sz="2600" dirty="0" smtClean="0">
              <a:latin typeface="Times New Roman" pitchFamily="18" charset="0"/>
              <a:cs typeface="Times New Roman" pitchFamily="18" charset="0"/>
            </a:endParaRPr>
          </a:p>
          <a:p>
            <a:pPr>
              <a:buFont typeface="Wingdings" pitchFamily="2" charset="2"/>
              <a:buChar char="Ø"/>
            </a:pPr>
            <a:r>
              <a:rPr lang="en-US" sz="2600" dirty="0" smtClean="0">
                <a:latin typeface="Times New Roman" pitchFamily="18" charset="0"/>
                <a:cs typeface="Times New Roman" pitchFamily="18" charset="0"/>
              </a:rPr>
              <a:t>Convertor : Will include other unit conversions.</a:t>
            </a:r>
            <a:endParaRPr lang="en-US" sz="2600" dirty="0" smtClean="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93556"/>
          </a:xfrm>
        </p:spPr>
        <p:txBody>
          <a:bodyPr/>
          <a:lstStyle/>
          <a:p>
            <a:pPr algn="ctr"/>
            <a:r>
              <a:rPr lang="en-US" dirty="0" smtClean="0">
                <a:solidFill>
                  <a:srgbClr val="C00000"/>
                </a:solidFill>
                <a:latin typeface="Times New Roman" pitchFamily="18" charset="0"/>
                <a:cs typeface="Times New Roman" pitchFamily="18" charset="0"/>
              </a:rPr>
              <a:t>Conclusion</a:t>
            </a:r>
            <a:endParaRPr lang="en-US"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496389" y="1609859"/>
            <a:ext cx="10723684" cy="4774391"/>
          </a:xfrm>
        </p:spPr>
        <p:txBody>
          <a:bodyPr>
            <a:normAutofit/>
          </a:bodyPr>
          <a:lstStyle/>
          <a:p>
            <a:pPr algn="just"/>
            <a:r>
              <a:rPr lang="en-IN" sz="2600" dirty="0" smtClean="0">
                <a:latin typeface="Times New Roman" pitchFamily="18" charset="0"/>
                <a:cs typeface="Times New Roman" pitchFamily="18" charset="0"/>
              </a:rPr>
              <a:t>In today’s era we are completely dependent on technology. For every small task we refer to internet without any second thought. In order to reduce users valuable time, we are coming up with the user friendly application. The alarm clock will have facilities to set time, to set reminder and will also allow to prepare a schedule. And thus the time of the user will be saved. While working on internet a user may also need to do some mathematical calculation to analyse it. Furthermore, the result will be saved for future reference. A user may also need to convert units as per requirements. If a user finds something interesting and important, he can save those links in the Clipboard for later references.  </a:t>
            </a:r>
            <a:endParaRPr lang="en-US" sz="2600" dirty="0" smtClean="0">
              <a:latin typeface="Times New Roman" pitchFamily="18" charset="0"/>
              <a:cs typeface="Times New Roman" pitchFamily="18" charset="0"/>
            </a:endParaRPr>
          </a:p>
          <a:p>
            <a:pPr marL="0" indent="0" algn="just">
              <a:buNone/>
            </a:pP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4659608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95222"/>
          </a:xfrm>
        </p:spPr>
        <p:txBody>
          <a:bodyPr/>
          <a:lstStyle/>
          <a:p>
            <a:pPr algn="ctr"/>
            <a:r>
              <a:rPr lang="en-US" dirty="0" smtClean="0">
                <a:solidFill>
                  <a:srgbClr val="C00000"/>
                </a:solidFill>
                <a:latin typeface="Times New Roman" panose="02020603050405020304" pitchFamily="18" charset="0"/>
                <a:cs typeface="Times New Roman" panose="02020603050405020304" pitchFamily="18" charset="0"/>
              </a:rPr>
              <a:t>Reference</a:t>
            </a:r>
            <a:r>
              <a:rPr lang="en-US" dirty="0">
                <a:solidFill>
                  <a:srgbClr val="C00000"/>
                </a:solidFill>
                <a:latin typeface="Times New Roman" panose="02020603050405020304" pitchFamily="18" charset="0"/>
                <a:cs typeface="Times New Roman" panose="02020603050405020304" pitchFamily="18" charset="0"/>
              </a:rPr>
              <a:t>s</a:t>
            </a:r>
          </a:p>
        </p:txBody>
      </p:sp>
      <p:sp>
        <p:nvSpPr>
          <p:cNvPr id="3" name="Content Placeholder 2"/>
          <p:cNvSpPr>
            <a:spLocks noGrp="1"/>
          </p:cNvSpPr>
          <p:nvPr>
            <p:ph idx="1"/>
          </p:nvPr>
        </p:nvSpPr>
        <p:spPr>
          <a:xfrm>
            <a:off x="1097279" y="1468193"/>
            <a:ext cx="10058400" cy="4748632"/>
          </a:xfrm>
        </p:spPr>
        <p:txBody>
          <a:bodyPr>
            <a:noAutofit/>
          </a:bodyPr>
          <a:lstStyle/>
          <a:p>
            <a:pPr>
              <a:buFont typeface="Wingdings" pitchFamily="2" charset="2"/>
              <a:buChar char="Ø"/>
            </a:pPr>
            <a:r>
              <a:rPr lang="en-IN" sz="2600" dirty="0" smtClean="0">
                <a:latin typeface="Times New Roman" pitchFamily="18" charset="0"/>
                <a:cs typeface="Times New Roman" pitchFamily="18" charset="0"/>
              </a:rPr>
              <a:t>Software </a:t>
            </a:r>
            <a:r>
              <a:rPr lang="en-IN" sz="2600" dirty="0" smtClean="0">
                <a:latin typeface="Times New Roman" pitchFamily="18" charset="0"/>
                <a:cs typeface="Times New Roman" pitchFamily="18" charset="0"/>
              </a:rPr>
              <a:t>Engineering</a:t>
            </a:r>
            <a:r>
              <a:rPr lang="en-IN" sz="2600" b="1"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rPr>
              <a:t>Roger S. Pressman</a:t>
            </a:r>
            <a:r>
              <a:rPr lang="en-IN" sz="2600" b="1"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rPr>
              <a:t>McGraw Hill</a:t>
            </a:r>
            <a:r>
              <a:rPr lang="en-IN" sz="2600" b="1"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rPr>
              <a:t>Edition</a:t>
            </a:r>
            <a:r>
              <a:rPr lang="en-IN" sz="2600" b="1"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rPr>
              <a:t>2010</a:t>
            </a:r>
            <a:r>
              <a:rPr lang="en-IN" sz="2600" dirty="0" smtClean="0">
                <a:latin typeface="Times New Roman" pitchFamily="18" charset="0"/>
                <a:cs typeface="Times New Roman" pitchFamily="18" charset="0"/>
              </a:rPr>
              <a:t>.</a:t>
            </a:r>
            <a:endParaRPr lang="en-US" sz="2600" dirty="0" smtClean="0">
              <a:latin typeface="Times New Roman" pitchFamily="18" charset="0"/>
              <a:cs typeface="Times New Roman" pitchFamily="18" charset="0"/>
            </a:endParaRPr>
          </a:p>
          <a:p>
            <a:pPr>
              <a:buFont typeface="Wingdings" pitchFamily="2" charset="2"/>
              <a:buChar char="Ø"/>
            </a:pPr>
            <a:r>
              <a:rPr lang="en-IN" sz="2600" dirty="0" smtClean="0">
                <a:latin typeface="Times New Roman" pitchFamily="18" charset="0"/>
                <a:cs typeface="Times New Roman" pitchFamily="18" charset="0"/>
              </a:rPr>
              <a:t>Pro </a:t>
            </a:r>
            <a:r>
              <a:rPr lang="en-IN" sz="2600" dirty="0" smtClean="0">
                <a:latin typeface="Times New Roman" pitchFamily="18" charset="0"/>
                <a:cs typeface="Times New Roman" pitchFamily="18" charset="0"/>
              </a:rPr>
              <a:t>C# with .NET 3.0</a:t>
            </a:r>
            <a:r>
              <a:rPr lang="en-IN" sz="2600" b="1" dirty="0" smtClean="0">
                <a:latin typeface="Times New Roman" pitchFamily="18" charset="0"/>
                <a:cs typeface="Times New Roman" pitchFamily="18" charset="0"/>
              </a:rPr>
              <a:t>, </a:t>
            </a:r>
            <a:r>
              <a:rPr lang="en-IN" sz="2600" dirty="0" err="1" smtClean="0">
                <a:latin typeface="Times New Roman" pitchFamily="18" charset="0"/>
                <a:cs typeface="Times New Roman" pitchFamily="18" charset="0"/>
              </a:rPr>
              <a:t>Troelsen</a:t>
            </a:r>
            <a:r>
              <a:rPr lang="en-IN" sz="2600" dirty="0" smtClean="0">
                <a:latin typeface="Times New Roman" pitchFamily="18" charset="0"/>
                <a:cs typeface="Times New Roman" pitchFamily="18" charset="0"/>
              </a:rPr>
              <a:t> and Andrew </a:t>
            </a:r>
            <a:r>
              <a:rPr lang="en-IN" sz="2600" dirty="0" err="1" smtClean="0">
                <a:latin typeface="Times New Roman" pitchFamily="18" charset="0"/>
                <a:cs typeface="Times New Roman" pitchFamily="18" charset="0"/>
              </a:rPr>
              <a:t>W,Apress</a:t>
            </a:r>
            <a:endParaRPr lang="en-US" sz="2600" dirty="0" smtClean="0">
              <a:latin typeface="Times New Roman" pitchFamily="18" charset="0"/>
              <a:cs typeface="Times New Roman" pitchFamily="18" charset="0"/>
            </a:endParaRPr>
          </a:p>
          <a:p>
            <a:pPr>
              <a:buFont typeface="Wingdings" pitchFamily="2" charset="2"/>
              <a:buChar char="Ø"/>
            </a:pPr>
            <a:r>
              <a:rPr lang="en-IN" sz="2600"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hlinkClick r:id="rId2"/>
              </a:rPr>
              <a:t>http://download.cnet.com/Free-Alarm-Clock/3000-2350_4-75328290.html</a:t>
            </a:r>
            <a:r>
              <a:rPr lang="en-IN" sz="2600" b="1" dirty="0" smtClean="0">
                <a:latin typeface="Times New Roman" pitchFamily="18" charset="0"/>
                <a:cs typeface="Times New Roman" pitchFamily="18" charset="0"/>
                <a:hlinkClick r:id="rId2"/>
              </a:rPr>
              <a:t> </a:t>
            </a:r>
            <a:endParaRPr lang="en-US" sz="2600" dirty="0" smtClean="0">
              <a:latin typeface="Times New Roman" pitchFamily="18" charset="0"/>
              <a:cs typeface="Times New Roman" pitchFamily="18" charset="0"/>
            </a:endParaRPr>
          </a:p>
          <a:p>
            <a:pPr>
              <a:buFont typeface="Wingdings" pitchFamily="2" charset="2"/>
              <a:buChar char="Ø"/>
            </a:pPr>
            <a:r>
              <a:rPr lang="en-IN" sz="2600"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hlinkClick r:id="rId3"/>
              </a:rPr>
              <a:t>https://www.microsoft.com/en-us/store/p/clipboard/9wzdncrdmbkl </a:t>
            </a:r>
            <a:r>
              <a:rPr lang="en-IN" sz="2600" dirty="0" smtClean="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buFont typeface="Wingdings" pitchFamily="2" charset="2"/>
              <a:buChar char="Ø"/>
            </a:pPr>
            <a:r>
              <a:rPr lang="en-IN" sz="2600"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hlinkClick r:id="rId4"/>
              </a:rPr>
              <a:t>https://www.microsoft.com/en-us/store/p/windowscalculator/ </a:t>
            </a:r>
            <a:endParaRPr lang="en-US" sz="2600" dirty="0" smtClean="0">
              <a:latin typeface="Times New Roman" pitchFamily="18" charset="0"/>
              <a:cs typeface="Times New Roman" pitchFamily="18" charset="0"/>
            </a:endParaRPr>
          </a:p>
          <a:p>
            <a:pPr>
              <a:buFont typeface="Wingdings" pitchFamily="2" charset="2"/>
              <a:buChar char="Ø"/>
            </a:pPr>
            <a:r>
              <a:rPr lang="en-IN" sz="2600" dirty="0" smtClean="0">
                <a:latin typeface="Times New Roman" pitchFamily="18" charset="0"/>
                <a:cs typeface="Times New Roman" pitchFamily="18" charset="0"/>
                <a:hlinkClick r:id="rId5"/>
              </a:rPr>
              <a:t>http</a:t>
            </a:r>
            <a:r>
              <a:rPr lang="en-IN" sz="2600" dirty="0" smtClean="0">
                <a:latin typeface="Times New Roman" pitchFamily="18" charset="0"/>
                <a:cs typeface="Times New Roman" pitchFamily="18" charset="0"/>
                <a:hlinkClick r:id="rId5"/>
              </a:rPr>
              <a:t>://www.xe.com/currencyconverter/convert/?Amount</a:t>
            </a:r>
            <a:r>
              <a:rPr lang="en-IN" sz="2600" dirty="0" smtClean="0">
                <a:latin typeface="Times New Roman" pitchFamily="18" charset="0"/>
                <a:cs typeface="Times New Roman" pitchFamily="18" charset="0"/>
                <a:hlinkClick r:id="rId5"/>
              </a:rPr>
              <a:t>=</a:t>
            </a:r>
            <a:endParaRPr lang="en-US" sz="2600" dirty="0" smtClean="0">
              <a:latin typeface="Times New Roman" pitchFamily="18" charset="0"/>
              <a:cs typeface="Times New Roman" pitchFamily="18" charset="0"/>
            </a:endParaRPr>
          </a:p>
          <a:p>
            <a:pPr>
              <a:buFont typeface="Wingdings" pitchFamily="2" charset="2"/>
              <a:buChar char="Ø"/>
            </a:pPr>
            <a:r>
              <a:rPr lang="en-IN" sz="2600"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hlinkClick r:id="rId6"/>
              </a:rPr>
              <a:t>http://www.linfo.org/gui.html </a:t>
            </a:r>
            <a:endParaRPr lang="en-US" sz="2600" dirty="0" smtClean="0">
              <a:latin typeface="Times New Roman" pitchFamily="18" charset="0"/>
              <a:cs typeface="Times New Roman" pitchFamily="18" charset="0"/>
            </a:endParaRPr>
          </a:p>
          <a:p>
            <a:pPr marL="457200" indent="-457200" algn="just">
              <a:buAutoNum type="arabicPeriod"/>
            </a:pPr>
            <a:endParaRPr lang="en-US" sz="18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267749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458702"/>
            <a:ext cx="10058400" cy="3566160"/>
          </a:xfrm>
        </p:spPr>
        <p:txBody>
          <a:bodyPr/>
          <a:lstStyle/>
          <a:p>
            <a:pPr algn="ctr"/>
            <a:r>
              <a:rPr lang="en-US" dirty="0" smtClean="0">
                <a:solidFill>
                  <a:srgbClr val="C00000"/>
                </a:solidFill>
              </a:rPr>
              <a:t>Thank You </a:t>
            </a:r>
            <a:endParaRPr lang="en-IN" dirty="0">
              <a:solidFill>
                <a:srgbClr val="C00000"/>
              </a:solidFill>
            </a:endParaRPr>
          </a:p>
        </p:txBody>
      </p:sp>
    </p:spTree>
    <p:extLst>
      <p:ext uri="{BB962C8B-B14F-4D97-AF65-F5344CB8AC3E}">
        <p14:creationId xmlns:p14="http://schemas.microsoft.com/office/powerpoint/2010/main" xmlns="" val="1732691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36803"/>
          </a:xfrm>
        </p:spPr>
        <p:txBody>
          <a:bodyPr/>
          <a:lstStyle/>
          <a:p>
            <a:pPr algn="ctr"/>
            <a:r>
              <a:rPr lang="en-US" dirty="0" smtClean="0">
                <a:solidFill>
                  <a:srgbClr val="C00000"/>
                </a:solidFill>
                <a:latin typeface="Times New Roman" panose="02020603050405020304" pitchFamily="18" charset="0"/>
                <a:cs typeface="Times New Roman" panose="02020603050405020304" pitchFamily="18" charset="0"/>
              </a:rPr>
              <a:t>Objective</a:t>
            </a:r>
            <a:endParaRPr lang="en-US" dirty="0">
              <a:solidFill>
                <a:srgbClr val="C00000"/>
              </a:solidFill>
            </a:endParaRPr>
          </a:p>
        </p:txBody>
      </p:sp>
      <p:sp>
        <p:nvSpPr>
          <p:cNvPr id="3" name="Content Placeholder 2"/>
          <p:cNvSpPr>
            <a:spLocks noGrp="1"/>
          </p:cNvSpPr>
          <p:nvPr>
            <p:ph sz="half" idx="1"/>
          </p:nvPr>
        </p:nvSpPr>
        <p:spPr>
          <a:xfrm>
            <a:off x="1110342" y="1672046"/>
            <a:ext cx="4937760" cy="4641185"/>
          </a:xfrm>
        </p:spPr>
        <p:txBody>
          <a:bodyPr/>
          <a:lstStyle/>
          <a:p>
            <a:pPr>
              <a:buFont typeface="Wingdings" pitchFamily="2" charset="2"/>
              <a:buChar char="Ø"/>
            </a:pPr>
            <a:r>
              <a:rPr lang="en-IN" sz="3600" dirty="0" smtClean="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IN" sz="36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itchFamily="2" charset="2"/>
              <a:buChar char="Ø"/>
            </a:pPr>
            <a:r>
              <a:rPr lang="en-IN" sz="3600" dirty="0" smtClean="0">
                <a:solidFill>
                  <a:schemeClr val="tx1">
                    <a:lumMod val="95000"/>
                    <a:lumOff val="5000"/>
                  </a:schemeClr>
                </a:solidFill>
                <a:latin typeface="Times New Roman" panose="02020603050405020304" pitchFamily="18" charset="0"/>
                <a:cs typeface="Times New Roman" panose="02020603050405020304" pitchFamily="18" charset="0"/>
              </a:rPr>
              <a:t> Problem statement</a:t>
            </a:r>
          </a:p>
          <a:p>
            <a:pPr>
              <a:buFont typeface="Wingdings" pitchFamily="2" charset="2"/>
              <a:buChar char="Ø"/>
            </a:pPr>
            <a:r>
              <a:rPr lang="en-IN" sz="3600" dirty="0" smtClean="0">
                <a:solidFill>
                  <a:schemeClr val="tx1">
                    <a:lumMod val="95000"/>
                    <a:lumOff val="5000"/>
                  </a:schemeClr>
                </a:solidFill>
                <a:latin typeface="Times New Roman" panose="02020603050405020304" pitchFamily="18" charset="0"/>
                <a:cs typeface="Times New Roman" panose="02020603050405020304" pitchFamily="18" charset="0"/>
              </a:rPr>
              <a:t> Literature Survey</a:t>
            </a:r>
          </a:p>
          <a:p>
            <a:pPr>
              <a:buFont typeface="Wingdings" pitchFamily="2" charset="2"/>
              <a:buChar char="Ø"/>
            </a:pPr>
            <a:r>
              <a:rPr lang="en-IN" sz="3600" dirty="0" smtClean="0">
                <a:solidFill>
                  <a:schemeClr val="tx1">
                    <a:lumMod val="95000"/>
                    <a:lumOff val="5000"/>
                  </a:schemeClr>
                </a:solidFill>
                <a:latin typeface="Times New Roman" panose="02020603050405020304" pitchFamily="18" charset="0"/>
                <a:cs typeface="Times New Roman" panose="02020603050405020304" pitchFamily="18" charset="0"/>
              </a:rPr>
              <a:t> Existing System</a:t>
            </a:r>
          </a:p>
          <a:p>
            <a:pPr>
              <a:buFont typeface="Wingdings" pitchFamily="2" charset="2"/>
              <a:buChar char="Ø"/>
            </a:pPr>
            <a:r>
              <a:rPr lang="en-IN" sz="3600" dirty="0" smtClean="0">
                <a:solidFill>
                  <a:schemeClr val="tx1">
                    <a:lumMod val="95000"/>
                    <a:lumOff val="5000"/>
                  </a:schemeClr>
                </a:solidFill>
                <a:latin typeface="Times New Roman" panose="02020603050405020304" pitchFamily="18" charset="0"/>
                <a:cs typeface="Times New Roman" panose="02020603050405020304" pitchFamily="18" charset="0"/>
              </a:rPr>
              <a:t> Proposed System</a:t>
            </a:r>
          </a:p>
          <a:p>
            <a:pPr>
              <a:buFont typeface="Wingdings" pitchFamily="2" charset="2"/>
              <a:buChar char="Ø"/>
            </a:pPr>
            <a:r>
              <a:rPr lang="en-IN" sz="3600" dirty="0" smtClean="0">
                <a:solidFill>
                  <a:schemeClr val="tx1">
                    <a:lumMod val="95000"/>
                    <a:lumOff val="5000"/>
                  </a:schemeClr>
                </a:solidFill>
                <a:latin typeface="Times New Roman" panose="02020603050405020304" pitchFamily="18" charset="0"/>
                <a:cs typeface="Times New Roman" panose="02020603050405020304" pitchFamily="18" charset="0"/>
              </a:rPr>
              <a:t>Application</a:t>
            </a:r>
            <a:endParaRPr lang="en-IN" sz="36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p>
        </p:txBody>
      </p:sp>
      <p:sp>
        <p:nvSpPr>
          <p:cNvPr id="4" name="Content Placeholder 3"/>
          <p:cNvSpPr>
            <a:spLocks noGrp="1"/>
          </p:cNvSpPr>
          <p:nvPr>
            <p:ph sz="half" idx="2"/>
          </p:nvPr>
        </p:nvSpPr>
        <p:spPr>
          <a:xfrm>
            <a:off x="6244045" y="1593669"/>
            <a:ext cx="4937760" cy="4641186"/>
          </a:xfrm>
        </p:spPr>
        <p:txBody>
          <a:bodyPr/>
          <a:lstStyle/>
          <a:p>
            <a:pPr>
              <a:buFont typeface="Wingdings" pitchFamily="2" charset="2"/>
              <a:buChar char="Ø"/>
            </a:pPr>
            <a:r>
              <a:rPr lang="en-IN" sz="3600" dirty="0" smtClean="0">
                <a:solidFill>
                  <a:schemeClr val="tx1">
                    <a:lumMod val="95000"/>
                    <a:lumOff val="5000"/>
                  </a:schemeClr>
                </a:solidFill>
                <a:latin typeface="Times New Roman" panose="02020603050405020304" pitchFamily="18" charset="0"/>
                <a:cs typeface="Times New Roman" panose="02020603050405020304" pitchFamily="18" charset="0"/>
              </a:rPr>
              <a:t>Use Case</a:t>
            </a:r>
            <a:endParaRPr lang="en-IN" sz="36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itchFamily="2" charset="2"/>
              <a:buChar char="Ø"/>
            </a:pPr>
            <a:r>
              <a:rPr lang="en-IN" sz="3600" dirty="0" smtClean="0">
                <a:solidFill>
                  <a:schemeClr val="tx1">
                    <a:lumMod val="95000"/>
                    <a:lumOff val="5000"/>
                  </a:schemeClr>
                </a:solidFill>
                <a:latin typeface="Times New Roman" panose="02020603050405020304" pitchFamily="18" charset="0"/>
                <a:cs typeface="Times New Roman" panose="02020603050405020304" pitchFamily="18" charset="0"/>
              </a:rPr>
              <a:t>Architecture</a:t>
            </a:r>
            <a:endParaRPr lang="en-IN" sz="36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itchFamily="2" charset="2"/>
              <a:buChar char="Ø"/>
            </a:pPr>
            <a:r>
              <a:rPr lang="en-IN" sz="3600" dirty="0" smtClean="0">
                <a:solidFill>
                  <a:schemeClr val="tx1">
                    <a:lumMod val="95000"/>
                    <a:lumOff val="5000"/>
                  </a:schemeClr>
                </a:solidFill>
                <a:latin typeface="Times New Roman" panose="02020603050405020304" pitchFamily="18" charset="0"/>
                <a:cs typeface="Times New Roman" panose="02020603050405020304" pitchFamily="18" charset="0"/>
              </a:rPr>
              <a:t> Snapshot</a:t>
            </a:r>
          </a:p>
          <a:p>
            <a:pPr>
              <a:buFont typeface="Wingdings" pitchFamily="2" charset="2"/>
              <a:buChar char="Ø"/>
            </a:pPr>
            <a:r>
              <a:rPr lang="en-IN" sz="3600" dirty="0" smtClean="0">
                <a:solidFill>
                  <a:schemeClr val="tx1">
                    <a:lumMod val="95000"/>
                    <a:lumOff val="5000"/>
                  </a:schemeClr>
                </a:solidFill>
                <a:latin typeface="Times New Roman" panose="02020603050405020304" pitchFamily="18" charset="0"/>
                <a:cs typeface="Times New Roman" panose="02020603050405020304" pitchFamily="18" charset="0"/>
              </a:rPr>
              <a:t> Future Work</a:t>
            </a:r>
          </a:p>
          <a:p>
            <a:pPr>
              <a:buFont typeface="Wingdings" pitchFamily="2" charset="2"/>
              <a:buChar char="Ø"/>
            </a:pPr>
            <a:r>
              <a:rPr lang="en-IN" sz="3600" dirty="0" smtClean="0">
                <a:solidFill>
                  <a:schemeClr val="tx1">
                    <a:lumMod val="95000"/>
                    <a:lumOff val="5000"/>
                  </a:schemeClr>
                </a:solidFill>
                <a:latin typeface="Times New Roman" panose="02020603050405020304" pitchFamily="18" charset="0"/>
                <a:cs typeface="Times New Roman" panose="02020603050405020304" pitchFamily="18" charset="0"/>
              </a:rPr>
              <a:t>Conclusion</a:t>
            </a:r>
          </a:p>
          <a:p>
            <a:pPr>
              <a:buFont typeface="Wingdings" pitchFamily="2" charset="2"/>
              <a:buChar char="Ø"/>
            </a:pPr>
            <a:r>
              <a:rPr lang="en-IN" sz="3600" dirty="0" smtClean="0">
                <a:solidFill>
                  <a:schemeClr val="tx1">
                    <a:lumMod val="95000"/>
                    <a:lumOff val="5000"/>
                  </a:schemeClr>
                </a:solidFill>
                <a:latin typeface="Times New Roman" panose="02020603050405020304" pitchFamily="18" charset="0"/>
                <a:cs typeface="Times New Roman" panose="02020603050405020304" pitchFamily="18" charset="0"/>
              </a:rPr>
              <a:t> References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431" y="286604"/>
            <a:ext cx="9324305" cy="949768"/>
          </a:xfrm>
        </p:spPr>
        <p:txBody>
          <a:bodyPr>
            <a:normAutofit/>
          </a:bodyPr>
          <a:lstStyle/>
          <a:p>
            <a:pPr algn="just"/>
            <a:r>
              <a:rPr lang="en-US" sz="4000" dirty="0" smtClean="0"/>
              <a:t>			</a:t>
            </a:r>
            <a:r>
              <a:rPr lang="en-US" sz="4000" dirty="0" smtClean="0">
                <a:solidFill>
                  <a:srgbClr val="C00000"/>
                </a:solidFill>
              </a:rPr>
              <a:t>	</a:t>
            </a:r>
            <a:r>
              <a:rPr lang="en-US" dirty="0" smtClean="0">
                <a:solidFill>
                  <a:srgbClr val="C00000"/>
                </a:solidFill>
                <a:latin typeface="Times New Roman" pitchFamily="18" charset="0"/>
                <a:cs typeface="Times New Roman" pitchFamily="18" charset="0"/>
              </a:rPr>
              <a:t>Introduction</a:t>
            </a:r>
            <a:endParaRPr lang="en-US"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502277" y="1335968"/>
            <a:ext cx="10947042" cy="4704224"/>
          </a:xfrm>
        </p:spPr>
        <p:txBody>
          <a:bodyPr>
            <a:normAutofit lnSpcReduction="10000"/>
          </a:bodyPr>
          <a:lstStyle/>
          <a:p>
            <a:pPr>
              <a:lnSpc>
                <a:spcPct val="110000"/>
              </a:lnSpc>
              <a:spcBef>
                <a:spcPts val="0"/>
              </a:spcBef>
              <a:spcAft>
                <a:spcPts val="0"/>
              </a:spcAft>
              <a:buFont typeface="Wingdings" pitchFamily="2" charset="2"/>
              <a:buChar char="Ø"/>
            </a:pPr>
            <a:r>
              <a:rPr lang="en-US" sz="2400" dirty="0" smtClean="0">
                <a:latin typeface="Times New Roman" pitchFamily="18" charset="0"/>
                <a:cs typeface="Times New Roman" pitchFamily="18" charset="0"/>
              </a:rPr>
              <a:t>A person browsing internet finds difficulty managing the right amount of time to be spent browsing a webpage.</a:t>
            </a:r>
          </a:p>
          <a:p>
            <a:pPr marL="0" indent="0">
              <a:lnSpc>
                <a:spcPct val="110000"/>
              </a:lnSpc>
              <a:spcBef>
                <a:spcPts val="0"/>
              </a:spcBef>
              <a:spcAft>
                <a:spcPts val="0"/>
              </a:spcAft>
              <a:buNone/>
            </a:pPr>
            <a:endParaRPr lang="en-US" sz="2400" dirty="0">
              <a:latin typeface="Times New Roman" pitchFamily="18" charset="0"/>
              <a:cs typeface="Times New Roman" pitchFamily="18" charset="0"/>
            </a:endParaRPr>
          </a:p>
          <a:p>
            <a:pPr>
              <a:buFont typeface="Wingdings" pitchFamily="2" charset="2"/>
              <a:buChar char="Ø"/>
            </a:pPr>
            <a:r>
              <a:rPr lang="en-IN" sz="2400" dirty="0" smtClean="0">
                <a:latin typeface="Times New Roman" pitchFamily="18" charset="0"/>
                <a:cs typeface="Times New Roman" pitchFamily="18" charset="0"/>
              </a:rPr>
              <a:t>The idea is to come up with an application that will keep track of browsing time.</a:t>
            </a:r>
          </a:p>
          <a:p>
            <a:pPr>
              <a:buFont typeface="Wingdings" pitchFamily="2" charset="2"/>
              <a:buChar char="Ø"/>
            </a:pPr>
            <a:endParaRPr lang="en-IN" sz="2400" dirty="0" smtClean="0">
              <a:latin typeface="Times New Roman" pitchFamily="18" charset="0"/>
              <a:cs typeface="Times New Roman" pitchFamily="18" charset="0"/>
            </a:endParaRPr>
          </a:p>
          <a:p>
            <a:pPr>
              <a:buFont typeface="Wingdings" pitchFamily="2" charset="2"/>
              <a:buChar char="Ø"/>
            </a:pPr>
            <a:r>
              <a:rPr lang="en-IN" sz="2400" dirty="0" smtClean="0">
                <a:latin typeface="Times New Roman" pitchFamily="18" charset="0"/>
                <a:cs typeface="Times New Roman" pitchFamily="18" charset="0"/>
              </a:rPr>
              <a:t>The </a:t>
            </a:r>
            <a:r>
              <a:rPr lang="en-IN" sz="2400" dirty="0" smtClean="0">
                <a:latin typeface="Times New Roman" pitchFamily="18" charset="0"/>
                <a:cs typeface="Times New Roman" pitchFamily="18" charset="0"/>
              </a:rPr>
              <a:t>clock</a:t>
            </a: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efficiently manages the browsing time of the user by keeping track of how much time exactly the user has to spent on browsing the </a:t>
            </a:r>
            <a:r>
              <a:rPr lang="en-IN" sz="2400" dirty="0" smtClean="0">
                <a:latin typeface="Times New Roman" pitchFamily="18" charset="0"/>
                <a:cs typeface="Times New Roman" pitchFamily="18" charset="0"/>
              </a:rPr>
              <a:t>webpage or any other task.</a:t>
            </a:r>
            <a:endParaRPr lang="en-IN" sz="2400" dirty="0" smtClean="0">
              <a:latin typeface="Times New Roman" pitchFamily="18" charset="0"/>
              <a:cs typeface="Times New Roman" pitchFamily="18" charset="0"/>
            </a:endParaRPr>
          </a:p>
          <a:p>
            <a:pPr marL="0" indent="0">
              <a:buNone/>
            </a:pPr>
            <a:endParaRPr lang="en-IN" sz="2400" dirty="0" smtClean="0">
              <a:latin typeface="Times New Roman" pitchFamily="18" charset="0"/>
              <a:cs typeface="Times New Roman" pitchFamily="18" charset="0"/>
            </a:endParaRPr>
          </a:p>
          <a:p>
            <a:pPr>
              <a:buFont typeface="Wingdings" pitchFamily="2" charset="2"/>
              <a:buChar char="Ø"/>
            </a:pPr>
            <a:r>
              <a:rPr lang="en-IN" sz="2400" dirty="0" smtClean="0">
                <a:latin typeface="Times New Roman" pitchFamily="18" charset="0"/>
                <a:cs typeface="Times New Roman" pitchFamily="18" charset="0"/>
              </a:rPr>
              <a:t>If the user has to jot down an important point, perform brief calculations and conversions while browsing session then he/she can make use of clipboard, calculator and convertor tabs. </a:t>
            </a:r>
          </a:p>
          <a:p>
            <a:pPr>
              <a:buFont typeface="Wingdings" pitchFamily="2" charset="2"/>
              <a:buChar char="Ø"/>
            </a:pP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2037742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65425"/>
            <a:ext cx="10058400" cy="862928"/>
          </a:xfrm>
        </p:spPr>
        <p:txBody>
          <a:bodyPr>
            <a:noAutofit/>
          </a:bodyPr>
          <a:lstStyle/>
          <a:p>
            <a:pPr algn="ctr"/>
            <a:r>
              <a:rPr lang="en-US" sz="6600" dirty="0" smtClean="0">
                <a:solidFill>
                  <a:srgbClr val="C00000"/>
                </a:solidFill>
                <a:latin typeface="Times New Roman" pitchFamily="18" charset="0"/>
                <a:cs typeface="Times New Roman" pitchFamily="18" charset="0"/>
              </a:rPr>
              <a:t>Problem Statement</a:t>
            </a:r>
            <a:endParaRPr lang="en-US" sz="66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1123406" y="1806545"/>
            <a:ext cx="10058400" cy="4254620"/>
          </a:xfrm>
        </p:spPr>
        <p:txBody>
          <a:bodyPr>
            <a:normAutofit/>
          </a:bodyPr>
          <a:lstStyle/>
          <a:p>
            <a:pPr marL="91440" lvl="8" indent="-91440">
              <a:lnSpc>
                <a:spcPct val="100000"/>
              </a:lnSpc>
              <a:spcBef>
                <a:spcPts val="1200"/>
              </a:spcBef>
              <a:spcAft>
                <a:spcPts val="200"/>
              </a:spcAft>
              <a:buSzPct val="100000"/>
              <a:buFont typeface="Wingdings" pitchFamily="2" charset="2"/>
              <a:buChar char="Ø"/>
            </a:pPr>
            <a:r>
              <a:rPr lang="en-US" sz="4400" dirty="0" smtClean="0">
                <a:solidFill>
                  <a:schemeClr val="tx1"/>
                </a:solidFill>
                <a:latin typeface="Times New Roman" pitchFamily="18" charset="0"/>
                <a:cs typeface="Times New Roman" pitchFamily="18" charset="0"/>
              </a:rPr>
              <a:t>Organized Home Browser </a:t>
            </a:r>
          </a:p>
          <a:p>
            <a:pPr marL="91440" lvl="8" indent="-91440">
              <a:lnSpc>
                <a:spcPct val="100000"/>
              </a:lnSpc>
              <a:spcBef>
                <a:spcPts val="1200"/>
              </a:spcBef>
              <a:spcAft>
                <a:spcPts val="200"/>
              </a:spcAft>
              <a:buSzPct val="100000"/>
              <a:buFont typeface="Wingdings" pitchFamily="2" charset="2"/>
              <a:buChar char="Ø"/>
            </a:pPr>
            <a:r>
              <a:rPr lang="en-US" sz="4400" dirty="0" smtClean="0">
                <a:solidFill>
                  <a:schemeClr val="tx1"/>
                </a:solidFill>
                <a:latin typeface="Times New Roman" pitchFamily="18" charset="0"/>
                <a:cs typeface="Times New Roman" pitchFamily="18" charset="0"/>
              </a:rPr>
              <a:t>Personalized GUI for user.</a:t>
            </a:r>
          </a:p>
          <a:p>
            <a:pPr marL="91440" lvl="8" indent="-91440">
              <a:lnSpc>
                <a:spcPct val="100000"/>
              </a:lnSpc>
              <a:spcBef>
                <a:spcPts val="1200"/>
              </a:spcBef>
              <a:spcAft>
                <a:spcPts val="200"/>
              </a:spcAft>
              <a:buSzPct val="100000"/>
              <a:buFont typeface="Wingdings" pitchFamily="2" charset="2"/>
              <a:buChar char="Ø"/>
            </a:pPr>
            <a:r>
              <a:rPr lang="en-US" sz="4400" dirty="0" smtClean="0">
                <a:solidFill>
                  <a:schemeClr val="tx1"/>
                </a:solidFill>
                <a:latin typeface="Times New Roman" pitchFamily="18" charset="0"/>
                <a:cs typeface="Times New Roman" pitchFamily="18" charset="0"/>
              </a:rPr>
              <a:t>User friendly.</a:t>
            </a:r>
          </a:p>
          <a:p>
            <a:pPr>
              <a:lnSpc>
                <a:spcPct val="100000"/>
              </a:lnSpc>
              <a:buFont typeface="Wingdings" pitchFamily="2" charset="2"/>
              <a:buChar char="Ø"/>
            </a:pPr>
            <a:r>
              <a:rPr lang="en-US" sz="4400" dirty="0" smtClean="0">
                <a:solidFill>
                  <a:schemeClr val="tx1"/>
                </a:solidFill>
                <a:latin typeface="Times New Roman" pitchFamily="18" charset="0"/>
                <a:cs typeface="Times New Roman" pitchFamily="18" charset="0"/>
              </a:rPr>
              <a:t>Facilitates work scheduling in a smart way.</a:t>
            </a:r>
            <a:endParaRPr lang="en-US" sz="4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582833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73" y="2137705"/>
            <a:ext cx="10058400" cy="1450757"/>
          </a:xfrm>
        </p:spPr>
        <p:txBody>
          <a:bodyPr>
            <a:normAutofit/>
          </a:bodyPr>
          <a:lstStyle/>
          <a:p>
            <a:pPr algn="ctr"/>
            <a:r>
              <a:rPr lang="en-US" dirty="0" smtClean="0">
                <a:solidFill>
                  <a:srgbClr val="C00000"/>
                </a:solidFill>
                <a:latin typeface="Times New Roman" pitchFamily="18" charset="0"/>
                <a:cs typeface="Times New Roman" pitchFamily="18" charset="0"/>
              </a:rPr>
              <a:t>Literature Survey</a:t>
            </a:r>
            <a:endParaRPr lang="en-US"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567895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10058400" cy="953038"/>
          </a:xfrm>
        </p:spPr>
        <p:txBody>
          <a:bodyPr>
            <a:normAutofit/>
          </a:bodyPr>
          <a:lstStyle/>
          <a:p>
            <a:pPr algn="ctr"/>
            <a:r>
              <a:rPr lang="en-IN" dirty="0" smtClean="0">
                <a:solidFill>
                  <a:srgbClr val="C00000"/>
                </a:solidFill>
                <a:latin typeface="Times New Roman" pitchFamily="18" charset="0"/>
                <a:cs typeface="Times New Roman" pitchFamily="18" charset="0"/>
              </a:rPr>
              <a:t>Existing System</a:t>
            </a:r>
            <a:endParaRPr lang="en-US"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1110342" y="1537001"/>
            <a:ext cx="10058400" cy="4645601"/>
          </a:xfrm>
        </p:spPr>
        <p:txBody>
          <a:bodyPr>
            <a:normAutofit/>
          </a:bodyPr>
          <a:lstStyle/>
          <a:p>
            <a:pPr>
              <a:buFont typeface="Wingdings" pitchFamily="2" charset="2"/>
              <a:buChar char="Ø"/>
            </a:pPr>
            <a:r>
              <a:rPr lang="en-US" sz="2400" dirty="0" smtClean="0">
                <a:latin typeface="Times New Roman" pitchFamily="18" charset="0"/>
                <a:cs typeface="Times New Roman" pitchFamily="18" charset="0"/>
              </a:rPr>
              <a:t>Alarm </a:t>
            </a:r>
            <a:r>
              <a:rPr lang="en-US" sz="2400" dirty="0">
                <a:latin typeface="Times New Roman" pitchFamily="18" charset="0"/>
                <a:cs typeface="Times New Roman" pitchFamily="18" charset="0"/>
              </a:rPr>
              <a:t>clock : </a:t>
            </a:r>
            <a:r>
              <a:rPr lang="en-US" sz="2400" dirty="0" smtClean="0">
                <a:latin typeface="Times New Roman" pitchFamily="18" charset="0"/>
                <a:cs typeface="Times New Roman" pitchFamily="18" charset="0"/>
              </a:rPr>
              <a:t>Free Alarm clock[3]</a:t>
            </a:r>
            <a:endParaRPr lang="en-US" sz="2400" dirty="0" smtClean="0">
              <a:latin typeface="Times New Roman" pitchFamily="18" charset="0"/>
              <a:cs typeface="Times New Roman" pitchFamily="18" charset="0"/>
            </a:endParaRP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Clipboard : Microsoft Clipboard[4]</a:t>
            </a: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Calculator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Windows Calculator[5</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Currency</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Convertor : </a:t>
            </a:r>
            <a:r>
              <a:rPr lang="en-US" sz="2400" dirty="0" smtClean="0">
                <a:latin typeface="Times New Roman" pitchFamily="18" charset="0"/>
                <a:cs typeface="Times New Roman" pitchFamily="18" charset="0"/>
              </a:rPr>
              <a:t> xe.com[6]</a:t>
            </a:r>
            <a:endParaRPr lang="en-US" sz="2400" dirty="0" smtClean="0">
              <a:latin typeface="Times New Roman" pitchFamily="18" charset="0"/>
              <a:cs typeface="Times New Roman" pitchFamily="18" charset="0"/>
            </a:endParaRPr>
          </a:p>
          <a:p>
            <a:pPr>
              <a:buFont typeface="Wingdings" pitchFamily="2" charset="2"/>
              <a:buChar char="Ø"/>
            </a:pPr>
            <a:endParaRPr lang="en-US" sz="2400" dirty="0" smtClean="0">
              <a:latin typeface="Times New Roman" pitchFamily="18" charset="0"/>
              <a:cs typeface="Times New Roman" pitchFamily="18" charset="0"/>
            </a:endParaRPr>
          </a:p>
        </p:txBody>
      </p:sp>
      <p:sp>
        <p:nvSpPr>
          <p:cNvPr id="4" name="Rectangle 3"/>
          <p:cNvSpPr/>
          <p:nvPr/>
        </p:nvSpPr>
        <p:spPr>
          <a:xfrm>
            <a:off x="6363237" y="1397926"/>
            <a:ext cx="1295400" cy="6096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Alarm Clock</a:t>
            </a:r>
            <a:endParaRPr lang="en-US" dirty="0"/>
          </a:p>
        </p:txBody>
      </p:sp>
      <p:sp>
        <p:nvSpPr>
          <p:cNvPr id="7" name="Rectangle 6"/>
          <p:cNvSpPr/>
          <p:nvPr/>
        </p:nvSpPr>
        <p:spPr>
          <a:xfrm>
            <a:off x="6363237" y="2552731"/>
            <a:ext cx="1295400" cy="6096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Clipboard</a:t>
            </a:r>
            <a:endParaRPr lang="en-US" dirty="0"/>
          </a:p>
        </p:txBody>
      </p:sp>
      <p:sp>
        <p:nvSpPr>
          <p:cNvPr id="8" name="Rectangle 7"/>
          <p:cNvSpPr/>
          <p:nvPr/>
        </p:nvSpPr>
        <p:spPr>
          <a:xfrm>
            <a:off x="6363237" y="3570163"/>
            <a:ext cx="1295400" cy="6096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Calculator</a:t>
            </a:r>
            <a:endParaRPr lang="en-US" dirty="0"/>
          </a:p>
        </p:txBody>
      </p:sp>
      <p:sp>
        <p:nvSpPr>
          <p:cNvPr id="9" name="Rectangle 8"/>
          <p:cNvSpPr/>
          <p:nvPr/>
        </p:nvSpPr>
        <p:spPr>
          <a:xfrm>
            <a:off x="6363237" y="4677745"/>
            <a:ext cx="1295400" cy="6096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Currency </a:t>
            </a:r>
            <a:r>
              <a:rPr lang="en-US" dirty="0" smtClean="0"/>
              <a:t>Convertor</a:t>
            </a:r>
            <a:endParaRPr lang="en-US" dirty="0"/>
          </a:p>
        </p:txBody>
      </p:sp>
      <p:sp>
        <p:nvSpPr>
          <p:cNvPr id="11" name="Rectangle 10"/>
          <p:cNvSpPr/>
          <p:nvPr/>
        </p:nvSpPr>
        <p:spPr>
          <a:xfrm>
            <a:off x="9145073" y="1397926"/>
            <a:ext cx="1016358" cy="404928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5400" dirty="0" smtClean="0"/>
              <a:t>GU</a:t>
            </a:r>
          </a:p>
          <a:p>
            <a:pPr algn="ctr"/>
            <a:r>
              <a:rPr lang="en-US" sz="5400" dirty="0" smtClean="0"/>
              <a:t>I</a:t>
            </a:r>
            <a:endParaRPr lang="en-US" sz="5400" dirty="0"/>
          </a:p>
        </p:txBody>
      </p:sp>
      <p:cxnSp>
        <p:nvCxnSpPr>
          <p:cNvPr id="17" name="Straight Arrow Connector 16"/>
          <p:cNvCxnSpPr>
            <a:stCxn id="4" idx="3"/>
            <a:endCxn id="11" idx="1"/>
          </p:cNvCxnSpPr>
          <p:nvPr/>
        </p:nvCxnSpPr>
        <p:spPr>
          <a:xfrm>
            <a:off x="7658637" y="1702726"/>
            <a:ext cx="1486436" cy="171984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endCxn id="11" idx="1"/>
          </p:cNvCxnSpPr>
          <p:nvPr/>
        </p:nvCxnSpPr>
        <p:spPr>
          <a:xfrm>
            <a:off x="7658637" y="2785915"/>
            <a:ext cx="1486436" cy="63665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8" idx="3"/>
            <a:endCxn id="11" idx="1"/>
          </p:cNvCxnSpPr>
          <p:nvPr/>
        </p:nvCxnSpPr>
        <p:spPr>
          <a:xfrm flipV="1">
            <a:off x="7658637" y="3422569"/>
            <a:ext cx="1486436" cy="4523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a:endCxn id="11" idx="1"/>
          </p:cNvCxnSpPr>
          <p:nvPr/>
        </p:nvCxnSpPr>
        <p:spPr>
          <a:xfrm flipV="1">
            <a:off x="7658637" y="3422569"/>
            <a:ext cx="1486436" cy="16185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 val="1947277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038" y="0"/>
            <a:ext cx="10058400" cy="1078558"/>
          </a:xfrm>
        </p:spPr>
        <p:txBody>
          <a:bodyPr/>
          <a:lstStyle/>
          <a:p>
            <a:pPr algn="ctr"/>
            <a:r>
              <a:rPr lang="en-IN" dirty="0" smtClean="0">
                <a:solidFill>
                  <a:srgbClr val="C00000"/>
                </a:solidFill>
                <a:latin typeface="Times New Roman" pitchFamily="18" charset="0"/>
                <a:cs typeface="Times New Roman" pitchFamily="18" charset="0"/>
              </a:rPr>
              <a:t>Drawbacks of existing system</a:t>
            </a:r>
            <a:endParaRPr lang="en-US"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981370" y="1626786"/>
            <a:ext cx="10058400" cy="4893972"/>
          </a:xfrm>
        </p:spPr>
        <p:txBody>
          <a:bodyPr>
            <a:normAutofit/>
          </a:bodyPr>
          <a:lstStyle/>
          <a:p>
            <a:pPr algn="just">
              <a:buFont typeface="Wingdings" pitchFamily="2" charset="2"/>
              <a:buChar char="Ø"/>
            </a:pPr>
            <a:r>
              <a:rPr lang="en-US" sz="2400" dirty="0" smtClean="0">
                <a:latin typeface="Times New Roman" pitchFamily="18" charset="0"/>
                <a:cs typeface="Times New Roman" pitchFamily="18" charset="0"/>
              </a:rPr>
              <a:t> Alarm clock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Wakes up PC as soon as it goes to sleep mode</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Clipboard        : The available clipboard allows saving of only one link at a time.</a:t>
            </a:r>
            <a:endParaRPr lang="en-US" sz="2400" dirty="0" smtClean="0">
              <a:latin typeface="Times New Roman" pitchFamily="18" charset="0"/>
              <a:cs typeface="Times New Roman" pitchFamily="18" charset="0"/>
            </a:endParaRP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Calculator       : It is not present in handy.</a:t>
            </a:r>
            <a:endParaRPr lang="en-US" sz="2400" dirty="0" smtClean="0">
              <a:latin typeface="Times New Roman" pitchFamily="18" charset="0"/>
              <a:cs typeface="Times New Roman" pitchFamily="18" charset="0"/>
            </a:endParaRP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Currency</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C</a:t>
            </a:r>
            <a:r>
              <a:rPr lang="en-US" sz="2400" dirty="0" smtClean="0">
                <a:latin typeface="Times New Roman" pitchFamily="18" charset="0"/>
                <a:cs typeface="Times New Roman" pitchFamily="18" charset="0"/>
              </a:rPr>
              <a:t>onvertor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It is static, changes in real world does not reflect.</a:t>
            </a:r>
            <a:endParaRPr lang="en-US" sz="2400" dirty="0" smtClean="0">
              <a:latin typeface="Times New Roman" pitchFamily="18" charset="0"/>
              <a:cs typeface="Times New Roman" pitchFamily="18" charset="0"/>
            </a:endParaRPr>
          </a:p>
          <a:p>
            <a:pPr>
              <a:buFont typeface="Wingdings" pitchFamily="2" charset="2"/>
              <a:buChar char="Ø"/>
            </a:pP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buFont typeface="Wingdings" pitchFamily="2" charset="2"/>
              <a:buChar char="Ø"/>
            </a:pP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357065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406" y="247414"/>
            <a:ext cx="10058400" cy="980495"/>
          </a:xfrm>
        </p:spPr>
        <p:txBody>
          <a:bodyPr/>
          <a:lstStyle/>
          <a:p>
            <a:pPr algn="ctr"/>
            <a:r>
              <a:rPr lang="en-IN" dirty="0" smtClean="0">
                <a:solidFill>
                  <a:srgbClr val="C00000"/>
                </a:solidFill>
              </a:rPr>
              <a:t>Proposed System</a:t>
            </a:r>
            <a:endParaRPr lang="en-US" dirty="0">
              <a:solidFill>
                <a:srgbClr val="C00000"/>
              </a:solidFill>
            </a:endParaRPr>
          </a:p>
        </p:txBody>
      </p:sp>
      <p:sp>
        <p:nvSpPr>
          <p:cNvPr id="33" name="Content Placeholder 32"/>
          <p:cNvSpPr>
            <a:spLocks noGrp="1"/>
          </p:cNvSpPr>
          <p:nvPr>
            <p:ph idx="1"/>
          </p:nvPr>
        </p:nvSpPr>
        <p:spPr>
          <a:xfrm>
            <a:off x="1136468" y="1489166"/>
            <a:ext cx="10058400" cy="4784877"/>
          </a:xfrm>
        </p:spPr>
        <p:txBody>
          <a:bodyPr>
            <a:normAutofit/>
          </a:bodyPr>
          <a:lstStyle/>
          <a:p>
            <a:pPr>
              <a:buFont typeface="Wingdings" pitchFamily="2" charset="2"/>
              <a:buChar char="Ø"/>
            </a:pPr>
            <a:r>
              <a:rPr lang="en-US" sz="3000" dirty="0" smtClean="0"/>
              <a:t>The GUI is divided into separate tabs.</a:t>
            </a:r>
          </a:p>
          <a:p>
            <a:pPr>
              <a:buFont typeface="Wingdings" pitchFamily="2" charset="2"/>
              <a:buChar char="Ø"/>
            </a:pPr>
            <a:r>
              <a:rPr lang="en-US" sz="3000" dirty="0" smtClean="0"/>
              <a:t>There are 4 tabs: Alarm Clock, Clipboard, Calculator and Currency Convertor.</a:t>
            </a:r>
          </a:p>
          <a:p>
            <a:pPr>
              <a:buFont typeface="Wingdings" pitchFamily="2" charset="2"/>
              <a:buChar char="Ø"/>
            </a:pPr>
            <a:r>
              <a:rPr lang="en-US" sz="3000" dirty="0" smtClean="0"/>
              <a:t>Alarm Clock acts as work scheduler. </a:t>
            </a:r>
          </a:p>
          <a:p>
            <a:pPr>
              <a:buFont typeface="Wingdings" pitchFamily="2" charset="2"/>
              <a:buChar char="Ø"/>
            </a:pPr>
            <a:r>
              <a:rPr lang="en-US" sz="3000" dirty="0" smtClean="0"/>
              <a:t>Clipboard allows saving of multiple links, points and websites.</a:t>
            </a:r>
          </a:p>
          <a:p>
            <a:pPr>
              <a:buFont typeface="Wingdings" pitchFamily="2" charset="2"/>
              <a:buChar char="Ø"/>
            </a:pPr>
            <a:r>
              <a:rPr lang="en-US" sz="3000" dirty="0" smtClean="0"/>
              <a:t> Calculator makes basic calculations handy.</a:t>
            </a:r>
          </a:p>
          <a:p>
            <a:pPr>
              <a:buFont typeface="Wingdings" pitchFamily="2" charset="2"/>
              <a:buChar char="Ø"/>
            </a:pPr>
            <a:r>
              <a:rPr lang="en-US" sz="3000" dirty="0" smtClean="0"/>
              <a:t>Currency Convertor is dynamic and so it’s values tends to change as per market. </a:t>
            </a:r>
            <a:endParaRPr lang="en-US" sz="3000" dirty="0"/>
          </a:p>
        </p:txBody>
      </p:sp>
    </p:spTree>
    <p:extLst>
      <p:ext uri="{BB962C8B-B14F-4D97-AF65-F5344CB8AC3E}">
        <p14:creationId xmlns:p14="http://schemas.microsoft.com/office/powerpoint/2010/main" xmlns="" val="14725138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218" y="209006"/>
            <a:ext cx="9953896" cy="837127"/>
          </a:xfrm>
        </p:spPr>
        <p:txBody>
          <a:bodyPr>
            <a:normAutofit/>
          </a:bodyPr>
          <a:lstStyle/>
          <a:p>
            <a:pPr algn="ctr"/>
            <a:r>
              <a:rPr lang="en-US" dirty="0" smtClean="0">
                <a:solidFill>
                  <a:srgbClr val="C00000"/>
                </a:solidFill>
                <a:latin typeface="Times New Roman" pitchFamily="18" charset="0"/>
                <a:cs typeface="Times New Roman" pitchFamily="18" charset="0"/>
              </a:rPr>
              <a:t>Applications of the project</a:t>
            </a:r>
            <a:endParaRPr lang="en-US"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1201783" y="1368289"/>
            <a:ext cx="9915075" cy="5489711"/>
          </a:xfrm>
        </p:spPr>
        <p:txBody>
          <a:bodyPr>
            <a:normAutofit/>
          </a:bodyPr>
          <a:lstStyle/>
          <a:p>
            <a:pPr>
              <a:buFont typeface="Wingdings" pitchFamily="2" charset="2"/>
              <a:buChar char="Ø"/>
            </a:pPr>
            <a:r>
              <a:rPr lang="en-US" sz="2800" dirty="0" smtClean="0">
                <a:solidFill>
                  <a:schemeClr val="tx1"/>
                </a:solidFill>
                <a:latin typeface="Times New Roman" pitchFamily="18" charset="0"/>
                <a:cs typeface="Times New Roman" pitchFamily="18" charset="0"/>
              </a:rPr>
              <a:t>It is a personalized GUI.</a:t>
            </a:r>
          </a:p>
          <a:p>
            <a:pPr>
              <a:buFont typeface="Wingdings" pitchFamily="2" charset="2"/>
              <a:buChar char="Ø"/>
            </a:pPr>
            <a:r>
              <a:rPr lang="en-US" sz="2800" dirty="0" smtClean="0">
                <a:solidFill>
                  <a:schemeClr val="tx1"/>
                </a:solidFill>
                <a:latin typeface="Times New Roman" pitchFamily="18" charset="0"/>
                <a:cs typeface="Times New Roman" pitchFamily="18" charset="0"/>
              </a:rPr>
              <a:t>Time saver.</a:t>
            </a:r>
            <a:endParaRPr lang="en-US" sz="2800" dirty="0" smtClean="0">
              <a:solidFill>
                <a:schemeClr val="tx1"/>
              </a:solidFill>
              <a:latin typeface="Times New Roman" pitchFamily="18" charset="0"/>
              <a:cs typeface="Times New Roman" pitchFamily="18" charset="0"/>
            </a:endParaRPr>
          </a:p>
          <a:p>
            <a:pPr>
              <a:buFont typeface="Wingdings" pitchFamily="2" charset="2"/>
              <a:buChar char="Ø"/>
            </a:pPr>
            <a:r>
              <a:rPr lang="en-US" sz="2600" dirty="0" smtClean="0">
                <a:solidFill>
                  <a:schemeClr val="tx1"/>
                </a:solidFill>
                <a:latin typeface="Times New Roman" pitchFamily="18" charset="0"/>
                <a:cs typeface="Times New Roman" pitchFamily="18" charset="0"/>
              </a:rPr>
              <a:t>User friendly utilities.</a:t>
            </a:r>
          </a:p>
          <a:p>
            <a:pPr>
              <a:buFont typeface="Wingdings" pitchFamily="2" charset="2"/>
              <a:buChar char="Ø"/>
            </a:pPr>
            <a:r>
              <a:rPr lang="en-US" sz="2600" dirty="0" smtClean="0">
                <a:solidFill>
                  <a:schemeClr val="tx1"/>
                </a:solidFill>
                <a:latin typeface="Times New Roman" pitchFamily="18" charset="0"/>
                <a:cs typeface="Times New Roman" pitchFamily="18" charset="0"/>
              </a:rPr>
              <a:t>Makes basic calculations handy.</a:t>
            </a:r>
          </a:p>
          <a:p>
            <a:pPr>
              <a:buFont typeface="Wingdings" pitchFamily="2" charset="2"/>
              <a:buChar char="Ø"/>
            </a:pPr>
            <a:r>
              <a:rPr lang="en-US" sz="2600" dirty="0" smtClean="0">
                <a:solidFill>
                  <a:schemeClr val="tx1"/>
                </a:solidFill>
                <a:latin typeface="Times New Roman" pitchFamily="18" charset="0"/>
                <a:cs typeface="Times New Roman" pitchFamily="18" charset="0"/>
              </a:rPr>
              <a:t>Jot down important points and links from web.</a:t>
            </a:r>
          </a:p>
          <a:p>
            <a:pPr>
              <a:buFont typeface="Wingdings" pitchFamily="2" charset="2"/>
              <a:buChar char="Ø"/>
            </a:pPr>
            <a:r>
              <a:rPr lang="en-US" sz="2600" dirty="0" smtClean="0">
                <a:solidFill>
                  <a:schemeClr val="tx1"/>
                </a:solidFill>
                <a:latin typeface="Times New Roman" pitchFamily="18" charset="0"/>
                <a:cs typeface="Times New Roman" pitchFamily="18" charset="0"/>
              </a:rPr>
              <a:t>It reduces the energy loss.</a:t>
            </a:r>
          </a:p>
          <a:p>
            <a:pPr>
              <a:buFont typeface="Wingdings" pitchFamily="2" charset="2"/>
              <a:buChar char="Ø"/>
            </a:pPr>
            <a:r>
              <a:rPr lang="en-US" sz="2600" dirty="0" smtClean="0">
                <a:solidFill>
                  <a:schemeClr val="tx1"/>
                </a:solidFill>
                <a:latin typeface="Times New Roman" pitchFamily="18" charset="0"/>
                <a:cs typeface="Times New Roman" pitchFamily="18" charset="0"/>
              </a:rPr>
              <a:t>Helps in proper time scheduling.</a:t>
            </a:r>
          </a:p>
          <a:p>
            <a:pPr>
              <a:buFont typeface="Wingdings" pitchFamily="2" charset="2"/>
              <a:buChar char="Ø"/>
            </a:pPr>
            <a:r>
              <a:rPr lang="en-US" sz="2600" dirty="0" smtClean="0">
                <a:solidFill>
                  <a:schemeClr val="tx1"/>
                </a:solidFill>
                <a:latin typeface="Times New Roman" pitchFamily="18" charset="0"/>
                <a:cs typeface="Times New Roman" pitchFamily="18" charset="0"/>
              </a:rPr>
              <a:t>Allows multiple links to be saved together in clipboard.</a:t>
            </a:r>
          </a:p>
          <a:p>
            <a:pPr>
              <a:buFont typeface="Wingdings" pitchFamily="2" charset="2"/>
              <a:buChar char="Ø"/>
            </a:pPr>
            <a:r>
              <a:rPr lang="en-US" sz="2600" dirty="0" smtClean="0">
                <a:solidFill>
                  <a:schemeClr val="tx1"/>
                </a:solidFill>
                <a:latin typeface="Times New Roman" pitchFamily="18" charset="0"/>
                <a:cs typeface="Times New Roman" pitchFamily="18" charset="0"/>
              </a:rPr>
              <a:t>Currency Convertor is dynamic in nature.</a:t>
            </a:r>
            <a:endParaRPr lang="en-US" sz="2600" dirty="0" smtClean="0">
              <a:solidFill>
                <a:schemeClr val="tx1"/>
              </a:solidFill>
              <a:latin typeface="Times New Roman" pitchFamily="18" charset="0"/>
              <a:cs typeface="Times New Roman" pitchFamily="18" charset="0"/>
            </a:endParaRPr>
          </a:p>
          <a:p>
            <a:pPr>
              <a:buFont typeface="Wingdings" pitchFamily="2" charset="2"/>
              <a:buChar char="Ø"/>
            </a:pPr>
            <a:endParaRPr lang="en-US" sz="2600" dirty="0" smtClean="0">
              <a:latin typeface="Times New Roman" pitchFamily="18" charset="0"/>
              <a:cs typeface="Times New Roman" pitchFamily="18" charset="0"/>
            </a:endParaRPr>
          </a:p>
          <a:p>
            <a:pPr>
              <a:buFont typeface="Wingdings" pitchFamily="2" charset="2"/>
              <a:buChar char="Ø"/>
            </a:pPr>
            <a:endParaRPr lang="en-US" sz="2600" dirty="0" smtClean="0">
              <a:latin typeface="Times New Roman" pitchFamily="18" charset="0"/>
              <a:cs typeface="Times New Roman" pitchFamily="18" charset="0"/>
            </a:endParaRPr>
          </a:p>
          <a:p>
            <a:pPr>
              <a:buFont typeface="Wingdings" pitchFamily="2" charset="2"/>
              <a:buChar char="Ø"/>
            </a:pPr>
            <a:endParaRPr lang="en-US" sz="2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3333367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3842</TotalTime>
  <Words>648</Words>
  <Application>Microsoft Office PowerPoint</Application>
  <PresentationFormat>Custom</PresentationFormat>
  <Paragraphs>107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Retrospect</vt:lpstr>
      <vt:lpstr>Slide 1</vt:lpstr>
      <vt:lpstr>Objective</vt:lpstr>
      <vt:lpstr>    Introduction</vt:lpstr>
      <vt:lpstr>Problem Statement</vt:lpstr>
      <vt:lpstr>Literature Survey</vt:lpstr>
      <vt:lpstr>Existing System</vt:lpstr>
      <vt:lpstr>Drawbacks of existing system</vt:lpstr>
      <vt:lpstr>Proposed System</vt:lpstr>
      <vt:lpstr>Applications of the project</vt:lpstr>
      <vt:lpstr>Use Case</vt:lpstr>
      <vt:lpstr>Architecture</vt:lpstr>
      <vt:lpstr>Snapshots</vt:lpstr>
      <vt:lpstr>Slide 13</vt:lpstr>
      <vt:lpstr>Future work</vt:lpstr>
      <vt:lpstr>Conclusion</vt:lpstr>
      <vt:lpstr>References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sharing and storage of Personal Health Records in Cloud and reading current health data using Wireless Sensor Networks.</dc:title>
  <dc:creator>saurav</dc:creator>
  <cp:lastModifiedBy>Pawan</cp:lastModifiedBy>
  <cp:revision>194</cp:revision>
  <dcterms:created xsi:type="dcterms:W3CDTF">2014-03-03T10:33:59Z</dcterms:created>
  <dcterms:modified xsi:type="dcterms:W3CDTF">2017-05-14T17:48:24Z</dcterms:modified>
</cp:coreProperties>
</file>