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2" r:id="rId4"/>
    <p:sldId id="281" r:id="rId5"/>
    <p:sldId id="290" r:id="rId6"/>
    <p:sldId id="305" r:id="rId7"/>
    <p:sldId id="307" r:id="rId8"/>
    <p:sldId id="309" r:id="rId9"/>
    <p:sldId id="298" r:id="rId10"/>
    <p:sldId id="299" r:id="rId11"/>
    <p:sldId id="304" r:id="rId12"/>
    <p:sldId id="310"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snapToGrid="0">
      <p:cViewPr varScale="1">
        <p:scale>
          <a:sx n="73" d="100"/>
          <a:sy n="73" d="100"/>
        </p:scale>
        <p:origin x="-624" y="-102"/>
      </p:cViewPr>
      <p:guideLst>
        <p:guide orient="horz" pos="2160"/>
        <p:guide pos="3840"/>
      </p:guideLst>
    </p:cSldViewPr>
  </p:slideViewPr>
  <p:outlineViewPr>
    <p:cViewPr>
      <p:scale>
        <a:sx n="33" d="100"/>
        <a:sy n="33" d="100"/>
      </p:scale>
      <p:origin x="0" y="3754"/>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pPr/>
              <a:t>18-Apr-17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pPr/>
              <a:t>18-Apr-17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pPr/>
              <a:t>18-Apr-17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pPr/>
              <a:t>18-Apr-17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pPr/>
              <a:t>18-Apr-17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pPr/>
              <a:t>18-Apr-17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pPr/>
              <a:t>18-Apr-17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pPr/>
              <a:t>18-Apr-17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pPr/>
              <a:t>18-Apr-17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pPr/>
              <a:t>18-Apr-17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pPr/>
              <a:t>18-Apr-17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blipFill dpi="0" rotWithShape="1">
          <a:blip r:embed="rId1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pPr/>
              <a:t>18-Apr-17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desktop-reminder.en.softonic.com/" TargetMode="External"/><Relationship Id="rId2" Type="http://schemas.openxmlformats.org/officeDocument/2006/relationships/hyperlink" Target="http://directory-size-calculator.en.softonic.com/" TargetMode="External"/><Relationship Id="rId1" Type="http://schemas.openxmlformats.org/officeDocument/2006/relationships/slideLayout" Target="../slideLayouts/slideLayout2.xml"/><Relationship Id="rId6" Type="http://schemas.openxmlformats.org/officeDocument/2006/relationships/hyperlink" Target="http://medved-quotetracker.en.softonic.com/" TargetMode="External"/><Relationship Id="rId5" Type="http://schemas.openxmlformats.org/officeDocument/2006/relationships/hyperlink" Target="http://unit-converter-expert.en.softonic.com/" TargetMode="External"/><Relationship Id="rId4" Type="http://schemas.openxmlformats.org/officeDocument/2006/relationships/hyperlink" Target="http://global-clipboard.en.softonic.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p:cNvSpPr txBox="1">
            <a:spLocks/>
          </p:cNvSpPr>
          <p:nvPr/>
        </p:nvSpPr>
        <p:spPr>
          <a:xfrm rot="10800000" flipV="1">
            <a:off x="1160059" y="299859"/>
            <a:ext cx="9581297" cy="795338"/>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300" dirty="0" smtClean="0">
                <a:solidFill>
                  <a:srgbClr val="C00000"/>
                </a:solidFill>
                <a:latin typeface="Times New Roman" pitchFamily="18" charset="0"/>
                <a:cs typeface="Times New Roman" pitchFamily="18" charset="0"/>
              </a:rPr>
              <a:t>SIDDAGANGA INSTITUTE OF TECHNOLOGY</a:t>
            </a:r>
          </a:p>
          <a:p>
            <a:pPr algn="ctr"/>
            <a:r>
              <a:rPr lang="en-US" sz="3300" dirty="0" smtClean="0">
                <a:solidFill>
                  <a:srgbClr val="C00000"/>
                </a:solidFill>
                <a:latin typeface="Times New Roman" pitchFamily="18" charset="0"/>
                <a:cs typeface="Times New Roman" pitchFamily="18" charset="0"/>
              </a:rPr>
              <a:t>TUMAKURU-572103</a:t>
            </a:r>
            <a:endParaRPr lang="en-US" sz="3300" dirty="0">
              <a:solidFill>
                <a:srgbClr val="C00000"/>
              </a:solidFill>
              <a:latin typeface="Times New Roman" pitchFamily="18" charset="0"/>
              <a:cs typeface="Times New Roman" pitchFamily="18" charset="0"/>
            </a:endParaRPr>
          </a:p>
        </p:txBody>
      </p:sp>
      <p:sp>
        <p:nvSpPr>
          <p:cNvPr id="14" name="Subtitle 2"/>
          <p:cNvSpPr txBox="1">
            <a:spLocks/>
          </p:cNvSpPr>
          <p:nvPr/>
        </p:nvSpPr>
        <p:spPr>
          <a:xfrm>
            <a:off x="1508427" y="848436"/>
            <a:ext cx="8077200" cy="198120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latin typeface="Arial" pitchFamily="34" charset="0"/>
                <a:cs typeface="Arial" pitchFamily="34" charset="0"/>
              </a:rPr>
              <a:t> </a:t>
            </a:r>
          </a:p>
        </p:txBody>
      </p:sp>
      <p:sp>
        <p:nvSpPr>
          <p:cNvPr id="16" name="TextBox 15"/>
          <p:cNvSpPr txBox="1"/>
          <p:nvPr/>
        </p:nvSpPr>
        <p:spPr>
          <a:xfrm>
            <a:off x="7947327" y="4777382"/>
            <a:ext cx="3276600" cy="1354217"/>
          </a:xfrm>
          <a:prstGeom prst="rect">
            <a:avLst/>
          </a:prstGeom>
          <a:noFill/>
        </p:spPr>
        <p:txBody>
          <a:bodyPr wrap="square" rtlCol="0">
            <a:spAutoFit/>
          </a:bodyPr>
          <a:lstStyle/>
          <a:p>
            <a:r>
              <a:rPr lang="en-US" sz="28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a:t>
            </a:r>
            <a:r>
              <a:rPr lang="en-US" sz="2800"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by</a:t>
            </a:r>
            <a:r>
              <a:rPr lang="en-US" sz="2800" u="sng" dirty="0" smtClean="0">
                <a:effectLst>
                  <a:outerShdw blurRad="38100" dist="38100" dir="2700000" algn="tl">
                    <a:srgbClr val="000000">
                      <a:alpha val="43137"/>
                    </a:srgbClr>
                  </a:outerShdw>
                </a:effectLst>
                <a:latin typeface="Arial" pitchFamily="34" charset="0"/>
                <a:cs typeface="Arial" pitchFamily="34" charset="0"/>
              </a:rPr>
              <a:t>:</a:t>
            </a:r>
          </a:p>
          <a:p>
            <a:r>
              <a:rPr lang="en-IN" dirty="0" smtClean="0">
                <a:latin typeface="Times New Roman" pitchFamily="18" charset="0"/>
                <a:cs typeface="Times New Roman" pitchFamily="18" charset="0"/>
              </a:rPr>
              <a:t>Professor Jagadamba. G.</a:t>
            </a:r>
            <a:endParaRPr lang="en-US" u="sng"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Assistant Professor</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Dept. of  ISE</a:t>
            </a:r>
            <a:endParaRPr lang="en-US" dirty="0">
              <a:latin typeface="Times New Roman" pitchFamily="18" charset="0"/>
              <a:cs typeface="Times New Roman" pitchFamily="18" charset="0"/>
            </a:endParaRPr>
          </a:p>
        </p:txBody>
      </p:sp>
      <p:sp>
        <p:nvSpPr>
          <p:cNvPr id="17" name="TextBox 16"/>
          <p:cNvSpPr txBox="1"/>
          <p:nvPr/>
        </p:nvSpPr>
        <p:spPr>
          <a:xfrm>
            <a:off x="1344304" y="4777382"/>
            <a:ext cx="3936034" cy="1354217"/>
          </a:xfrm>
          <a:prstGeom prst="rect">
            <a:avLst/>
          </a:prstGeom>
          <a:noFill/>
        </p:spPr>
        <p:txBody>
          <a:bodyPr wrap="square" rtlCol="0">
            <a:spAutoFit/>
          </a:bodyPr>
          <a:lstStyle/>
          <a:p>
            <a:r>
              <a:rPr lang="en-US" sz="2800" u="sng" dirty="0" smtClean="0">
                <a:effectLst>
                  <a:outerShdw blurRad="38100" dist="38100" dir="2700000" algn="tl">
                    <a:srgbClr val="000000">
                      <a:alpha val="43137"/>
                    </a:srgbClr>
                  </a:outerShdw>
                </a:effectLst>
                <a:latin typeface="Times New Roman" panose="02020603050405020304" pitchFamily="18" charset="0"/>
                <a:cs typeface="Arial" pitchFamily="34" charset="0"/>
              </a:rPr>
              <a:t>Project Members:</a:t>
            </a:r>
          </a:p>
          <a:p>
            <a:r>
              <a:rPr lang="en-US" dirty="0" smtClean="0">
                <a:latin typeface="Times New Roman" panose="02020603050405020304" pitchFamily="18" charset="0"/>
                <a:cs typeface="Times New Roman" panose="02020603050405020304" pitchFamily="18" charset="0"/>
              </a:rPr>
              <a:t>Pallavi Pratik                :1SI14IS028</a:t>
            </a:r>
          </a:p>
          <a:p>
            <a:r>
              <a:rPr lang="en-US" dirty="0" smtClean="0">
                <a:latin typeface="Times New Roman" panose="02020603050405020304" pitchFamily="18" charset="0"/>
                <a:cs typeface="Times New Roman" panose="02020603050405020304" pitchFamily="18" charset="0"/>
              </a:rPr>
              <a:t>Pawan Kumar Ganjhu  :1SI14IS029</a:t>
            </a:r>
          </a:p>
          <a:p>
            <a:r>
              <a:rPr lang="en-US" dirty="0" smtClean="0">
                <a:latin typeface="Times New Roman" panose="02020603050405020304" pitchFamily="18" charset="0"/>
                <a:cs typeface="Times New Roman" panose="02020603050405020304" pitchFamily="18" charset="0"/>
              </a:rPr>
              <a:t>Shubham Mishra          :1SI14IS046</a:t>
            </a:r>
            <a:endParaRPr lang="en-US" dirty="0">
              <a:latin typeface="Arial" pitchFamily="34" charset="0"/>
              <a:cs typeface="Arial" pitchFamily="34" charset="0"/>
            </a:endParaRPr>
          </a:p>
        </p:txBody>
      </p:sp>
      <p:sp>
        <p:nvSpPr>
          <p:cNvPr id="18" name="TextBox 17"/>
          <p:cNvSpPr txBox="1"/>
          <p:nvPr/>
        </p:nvSpPr>
        <p:spPr>
          <a:xfrm>
            <a:off x="1965627" y="3368245"/>
            <a:ext cx="7620000" cy="584775"/>
          </a:xfrm>
          <a:prstGeom prst="rect">
            <a:avLst/>
          </a:prstGeom>
          <a:noFill/>
        </p:spPr>
        <p:txBody>
          <a:bodyPr wrap="square" rtlCol="0">
            <a:spAutoFit/>
          </a:bodyPr>
          <a:lstStyle/>
          <a:p>
            <a:pPr algn="ctr"/>
            <a:r>
              <a:rPr lang="en-IN" sz="3200" b="1" cap="all" dirty="0" smtClean="0">
                <a:solidFill>
                  <a:schemeClr val="tx1">
                    <a:lumMod val="95000"/>
                    <a:lumOff val="5000"/>
                  </a:schemeClr>
                </a:solidFill>
                <a:latin typeface="Times New Roman" panose="02020603050405020304" pitchFamily="18" charset="0"/>
              </a:rPr>
              <a:t>    </a:t>
            </a:r>
            <a:r>
              <a:rPr lang="en-IN" sz="3200" b="1" cap="all" dirty="0" smtClean="0">
                <a:solidFill>
                  <a:schemeClr val="accent1"/>
                </a:solidFill>
                <a:latin typeface="Times New Roman" panose="02020603050405020304" pitchFamily="18" charset="0"/>
              </a:rPr>
              <a:t>PERSONALIZED GUI</a:t>
            </a:r>
            <a:endParaRPr lang="en-IN" sz="3200" b="1" cap="all" dirty="0" smtClean="0">
              <a:solidFill>
                <a:schemeClr val="accent1"/>
              </a:solidFill>
              <a:latin typeface="Times New Roman" panose="02020603050405020304" pitchFamily="18" charset="0"/>
            </a:endParaRPr>
          </a:p>
        </p:txBody>
      </p:sp>
      <p:pic>
        <p:nvPicPr>
          <p:cNvPr id="8" name="Picture 7" descr="D:\STUDY\SEMINAR\SIT LOGO.jpg"/>
          <p:cNvPicPr/>
          <p:nvPr/>
        </p:nvPicPr>
        <p:blipFill>
          <a:blip r:embed="rId2">
            <a:extLst>
              <a:ext uri="{28A0092B-C50C-407E-A947-70E740481C1C}">
                <a14:useLocalDpi xmlns:a14="http://schemas.microsoft.com/office/drawing/2010/main" xmlns="" val="0"/>
              </a:ext>
            </a:extLst>
          </a:blip>
          <a:srcRect/>
          <a:stretch>
            <a:fillRect/>
          </a:stretch>
        </p:blipFill>
        <p:spPr bwMode="auto">
          <a:xfrm>
            <a:off x="4841663" y="1326524"/>
            <a:ext cx="1893988" cy="2051690"/>
          </a:xfrm>
          <a:prstGeom prst="rect">
            <a:avLst/>
          </a:prstGeom>
          <a:noFill/>
          <a:ln w="9525">
            <a:noFill/>
            <a:miter lim="800000"/>
            <a:headEnd/>
            <a:tailEnd/>
          </a:ln>
        </p:spPr>
      </p:pic>
    </p:spTree>
    <p:extLst>
      <p:ext uri="{BB962C8B-B14F-4D97-AF65-F5344CB8AC3E}">
        <p14:creationId xmlns:p14="http://schemas.microsoft.com/office/powerpoint/2010/main" xmlns="" val="196486957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58" y="0"/>
            <a:ext cx="10277341" cy="837127"/>
          </a:xfrm>
        </p:spPr>
        <p:txBody>
          <a:bodyPr>
            <a:normAutofit/>
          </a:bodyPr>
          <a:lstStyle/>
          <a:p>
            <a:pPr algn="ctr"/>
            <a:r>
              <a:rPr lang="en-US" dirty="0" smtClean="0">
                <a:latin typeface="Times New Roman" pitchFamily="18" charset="0"/>
                <a:cs typeface="Times New Roman" pitchFamily="18" charset="0"/>
              </a:rPr>
              <a:t>Applications of the project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738648" y="1146220"/>
            <a:ext cx="9391273" cy="5840569"/>
          </a:xfrm>
        </p:spPr>
        <p:txBody>
          <a:bodyPr>
            <a:normAutofit fontScale="92500" lnSpcReduction="20000"/>
          </a:bodyPr>
          <a:lstStyle/>
          <a:p>
            <a:pPr>
              <a:buFont typeface="Wingdings" pitchFamily="2" charset="2"/>
              <a:buChar char="Ø"/>
            </a:pPr>
            <a:r>
              <a:rPr lang="en-US" sz="2600" dirty="0">
                <a:solidFill>
                  <a:schemeClr val="tx1"/>
                </a:solidFill>
                <a:latin typeface="Times New Roman" pitchFamily="18" charset="0"/>
                <a:cs typeface="Times New Roman" pitchFamily="18" charset="0"/>
              </a:rPr>
              <a:t> </a:t>
            </a:r>
            <a:r>
              <a:rPr lang="en-US" sz="2600" dirty="0" smtClean="0">
                <a:solidFill>
                  <a:schemeClr val="tx1"/>
                </a:solidFill>
                <a:latin typeface="Times New Roman" pitchFamily="18" charset="0"/>
                <a:cs typeface="Times New Roman" pitchFamily="18" charset="0"/>
              </a:rPr>
              <a:t>It saves the time of the user.</a:t>
            </a:r>
          </a:p>
          <a:p>
            <a:pPr>
              <a:buFont typeface="Wingdings" pitchFamily="2" charset="2"/>
              <a:buChar char="Ø"/>
            </a:pPr>
            <a:endParaRPr lang="en-US" sz="2600" dirty="0" smtClean="0">
              <a:solidFill>
                <a:schemeClr val="tx1"/>
              </a:solidFill>
              <a:latin typeface="Times New Roman" pitchFamily="18" charset="0"/>
              <a:cs typeface="Times New Roman" pitchFamily="18" charset="0"/>
            </a:endParaRPr>
          </a:p>
          <a:p>
            <a:pPr>
              <a:buFont typeface="Wingdings" pitchFamily="2" charset="2"/>
              <a:buChar char="Ø"/>
            </a:pPr>
            <a:r>
              <a:rPr lang="en-US" sz="2600" dirty="0" smtClean="0">
                <a:solidFill>
                  <a:schemeClr val="tx1"/>
                </a:solidFill>
                <a:latin typeface="Times New Roman" pitchFamily="18" charset="0"/>
                <a:cs typeface="Times New Roman" pitchFamily="18" charset="0"/>
              </a:rPr>
              <a:t>It minimizes the watchdog timer.</a:t>
            </a:r>
          </a:p>
          <a:p>
            <a:pPr>
              <a:buFont typeface="Wingdings" pitchFamily="2" charset="2"/>
              <a:buChar char="Ø"/>
            </a:pPr>
            <a:endParaRPr lang="en-US" sz="2600" dirty="0" smtClean="0">
              <a:solidFill>
                <a:schemeClr val="tx1"/>
              </a:solidFill>
              <a:latin typeface="Times New Roman" pitchFamily="18" charset="0"/>
              <a:cs typeface="Times New Roman" pitchFamily="18" charset="0"/>
            </a:endParaRPr>
          </a:p>
          <a:p>
            <a:pPr>
              <a:buFont typeface="Wingdings" pitchFamily="2" charset="2"/>
              <a:buChar char="Ø"/>
            </a:pPr>
            <a:r>
              <a:rPr lang="en-US" sz="2600" dirty="0" smtClean="0">
                <a:solidFill>
                  <a:schemeClr val="tx1"/>
                </a:solidFill>
                <a:latin typeface="Times New Roman" pitchFamily="18" charset="0"/>
                <a:cs typeface="Times New Roman" pitchFamily="18" charset="0"/>
              </a:rPr>
              <a:t>It reduces the energy loss.</a:t>
            </a:r>
          </a:p>
          <a:p>
            <a:pPr>
              <a:buFont typeface="Wingdings" pitchFamily="2" charset="2"/>
              <a:buChar char="Ø"/>
            </a:pPr>
            <a:endParaRPr lang="en-US" sz="2600" dirty="0" smtClean="0">
              <a:solidFill>
                <a:schemeClr val="tx1"/>
              </a:solidFill>
              <a:latin typeface="Times New Roman" pitchFamily="18" charset="0"/>
              <a:cs typeface="Times New Roman" pitchFamily="18" charset="0"/>
            </a:endParaRPr>
          </a:p>
          <a:p>
            <a:pPr>
              <a:buFont typeface="Wingdings" pitchFamily="2" charset="2"/>
              <a:buChar char="Ø"/>
            </a:pPr>
            <a:r>
              <a:rPr lang="en-US" sz="2600" dirty="0" smtClean="0">
                <a:solidFill>
                  <a:schemeClr val="tx1"/>
                </a:solidFill>
                <a:latin typeface="Times New Roman" pitchFamily="18" charset="0"/>
                <a:cs typeface="Times New Roman" pitchFamily="18" charset="0"/>
              </a:rPr>
              <a:t>Helps in proper time scheduling.</a:t>
            </a:r>
          </a:p>
          <a:p>
            <a:pPr>
              <a:buFont typeface="Wingdings" pitchFamily="2" charset="2"/>
              <a:buChar char="Ø"/>
            </a:pPr>
            <a:endParaRPr lang="en-US" sz="2600" dirty="0" smtClean="0">
              <a:solidFill>
                <a:schemeClr val="tx1"/>
              </a:solidFill>
              <a:latin typeface="Times New Roman" pitchFamily="18" charset="0"/>
              <a:cs typeface="Times New Roman" pitchFamily="18" charset="0"/>
            </a:endParaRPr>
          </a:p>
          <a:p>
            <a:pPr>
              <a:buFont typeface="Wingdings" pitchFamily="2" charset="2"/>
              <a:buChar char="Ø"/>
            </a:pPr>
            <a:r>
              <a:rPr lang="en-US" sz="2600" dirty="0" smtClean="0">
                <a:solidFill>
                  <a:schemeClr val="tx1"/>
                </a:solidFill>
                <a:latin typeface="Times New Roman" pitchFamily="18" charset="0"/>
                <a:cs typeface="Times New Roman" pitchFamily="18" charset="0"/>
              </a:rPr>
              <a:t>Allows multiple links to be saved together in clipboard.</a:t>
            </a:r>
          </a:p>
          <a:p>
            <a:pPr>
              <a:buFont typeface="Wingdings" pitchFamily="2" charset="2"/>
              <a:buChar char="Ø"/>
            </a:pPr>
            <a:endParaRPr lang="en-US" sz="2600" dirty="0" smtClean="0">
              <a:solidFill>
                <a:schemeClr val="tx1"/>
              </a:solidFill>
              <a:latin typeface="Times New Roman" pitchFamily="18" charset="0"/>
              <a:cs typeface="Times New Roman" pitchFamily="18" charset="0"/>
            </a:endParaRPr>
          </a:p>
          <a:p>
            <a:pPr>
              <a:buFont typeface="Wingdings" pitchFamily="2" charset="2"/>
              <a:buChar char="Ø"/>
            </a:pPr>
            <a:r>
              <a:rPr lang="en-US" sz="2600" dirty="0" smtClean="0">
                <a:solidFill>
                  <a:schemeClr val="tx1"/>
                </a:solidFill>
                <a:latin typeface="Times New Roman" pitchFamily="18" charset="0"/>
                <a:cs typeface="Times New Roman" pitchFamily="18" charset="0"/>
              </a:rPr>
              <a:t>Calculated result can be saved.</a:t>
            </a:r>
          </a:p>
          <a:p>
            <a:pPr>
              <a:buFont typeface="Wingdings" pitchFamily="2" charset="2"/>
              <a:buChar char="Ø"/>
            </a:pPr>
            <a:endParaRPr lang="en-US" sz="2600" dirty="0" smtClean="0">
              <a:solidFill>
                <a:schemeClr val="tx1"/>
              </a:solidFill>
              <a:latin typeface="Times New Roman" pitchFamily="18" charset="0"/>
              <a:cs typeface="Times New Roman" pitchFamily="18" charset="0"/>
            </a:endParaRPr>
          </a:p>
          <a:p>
            <a:pPr>
              <a:buFont typeface="Wingdings" pitchFamily="2" charset="2"/>
              <a:buChar char="Ø"/>
            </a:pPr>
            <a:r>
              <a:rPr lang="en-US" sz="2600" dirty="0" smtClean="0">
                <a:solidFill>
                  <a:schemeClr val="tx1"/>
                </a:solidFill>
                <a:latin typeface="Times New Roman" pitchFamily="18" charset="0"/>
                <a:cs typeface="Times New Roman" pitchFamily="18" charset="0"/>
              </a:rPr>
              <a:t>Unit convertor has many physical units to be converted.</a:t>
            </a:r>
          </a:p>
          <a:p>
            <a:pPr>
              <a:buFont typeface="Wingdings" pitchFamily="2" charset="2"/>
              <a:buChar char="Ø"/>
            </a:pPr>
            <a:endParaRPr lang="en-US" sz="2600" dirty="0" smtClean="0">
              <a:latin typeface="Times New Roman" pitchFamily="18" charset="0"/>
              <a:cs typeface="Times New Roman" pitchFamily="18" charset="0"/>
            </a:endParaRPr>
          </a:p>
          <a:p>
            <a:pPr>
              <a:buFont typeface="Wingdings" pitchFamily="2" charset="2"/>
              <a:buChar char="Ø"/>
            </a:pPr>
            <a:endParaRPr lang="en-US" sz="2600" dirty="0" smtClean="0">
              <a:latin typeface="Times New Roman" pitchFamily="18" charset="0"/>
              <a:cs typeface="Times New Roman" pitchFamily="18" charset="0"/>
            </a:endParaRPr>
          </a:p>
          <a:p>
            <a:pPr>
              <a:buFont typeface="Wingdings" pitchFamily="2" charset="2"/>
              <a:buChar char="Ø"/>
            </a:pPr>
            <a:endParaRPr lang="en-US" sz="2600" dirty="0" smtClean="0">
              <a:latin typeface="Times New Roman" pitchFamily="18" charset="0"/>
              <a:cs typeface="Times New Roman" pitchFamily="18" charset="0"/>
            </a:endParaRPr>
          </a:p>
          <a:p>
            <a:pPr>
              <a:buFont typeface="Wingdings" pitchFamily="2" charset="2"/>
              <a:buChar char="Ø"/>
            </a:pPr>
            <a:endParaRPr lang="en-US" sz="2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33333671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194466"/>
          </a:xfrm>
        </p:spPr>
        <p:txBody>
          <a:bodyPr/>
          <a:lstStyle/>
          <a:p>
            <a:pPr algn="ctr"/>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161673" y="1609859"/>
            <a:ext cx="10058400" cy="4774391"/>
          </a:xfrm>
        </p:spPr>
        <p:txBody>
          <a:bodyPr>
            <a:normAutofit/>
          </a:bodyPr>
          <a:lstStyle/>
          <a:p>
            <a:pPr marL="0" indent="0" algn="just">
              <a:buNone/>
            </a:pPr>
            <a:r>
              <a:rPr lang="en-US" sz="2400" dirty="0" smtClean="0">
                <a:solidFill>
                  <a:schemeClr val="tx1"/>
                </a:solidFill>
                <a:latin typeface="Times New Roman" pitchFamily="18" charset="0"/>
                <a:cs typeface="Times New Roman" pitchFamily="18" charset="0"/>
              </a:rPr>
              <a:t>In todays era we </a:t>
            </a:r>
            <a:r>
              <a:rPr lang="en-US" sz="2400" dirty="0">
                <a:solidFill>
                  <a:schemeClr val="tx1"/>
                </a:solidFill>
                <a:latin typeface="Times New Roman" pitchFamily="18" charset="0"/>
                <a:cs typeface="Times New Roman" pitchFamily="18" charset="0"/>
              </a:rPr>
              <a:t>are completely dependent on </a:t>
            </a:r>
            <a:r>
              <a:rPr lang="en-US" sz="2400" dirty="0" smtClean="0">
                <a:solidFill>
                  <a:schemeClr val="tx1"/>
                </a:solidFill>
                <a:latin typeface="Times New Roman" pitchFamily="18" charset="0"/>
                <a:cs typeface="Times New Roman" pitchFamily="18" charset="0"/>
              </a:rPr>
              <a:t>technology. For </a:t>
            </a:r>
            <a:r>
              <a:rPr lang="en-US" sz="2400" dirty="0">
                <a:solidFill>
                  <a:schemeClr val="tx1"/>
                </a:solidFill>
                <a:latin typeface="Times New Roman" pitchFamily="18" charset="0"/>
                <a:cs typeface="Times New Roman" pitchFamily="18" charset="0"/>
              </a:rPr>
              <a:t>every small task we refer to internet without any second </a:t>
            </a:r>
            <a:r>
              <a:rPr lang="en-US" sz="2400" dirty="0" smtClean="0">
                <a:solidFill>
                  <a:schemeClr val="tx1"/>
                </a:solidFill>
                <a:latin typeface="Times New Roman" pitchFamily="18" charset="0"/>
                <a:cs typeface="Times New Roman" pitchFamily="18" charset="0"/>
              </a:rPr>
              <a:t>thought. In order to reduce users valuable time we are coming up with an user friendly application. The alarm clock will have facilities to set time, to set reminder and will also allow to prepare a schedule. And thus the time of the user will be saved. While working on internet a user may also need to do some mathematical calculation to analyze it. Furthermore the result will be saved for future reference. A user may also need to convert units as per requirements. If a user finds something interesting and important, he can save those links in the Clipboard for later references.</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4659608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95222"/>
          </a:xfrm>
        </p:spPr>
        <p:txBody>
          <a:bodyPr/>
          <a:lstStyle/>
          <a:p>
            <a:pPr algn="ctr"/>
            <a:r>
              <a:rPr lang="en-US" dirty="0" smtClean="0">
                <a:latin typeface="Times New Roman" panose="02020603050405020304" pitchFamily="18" charset="0"/>
                <a:cs typeface="Times New Roman" panose="02020603050405020304" pitchFamily="18" charset="0"/>
              </a:rPr>
              <a:t>Reference</a:t>
            </a:r>
            <a:r>
              <a:rPr lang="en-US" dirty="0">
                <a:latin typeface="Times New Roman" panose="02020603050405020304" pitchFamily="18" charset="0"/>
                <a:cs typeface="Times New Roman" panose="02020603050405020304" pitchFamily="18" charset="0"/>
              </a:rPr>
              <a:t>s</a:t>
            </a:r>
          </a:p>
        </p:txBody>
      </p:sp>
      <p:sp>
        <p:nvSpPr>
          <p:cNvPr id="3" name="Content Placeholder 2"/>
          <p:cNvSpPr>
            <a:spLocks noGrp="1"/>
          </p:cNvSpPr>
          <p:nvPr>
            <p:ph idx="1"/>
          </p:nvPr>
        </p:nvSpPr>
        <p:spPr>
          <a:xfrm>
            <a:off x="1097279" y="1468193"/>
            <a:ext cx="10058400" cy="4748632"/>
          </a:xfrm>
        </p:spPr>
        <p:txBody>
          <a:bodyPr>
            <a:normAutofit/>
          </a:bodyPr>
          <a:lstStyle/>
          <a:p>
            <a:pPr marL="457200" indent="-457200" algn="just">
              <a:buAutoNum type="arabicPeriod"/>
            </a:pPr>
            <a:r>
              <a:rPr lang="en-US" sz="2400" dirty="0" smtClean="0">
                <a:solidFill>
                  <a:schemeClr val="tx1"/>
                </a:solidFill>
                <a:latin typeface="Times New Roman" pitchFamily="18" charset="0"/>
                <a:cs typeface="Times New Roman" pitchFamily="18" charset="0"/>
                <a:hlinkClick r:id="rId2"/>
              </a:rPr>
              <a:t>http</a:t>
            </a:r>
            <a:r>
              <a:rPr lang="en-US" sz="2400" dirty="0">
                <a:solidFill>
                  <a:schemeClr val="tx1"/>
                </a:solidFill>
                <a:latin typeface="Times New Roman" pitchFamily="18" charset="0"/>
                <a:cs typeface="Times New Roman" pitchFamily="18" charset="0"/>
                <a:hlinkClick r:id="rId2"/>
              </a:rPr>
              <a:t>://directory-size-calculator.en.softonic.com</a:t>
            </a:r>
            <a:r>
              <a:rPr lang="en-US" sz="2400" dirty="0" smtClean="0">
                <a:solidFill>
                  <a:schemeClr val="tx1"/>
                </a:solidFill>
                <a:latin typeface="Times New Roman" pitchFamily="18" charset="0"/>
                <a:cs typeface="Times New Roman" pitchFamily="18" charset="0"/>
                <a:hlinkClick r:id="rId2"/>
              </a:rPr>
              <a:t>/</a:t>
            </a:r>
            <a:endParaRPr lang="en-US" sz="2400" dirty="0">
              <a:solidFill>
                <a:schemeClr val="tx1"/>
              </a:solidFill>
              <a:latin typeface="Times New Roman" pitchFamily="18" charset="0"/>
              <a:cs typeface="Times New Roman" pitchFamily="18" charset="0"/>
            </a:endParaRPr>
          </a:p>
          <a:p>
            <a:pPr marL="457200" indent="-457200" algn="just">
              <a:buAutoNum type="arabicPeriod"/>
            </a:pPr>
            <a:r>
              <a:rPr lang="en-US" sz="2400" dirty="0">
                <a:solidFill>
                  <a:schemeClr val="tx1"/>
                </a:solidFill>
                <a:latin typeface="Times New Roman" pitchFamily="18" charset="0"/>
                <a:cs typeface="Times New Roman" pitchFamily="18" charset="0"/>
                <a:hlinkClick r:id="rId3"/>
              </a:rPr>
              <a:t>http://desktop-reminder.en.softonic.com</a:t>
            </a:r>
            <a:r>
              <a:rPr lang="en-US" sz="2400" dirty="0" smtClean="0">
                <a:solidFill>
                  <a:schemeClr val="tx1"/>
                </a:solidFill>
                <a:latin typeface="Times New Roman" pitchFamily="18" charset="0"/>
                <a:cs typeface="Times New Roman" pitchFamily="18" charset="0"/>
                <a:hlinkClick r:id="rId3"/>
              </a:rPr>
              <a:t>/</a:t>
            </a:r>
            <a:endParaRPr lang="en-US" sz="2400" dirty="0" smtClean="0">
              <a:solidFill>
                <a:schemeClr val="tx1"/>
              </a:solidFill>
              <a:latin typeface="Times New Roman" pitchFamily="18" charset="0"/>
              <a:cs typeface="Times New Roman" pitchFamily="18" charset="0"/>
            </a:endParaRPr>
          </a:p>
          <a:p>
            <a:pPr marL="457200" indent="-457200" algn="just">
              <a:buAutoNum type="arabicPeriod"/>
            </a:pPr>
            <a:r>
              <a:rPr lang="en-US" sz="2400" dirty="0" smtClean="0">
                <a:solidFill>
                  <a:schemeClr val="tx1"/>
                </a:solidFill>
                <a:latin typeface="Times New Roman" pitchFamily="18" charset="0"/>
                <a:cs typeface="Times New Roman" pitchFamily="18" charset="0"/>
                <a:hlinkClick r:id="rId4"/>
              </a:rPr>
              <a:t>http</a:t>
            </a:r>
            <a:r>
              <a:rPr lang="en-US" sz="2400" dirty="0">
                <a:solidFill>
                  <a:schemeClr val="tx1"/>
                </a:solidFill>
                <a:latin typeface="Times New Roman" pitchFamily="18" charset="0"/>
                <a:cs typeface="Times New Roman" pitchFamily="18" charset="0"/>
                <a:hlinkClick r:id="rId4"/>
              </a:rPr>
              <a:t>://global-clipboard.en.softonic.com</a:t>
            </a:r>
            <a:r>
              <a:rPr lang="en-US" sz="2400" dirty="0" smtClean="0">
                <a:solidFill>
                  <a:schemeClr val="tx1"/>
                </a:solidFill>
                <a:latin typeface="Times New Roman" pitchFamily="18" charset="0"/>
                <a:cs typeface="Times New Roman" pitchFamily="18" charset="0"/>
                <a:hlinkClick r:id="rId4"/>
              </a:rPr>
              <a:t>/</a:t>
            </a:r>
            <a:endParaRPr lang="en-US" sz="2400" dirty="0" smtClean="0">
              <a:solidFill>
                <a:schemeClr val="tx1"/>
              </a:solidFill>
              <a:latin typeface="Times New Roman" pitchFamily="18" charset="0"/>
              <a:cs typeface="Times New Roman" pitchFamily="18" charset="0"/>
            </a:endParaRPr>
          </a:p>
          <a:p>
            <a:pPr marL="457200" indent="-457200" algn="just">
              <a:buAutoNum type="arabicPeriod"/>
            </a:pPr>
            <a:r>
              <a:rPr lang="en-US" sz="2400" dirty="0" smtClean="0">
                <a:solidFill>
                  <a:schemeClr val="tx1"/>
                </a:solidFill>
                <a:latin typeface="Times New Roman" pitchFamily="18" charset="0"/>
                <a:cs typeface="Times New Roman" pitchFamily="18" charset="0"/>
                <a:hlinkClick r:id="rId5"/>
              </a:rPr>
              <a:t>http</a:t>
            </a:r>
            <a:r>
              <a:rPr lang="en-US" sz="2400" dirty="0">
                <a:solidFill>
                  <a:schemeClr val="tx1"/>
                </a:solidFill>
                <a:latin typeface="Times New Roman" pitchFamily="18" charset="0"/>
                <a:cs typeface="Times New Roman" pitchFamily="18" charset="0"/>
                <a:hlinkClick r:id="rId5"/>
              </a:rPr>
              <a:t>://unit-converter-expert.en.softonic.com</a:t>
            </a:r>
            <a:r>
              <a:rPr lang="en-US" sz="2400" dirty="0" smtClean="0">
                <a:solidFill>
                  <a:schemeClr val="tx1"/>
                </a:solidFill>
                <a:latin typeface="Times New Roman" pitchFamily="18" charset="0"/>
                <a:cs typeface="Times New Roman" pitchFamily="18" charset="0"/>
                <a:hlinkClick r:id="rId5"/>
              </a:rPr>
              <a:t>/</a:t>
            </a:r>
            <a:endParaRPr lang="en-US" sz="2400" dirty="0" smtClean="0">
              <a:solidFill>
                <a:schemeClr val="tx1"/>
              </a:solidFill>
              <a:latin typeface="Times New Roman" pitchFamily="18" charset="0"/>
              <a:cs typeface="Times New Roman" pitchFamily="18" charset="0"/>
            </a:endParaRPr>
          </a:p>
          <a:p>
            <a:pPr marL="457200" indent="-457200" algn="just">
              <a:buAutoNum type="arabicPeriod"/>
            </a:pPr>
            <a:r>
              <a:rPr lang="en-US" sz="2400" dirty="0">
                <a:solidFill>
                  <a:schemeClr val="tx1"/>
                </a:solidFill>
                <a:latin typeface="Times New Roman" pitchFamily="18" charset="0"/>
                <a:cs typeface="Times New Roman" pitchFamily="18" charset="0"/>
                <a:hlinkClick r:id="rId6"/>
              </a:rPr>
              <a:t>http://</a:t>
            </a:r>
            <a:r>
              <a:rPr lang="en-US" sz="2400" dirty="0" smtClean="0">
                <a:solidFill>
                  <a:schemeClr val="tx1"/>
                </a:solidFill>
                <a:latin typeface="Times New Roman" pitchFamily="18" charset="0"/>
                <a:cs typeface="Times New Roman" pitchFamily="18" charset="0"/>
                <a:hlinkClick r:id="rId6"/>
              </a:rPr>
              <a:t>medved-quotetracker.en.softonic.com/</a:t>
            </a:r>
            <a:endParaRPr lang="en-US" sz="2400" dirty="0" smtClean="0">
              <a:solidFill>
                <a:schemeClr val="tx1"/>
              </a:solidFill>
              <a:latin typeface="Times New Roman" pitchFamily="18" charset="0"/>
              <a:cs typeface="Times New Roman" pitchFamily="18" charset="0"/>
            </a:endParaRPr>
          </a:p>
          <a:p>
            <a:pPr marL="457200" indent="-457200" algn="just">
              <a:buAutoNum type="arabicPeriod"/>
            </a:pPr>
            <a:r>
              <a:rPr lang="en-US" sz="2400" dirty="0" smtClean="0">
                <a:solidFill>
                  <a:schemeClr val="tx1"/>
                </a:solidFill>
                <a:latin typeface="Times New Roman" pitchFamily="18" charset="0"/>
                <a:cs typeface="Times New Roman" pitchFamily="18" charset="0"/>
              </a:rPr>
              <a:t>Qt5 C++ GUI Programming Cookbook</a:t>
            </a:r>
          </a:p>
          <a:p>
            <a:pPr marL="457200" indent="-457200" algn="just">
              <a:buAutoNum type="arabicPeriod"/>
            </a:pPr>
            <a:r>
              <a:rPr lang="en-US" sz="2400" dirty="0">
                <a:solidFill>
                  <a:schemeClr val="tx1"/>
                </a:solidFill>
                <a:latin typeface="Times New Roman" pitchFamily="18" charset="0"/>
                <a:cs typeface="Times New Roman" pitchFamily="18" charset="0"/>
              </a:rPr>
              <a:t>C++ Gui Programming with QT4 </a:t>
            </a:r>
            <a:endParaRPr lang="en-US" sz="24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267749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458702"/>
            <a:ext cx="10058400" cy="3566160"/>
          </a:xfrm>
        </p:spPr>
        <p:txBody>
          <a:bodyPr/>
          <a:lstStyle/>
          <a:p>
            <a:pPr algn="ctr"/>
            <a:r>
              <a:rPr lang="en-US" dirty="0" smtClean="0">
                <a:solidFill>
                  <a:schemeClr val="accent1"/>
                </a:solidFill>
              </a:rPr>
              <a:t>Thank You </a:t>
            </a:r>
            <a:endParaRPr lang="en-IN" dirty="0">
              <a:solidFill>
                <a:schemeClr val="accent1"/>
              </a:solidFill>
            </a:endParaRPr>
          </a:p>
        </p:txBody>
      </p:sp>
    </p:spTree>
    <p:extLst>
      <p:ext uri="{BB962C8B-B14F-4D97-AF65-F5344CB8AC3E}">
        <p14:creationId xmlns:p14="http://schemas.microsoft.com/office/powerpoint/2010/main" xmlns="" val="17326918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67574"/>
            <a:ext cx="10058400" cy="1450757"/>
          </a:xfrm>
        </p:spPr>
        <p:txBody>
          <a:bodyPr>
            <a:normAutofit/>
          </a:bodyPr>
          <a:lstStyle/>
          <a:p>
            <a:pPr algn="ctr"/>
            <a:r>
              <a:rPr lang="en-US" dirty="0" smtClean="0">
                <a:latin typeface="Times New Roman" panose="02020603050405020304" pitchFamily="18" charset="0"/>
                <a:cs typeface="Times New Roman" panose="02020603050405020304" pitchFamily="18" charset="0"/>
              </a:rPr>
              <a:t>Objective</a:t>
            </a:r>
            <a:endParaRPr lang="en-IN"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62884" y="1294830"/>
            <a:ext cx="10773471" cy="5433515"/>
          </a:xfrm>
        </p:spPr>
        <p:txBody>
          <a:bodyPr>
            <a:normAutofit/>
          </a:bodyPr>
          <a:lstStyle/>
          <a:p>
            <a:pPr>
              <a:buFont typeface="Wingdings" pitchFamily="2" charset="2"/>
              <a:buChar char="Ø"/>
            </a:pPr>
            <a:r>
              <a:rPr lang="en-IN"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IN" sz="2400" dirty="0" smtClean="0">
                <a:solidFill>
                  <a:schemeClr val="tx1">
                    <a:lumMod val="95000"/>
                    <a:lumOff val="5000"/>
                  </a:schemeClr>
                </a:solidFill>
                <a:latin typeface="Times New Roman" panose="02020603050405020304" pitchFamily="18" charset="0"/>
                <a:cs typeface="Times New Roman" panose="02020603050405020304" pitchFamily="18" charset="0"/>
              </a:rPr>
              <a:t>Problem </a:t>
            </a: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statement</a:t>
            </a:r>
          </a:p>
          <a:p>
            <a:pPr>
              <a:buFont typeface="Wingdings" pitchFamily="2" charset="2"/>
              <a:buChar char="Ø"/>
            </a:pPr>
            <a:r>
              <a:rPr lang="en-IN" sz="2400" dirty="0" smtClean="0">
                <a:solidFill>
                  <a:schemeClr val="tx1">
                    <a:lumMod val="95000"/>
                    <a:lumOff val="5000"/>
                  </a:schemeClr>
                </a:solidFill>
                <a:latin typeface="Times New Roman" panose="02020603050405020304" pitchFamily="18" charset="0"/>
                <a:cs typeface="Times New Roman" panose="02020603050405020304" pitchFamily="18" charset="0"/>
              </a:rPr>
              <a:t>Introduction</a:t>
            </a:r>
          </a:p>
          <a:p>
            <a:pPr>
              <a:buFont typeface="Wingdings" pitchFamily="2" charset="2"/>
              <a:buChar char="Ø"/>
            </a:pPr>
            <a:r>
              <a:rPr lang="en-IN" sz="2400" dirty="0" smtClean="0">
                <a:solidFill>
                  <a:schemeClr val="tx1">
                    <a:lumMod val="95000"/>
                    <a:lumOff val="5000"/>
                  </a:schemeClr>
                </a:solidFill>
                <a:latin typeface="Times New Roman" panose="02020603050405020304" pitchFamily="18" charset="0"/>
                <a:cs typeface="Times New Roman" panose="02020603050405020304" pitchFamily="18" charset="0"/>
              </a:rPr>
              <a:t>Literature Survey</a:t>
            </a:r>
          </a:p>
          <a:p>
            <a:pPr marL="0" indent="0">
              <a:buNone/>
            </a:pPr>
            <a:r>
              <a:rPr lang="en-IN" sz="24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IN" sz="2400" b="1" dirty="0" smtClean="0">
                <a:solidFill>
                  <a:schemeClr val="tx1">
                    <a:lumMod val="95000"/>
                    <a:lumOff val="5000"/>
                  </a:schemeClr>
                </a:solidFill>
                <a:latin typeface="Times New Roman" panose="02020603050405020304" pitchFamily="18" charset="0"/>
                <a:cs typeface="Times New Roman" panose="02020603050405020304" pitchFamily="18" charset="0"/>
              </a:rPr>
              <a:t>∙</a:t>
            </a:r>
            <a:r>
              <a:rPr lang="en-IN" sz="2400" dirty="0" smtClean="0">
                <a:solidFill>
                  <a:schemeClr val="tx1">
                    <a:lumMod val="95000"/>
                    <a:lumOff val="5000"/>
                  </a:schemeClr>
                </a:solidFill>
                <a:latin typeface="Times New Roman" panose="02020603050405020304" pitchFamily="18" charset="0"/>
                <a:cs typeface="Times New Roman" panose="02020603050405020304" pitchFamily="18" charset="0"/>
              </a:rPr>
              <a:t>	Existing System</a:t>
            </a:r>
          </a:p>
          <a:p>
            <a:pPr marL="0" indent="0">
              <a:buNone/>
            </a:pPr>
            <a:r>
              <a:rPr lang="en-IN" sz="24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IN" sz="24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IN" sz="2400" dirty="0" smtClean="0">
                <a:solidFill>
                  <a:schemeClr val="tx1">
                    <a:lumMod val="95000"/>
                    <a:lumOff val="5000"/>
                  </a:schemeClr>
                </a:solidFill>
                <a:latin typeface="Times New Roman" panose="02020603050405020304" pitchFamily="18" charset="0"/>
                <a:cs typeface="Times New Roman" panose="02020603050405020304" pitchFamily="18" charset="0"/>
              </a:rPr>
              <a:t>	Proposed System</a:t>
            </a:r>
          </a:p>
          <a:p>
            <a:pPr>
              <a:buFont typeface="Wingdings" pitchFamily="2" charset="2"/>
              <a:buChar char="Ø"/>
            </a:pPr>
            <a:r>
              <a:rPr lang="en-IN" sz="2400" dirty="0" smtClean="0">
                <a:solidFill>
                  <a:schemeClr val="tx1">
                    <a:lumMod val="95000"/>
                    <a:lumOff val="5000"/>
                  </a:schemeClr>
                </a:solidFill>
                <a:latin typeface="Times New Roman" panose="02020603050405020304" pitchFamily="18" charset="0"/>
                <a:cs typeface="Times New Roman" panose="02020603050405020304" pitchFamily="18" charset="0"/>
              </a:rPr>
              <a:t> Requirements</a:t>
            </a:r>
          </a:p>
          <a:p>
            <a:pPr>
              <a:buFont typeface="Wingdings" pitchFamily="2" charset="2"/>
              <a:buChar char="Ø"/>
            </a:pPr>
            <a:r>
              <a:rPr lang="en-IN" sz="2400" dirty="0" smtClean="0">
                <a:solidFill>
                  <a:schemeClr val="tx1">
                    <a:lumMod val="95000"/>
                    <a:lumOff val="5000"/>
                  </a:schemeClr>
                </a:solidFill>
                <a:latin typeface="Times New Roman" panose="02020603050405020304" pitchFamily="18" charset="0"/>
                <a:cs typeface="Times New Roman" panose="02020603050405020304" pitchFamily="18" charset="0"/>
              </a:rPr>
              <a:t>Applications</a:t>
            </a:r>
          </a:p>
          <a:p>
            <a:pPr>
              <a:buFont typeface="Wingdings" pitchFamily="2" charset="2"/>
              <a:buChar char="Ø"/>
            </a:pPr>
            <a:r>
              <a:rPr lang="en-IN" sz="2400" dirty="0" smtClean="0">
                <a:solidFill>
                  <a:schemeClr val="tx1">
                    <a:lumMod val="95000"/>
                    <a:lumOff val="5000"/>
                  </a:schemeClr>
                </a:solidFill>
                <a:latin typeface="Times New Roman" panose="02020603050405020304" pitchFamily="18" charset="0"/>
                <a:cs typeface="Times New Roman" panose="02020603050405020304" pitchFamily="18" charset="0"/>
              </a:rPr>
              <a:t>Conclusions</a:t>
            </a:r>
          </a:p>
          <a:p>
            <a:pPr>
              <a:buFont typeface="Wingdings" pitchFamily="2" charset="2"/>
              <a:buChar char="Ø"/>
            </a:pPr>
            <a:r>
              <a:rPr lang="en-IN" sz="2400" dirty="0" smtClean="0">
                <a:solidFill>
                  <a:schemeClr val="tx1">
                    <a:lumMod val="95000"/>
                    <a:lumOff val="5000"/>
                  </a:schemeClr>
                </a:solidFill>
                <a:latin typeface="Times New Roman" panose="02020603050405020304" pitchFamily="18" charset="0"/>
                <a:cs typeface="Times New Roman" panose="02020603050405020304" pitchFamily="18" charset="0"/>
              </a:rPr>
              <a:t> References</a:t>
            </a:r>
          </a:p>
          <a:p>
            <a:pPr>
              <a:buFont typeface="Wingdings" pitchFamily="2" charset="2"/>
              <a:buChar char="Ø"/>
            </a:pPr>
            <a:endParaRPr lang="en-IN" dirty="0" smtClean="0">
              <a:solidFill>
                <a:srgbClr val="002060"/>
              </a:solidFill>
              <a:latin typeface="Times New Roman" panose="02020603050405020304" pitchFamily="18" charset="0"/>
              <a:cs typeface="Times New Roman" panose="02020603050405020304" pitchFamily="18" charset="0"/>
            </a:endParaRPr>
          </a:p>
          <a:p>
            <a:pPr>
              <a:buFont typeface="Wingdings" pitchFamily="2" charset="2"/>
              <a:buChar char="Ø"/>
            </a:pPr>
            <a:endParaRPr lang="en-IN" dirty="0">
              <a:solidFill>
                <a:srgbClr val="002060"/>
              </a:solidFill>
              <a:latin typeface="Times New Roman" panose="02020603050405020304" pitchFamily="18" charset="0"/>
              <a:cs typeface="Times New Roman" panose="02020603050405020304" pitchFamily="18" charset="0"/>
            </a:endParaRPr>
          </a:p>
          <a:p>
            <a:pPr>
              <a:buFont typeface="Wingdings" pitchFamily="2" charset="2"/>
              <a:buChar char="Ø"/>
            </a:pPr>
            <a:endParaRPr lang="en-IN" dirty="0">
              <a:latin typeface="Times New Roman" panose="02020603050405020304" pitchFamily="18" charset="0"/>
              <a:cs typeface="Times New Roman" panose="02020603050405020304" pitchFamily="18" charset="0"/>
            </a:endParaRPr>
          </a:p>
          <a:p>
            <a:pPr>
              <a:buFont typeface="Wingdings" pitchFamily="2" charset="2"/>
              <a:buChar char="Ø"/>
            </a:pPr>
            <a:endParaRPr lang="en-IN" dirty="0" smtClean="0">
              <a:latin typeface="Times New Roman" panose="02020603050405020304" pitchFamily="18" charset="0"/>
              <a:cs typeface="Times New Roman" panose="02020603050405020304" pitchFamily="18" charset="0"/>
            </a:endParaRPr>
          </a:p>
          <a:p>
            <a:pPr>
              <a:buFont typeface="Wingdings" pitchFamily="2" charset="2"/>
              <a:buChar char="Ø"/>
            </a:pPr>
            <a:endParaRPr lang="en-IN" dirty="0">
              <a:latin typeface="Times New Roman" panose="02020603050405020304" pitchFamily="18" charset="0"/>
              <a:cs typeface="Times New Roman" panose="02020603050405020304" pitchFamily="18" charset="0"/>
            </a:endParaRPr>
          </a:p>
          <a:p>
            <a:pPr>
              <a:buFont typeface="Wingdings"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040041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latin typeface="Times New Roman" pitchFamily="18" charset="0"/>
                <a:cs typeface="Times New Roman" pitchFamily="18" charset="0"/>
              </a:rPr>
              <a:t>Problem Statement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00000"/>
              </a:lnSpc>
            </a:pPr>
            <a:endParaRPr lang="en-US" sz="2400" dirty="0" smtClean="0">
              <a:latin typeface="Times New Roman" pitchFamily="18" charset="0"/>
              <a:cs typeface="Times New Roman" pitchFamily="18" charset="0"/>
            </a:endParaRPr>
          </a:p>
          <a:p>
            <a:pPr algn="ctr">
              <a:lnSpc>
                <a:spcPct val="100000"/>
              </a:lnSpc>
            </a:pPr>
            <a:r>
              <a:rPr lang="en-US" sz="2400" dirty="0" smtClean="0">
                <a:latin typeface="Times New Roman" pitchFamily="18" charset="0"/>
                <a:cs typeface="Times New Roman" pitchFamily="18" charset="0"/>
              </a:rPr>
              <a:t>To benefit the digital natives by giving them an organized browsing experience by making use of the concept of timers and also keeping handy basic utilities for the user such as calculator, unit convertor and clipboard</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xmlns="" val="25828337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431" y="286604"/>
            <a:ext cx="9324305" cy="949768"/>
          </a:xfrm>
        </p:spPr>
        <p:txBody>
          <a:bodyPr>
            <a:normAutofit/>
          </a:bodyPr>
          <a:lstStyle/>
          <a:p>
            <a:pPr algn="just"/>
            <a:r>
              <a:rPr lang="en-US" sz="4000" dirty="0" smtClean="0"/>
              <a:t>				</a:t>
            </a:r>
            <a:r>
              <a:rPr lang="en-US"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02277" y="1335968"/>
            <a:ext cx="10947042" cy="4704224"/>
          </a:xfrm>
        </p:spPr>
        <p:txBody>
          <a:bodyPr>
            <a:normAutofit lnSpcReduction="10000"/>
          </a:bodyPr>
          <a:lstStyle/>
          <a:p>
            <a:pPr>
              <a:lnSpc>
                <a:spcPct val="110000"/>
              </a:lnSpc>
              <a:spcBef>
                <a:spcPts val="0"/>
              </a:spcBef>
              <a:spcAft>
                <a:spcPts val="0"/>
              </a:spcAft>
              <a:buFont typeface="Wingdings" pitchFamily="2" charset="2"/>
              <a:buChar char="Ø"/>
            </a:pPr>
            <a:r>
              <a:rPr lang="en-US" sz="2400" dirty="0" smtClean="0">
                <a:latin typeface="Times New Roman" pitchFamily="18" charset="0"/>
                <a:cs typeface="Times New Roman" pitchFamily="18" charset="0"/>
              </a:rPr>
              <a:t>A person browsing internet finds difficulty managing the right amount of time to be spent browsing a webpage.</a:t>
            </a:r>
          </a:p>
          <a:p>
            <a:pPr marL="0" indent="0">
              <a:lnSpc>
                <a:spcPct val="110000"/>
              </a:lnSpc>
              <a:spcBef>
                <a:spcPts val="0"/>
              </a:spcBef>
              <a:spcAft>
                <a:spcPts val="0"/>
              </a:spcAft>
              <a:buNone/>
            </a:pPr>
            <a:endParaRPr lang="en-US" sz="2400" dirty="0">
              <a:latin typeface="Times New Roman" pitchFamily="18" charset="0"/>
              <a:cs typeface="Times New Roman" pitchFamily="18" charset="0"/>
            </a:endParaRPr>
          </a:p>
          <a:p>
            <a:pPr>
              <a:buFont typeface="Wingdings" pitchFamily="2" charset="2"/>
              <a:buChar char="Ø"/>
            </a:pPr>
            <a:r>
              <a:rPr lang="en-IN" sz="2400" dirty="0" smtClean="0">
                <a:latin typeface="Times New Roman" pitchFamily="18" charset="0"/>
                <a:cs typeface="Times New Roman" pitchFamily="18" charset="0"/>
              </a:rPr>
              <a:t>The idea is to come up with an application that will keep track of browsing time.</a:t>
            </a:r>
          </a:p>
          <a:p>
            <a:pPr>
              <a:buFont typeface="Wingdings" pitchFamily="2" charset="2"/>
              <a:buChar char="Ø"/>
            </a:pPr>
            <a:endParaRPr lang="en-IN" sz="2400" dirty="0" smtClean="0">
              <a:latin typeface="Times New Roman" pitchFamily="18" charset="0"/>
              <a:cs typeface="Times New Roman" pitchFamily="18" charset="0"/>
            </a:endParaRPr>
          </a:p>
          <a:p>
            <a:pPr>
              <a:buFont typeface="Wingdings" pitchFamily="2" charset="2"/>
              <a:buChar char="Ø"/>
            </a:pPr>
            <a:r>
              <a:rPr lang="en-IN" sz="2400" dirty="0" smtClean="0">
                <a:latin typeface="Times New Roman" pitchFamily="18" charset="0"/>
                <a:cs typeface="Times New Roman" pitchFamily="18" charset="0"/>
              </a:rPr>
              <a:t>The timer efficiently manages the browsing time of the user by keeping track of how much time exactly the user has to spent on browsing the webpage.</a:t>
            </a:r>
          </a:p>
          <a:p>
            <a:pPr marL="0" indent="0">
              <a:buNone/>
            </a:pPr>
            <a:endParaRPr lang="en-IN" sz="2400" dirty="0" smtClean="0">
              <a:latin typeface="Times New Roman" pitchFamily="18" charset="0"/>
              <a:cs typeface="Times New Roman" pitchFamily="18" charset="0"/>
            </a:endParaRPr>
          </a:p>
          <a:p>
            <a:pPr>
              <a:buFont typeface="Wingdings" pitchFamily="2" charset="2"/>
              <a:buChar char="Ø"/>
            </a:pPr>
            <a:r>
              <a:rPr lang="en-IN" sz="2400" dirty="0" smtClean="0">
                <a:latin typeface="Times New Roman" pitchFamily="18" charset="0"/>
                <a:cs typeface="Times New Roman" pitchFamily="18" charset="0"/>
              </a:rPr>
              <a:t>If the user has to jot down an important point, perform brief calculations and conversions while browsing session then he/she can make use of clipboard, calculator and convertor tabs. </a:t>
            </a:r>
          </a:p>
          <a:p>
            <a:pPr>
              <a:buFont typeface="Wingdings" pitchFamily="2" charset="2"/>
              <a:buChar char="Ø"/>
            </a:pP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20377429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373" y="2137705"/>
            <a:ext cx="10058400" cy="1450757"/>
          </a:xfrm>
        </p:spPr>
        <p:txBody>
          <a:bodyPr>
            <a:normAutofit/>
          </a:bodyPr>
          <a:lstStyle/>
          <a:p>
            <a:pPr algn="ctr"/>
            <a:r>
              <a:rPr lang="en-US" dirty="0" smtClean="0">
                <a:latin typeface="Times New Roman" pitchFamily="18" charset="0"/>
                <a:cs typeface="Times New Roman" pitchFamily="18" charset="0"/>
              </a:rPr>
              <a:t>Literature Survey</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5678955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0"/>
            <a:ext cx="10058400" cy="953038"/>
          </a:xfrm>
        </p:spPr>
        <p:txBody>
          <a:bodyPr>
            <a:normAutofit/>
          </a:bodyPr>
          <a:lstStyle/>
          <a:p>
            <a:pPr algn="ctr"/>
            <a:r>
              <a:rPr lang="en-IN" dirty="0" smtClean="0">
                <a:latin typeface="Times New Roman" pitchFamily="18" charset="0"/>
                <a:cs typeface="Times New Roman" pitchFamily="18" charset="0"/>
              </a:rPr>
              <a:t>Existing System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097280" y="1223493"/>
            <a:ext cx="10058400" cy="4645601"/>
          </a:xfrm>
        </p:spPr>
        <p:txBody>
          <a:bodyPr>
            <a:normAutofit/>
          </a:bodyPr>
          <a:lstStyle/>
          <a:p>
            <a:pPr>
              <a:buFont typeface="Wingdings" pitchFamily="2" charset="2"/>
              <a:buChar char="Ø"/>
            </a:pPr>
            <a:r>
              <a:rPr lang="en-US" sz="2400" dirty="0" smtClean="0">
                <a:latin typeface="Times New Roman" pitchFamily="18" charset="0"/>
                <a:cs typeface="Times New Roman" pitchFamily="18" charset="0"/>
              </a:rPr>
              <a:t>Alarm </a:t>
            </a:r>
            <a:r>
              <a:rPr lang="en-US" sz="2400" dirty="0">
                <a:latin typeface="Times New Roman" pitchFamily="18" charset="0"/>
                <a:cs typeface="Times New Roman" pitchFamily="18" charset="0"/>
              </a:rPr>
              <a:t>clock : Desktop </a:t>
            </a:r>
            <a:r>
              <a:rPr lang="en-US" sz="2400" dirty="0" smtClean="0">
                <a:latin typeface="Times New Roman" pitchFamily="18" charset="0"/>
                <a:cs typeface="Times New Roman" pitchFamily="18" charset="0"/>
              </a:rPr>
              <a:t>Reminder</a:t>
            </a: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Calculator : Directory Size Calculator</a:t>
            </a: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r>
              <a:rPr lang="en-US" sz="2400" dirty="0">
                <a:latin typeface="Times New Roman" pitchFamily="18" charset="0"/>
                <a:cs typeface="Times New Roman" pitchFamily="18" charset="0"/>
              </a:rPr>
              <a:t>Clipboard : Global </a:t>
            </a:r>
            <a:r>
              <a:rPr lang="en-US" sz="2400" dirty="0" smtClean="0">
                <a:latin typeface="Times New Roman" pitchFamily="18" charset="0"/>
                <a:cs typeface="Times New Roman" pitchFamily="18" charset="0"/>
              </a:rPr>
              <a:t>Clipboard</a:t>
            </a: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Unit Convertor : Unit Convertor Expert </a:t>
            </a: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 Quotations : Medved Quote Tracker</a:t>
            </a:r>
          </a:p>
        </p:txBody>
      </p:sp>
      <p:sp>
        <p:nvSpPr>
          <p:cNvPr id="4" name="Rectangle 3"/>
          <p:cNvSpPr/>
          <p:nvPr/>
        </p:nvSpPr>
        <p:spPr>
          <a:xfrm>
            <a:off x="6363237" y="1149732"/>
            <a:ext cx="1295400" cy="6096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Alarm Clock</a:t>
            </a:r>
            <a:endParaRPr lang="en-US" dirty="0"/>
          </a:p>
        </p:txBody>
      </p:sp>
      <p:sp>
        <p:nvSpPr>
          <p:cNvPr id="7" name="Rectangle 6"/>
          <p:cNvSpPr/>
          <p:nvPr/>
        </p:nvSpPr>
        <p:spPr>
          <a:xfrm>
            <a:off x="6363237" y="2304537"/>
            <a:ext cx="1295400" cy="6096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Calculator</a:t>
            </a:r>
            <a:endParaRPr lang="en-US" dirty="0"/>
          </a:p>
        </p:txBody>
      </p:sp>
      <p:sp>
        <p:nvSpPr>
          <p:cNvPr id="8" name="Rectangle 7"/>
          <p:cNvSpPr/>
          <p:nvPr/>
        </p:nvSpPr>
        <p:spPr>
          <a:xfrm>
            <a:off x="6363237" y="3321969"/>
            <a:ext cx="1295400" cy="6096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Clipboard</a:t>
            </a:r>
            <a:endParaRPr lang="en-US" dirty="0"/>
          </a:p>
        </p:txBody>
      </p:sp>
      <p:sp>
        <p:nvSpPr>
          <p:cNvPr id="9" name="Rectangle 8"/>
          <p:cNvSpPr/>
          <p:nvPr/>
        </p:nvSpPr>
        <p:spPr>
          <a:xfrm>
            <a:off x="6363237" y="4429551"/>
            <a:ext cx="1295400" cy="6096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Unit Convertor</a:t>
            </a:r>
            <a:endParaRPr lang="en-US" dirty="0"/>
          </a:p>
        </p:txBody>
      </p:sp>
      <p:sp>
        <p:nvSpPr>
          <p:cNvPr id="10" name="Rectangle 9"/>
          <p:cNvSpPr/>
          <p:nvPr/>
        </p:nvSpPr>
        <p:spPr>
          <a:xfrm>
            <a:off x="6363237" y="5408346"/>
            <a:ext cx="1295400" cy="6096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Quotations</a:t>
            </a:r>
            <a:endParaRPr lang="en-US" dirty="0"/>
          </a:p>
        </p:txBody>
      </p:sp>
      <p:sp>
        <p:nvSpPr>
          <p:cNvPr id="11" name="Rectangle 10"/>
          <p:cNvSpPr/>
          <p:nvPr/>
        </p:nvSpPr>
        <p:spPr>
          <a:xfrm>
            <a:off x="9145073" y="1149732"/>
            <a:ext cx="1016358" cy="486821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5400" dirty="0" smtClean="0"/>
              <a:t>GU</a:t>
            </a:r>
          </a:p>
          <a:p>
            <a:pPr algn="ctr"/>
            <a:r>
              <a:rPr lang="en-US" sz="5400" dirty="0" smtClean="0"/>
              <a:t>I</a:t>
            </a:r>
            <a:endParaRPr lang="en-US" sz="5400" dirty="0"/>
          </a:p>
        </p:txBody>
      </p:sp>
      <p:cxnSp>
        <p:nvCxnSpPr>
          <p:cNvPr id="17" name="Straight Arrow Connector 16"/>
          <p:cNvCxnSpPr>
            <a:stCxn id="4" idx="3"/>
          </p:cNvCxnSpPr>
          <p:nvPr/>
        </p:nvCxnSpPr>
        <p:spPr>
          <a:xfrm>
            <a:off x="7658637" y="1454532"/>
            <a:ext cx="1486436" cy="19712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a:off x="7658637" y="2537721"/>
            <a:ext cx="1486436" cy="97450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8" idx="3"/>
            <a:endCxn id="11" idx="1"/>
          </p:cNvCxnSpPr>
          <p:nvPr/>
        </p:nvCxnSpPr>
        <p:spPr>
          <a:xfrm flipV="1">
            <a:off x="7658637" y="3583839"/>
            <a:ext cx="1486436" cy="429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p:cNvCxnSpPr/>
          <p:nvPr/>
        </p:nvCxnSpPr>
        <p:spPr>
          <a:xfrm flipV="1">
            <a:off x="7658637" y="3642377"/>
            <a:ext cx="1486436" cy="11505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flipV="1">
            <a:off x="7658637" y="3716139"/>
            <a:ext cx="1486436" cy="212930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xmlns="" val="1947277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3038" y="0"/>
            <a:ext cx="10058400" cy="1078558"/>
          </a:xfrm>
        </p:spPr>
        <p:txBody>
          <a:bodyPr/>
          <a:lstStyle/>
          <a:p>
            <a:pPr algn="ctr"/>
            <a:r>
              <a:rPr lang="en-IN" dirty="0" smtClean="0">
                <a:latin typeface="Times New Roman" pitchFamily="18" charset="0"/>
                <a:cs typeface="Times New Roman" pitchFamily="18" charset="0"/>
              </a:rPr>
              <a:t>Drawbacks of existing system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981370" y="1339404"/>
            <a:ext cx="10058400" cy="4893972"/>
          </a:xfrm>
        </p:spPr>
        <p:txBody>
          <a:bodyPr>
            <a:normAutofit lnSpcReduction="10000"/>
          </a:bodyPr>
          <a:lstStyle/>
          <a:p>
            <a:pPr algn="just">
              <a:buFont typeface="Wingdings" pitchFamily="2" charset="2"/>
              <a:buChar char="Ø"/>
            </a:pPr>
            <a:r>
              <a:rPr lang="en-US" sz="2400" dirty="0" smtClean="0">
                <a:latin typeface="Times New Roman" pitchFamily="18" charset="0"/>
                <a:cs typeface="Times New Roman" pitchFamily="18" charset="0"/>
              </a:rPr>
              <a:t> Alarm clock    : </a:t>
            </a:r>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program </a:t>
            </a:r>
            <a:r>
              <a:rPr lang="en-US" sz="2400" dirty="0">
                <a:latin typeface="Times New Roman" pitchFamily="18" charset="0"/>
                <a:cs typeface="Times New Roman" pitchFamily="18" charset="0"/>
              </a:rPr>
              <a:t>deletes completed tasks. </a:t>
            </a:r>
            <a:endParaRPr lang="en-US" sz="2400" dirty="0" smtClean="0">
              <a:latin typeface="Times New Roman" pitchFamily="18" charset="0"/>
              <a:cs typeface="Times New Roman" pitchFamily="18" charset="0"/>
            </a:endParaRPr>
          </a:p>
          <a:p>
            <a:pPr algn="just">
              <a:buFont typeface="Wingdings" pitchFamily="2" charset="2"/>
              <a:buChar char="Ø"/>
            </a:pPr>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Calculator        : </a:t>
            </a:r>
            <a:r>
              <a:rPr lang="en-US" sz="2400" dirty="0">
                <a:latin typeface="Times New Roman" pitchFamily="18" charset="0"/>
                <a:cs typeface="Times New Roman" pitchFamily="18" charset="0"/>
              </a:rPr>
              <a:t>Results displayed only on screen but not saved</a:t>
            </a:r>
            <a:r>
              <a:rPr lang="en-US" sz="2400" dirty="0" smtClean="0">
                <a:latin typeface="Times New Roman" pitchFamily="18" charset="0"/>
                <a:cs typeface="Times New Roman" pitchFamily="18" charset="0"/>
              </a:rPr>
              <a:t>.</a:t>
            </a:r>
          </a:p>
          <a:p>
            <a:pPr>
              <a:buFont typeface="Wingdings" pitchFamily="2" charset="2"/>
              <a:buChar char="Ø"/>
            </a:pPr>
            <a:endParaRPr lang="en-US" sz="2400" dirty="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Clipboard         : No maximize button.</a:t>
            </a: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Unit convertor : Has less physical units.</a:t>
            </a: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Quotations       : Very difficult for users to understand.</a:t>
            </a:r>
          </a:p>
          <a:p>
            <a:pPr marL="0" indent="0">
              <a:buNone/>
            </a:pPr>
            <a:r>
              <a:rPr lang="en-US" sz="2400" dirty="0" smtClean="0">
                <a:latin typeface="Times New Roman" pitchFamily="18" charset="0"/>
                <a:cs typeface="Times New Roman" pitchFamily="18" charset="0"/>
              </a:rPr>
              <a:t> </a:t>
            </a:r>
          </a:p>
          <a:p>
            <a:pPr>
              <a:buFont typeface="Wingdings" pitchFamily="2" charset="2"/>
              <a:buChar char="Ø"/>
            </a:pP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357065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
            <a:ext cx="10058400" cy="733426"/>
          </a:xfrm>
        </p:spPr>
        <p:txBody>
          <a:bodyPr>
            <a:normAutofit/>
          </a:bodyPr>
          <a:lstStyle/>
          <a:p>
            <a:pPr algn="ctr"/>
            <a:r>
              <a:rPr lang="en-IN" dirty="0" smtClean="0">
                <a:latin typeface="Times New Roman" pitchFamily="18" charset="0"/>
                <a:cs typeface="Times New Roman" pitchFamily="18" charset="0"/>
              </a:rPr>
              <a:t>Proposed System</a:t>
            </a:r>
            <a:endParaRPr lang="en-US" dirty="0">
              <a:latin typeface="Times New Roman" pitchFamily="18" charset="0"/>
              <a:cs typeface="Times New Roman" pitchFamily="18" charset="0"/>
            </a:endParaRPr>
          </a:p>
        </p:txBody>
      </p:sp>
      <p:sp>
        <p:nvSpPr>
          <p:cNvPr id="4" name="Rounded Rectangle 3"/>
          <p:cNvSpPr/>
          <p:nvPr/>
        </p:nvSpPr>
        <p:spPr>
          <a:xfrm>
            <a:off x="1974277" y="658092"/>
            <a:ext cx="3886200" cy="1905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a:p>
            <a:pPr algn="ctr"/>
            <a:endParaRPr lang="en-US" dirty="0">
              <a:solidFill>
                <a:schemeClr val="tx1"/>
              </a:solidFill>
            </a:endParaRPr>
          </a:p>
        </p:txBody>
      </p:sp>
      <p:sp>
        <p:nvSpPr>
          <p:cNvPr id="5" name="Rectangle 4"/>
          <p:cNvSpPr/>
          <p:nvPr/>
        </p:nvSpPr>
        <p:spPr>
          <a:xfrm>
            <a:off x="1981207" y="1930113"/>
            <a:ext cx="914400" cy="4468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Alarm clock</a:t>
            </a:r>
            <a:endParaRPr lang="en-US" dirty="0"/>
          </a:p>
        </p:txBody>
      </p:sp>
      <p:sp>
        <p:nvSpPr>
          <p:cNvPr id="6" name="Rectangle 5"/>
          <p:cNvSpPr/>
          <p:nvPr/>
        </p:nvSpPr>
        <p:spPr>
          <a:xfrm>
            <a:off x="2812478" y="1930114"/>
            <a:ext cx="914400" cy="4468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Calcula tor</a:t>
            </a:r>
            <a:endParaRPr lang="en-US" dirty="0"/>
          </a:p>
        </p:txBody>
      </p:sp>
      <p:sp>
        <p:nvSpPr>
          <p:cNvPr id="7" name="Rectangle 6"/>
          <p:cNvSpPr/>
          <p:nvPr/>
        </p:nvSpPr>
        <p:spPr>
          <a:xfrm>
            <a:off x="3574477" y="1930114"/>
            <a:ext cx="914400" cy="4468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clipboard</a:t>
            </a:r>
            <a:endParaRPr lang="en-US" dirty="0"/>
          </a:p>
        </p:txBody>
      </p:sp>
      <p:sp>
        <p:nvSpPr>
          <p:cNvPr id="8" name="Rectangle 7"/>
          <p:cNvSpPr/>
          <p:nvPr/>
        </p:nvSpPr>
        <p:spPr>
          <a:xfrm>
            <a:off x="4336477" y="1930114"/>
            <a:ext cx="762001" cy="4468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convertor</a:t>
            </a:r>
            <a:endParaRPr lang="en-US" dirty="0"/>
          </a:p>
        </p:txBody>
      </p:sp>
      <p:sp>
        <p:nvSpPr>
          <p:cNvPr id="9" name="Rectangle 8"/>
          <p:cNvSpPr/>
          <p:nvPr/>
        </p:nvSpPr>
        <p:spPr>
          <a:xfrm>
            <a:off x="5098478" y="1930114"/>
            <a:ext cx="761999" cy="4468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quotation</a:t>
            </a:r>
            <a:endParaRPr lang="en-US" dirty="0"/>
          </a:p>
        </p:txBody>
      </p:sp>
      <p:sp>
        <p:nvSpPr>
          <p:cNvPr id="10" name="Rounded Rectangle 9"/>
          <p:cNvSpPr/>
          <p:nvPr/>
        </p:nvSpPr>
        <p:spPr>
          <a:xfrm>
            <a:off x="6012877" y="685801"/>
            <a:ext cx="3886200" cy="1905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a:p>
            <a:pPr algn="ctr"/>
            <a:endParaRPr lang="en-US" dirty="0">
              <a:solidFill>
                <a:schemeClr val="tx1"/>
              </a:solidFill>
            </a:endParaRPr>
          </a:p>
        </p:txBody>
      </p:sp>
      <p:sp>
        <p:nvSpPr>
          <p:cNvPr id="11" name="Rectangle 10"/>
          <p:cNvSpPr/>
          <p:nvPr/>
        </p:nvSpPr>
        <p:spPr>
          <a:xfrm>
            <a:off x="6122158" y="1930112"/>
            <a:ext cx="914400" cy="4468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Alarm clock</a:t>
            </a:r>
            <a:endParaRPr lang="en-US" dirty="0"/>
          </a:p>
        </p:txBody>
      </p:sp>
      <p:sp>
        <p:nvSpPr>
          <p:cNvPr id="12" name="Oval 11"/>
          <p:cNvSpPr/>
          <p:nvPr/>
        </p:nvSpPr>
        <p:spPr>
          <a:xfrm>
            <a:off x="7169731" y="733426"/>
            <a:ext cx="1524000" cy="1328305"/>
          </a:xfrm>
          <a:prstGeom prst="ellipse">
            <a:avLst/>
          </a:prstGeom>
        </p:spPr>
        <p:style>
          <a:lnRef idx="1">
            <a:schemeClr val="accent3"/>
          </a:lnRef>
          <a:fillRef idx="1003">
            <a:schemeClr val="lt2"/>
          </a:fillRef>
          <a:effectRef idx="1">
            <a:schemeClr val="accent3"/>
          </a:effectRef>
          <a:fontRef idx="minor">
            <a:schemeClr val="dk1"/>
          </a:fontRef>
        </p:style>
        <p:txBody>
          <a:bodyPr rtlCol="0" anchor="ctr"/>
          <a:lstStyle/>
          <a:p>
            <a:pPr algn="ctr"/>
            <a:endParaRPr lang="en-US" dirty="0"/>
          </a:p>
        </p:txBody>
      </p:sp>
      <p:cxnSp>
        <p:nvCxnSpPr>
          <p:cNvPr id="13" name="Straight Arrow Connector 12"/>
          <p:cNvCxnSpPr/>
          <p:nvPr/>
        </p:nvCxnSpPr>
        <p:spPr>
          <a:xfrm>
            <a:off x="7973296" y="1397577"/>
            <a:ext cx="304800" cy="24072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flipV="1">
            <a:off x="7955977" y="852921"/>
            <a:ext cx="0" cy="54465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5" name="Rounded Rectangle 14"/>
          <p:cNvSpPr/>
          <p:nvPr/>
        </p:nvSpPr>
        <p:spPr>
          <a:xfrm>
            <a:off x="1981207" y="2750128"/>
            <a:ext cx="3886200" cy="1905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a:p>
            <a:pPr algn="ctr"/>
            <a:endParaRPr lang="en-US" dirty="0">
              <a:solidFill>
                <a:schemeClr val="tx1"/>
              </a:solidFill>
            </a:endParaRPr>
          </a:p>
        </p:txBody>
      </p:sp>
      <p:sp>
        <p:nvSpPr>
          <p:cNvPr id="16" name="Rectangle 15"/>
          <p:cNvSpPr/>
          <p:nvPr/>
        </p:nvSpPr>
        <p:spPr>
          <a:xfrm>
            <a:off x="2819407" y="4022150"/>
            <a:ext cx="1125679" cy="4468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calculator</a:t>
            </a:r>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xmlns="" val="1370216863"/>
              </p:ext>
            </p:extLst>
          </p:nvPr>
        </p:nvGraphicFramePr>
        <p:xfrm>
          <a:off x="2821654" y="2856492"/>
          <a:ext cx="2209800" cy="1098257"/>
        </p:xfrm>
        <a:graphic>
          <a:graphicData uri="http://schemas.openxmlformats.org/drawingml/2006/table">
            <a:tbl>
              <a:tblPr firstRow="1" bandRow="1">
                <a:tableStyleId>{5940675A-B579-460E-94D1-54222C63F5DA}</a:tableStyleId>
              </a:tblPr>
              <a:tblGrid>
                <a:gridCol w="552450"/>
                <a:gridCol w="552450"/>
                <a:gridCol w="552450"/>
                <a:gridCol w="552450"/>
              </a:tblGrid>
              <a:tr h="366737">
                <a:tc gridSpan="2">
                  <a:txBody>
                    <a:bodyPr/>
                    <a:lstStyle/>
                    <a:p>
                      <a:r>
                        <a:rPr lang="en-US" dirty="0" smtClean="0"/>
                        <a:t>ans: </a:t>
                      </a:r>
                      <a:endParaRPr lang="en-US" dirty="0"/>
                    </a:p>
                  </a:txBody>
                  <a:tcPr/>
                </a:tc>
                <a:tc hMerge="1">
                  <a:txBody>
                    <a:bodyPr/>
                    <a:lstStyle/>
                    <a:p>
                      <a:endParaRPr lang="en-US"/>
                    </a:p>
                  </a:txBody>
                  <a:tcPr/>
                </a:tc>
                <a:tc>
                  <a:txBody>
                    <a:bodyPr/>
                    <a:lstStyle/>
                    <a:p>
                      <a:endParaRPr lang="en-US" dirty="0"/>
                    </a:p>
                  </a:txBody>
                  <a:tcPr/>
                </a:tc>
                <a:tc>
                  <a:txBody>
                    <a:bodyPr/>
                    <a:lstStyle/>
                    <a:p>
                      <a:endParaRPr lang="en-US" dirty="0"/>
                    </a:p>
                  </a:txBody>
                  <a:tcPr/>
                </a:tc>
              </a:tr>
              <a:tr h="28321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28321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18" name="Rounded Rectangle 17"/>
          <p:cNvSpPr/>
          <p:nvPr/>
        </p:nvSpPr>
        <p:spPr>
          <a:xfrm>
            <a:off x="6068296" y="2750128"/>
            <a:ext cx="3886200" cy="1905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a:p>
            <a:pPr algn="ctr"/>
            <a:endParaRPr lang="en-US" dirty="0">
              <a:solidFill>
                <a:schemeClr val="tx1"/>
              </a:solidFill>
            </a:endParaRPr>
          </a:p>
        </p:txBody>
      </p:sp>
      <p:sp>
        <p:nvSpPr>
          <p:cNvPr id="19" name="Rectangle 18"/>
          <p:cNvSpPr/>
          <p:nvPr/>
        </p:nvSpPr>
        <p:spPr>
          <a:xfrm>
            <a:off x="7443989" y="4022150"/>
            <a:ext cx="1138907" cy="4468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clipboard</a:t>
            </a:r>
            <a:endParaRPr lang="en-US" dirty="0"/>
          </a:p>
        </p:txBody>
      </p:sp>
      <p:sp>
        <p:nvSpPr>
          <p:cNvPr id="20" name="Rounded Rectangle 19"/>
          <p:cNvSpPr/>
          <p:nvPr/>
        </p:nvSpPr>
        <p:spPr>
          <a:xfrm>
            <a:off x="6331531" y="2910321"/>
            <a:ext cx="3429000" cy="990600"/>
          </a:xfrm>
          <a:prstGeom prst="roundRect">
            <a:avLst/>
          </a:prstGeom>
        </p:spPr>
        <p:style>
          <a:lnRef idx="1">
            <a:schemeClr val="accent3"/>
          </a:lnRef>
          <a:fillRef idx="1003">
            <a:schemeClr val="lt1"/>
          </a:fillRef>
          <a:effectRef idx="1">
            <a:schemeClr val="accent3"/>
          </a:effectRef>
          <a:fontRef idx="minor">
            <a:schemeClr val="dk1"/>
          </a:fontRef>
        </p:style>
        <p:txBody>
          <a:bodyPr rtlCol="0" anchor="ctr"/>
          <a:lstStyle/>
          <a:p>
            <a:pPr algn="ctr"/>
            <a:r>
              <a:rPr lang="en-US" dirty="0" smtClean="0"/>
              <a:t>https://www.youtube.com/results?search_query=qt+tutorial</a:t>
            </a:r>
            <a:endParaRPr lang="en-US" dirty="0"/>
          </a:p>
        </p:txBody>
      </p:sp>
      <p:sp>
        <p:nvSpPr>
          <p:cNvPr id="21" name="Rounded Rectangle 20"/>
          <p:cNvSpPr/>
          <p:nvPr/>
        </p:nvSpPr>
        <p:spPr>
          <a:xfrm>
            <a:off x="2001987" y="4794539"/>
            <a:ext cx="3886200" cy="1905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a:p>
            <a:pPr algn="ctr"/>
            <a:endParaRPr lang="en-US" dirty="0">
              <a:solidFill>
                <a:schemeClr val="tx1"/>
              </a:solidFill>
            </a:endParaRPr>
          </a:p>
        </p:txBody>
      </p:sp>
      <p:sp>
        <p:nvSpPr>
          <p:cNvPr id="22" name="Rectangle 21"/>
          <p:cNvSpPr/>
          <p:nvPr/>
        </p:nvSpPr>
        <p:spPr>
          <a:xfrm>
            <a:off x="3945087" y="6066561"/>
            <a:ext cx="1181102" cy="4468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convertor</a:t>
            </a:r>
            <a:endParaRPr lang="en-US" dirty="0"/>
          </a:p>
        </p:txBody>
      </p:sp>
      <p:graphicFrame>
        <p:nvGraphicFramePr>
          <p:cNvPr id="23" name="Table 22"/>
          <p:cNvGraphicFramePr>
            <a:graphicFrameLocks noGrp="1"/>
          </p:cNvGraphicFramePr>
          <p:nvPr>
            <p:extLst>
              <p:ext uri="{D42A27DB-BD31-4B8C-83A1-F6EECF244321}">
                <p14:modId xmlns:p14="http://schemas.microsoft.com/office/powerpoint/2010/main" xmlns="" val="740643743"/>
              </p:ext>
            </p:extLst>
          </p:nvPr>
        </p:nvGraphicFramePr>
        <p:xfrm>
          <a:off x="2961415" y="5043921"/>
          <a:ext cx="1783772" cy="835603"/>
        </p:xfrm>
        <a:graphic>
          <a:graphicData uri="http://schemas.openxmlformats.org/drawingml/2006/table">
            <a:tbl>
              <a:tblPr firstRow="1" bandRow="1">
                <a:tableStyleId>{5940675A-B579-460E-94D1-54222C63F5DA}</a:tableStyleId>
              </a:tblPr>
              <a:tblGrid>
                <a:gridCol w="891886"/>
                <a:gridCol w="891886"/>
              </a:tblGrid>
              <a:tr h="422562">
                <a:tc>
                  <a:txBody>
                    <a:bodyPr/>
                    <a:lstStyle/>
                    <a:p>
                      <a:endParaRPr lang="en-US" dirty="0"/>
                    </a:p>
                  </a:txBody>
                  <a:tcPr>
                    <a:solidFill>
                      <a:srgbClr val="FF0000"/>
                    </a:solidFill>
                  </a:tcPr>
                </a:tc>
                <a:tc>
                  <a:txBody>
                    <a:bodyPr/>
                    <a:lstStyle/>
                    <a:p>
                      <a:endParaRPr lang="en-US" dirty="0"/>
                    </a:p>
                  </a:txBody>
                  <a:tcPr>
                    <a:solidFill>
                      <a:srgbClr val="FF0000"/>
                    </a:solidFill>
                  </a:tcPr>
                </a:tc>
              </a:tr>
              <a:tr h="413041">
                <a:tc>
                  <a:txBody>
                    <a:bodyPr/>
                    <a:lstStyle/>
                    <a:p>
                      <a:endParaRPr lang="en-US" dirty="0"/>
                    </a:p>
                  </a:txBody>
                  <a:tcPr>
                    <a:solidFill>
                      <a:srgbClr val="FF0000"/>
                    </a:solidFill>
                  </a:tcPr>
                </a:tc>
                <a:tc>
                  <a:txBody>
                    <a:bodyPr/>
                    <a:lstStyle/>
                    <a:p>
                      <a:endParaRPr lang="en-US" dirty="0"/>
                    </a:p>
                  </a:txBody>
                  <a:tcPr>
                    <a:solidFill>
                      <a:srgbClr val="FF0000"/>
                    </a:solidFill>
                  </a:tcPr>
                </a:tc>
              </a:tr>
            </a:tbl>
          </a:graphicData>
        </a:graphic>
      </p:graphicFrame>
      <p:sp>
        <p:nvSpPr>
          <p:cNvPr id="24" name="Oval 23"/>
          <p:cNvSpPr/>
          <p:nvPr/>
        </p:nvSpPr>
        <p:spPr>
          <a:xfrm>
            <a:off x="3144988" y="5099340"/>
            <a:ext cx="581890" cy="3048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kg</a:t>
            </a:r>
            <a:endParaRPr lang="en-US" dirty="0"/>
          </a:p>
        </p:txBody>
      </p:sp>
      <p:sp>
        <p:nvSpPr>
          <p:cNvPr id="25" name="Oval 24"/>
          <p:cNvSpPr/>
          <p:nvPr/>
        </p:nvSpPr>
        <p:spPr>
          <a:xfrm>
            <a:off x="4045532" y="5113195"/>
            <a:ext cx="581890" cy="3048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a:t>
            </a:r>
            <a:endParaRPr lang="en-US" dirty="0"/>
          </a:p>
        </p:txBody>
      </p:sp>
      <p:sp>
        <p:nvSpPr>
          <p:cNvPr id="26" name="Oval 25"/>
          <p:cNvSpPr/>
          <p:nvPr/>
        </p:nvSpPr>
        <p:spPr>
          <a:xfrm>
            <a:off x="3151918" y="5487269"/>
            <a:ext cx="581890" cy="3048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m</a:t>
            </a:r>
          </a:p>
        </p:txBody>
      </p:sp>
      <p:sp>
        <p:nvSpPr>
          <p:cNvPr id="27" name="Oval 26"/>
          <p:cNvSpPr/>
          <p:nvPr/>
        </p:nvSpPr>
        <p:spPr>
          <a:xfrm>
            <a:off x="4045532" y="5501123"/>
            <a:ext cx="581890" cy="3048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ft</a:t>
            </a:r>
            <a:endParaRPr lang="en-US" dirty="0"/>
          </a:p>
        </p:txBody>
      </p:sp>
      <p:sp>
        <p:nvSpPr>
          <p:cNvPr id="28" name="Rounded Rectangle 27"/>
          <p:cNvSpPr/>
          <p:nvPr/>
        </p:nvSpPr>
        <p:spPr>
          <a:xfrm>
            <a:off x="6047514" y="4794539"/>
            <a:ext cx="3886200" cy="1905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a:p>
            <a:pPr algn="ctr"/>
            <a:endParaRPr lang="en-US" dirty="0">
              <a:solidFill>
                <a:schemeClr val="tx1"/>
              </a:solidFill>
            </a:endParaRPr>
          </a:p>
        </p:txBody>
      </p:sp>
      <p:sp>
        <p:nvSpPr>
          <p:cNvPr id="29" name="Rectangle 28"/>
          <p:cNvSpPr/>
          <p:nvPr/>
        </p:nvSpPr>
        <p:spPr>
          <a:xfrm>
            <a:off x="8617242" y="6066561"/>
            <a:ext cx="1239983" cy="4468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quotation</a:t>
            </a:r>
            <a:endParaRPr lang="en-US" dirty="0"/>
          </a:p>
        </p:txBody>
      </p:sp>
      <p:sp>
        <p:nvSpPr>
          <p:cNvPr id="30" name="Rounded Rectangle 29"/>
          <p:cNvSpPr/>
          <p:nvPr/>
        </p:nvSpPr>
        <p:spPr>
          <a:xfrm>
            <a:off x="6331531" y="4967721"/>
            <a:ext cx="3429000" cy="9906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For a better world live with values, we are the builders. Lets build a better world.</a:t>
            </a:r>
            <a:endParaRPr lang="en-US" dirty="0"/>
          </a:p>
        </p:txBody>
      </p:sp>
      <p:sp>
        <p:nvSpPr>
          <p:cNvPr id="31" name="Rectangle 30"/>
          <p:cNvSpPr/>
          <p:nvPr/>
        </p:nvSpPr>
        <p:spPr>
          <a:xfrm>
            <a:off x="8846131" y="1638301"/>
            <a:ext cx="1052946" cy="319521"/>
          </a:xfrm>
          <a:prstGeom prst="rect">
            <a:avLst/>
          </a:prstGeom>
        </p:spPr>
        <p:style>
          <a:lnRef idx="1">
            <a:schemeClr val="accent3"/>
          </a:lnRef>
          <a:fillRef idx="1003">
            <a:schemeClr val="lt2"/>
          </a:fillRef>
          <a:effectRef idx="1">
            <a:schemeClr val="accent3"/>
          </a:effectRef>
          <a:fontRef idx="minor">
            <a:schemeClr val="dk1"/>
          </a:fontRef>
        </p:style>
        <p:txBody>
          <a:bodyPr rtlCol="0" anchor="ctr"/>
          <a:lstStyle/>
          <a:p>
            <a:pPr algn="ctr"/>
            <a:r>
              <a:rPr lang="en-US" dirty="0" smtClean="0"/>
              <a:t>5:00 pm</a:t>
            </a:r>
            <a:endParaRPr lang="en-US" dirty="0"/>
          </a:p>
        </p:txBody>
      </p:sp>
    </p:spTree>
    <p:extLst>
      <p:ext uri="{BB962C8B-B14F-4D97-AF65-F5344CB8AC3E}">
        <p14:creationId xmlns:p14="http://schemas.microsoft.com/office/powerpoint/2010/main" xmlns="" val="14725138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46738"/>
          </a:xfrm>
        </p:spPr>
        <p:txBody>
          <a:bodyPr/>
          <a:lstStyle/>
          <a:p>
            <a:pPr algn="ctr"/>
            <a:r>
              <a:rPr lang="en-IN" dirty="0" smtClean="0">
                <a:latin typeface="Times New Roman" pitchFamily="18" charset="0"/>
                <a:cs typeface="Times New Roman" pitchFamily="18" charset="0"/>
              </a:rPr>
              <a:t>Requirements </a:t>
            </a:r>
            <a:endParaRPr lang="en-US"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1899081378"/>
              </p:ext>
            </p:extLst>
          </p:nvPr>
        </p:nvGraphicFramePr>
        <p:xfrm>
          <a:off x="283338" y="1403798"/>
          <a:ext cx="11560933" cy="4417453"/>
        </p:xfrm>
        <a:graphic>
          <a:graphicData uri="http://schemas.openxmlformats.org/drawingml/2006/table">
            <a:tbl>
              <a:tblPr firstRow="1" bandRow="1">
                <a:tableStyleId>{5940675A-B579-460E-94D1-54222C63F5DA}</a:tableStyleId>
              </a:tblPr>
              <a:tblGrid>
                <a:gridCol w="5755666">
                  <a:extLst>
                    <a:ext uri="{9D8B030D-6E8A-4147-A177-3AD203B41FA5}">
                      <a16:colId xmlns="" xmlns:a16="http://schemas.microsoft.com/office/drawing/2014/main" val="727587988"/>
                    </a:ext>
                  </a:extLst>
                </a:gridCol>
                <a:gridCol w="5805267">
                  <a:extLst>
                    <a:ext uri="{9D8B030D-6E8A-4147-A177-3AD203B41FA5}">
                      <a16:colId xmlns="" xmlns:a16="http://schemas.microsoft.com/office/drawing/2014/main" val="787275036"/>
                    </a:ext>
                  </a:extLst>
                </a:gridCol>
              </a:tblGrid>
              <a:tr h="463369">
                <a:tc>
                  <a:txBody>
                    <a:bodyPr/>
                    <a:lstStyle/>
                    <a:p>
                      <a:pPr algn="ctr"/>
                      <a:r>
                        <a:rPr lang="en-IN" sz="2400" dirty="0" smtClean="0">
                          <a:latin typeface="Times New Roman" panose="02020603050405020304" pitchFamily="18" charset="0"/>
                          <a:cs typeface="Times New Roman" panose="02020603050405020304" pitchFamily="18" charset="0"/>
                        </a:rPr>
                        <a:t>Hardware </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IN" sz="2400" dirty="0" smtClean="0">
                          <a:latin typeface="Times New Roman" panose="02020603050405020304" pitchFamily="18" charset="0"/>
                          <a:cs typeface="Times New Roman" panose="02020603050405020304" pitchFamily="18" charset="0"/>
                        </a:rPr>
                        <a:t>Software</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864967101"/>
                  </a:ext>
                </a:extLst>
              </a:tr>
              <a:tr h="3954084">
                <a:tc>
                  <a:txBody>
                    <a:bodyPr/>
                    <a:lstStyle/>
                    <a:p>
                      <a:endParaRPr lang="en-IN" sz="20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Processor           : Pentium IV 3.0 or above </a:t>
                      </a: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RAM                 : 512 MB</a:t>
                      </a:r>
                    </a:p>
                    <a:p>
                      <a:endParaRPr lang="en-IN" sz="2000" dirty="0" smtClean="0">
                        <a:latin typeface="Times New Roman" panose="02020603050405020304" pitchFamily="18" charset="0"/>
                        <a:cs typeface="Times New Roman" panose="02020603050405020304" pitchFamily="18" charset="0"/>
                      </a:endParaRPr>
                    </a:p>
                  </a:txBody>
                  <a:tcPr/>
                </a:tc>
                <a:tc>
                  <a:txBody>
                    <a:bodyPr/>
                    <a:lstStyle/>
                    <a:p>
                      <a:endParaRPr lang="en-IN" dirty="0" smtClean="0"/>
                    </a:p>
                    <a:p>
                      <a:r>
                        <a:rPr lang="en-IN" sz="2400" dirty="0" smtClean="0">
                          <a:latin typeface="Times New Roman" panose="02020603050405020304" pitchFamily="18" charset="0"/>
                          <a:cs typeface="Times New Roman" panose="02020603050405020304" pitchFamily="18" charset="0"/>
                        </a:rPr>
                        <a:t>Operating System : Windows XP and    above</a:t>
                      </a: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Software</a:t>
                      </a:r>
                      <a:r>
                        <a:rPr lang="en-IN" sz="2400" baseline="0" dirty="0" smtClean="0">
                          <a:latin typeface="Times New Roman" panose="02020603050405020304" pitchFamily="18" charset="0"/>
                          <a:cs typeface="Times New Roman" panose="02020603050405020304" pitchFamily="18" charset="0"/>
                        </a:rPr>
                        <a:t> Used      : Qt Designer</a:t>
                      </a:r>
                    </a:p>
                    <a:p>
                      <a:endParaRPr lang="en-IN" sz="2400" baseline="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                                Qt</a:t>
                      </a:r>
                      <a:r>
                        <a:rPr lang="en-IN" sz="2400" baseline="0" dirty="0" smtClean="0">
                          <a:latin typeface="Times New Roman" panose="02020603050405020304" pitchFamily="18" charset="0"/>
                          <a:cs typeface="Times New Roman" panose="02020603050405020304" pitchFamily="18" charset="0"/>
                        </a:rPr>
                        <a:t> Creator</a:t>
                      </a:r>
                    </a:p>
                    <a:p>
                      <a:endParaRPr lang="en-IN" sz="2400" baseline="0" dirty="0" smtClean="0">
                        <a:latin typeface="Times New Roman" panose="02020603050405020304" pitchFamily="18" charset="0"/>
                        <a:cs typeface="Times New Roman" panose="02020603050405020304" pitchFamily="18" charset="0"/>
                      </a:endParaRPr>
                    </a:p>
                    <a:p>
                      <a:r>
                        <a:rPr lang="en-IN" sz="2400" baseline="0" dirty="0" smtClean="0">
                          <a:latin typeface="Times New Roman" panose="02020603050405020304" pitchFamily="18" charset="0"/>
                          <a:cs typeface="Times New Roman" panose="02020603050405020304" pitchFamily="18" charset="0"/>
                        </a:rPr>
                        <a:t>                                Qt Documentation</a:t>
                      </a:r>
                    </a:p>
                    <a:p>
                      <a:endParaRPr lang="en-IN"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315571167"/>
                  </a:ext>
                </a:extLst>
              </a:tr>
            </a:tbl>
          </a:graphicData>
        </a:graphic>
      </p:graphicFrame>
    </p:spTree>
    <p:extLst>
      <p:ext uri="{BB962C8B-B14F-4D97-AF65-F5344CB8AC3E}">
        <p14:creationId xmlns:p14="http://schemas.microsoft.com/office/powerpoint/2010/main" xmlns="" val="288218183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3687</TotalTime>
  <Words>576</Words>
  <Application>Microsoft Office PowerPoint</Application>
  <PresentationFormat>Custom</PresentationFormat>
  <Paragraphs>127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Retrospect</vt:lpstr>
      <vt:lpstr>Slide 1</vt:lpstr>
      <vt:lpstr>Objective</vt:lpstr>
      <vt:lpstr>Problem Statement</vt:lpstr>
      <vt:lpstr>    Introduction</vt:lpstr>
      <vt:lpstr>Literature Survey</vt:lpstr>
      <vt:lpstr>Existing System</vt:lpstr>
      <vt:lpstr>Drawbacks of existing system</vt:lpstr>
      <vt:lpstr>Proposed System</vt:lpstr>
      <vt:lpstr>Requirements </vt:lpstr>
      <vt:lpstr>Applications of the project</vt:lpstr>
      <vt:lpstr>Conclusion</vt:lpstr>
      <vt:lpstr>References</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sharing and storage of Personal Health Records in Cloud and reading current health data using Wireless Sensor Networks.</dc:title>
  <dc:creator>saurav</dc:creator>
  <cp:lastModifiedBy>Pawan</cp:lastModifiedBy>
  <cp:revision>177</cp:revision>
  <dcterms:created xsi:type="dcterms:W3CDTF">2014-03-03T10:33:59Z</dcterms:created>
  <dcterms:modified xsi:type="dcterms:W3CDTF">2017-04-18T17:51:40Z</dcterms:modified>
</cp:coreProperties>
</file>