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1"/>
  </p:notesMasterIdLst>
  <p:sldIdLst>
    <p:sldId id="257" r:id="rId2"/>
    <p:sldId id="258" r:id="rId3"/>
    <p:sldId id="256" r:id="rId4"/>
    <p:sldId id="275" r:id="rId5"/>
    <p:sldId id="276" r:id="rId6"/>
    <p:sldId id="277" r:id="rId7"/>
    <p:sldId id="278" r:id="rId8"/>
    <p:sldId id="285" r:id="rId9"/>
    <p:sldId id="279" r:id="rId10"/>
    <p:sldId id="280" r:id="rId11"/>
    <p:sldId id="281" r:id="rId12"/>
    <p:sldId id="286" r:id="rId13"/>
    <p:sldId id="282" r:id="rId14"/>
    <p:sldId id="287" r:id="rId15"/>
    <p:sldId id="288" r:id="rId16"/>
    <p:sldId id="283" r:id="rId17"/>
    <p:sldId id="260" r:id="rId18"/>
    <p:sldId id="284" r:id="rId19"/>
    <p:sldId id="28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8AA0FC-CAE7-4CB9-A56C-7A54FDDEA851}" type="datetimeFigureOut">
              <a:rPr lang="en-US" smtClean="0"/>
              <a:pPr/>
              <a:t>2/14/2018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3C0C2F-DEEB-4A52-8789-C87B8B84ABB5}"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5726E6E-BC6F-43F6-8808-56FBD506A6EC}" type="datetimeFigureOut">
              <a:rPr lang="en-US" smtClean="0"/>
              <a:pPr/>
              <a:t>2/14/2018</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C1493BDD-7DC0-4109-A0DF-8C056498591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726E6E-BC6F-43F6-8808-56FBD506A6EC}" type="datetimeFigureOut">
              <a:rPr lang="en-US" smtClean="0"/>
              <a:pPr/>
              <a:t>2/14/2018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493BDD-7DC0-4109-A0DF-8C056498591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726E6E-BC6F-43F6-8808-56FBD506A6EC}" type="datetimeFigureOut">
              <a:rPr lang="en-US" smtClean="0"/>
              <a:pPr/>
              <a:t>2/14/2018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493BDD-7DC0-4109-A0DF-8C056498591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726E6E-BC6F-43F6-8808-56FBD506A6EC}" type="datetimeFigureOut">
              <a:rPr lang="en-US" smtClean="0"/>
              <a:pPr/>
              <a:t>2/14/2018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493BDD-7DC0-4109-A0DF-8C056498591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5726E6E-BC6F-43F6-8808-56FBD506A6EC}" type="datetimeFigureOut">
              <a:rPr lang="en-US" smtClean="0"/>
              <a:pPr/>
              <a:t>2/14/2018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493BDD-7DC0-4109-A0DF-8C056498591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5726E6E-BC6F-43F6-8808-56FBD506A6EC}" type="datetimeFigureOut">
              <a:rPr lang="en-US" smtClean="0"/>
              <a:pPr/>
              <a:t>2/14/2018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493BDD-7DC0-4109-A0DF-8C056498591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5726E6E-BC6F-43F6-8808-56FBD506A6EC}" type="datetimeFigureOut">
              <a:rPr lang="en-US" smtClean="0"/>
              <a:pPr/>
              <a:t>2/14/2018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493BDD-7DC0-4109-A0DF-8C056498591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5726E6E-BC6F-43F6-8808-56FBD506A6EC}" type="datetimeFigureOut">
              <a:rPr lang="en-US" smtClean="0"/>
              <a:pPr/>
              <a:t>2/14/2018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493BDD-7DC0-4109-A0DF-8C056498591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726E6E-BC6F-43F6-8808-56FBD506A6EC}" type="datetimeFigureOut">
              <a:rPr lang="en-US" smtClean="0"/>
              <a:pPr/>
              <a:t>2/14/2018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493BDD-7DC0-4109-A0DF-8C056498591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5726E6E-BC6F-43F6-8808-56FBD506A6EC}" type="datetimeFigureOut">
              <a:rPr lang="en-US" smtClean="0"/>
              <a:pPr/>
              <a:t>2/14/2018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493BDD-7DC0-4109-A0DF-8C056498591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726E6E-BC6F-43F6-8808-56FBD506A6EC}" type="datetimeFigureOut">
              <a:rPr lang="en-US" smtClean="0"/>
              <a:pPr/>
              <a:t>2/14/2018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C1493BDD-7DC0-4109-A0DF-8C0564985919}" type="slidenum">
              <a:rPr lang="en-GB" smtClean="0"/>
              <a:pPr/>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5726E6E-BC6F-43F6-8808-56FBD506A6EC}" type="datetimeFigureOut">
              <a:rPr lang="en-US" smtClean="0"/>
              <a:pPr/>
              <a:t>2/14/2018</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1493BDD-7DC0-4109-A0DF-8C0564985919}" type="slidenum">
              <a:rPr lang="en-GB" smtClean="0"/>
              <a:pPr/>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Elliptic Curve Cryptography(ECC)</a:t>
            </a:r>
            <a:endParaRPr lang="en-GB" dirty="0"/>
          </a:p>
        </p:txBody>
      </p:sp>
      <p:sp>
        <p:nvSpPr>
          <p:cNvPr id="6" name="Subtitle 5"/>
          <p:cNvSpPr>
            <a:spLocks noGrp="1"/>
          </p:cNvSpPr>
          <p:nvPr>
            <p:ph type="subTitle" idx="1"/>
          </p:nvPr>
        </p:nvSpPr>
        <p:spPr/>
        <p:txBody>
          <a:bodyPr/>
          <a:lstStyle/>
          <a:p>
            <a:r>
              <a:rPr lang="en-GB" dirty="0" smtClean="0">
                <a:latin typeface="+mj-lt"/>
              </a:rPr>
              <a:t>Presented By:</a:t>
            </a:r>
          </a:p>
          <a:p>
            <a:r>
              <a:rPr lang="en-GB" dirty="0" smtClean="0">
                <a:latin typeface="+mj-lt"/>
              </a:rPr>
              <a:t>Sunny </a:t>
            </a:r>
            <a:r>
              <a:rPr lang="en-GB" dirty="0" smtClean="0">
                <a:latin typeface="+mj-lt"/>
              </a:rPr>
              <a:t>k</a:t>
            </a:r>
            <a:r>
              <a:rPr lang="en-GB" dirty="0" smtClean="0">
                <a:latin typeface="+mj-lt"/>
              </a:rPr>
              <a:t>eshri </a:t>
            </a:r>
            <a:r>
              <a:rPr lang="en-GB" dirty="0" smtClean="0">
                <a:latin typeface="+mj-lt"/>
              </a:rPr>
              <a:t>(1SI14IS054)</a:t>
            </a:r>
            <a:endParaRPr lang="en-GB"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r>
              <a:rPr lang="en-GB" dirty="0" smtClean="0"/>
              <a:t>Proposed Algorithm</a:t>
            </a:r>
            <a:endParaRPr lang="en-GB" dirty="0"/>
          </a:p>
        </p:txBody>
      </p:sp>
      <p:sp>
        <p:nvSpPr>
          <p:cNvPr id="3" name="Content Placeholder 2"/>
          <p:cNvSpPr>
            <a:spLocks noGrp="1"/>
          </p:cNvSpPr>
          <p:nvPr>
            <p:ph idx="1"/>
          </p:nvPr>
        </p:nvSpPr>
        <p:spPr>
          <a:xfrm>
            <a:off x="428596" y="1643050"/>
            <a:ext cx="8229600" cy="5072098"/>
          </a:xfrm>
        </p:spPr>
        <p:txBody>
          <a:bodyPr>
            <a:normAutofit fontScale="25000" lnSpcReduction="20000"/>
          </a:bodyPr>
          <a:lstStyle/>
          <a:p>
            <a:r>
              <a:rPr lang="en-GB" sz="8400" dirty="0" smtClean="0"/>
              <a:t>The communicating parties agrees upon an elliptic curve equation</a:t>
            </a:r>
            <a:br>
              <a:rPr lang="en-GB" sz="8400" dirty="0" smtClean="0"/>
            </a:br>
            <a:r>
              <a:rPr lang="en-GB" sz="8400" dirty="0" smtClean="0"/>
              <a:t>                       </a:t>
            </a:r>
          </a:p>
          <a:p>
            <a:pPr>
              <a:buNone/>
            </a:pPr>
            <a:r>
              <a:rPr lang="en-GB" sz="8400" i="1" dirty="0" smtClean="0"/>
              <a:t>			</a:t>
            </a:r>
            <a:r>
              <a:rPr lang="en-GB" sz="8400" i="1" dirty="0" smtClean="0"/>
              <a:t>y^</a:t>
            </a:r>
            <a:r>
              <a:rPr lang="en-GB" sz="8400" dirty="0" smtClean="0"/>
              <a:t>2 </a:t>
            </a:r>
            <a:r>
              <a:rPr lang="en-GB" sz="8400" dirty="0" smtClean="0"/>
              <a:t>= </a:t>
            </a:r>
            <a:r>
              <a:rPr lang="en-GB" sz="8400" i="1" dirty="0" smtClean="0"/>
              <a:t>x </a:t>
            </a:r>
            <a:r>
              <a:rPr lang="en-GB" sz="8400" i="1" dirty="0" smtClean="0"/>
              <a:t>^</a:t>
            </a:r>
            <a:r>
              <a:rPr lang="en-GB" sz="8400" dirty="0" smtClean="0"/>
              <a:t>3 </a:t>
            </a:r>
            <a:r>
              <a:rPr lang="en-GB" sz="8400" dirty="0" smtClean="0"/>
              <a:t>+ </a:t>
            </a:r>
            <a:r>
              <a:rPr lang="en-GB" sz="8400" i="1" dirty="0" smtClean="0"/>
              <a:t>ax </a:t>
            </a:r>
            <a:r>
              <a:rPr lang="en-GB" sz="8400" dirty="0" smtClean="0"/>
              <a:t>+ </a:t>
            </a:r>
            <a:r>
              <a:rPr lang="en-GB" sz="8400" i="1" dirty="0" smtClean="0"/>
              <a:t>b </a:t>
            </a:r>
            <a:r>
              <a:rPr lang="en-GB" sz="8400" dirty="0" smtClean="0"/>
              <a:t>mod </a:t>
            </a:r>
            <a:r>
              <a:rPr lang="en-GB" sz="8400" i="1" dirty="0" smtClean="0"/>
              <a:t>p </a:t>
            </a:r>
          </a:p>
          <a:p>
            <a:pPr>
              <a:buNone/>
            </a:pPr>
            <a:r>
              <a:rPr lang="en-GB" sz="8400" dirty="0" smtClean="0"/>
              <a:t>with the generator ‘</a:t>
            </a:r>
            <a:r>
              <a:rPr lang="en-GB" sz="8400" i="1" dirty="0" smtClean="0"/>
              <a:t>G</a:t>
            </a:r>
            <a:r>
              <a:rPr lang="en-GB" sz="8400" dirty="0" smtClean="0"/>
              <a:t>’ and makes the public keys ‘ </a:t>
            </a:r>
            <a:r>
              <a:rPr lang="en-GB" sz="8400" i="1" dirty="0" smtClean="0"/>
              <a:t>Pa</a:t>
            </a:r>
            <a:r>
              <a:rPr lang="en-GB" sz="8400" dirty="0" smtClean="0"/>
              <a:t>’ and ‘ </a:t>
            </a:r>
            <a:r>
              <a:rPr lang="en-GB" sz="8400" i="1" dirty="0" smtClean="0"/>
              <a:t>Pb</a:t>
            </a:r>
            <a:r>
              <a:rPr lang="en-GB" sz="8400" dirty="0" smtClean="0"/>
              <a:t>’ known to all and private keys ‘</a:t>
            </a:r>
            <a:r>
              <a:rPr lang="en-GB" sz="8400" i="1" dirty="0" smtClean="0"/>
              <a:t>n A</a:t>
            </a:r>
            <a:r>
              <a:rPr lang="en-GB" sz="8400" dirty="0" smtClean="0"/>
              <a:t>’ and ‘</a:t>
            </a:r>
            <a:r>
              <a:rPr lang="en-GB" sz="8400" i="1" dirty="0" smtClean="0"/>
              <a:t>nB</a:t>
            </a:r>
            <a:r>
              <a:rPr lang="en-GB" sz="8400" dirty="0" smtClean="0"/>
              <a:t>’ are kept secret. </a:t>
            </a:r>
          </a:p>
          <a:p>
            <a:pPr>
              <a:buNone/>
            </a:pPr>
            <a:endParaRPr lang="en-GB" sz="8400" dirty="0" smtClean="0"/>
          </a:p>
          <a:p>
            <a:r>
              <a:rPr lang="en-GB" sz="8400" dirty="0" smtClean="0"/>
              <a:t>We group the ASCII values of the characters and perform cryptographic operation on the group. The size of each group is given by</a:t>
            </a:r>
            <a:br>
              <a:rPr lang="en-GB" sz="8400" dirty="0" smtClean="0"/>
            </a:br>
            <a:r>
              <a:rPr lang="en-GB" sz="8400" dirty="0" smtClean="0"/>
              <a:t>          </a:t>
            </a:r>
          </a:p>
          <a:p>
            <a:pPr>
              <a:buNone/>
            </a:pPr>
            <a:r>
              <a:rPr lang="en-GB" sz="8400" dirty="0" smtClean="0"/>
              <a:t>			group size = Length[IntegerDigits[ </a:t>
            </a:r>
            <a:r>
              <a:rPr lang="en-GB" sz="8400" i="1" dirty="0" smtClean="0"/>
              <a:t>p, </a:t>
            </a:r>
            <a:r>
              <a:rPr lang="en-GB" sz="8400" dirty="0" smtClean="0"/>
              <a:t>65536]] − 1 </a:t>
            </a:r>
          </a:p>
          <a:p>
            <a:pPr>
              <a:buNone/>
            </a:pPr>
            <a:endParaRPr lang="en-GB" sz="8400" dirty="0" smtClean="0"/>
          </a:p>
          <a:p>
            <a:r>
              <a:rPr lang="en-GB" sz="8400" dirty="0" smtClean="0"/>
              <a:t>Each group is converted into big integer  values. We pair up the big integer  value and use it as ‘ </a:t>
            </a:r>
            <a:r>
              <a:rPr lang="en-GB" sz="8400" i="1" dirty="0" smtClean="0"/>
              <a:t>Pm</a:t>
            </a:r>
            <a:r>
              <a:rPr lang="en-GB" sz="8400" dirty="0" smtClean="0"/>
              <a:t>’ in the ECC operation.</a:t>
            </a: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10400"/>
          </a:xfrm>
        </p:spPr>
        <p:txBody>
          <a:bodyPr/>
          <a:lstStyle/>
          <a:p>
            <a:r>
              <a:rPr lang="en-GB" dirty="0" smtClean="0"/>
              <a:t>Encryption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 Obtain the text to be send.</a:t>
            </a:r>
          </a:p>
          <a:p>
            <a:r>
              <a:rPr lang="en-GB" dirty="0" smtClean="0"/>
              <a:t> Convert to its corresponding ASCII values.</a:t>
            </a:r>
          </a:p>
          <a:p>
            <a:r>
              <a:rPr lang="en-GB" dirty="0" smtClean="0"/>
              <a:t>Partition the ASCII value as</a:t>
            </a:r>
            <a:br>
              <a:rPr lang="en-GB" dirty="0" smtClean="0"/>
            </a:br>
            <a:r>
              <a:rPr lang="en-GB" dirty="0" smtClean="0"/>
              <a:t>	Partition[ASCII values, group size, groupsize</a:t>
            </a:r>
            <a:r>
              <a:rPr lang="en-GB" i="1" dirty="0" smtClean="0"/>
              <a:t>, </a:t>
            </a:r>
            <a:r>
              <a:rPr lang="en-GB" dirty="0" smtClean="0"/>
              <a:t>1</a:t>
            </a:r>
            <a:r>
              <a:rPr lang="en-GB" i="1" dirty="0" smtClean="0"/>
              <a:t>, </a:t>
            </a:r>
            <a:r>
              <a:rPr lang="en-GB" dirty="0" smtClean="0"/>
              <a:t>{}]</a:t>
            </a:r>
            <a:br>
              <a:rPr lang="en-GB" dirty="0" smtClean="0"/>
            </a:br>
            <a:r>
              <a:rPr lang="en-GB" dirty="0" smtClean="0"/>
              <a:t>This operation group the ASCII values with size given by group size. </a:t>
            </a:r>
          </a:p>
          <a:p>
            <a:r>
              <a:rPr lang="en-GB" dirty="0" smtClean="0"/>
              <a:t>Each group obtained from the above step is converted into big integer values taking base as 65536.</a:t>
            </a:r>
          </a:p>
          <a:p>
            <a:pPr>
              <a:buNone/>
            </a:pPr>
            <a:r>
              <a:rPr lang="en-GB" dirty="0" smtClean="0"/>
              <a:t>		</a:t>
            </a:r>
            <a:r>
              <a:rPr lang="en-GB" dirty="0" err="1" smtClean="0"/>
              <a:t>FromDigits</a:t>
            </a:r>
            <a:r>
              <a:rPr lang="en-GB" dirty="0" smtClean="0"/>
              <a:t>[Group of ASCII values</a:t>
            </a:r>
            <a:r>
              <a:rPr lang="en-GB" i="1" dirty="0" smtClean="0"/>
              <a:t>, </a:t>
            </a:r>
            <a:r>
              <a:rPr lang="en-GB" dirty="0" smtClean="0"/>
              <a:t>65536] </a:t>
            </a:r>
            <a:br>
              <a:rPr lang="en-GB" dirty="0" smtClean="0"/>
            </a:br>
            <a:r>
              <a:rPr lang="en-GB" dirty="0" smtClean="0"/>
              <a:t/>
            </a:r>
            <a:br>
              <a:rPr lang="en-GB" dirty="0" smtClean="0"/>
            </a:br>
            <a:r>
              <a:rPr lang="en-GB" dirty="0" smtClean="0"/>
              <a:t/>
            </a:r>
            <a:br>
              <a:rPr lang="en-GB" dirty="0" smtClean="0"/>
            </a:b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Encryption(contd.)</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Pad with 32 to the end of the list from the above step if the count of the above list is odd, to make it even for</a:t>
            </a:r>
            <a:br>
              <a:rPr lang="en-GB" dirty="0" smtClean="0"/>
            </a:br>
            <a:r>
              <a:rPr lang="en-GB" dirty="0" smtClean="0"/>
              <a:t>performing complete pairing. Each single pair will be an input to the ECC system as ‘ </a:t>
            </a:r>
            <a:r>
              <a:rPr lang="en-GB" i="1" dirty="0" smtClean="0"/>
              <a:t>Pm</a:t>
            </a:r>
            <a:r>
              <a:rPr lang="en-GB" dirty="0" smtClean="0"/>
              <a:t>’. We pad with 32</a:t>
            </a:r>
            <a:br>
              <a:rPr lang="en-GB" dirty="0" smtClean="0"/>
            </a:br>
            <a:r>
              <a:rPr lang="en-GB" dirty="0" smtClean="0"/>
              <a:t>because 32 represents blank space in ASCII code.</a:t>
            </a:r>
          </a:p>
          <a:p>
            <a:r>
              <a:rPr lang="en-GB" dirty="0" smtClean="0"/>
              <a:t> Select random </a:t>
            </a:r>
            <a:r>
              <a:rPr lang="en-GB" i="1" dirty="0" smtClean="0"/>
              <a:t>k </a:t>
            </a:r>
            <a:r>
              <a:rPr lang="en-GB" dirty="0" smtClean="0"/>
              <a:t>value, </a:t>
            </a:r>
            <a:r>
              <a:rPr lang="en-GB" i="1" dirty="0" smtClean="0"/>
              <a:t>k </a:t>
            </a:r>
            <a:r>
              <a:rPr lang="en-GB" dirty="0" smtClean="0"/>
              <a:t>= Random value with range 1 to </a:t>
            </a:r>
            <a:r>
              <a:rPr lang="en-GB" i="1" dirty="0" smtClean="0"/>
              <a:t>n</a:t>
            </a:r>
            <a:r>
              <a:rPr lang="en-GB" dirty="0" smtClean="0"/>
              <a:t>− 1. Compute </a:t>
            </a:r>
            <a:r>
              <a:rPr lang="en-GB" i="1" dirty="0" smtClean="0"/>
              <a:t>kG </a:t>
            </a:r>
            <a:r>
              <a:rPr lang="en-GB" dirty="0" smtClean="0"/>
              <a:t>and </a:t>
            </a:r>
            <a:r>
              <a:rPr lang="en-GB" i="1" dirty="0" smtClean="0"/>
              <a:t>k Pb </a:t>
            </a:r>
            <a:r>
              <a:rPr lang="en-GB" dirty="0" smtClean="0"/>
              <a:t>using Point multiplication</a:t>
            </a:r>
            <a:br>
              <a:rPr lang="en-GB" dirty="0" smtClean="0"/>
            </a:br>
            <a:r>
              <a:rPr lang="en-GB" dirty="0" smtClean="0"/>
              <a:t>operation.</a:t>
            </a:r>
          </a:p>
          <a:p>
            <a:r>
              <a:rPr lang="en-GB" dirty="0" smtClean="0"/>
              <a:t> Compute </a:t>
            </a:r>
            <a:r>
              <a:rPr lang="en-GB" i="1" dirty="0" smtClean="0"/>
              <a:t>Pm </a:t>
            </a:r>
            <a:r>
              <a:rPr lang="en-GB" dirty="0" smtClean="0"/>
              <a:t>+ </a:t>
            </a:r>
            <a:r>
              <a:rPr lang="en-GB" i="1" dirty="0" smtClean="0"/>
              <a:t>k Pb </a:t>
            </a:r>
            <a:r>
              <a:rPr lang="en-GB" dirty="0" smtClean="0"/>
              <a:t>using point addition or point doubling as required.</a:t>
            </a:r>
          </a:p>
          <a:p>
            <a:r>
              <a:rPr lang="en-GB" dirty="0" smtClean="0"/>
              <a:t>Send </a:t>
            </a:r>
            <a:r>
              <a:rPr lang="en-GB" i="1" dirty="0" smtClean="0"/>
              <a:t>Pc </a:t>
            </a:r>
            <a:r>
              <a:rPr lang="en-GB" dirty="0" smtClean="0"/>
              <a:t>= {</a:t>
            </a:r>
            <a:r>
              <a:rPr lang="en-GB" i="1" dirty="0" smtClean="0"/>
              <a:t>kG, Pm </a:t>
            </a:r>
            <a:r>
              <a:rPr lang="en-GB" dirty="0" smtClean="0"/>
              <a:t>+ </a:t>
            </a:r>
            <a:r>
              <a:rPr lang="en-GB" i="1" dirty="0" smtClean="0"/>
              <a:t>k Pb</a:t>
            </a:r>
            <a:r>
              <a:rPr lang="en-GB" dirty="0" smtClean="0"/>
              <a:t>} as cipher text to the receiver side.</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lstStyle/>
          <a:p>
            <a:r>
              <a:rPr lang="en-GB" dirty="0" smtClean="0"/>
              <a:t>Decryption</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 Get the cipher text </a:t>
            </a:r>
            <a:r>
              <a:rPr lang="en-GB" i="1" dirty="0" smtClean="0"/>
              <a:t>Pc</a:t>
            </a:r>
            <a:r>
              <a:rPr lang="en-GB" dirty="0" smtClean="0"/>
              <a:t>.</a:t>
            </a:r>
          </a:p>
          <a:p>
            <a:r>
              <a:rPr lang="en-GB" dirty="0" smtClean="0"/>
              <a:t>Get the left part </a:t>
            </a:r>
            <a:r>
              <a:rPr lang="en-GB" i="1" dirty="0" smtClean="0"/>
              <a:t>kG </a:t>
            </a:r>
            <a:r>
              <a:rPr lang="en-GB" dirty="0" smtClean="0"/>
              <a:t>and right part </a:t>
            </a:r>
            <a:r>
              <a:rPr lang="en-GB" i="1" dirty="0" smtClean="0"/>
              <a:t>Pm </a:t>
            </a:r>
            <a:r>
              <a:rPr lang="en-GB" dirty="0" smtClean="0"/>
              <a:t>+ </a:t>
            </a:r>
            <a:r>
              <a:rPr lang="en-GB" i="1" dirty="0" smtClean="0"/>
              <a:t>k Pb </a:t>
            </a:r>
            <a:r>
              <a:rPr lang="en-GB" dirty="0" smtClean="0"/>
              <a:t>of the </a:t>
            </a:r>
            <a:r>
              <a:rPr lang="en-GB" i="1" dirty="0" smtClean="0"/>
              <a:t>Pc </a:t>
            </a:r>
            <a:r>
              <a:rPr lang="en-GB" dirty="0" smtClean="0"/>
              <a:t>separately.</a:t>
            </a:r>
          </a:p>
          <a:p>
            <a:r>
              <a:rPr lang="en-GB" dirty="0" smtClean="0"/>
              <a:t> Multiply with </a:t>
            </a:r>
            <a:r>
              <a:rPr lang="en-GB" i="1" dirty="0" smtClean="0"/>
              <a:t>nB </a:t>
            </a:r>
            <a:r>
              <a:rPr lang="en-GB" dirty="0" smtClean="0"/>
              <a:t>to the left part and subtract it from the right part to get </a:t>
            </a:r>
            <a:r>
              <a:rPr lang="en-GB" i="1" dirty="0" smtClean="0"/>
              <a:t>Pm</a:t>
            </a:r>
            <a:r>
              <a:rPr lang="en-GB" dirty="0" smtClean="0"/>
              <a:t>.</a:t>
            </a:r>
            <a:br>
              <a:rPr lang="en-GB" dirty="0" smtClean="0"/>
            </a:br>
            <a:r>
              <a:rPr lang="en-GB" dirty="0" smtClean="0"/>
              <a:t>{ </a:t>
            </a:r>
            <a:r>
              <a:rPr lang="en-GB" i="1" dirty="0" smtClean="0"/>
              <a:t>Pm </a:t>
            </a:r>
            <a:r>
              <a:rPr lang="en-GB" dirty="0" smtClean="0"/>
              <a:t>+ </a:t>
            </a:r>
            <a:r>
              <a:rPr lang="en-GB" i="1" dirty="0" smtClean="0"/>
              <a:t>k Pb</a:t>
            </a:r>
            <a:r>
              <a:rPr lang="en-GB" dirty="0" smtClean="0"/>
              <a:t>} − </a:t>
            </a:r>
            <a:r>
              <a:rPr lang="en-GB" i="1" dirty="0" smtClean="0"/>
              <a:t>nBkG </a:t>
            </a:r>
            <a:r>
              <a:rPr lang="en-GB" dirty="0" smtClean="0"/>
              <a:t>= </a:t>
            </a:r>
            <a:r>
              <a:rPr lang="en-GB" i="1" dirty="0" smtClean="0"/>
              <a:t>Pm </a:t>
            </a:r>
            <a:r>
              <a:rPr lang="en-GB" dirty="0" smtClean="0"/>
              <a:t/>
            </a:r>
            <a:br>
              <a:rPr lang="en-GB" dirty="0" smtClean="0"/>
            </a:br>
            <a:r>
              <a:rPr lang="en-GB" dirty="0" smtClean="0"/>
              <a:t>since</a:t>
            </a:r>
            <a:br>
              <a:rPr lang="en-GB" dirty="0" smtClean="0"/>
            </a:br>
            <a:r>
              <a:rPr lang="en-GB" i="1" dirty="0" smtClean="0"/>
              <a:t>Pb </a:t>
            </a:r>
            <a:r>
              <a:rPr lang="en-GB" dirty="0" smtClean="0"/>
              <a:t>= </a:t>
            </a:r>
            <a:r>
              <a:rPr lang="en-GB" i="1" dirty="0" smtClean="0"/>
              <a:t>nBG. </a:t>
            </a:r>
            <a:r>
              <a:rPr lang="en-GB" dirty="0" smtClean="0"/>
              <a:t/>
            </a:r>
            <a:br>
              <a:rPr lang="en-GB" dirty="0" smtClean="0"/>
            </a:br>
            <a:r>
              <a:rPr lang="en-GB" dirty="0" smtClean="0"/>
              <a:t>Subtraction operation can be converted to addition by multiplying with −1 to the </a:t>
            </a:r>
            <a:r>
              <a:rPr lang="en-GB" i="1" dirty="0" smtClean="0"/>
              <a:t>y </a:t>
            </a:r>
            <a:r>
              <a:rPr lang="en-GB" dirty="0" smtClean="0"/>
              <a:t>coordinate. This operation</a:t>
            </a:r>
            <a:br>
              <a:rPr lang="en-GB" dirty="0" smtClean="0"/>
            </a:br>
            <a:r>
              <a:rPr lang="en-GB" dirty="0" smtClean="0"/>
              <a:t>can be justified with point addition operation. In point addition we used to get the mirror image point over the</a:t>
            </a:r>
            <a:br>
              <a:rPr lang="en-GB" dirty="0" smtClean="0"/>
            </a:br>
            <a:r>
              <a:rPr lang="en-GB" i="1" dirty="0" smtClean="0"/>
              <a:t>x</a:t>
            </a:r>
            <a:r>
              <a:rPr lang="en-GB" dirty="0" smtClean="0"/>
              <a:t>-axis. Example:- {97</a:t>
            </a:r>
            <a:r>
              <a:rPr lang="en-GB" i="1" dirty="0" smtClean="0"/>
              <a:t>, </a:t>
            </a:r>
            <a:r>
              <a:rPr lang="en-GB" dirty="0" smtClean="0"/>
              <a:t>24} = {97</a:t>
            </a:r>
            <a:r>
              <a:rPr lang="en-GB" i="1" dirty="0" smtClean="0"/>
              <a:t>, </a:t>
            </a:r>
            <a:r>
              <a:rPr lang="en-GB" dirty="0" smtClean="0"/>
              <a:t>−24}.</a:t>
            </a:r>
            <a:br>
              <a:rPr lang="en-GB" dirty="0" smtClean="0"/>
            </a:br>
            <a:r>
              <a:rPr lang="en-GB" dirty="0" smtClean="0"/>
              <a:t/>
            </a:r>
            <a:br>
              <a:rPr lang="en-GB" dirty="0" smtClean="0"/>
            </a:br>
            <a:r>
              <a:rPr lang="en-GB" dirty="0" smtClean="0"/>
              <a:t/>
            </a:r>
            <a:br>
              <a:rPr lang="en-GB" dirty="0" smtClean="0"/>
            </a:b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Decryption(contd.)</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The above operation will yield the big integer value which is formed by combining group of ASCII values.</a:t>
            </a:r>
            <a:br>
              <a:rPr lang="en-GB" dirty="0" smtClean="0"/>
            </a:br>
            <a:r>
              <a:rPr lang="en-GB" dirty="0" smtClean="0"/>
              <a:t>Convert it back to list of ASCII values.</a:t>
            </a:r>
            <a:br>
              <a:rPr lang="en-GB" dirty="0" smtClean="0"/>
            </a:br>
            <a:endParaRPr lang="en-GB" dirty="0" smtClean="0"/>
          </a:p>
          <a:p>
            <a:pPr>
              <a:buNone/>
            </a:pPr>
            <a:r>
              <a:rPr lang="en-GB" dirty="0" smtClean="0"/>
              <a:t>	</a:t>
            </a:r>
            <a:r>
              <a:rPr lang="en-GB" dirty="0" smtClean="0"/>
              <a:t>IntegerDigits[big </a:t>
            </a:r>
            <a:r>
              <a:rPr lang="en-GB" dirty="0" smtClean="0"/>
              <a:t>integer</a:t>
            </a:r>
            <a:r>
              <a:rPr lang="en-GB" i="1" dirty="0" smtClean="0"/>
              <a:t>, </a:t>
            </a:r>
            <a:r>
              <a:rPr lang="en-GB" dirty="0" smtClean="0"/>
              <a:t>65536]</a:t>
            </a:r>
            <a:br>
              <a:rPr lang="en-GB" dirty="0" smtClean="0"/>
            </a:br>
            <a:endParaRPr lang="en-GB" dirty="0" smtClean="0"/>
          </a:p>
          <a:p>
            <a:r>
              <a:rPr lang="en-GB" dirty="0" smtClean="0"/>
              <a:t>IntegerDigits </a:t>
            </a:r>
            <a:r>
              <a:rPr lang="en-GB" dirty="0" smtClean="0"/>
              <a:t>[</a:t>
            </a:r>
            <a:r>
              <a:rPr lang="en-GB" i="1" dirty="0" smtClean="0"/>
              <a:t>n, b</a:t>
            </a:r>
            <a:r>
              <a:rPr lang="en-GB" dirty="0" smtClean="0"/>
              <a:t>] in Mathematica provides a list of the base b digits in the integer </a:t>
            </a:r>
            <a:r>
              <a:rPr lang="en-GB" dirty="0" smtClean="0"/>
              <a:t> </a:t>
            </a:r>
            <a:r>
              <a:rPr lang="en-GB" i="1" dirty="0" smtClean="0"/>
              <a:t>n</a:t>
            </a:r>
            <a:r>
              <a:rPr lang="en-GB" dirty="0" smtClean="0"/>
              <a:t>. IntegerDigits </a:t>
            </a:r>
            <a:r>
              <a:rPr lang="en-GB" dirty="0" smtClean="0"/>
              <a:t>and FromDigits </a:t>
            </a:r>
            <a:r>
              <a:rPr lang="en-GB" dirty="0" smtClean="0"/>
              <a:t>function are inverse of each other, so the ASCII values are preserved during encryption </a:t>
            </a:r>
            <a:r>
              <a:rPr lang="en-GB" dirty="0" smtClean="0"/>
              <a:t>and decryption.</a:t>
            </a:r>
            <a:endParaRPr lang="en-GB" dirty="0" smtClean="0"/>
          </a:p>
          <a:p>
            <a:r>
              <a:rPr lang="en-GB" dirty="0" smtClean="0"/>
              <a:t>Convert </a:t>
            </a:r>
            <a:r>
              <a:rPr lang="en-GB" dirty="0" smtClean="0"/>
              <a:t>the list of ASCII values to its corresponding characters.</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Applications</a:t>
            </a:r>
            <a:endParaRPr lang="en-GB" dirty="0"/>
          </a:p>
        </p:txBody>
      </p:sp>
      <p:sp>
        <p:nvSpPr>
          <p:cNvPr id="3" name="Content Placeholder 2"/>
          <p:cNvSpPr>
            <a:spLocks noGrp="1"/>
          </p:cNvSpPr>
          <p:nvPr>
            <p:ph idx="1"/>
          </p:nvPr>
        </p:nvSpPr>
        <p:spPr/>
        <p:txBody>
          <a:bodyPr/>
          <a:lstStyle/>
          <a:p>
            <a:r>
              <a:rPr lang="en-GB" dirty="0" smtClean="0"/>
              <a:t>Encryption</a:t>
            </a:r>
          </a:p>
          <a:p>
            <a:r>
              <a:rPr lang="en-GB" dirty="0" smtClean="0"/>
              <a:t>Digital signatures</a:t>
            </a:r>
          </a:p>
          <a:p>
            <a:r>
              <a:rPr lang="en-GB" dirty="0" smtClean="0"/>
              <a:t>Pseudo random number generators</a:t>
            </a:r>
          </a:p>
          <a:p>
            <a:r>
              <a:rPr lang="en-GB" dirty="0" smtClean="0"/>
              <a:t>E-commerce</a:t>
            </a:r>
          </a:p>
          <a:p>
            <a:r>
              <a:rPr lang="en-GB" dirty="0" smtClean="0"/>
              <a:t>Smart cards</a:t>
            </a:r>
          </a:p>
          <a:p>
            <a:r>
              <a:rPr lang="en-GB" dirty="0" smtClean="0"/>
              <a:t>Digital money</a:t>
            </a:r>
          </a:p>
          <a:p>
            <a:r>
              <a:rPr lang="en-GB" dirty="0" smtClean="0"/>
              <a:t>Secure communications</a:t>
            </a: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Security Analysis</a:t>
            </a:r>
            <a:endParaRPr lang="en-GB" dirty="0"/>
          </a:p>
        </p:txBody>
      </p:sp>
      <p:sp>
        <p:nvSpPr>
          <p:cNvPr id="3" name="Content Placeholder 2"/>
          <p:cNvSpPr>
            <a:spLocks noGrp="1"/>
          </p:cNvSpPr>
          <p:nvPr>
            <p:ph idx="1"/>
          </p:nvPr>
        </p:nvSpPr>
        <p:spPr/>
        <p:txBody>
          <a:bodyPr/>
          <a:lstStyle/>
          <a:p>
            <a:r>
              <a:rPr lang="en-GB" dirty="0" smtClean="0"/>
              <a:t>Key space</a:t>
            </a:r>
          </a:p>
          <a:p>
            <a:r>
              <a:rPr lang="en-GB" dirty="0" smtClean="0"/>
              <a:t>Cipher text only attack</a:t>
            </a:r>
          </a:p>
          <a:p>
            <a:r>
              <a:rPr lang="en-GB" dirty="0" smtClean="0"/>
              <a:t>Known plaintext attack</a:t>
            </a:r>
          </a:p>
          <a:p>
            <a:pPr>
              <a:buNone/>
            </a:pPr>
            <a:r>
              <a:rPr lang="en-GB" dirty="0" smtClean="0"/>
              <a:t/>
            </a:r>
            <a:br>
              <a:rPr lang="en-GB" dirty="0" smtClean="0"/>
            </a:br>
            <a:r>
              <a:rPr lang="en-GB" dirty="0" smtClean="0"/>
              <a:t/>
            </a:r>
            <a:br>
              <a:rPr lang="en-GB" dirty="0" smtClean="0"/>
            </a:b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Strengths</a:t>
            </a:r>
            <a:endParaRPr lang="en-GB" dirty="0"/>
          </a:p>
        </p:txBody>
      </p:sp>
      <p:sp>
        <p:nvSpPr>
          <p:cNvPr id="3" name="Content Placeholder 2"/>
          <p:cNvSpPr>
            <a:spLocks noGrp="1"/>
          </p:cNvSpPr>
          <p:nvPr>
            <p:ph idx="1"/>
          </p:nvPr>
        </p:nvSpPr>
        <p:spPr/>
        <p:txBody>
          <a:bodyPr/>
          <a:lstStyle/>
          <a:p>
            <a:pPr>
              <a:lnSpc>
                <a:spcPct val="150000"/>
              </a:lnSpc>
            </a:pPr>
            <a:r>
              <a:rPr lang="en-US" sz="2400" dirty="0" smtClean="0"/>
              <a:t>Shorter Key Length</a:t>
            </a:r>
            <a:endParaRPr lang="en-US" sz="1800" dirty="0" smtClean="0"/>
          </a:p>
          <a:p>
            <a:pPr>
              <a:lnSpc>
                <a:spcPct val="150000"/>
              </a:lnSpc>
            </a:pPr>
            <a:r>
              <a:rPr lang="en-US" sz="2400" dirty="0" smtClean="0"/>
              <a:t>Lesser Computational Complexity</a:t>
            </a:r>
            <a:endParaRPr lang="en-US" sz="1800" dirty="0" smtClean="0"/>
          </a:p>
          <a:p>
            <a:pPr>
              <a:lnSpc>
                <a:spcPct val="150000"/>
              </a:lnSpc>
            </a:pPr>
            <a:r>
              <a:rPr lang="en-US" sz="2400" dirty="0" smtClean="0"/>
              <a:t>Low Power Requirement</a:t>
            </a:r>
          </a:p>
          <a:p>
            <a:pPr>
              <a:lnSpc>
                <a:spcPct val="150000"/>
              </a:lnSpc>
            </a:pPr>
            <a:r>
              <a:rPr lang="en-US" sz="2400" dirty="0" smtClean="0"/>
              <a:t>More Secure</a:t>
            </a:r>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Weaknesses</a:t>
            </a:r>
            <a:endParaRPr lang="en-GB" dirty="0"/>
          </a:p>
        </p:txBody>
      </p:sp>
      <p:sp>
        <p:nvSpPr>
          <p:cNvPr id="3" name="Content Placeholder 2"/>
          <p:cNvSpPr>
            <a:spLocks noGrp="1"/>
          </p:cNvSpPr>
          <p:nvPr>
            <p:ph idx="1"/>
          </p:nvPr>
        </p:nvSpPr>
        <p:spPr/>
        <p:txBody>
          <a:bodyPr/>
          <a:lstStyle/>
          <a:p>
            <a:r>
              <a:rPr lang="en-GB" dirty="0" smtClean="0"/>
              <a:t>Complicated to implement</a:t>
            </a:r>
          </a:p>
          <a:p>
            <a:r>
              <a:rPr lang="en-GB" dirty="0" smtClean="0"/>
              <a:t>Still has some patent problems</a:t>
            </a:r>
          </a:p>
          <a:p>
            <a:r>
              <a:rPr lang="en-GB" dirty="0" smtClean="0"/>
              <a:t>ECC is much more efficient than RSA for signature generation and decryption, but it's still much slower than symmetric algorithms;</a:t>
            </a:r>
          </a:p>
          <a:p>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928934"/>
            <a:ext cx="8305800" cy="928694"/>
          </a:xfrm>
          <a:solidFill>
            <a:schemeClr val="bg1"/>
          </a:solidFill>
        </p:spPr>
        <p:txBody>
          <a:bodyPr/>
          <a:lstStyle/>
          <a:p>
            <a:pPr algn="ctr"/>
            <a:r>
              <a:rPr lang="en-GB" dirty="0" smtClean="0"/>
              <a:t>THANK YOU</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r>
              <a:rPr lang="en-GB" dirty="0" smtClean="0"/>
              <a:t>Introduction to Elliptic Curve Cryptography(ECC)</a:t>
            </a:r>
          </a:p>
          <a:p>
            <a:r>
              <a:rPr lang="en-GB" dirty="0" smtClean="0"/>
              <a:t>Mathematics in ECC</a:t>
            </a:r>
          </a:p>
          <a:p>
            <a:r>
              <a:rPr lang="en-GB" dirty="0" smtClean="0"/>
              <a:t>How it works</a:t>
            </a:r>
          </a:p>
          <a:p>
            <a:r>
              <a:rPr lang="en-GB" dirty="0" smtClean="0"/>
              <a:t>Applications</a:t>
            </a:r>
          </a:p>
          <a:p>
            <a:r>
              <a:rPr lang="en-GB" dirty="0" smtClean="0"/>
              <a:t>Strengths</a:t>
            </a:r>
          </a:p>
          <a:p>
            <a:r>
              <a:rPr lang="en-GB" dirty="0" smtClean="0"/>
              <a:t>Weaknesses</a:t>
            </a:r>
            <a:endParaRPr lang="en-GB" dirty="0" smtClean="0"/>
          </a:p>
          <a:p>
            <a:endParaRPr lang="en-GB"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7167"/>
            <a:ext cx="7772400" cy="928693"/>
          </a:xfrm>
        </p:spPr>
        <p:txBody>
          <a:bodyPr>
            <a:normAutofit/>
          </a:bodyPr>
          <a:lstStyle/>
          <a:p>
            <a:pPr algn="ctr"/>
            <a:r>
              <a:rPr lang="en-GB" dirty="0" smtClean="0"/>
              <a:t>Introduction to ECC </a:t>
            </a:r>
            <a:endParaRPr lang="en-GB" dirty="0"/>
          </a:p>
        </p:txBody>
      </p:sp>
      <p:sp>
        <p:nvSpPr>
          <p:cNvPr id="3" name="Subtitle 2"/>
          <p:cNvSpPr>
            <a:spLocks noGrp="1"/>
          </p:cNvSpPr>
          <p:nvPr>
            <p:ph type="subTitle" idx="1"/>
          </p:nvPr>
        </p:nvSpPr>
        <p:spPr>
          <a:xfrm>
            <a:off x="1000100" y="1714488"/>
            <a:ext cx="7143800" cy="4572032"/>
          </a:xfrm>
        </p:spPr>
        <p:txBody>
          <a:bodyPr>
            <a:normAutofit lnSpcReduction="10000"/>
          </a:bodyPr>
          <a:lstStyle/>
          <a:p>
            <a:pPr algn="l">
              <a:buFont typeface="Arial" pitchFamily="34" charset="0"/>
              <a:buChar char="•"/>
            </a:pPr>
            <a:r>
              <a:rPr lang="en-GB" dirty="0" smtClean="0"/>
              <a:t>Originally introduced in 1985 by Neal  Koblitz and Victor Miller</a:t>
            </a:r>
          </a:p>
          <a:p>
            <a:pPr algn="l">
              <a:buFont typeface="Arial" pitchFamily="34" charset="0"/>
              <a:buChar char="•"/>
            </a:pPr>
            <a:r>
              <a:rPr lang="en-GB" dirty="0" smtClean="0"/>
              <a:t>Asymmetric/public key method</a:t>
            </a:r>
          </a:p>
          <a:p>
            <a:pPr algn="l">
              <a:buFont typeface="Arial" pitchFamily="34" charset="0"/>
              <a:buChar char="•"/>
            </a:pPr>
            <a:r>
              <a:rPr lang="en-GB" dirty="0" smtClean="0"/>
              <a:t>Trap door function</a:t>
            </a:r>
          </a:p>
          <a:p>
            <a:pPr algn="l">
              <a:buFont typeface="Arial" pitchFamily="34" charset="0"/>
              <a:buChar char="•"/>
            </a:pPr>
            <a:r>
              <a:rPr lang="en-GB" dirty="0" smtClean="0"/>
              <a:t>Similar to RSA in application but more  complex math is used</a:t>
            </a:r>
          </a:p>
          <a:p>
            <a:pPr algn="l">
              <a:buFont typeface="Arial" pitchFamily="34" charset="0"/>
              <a:buChar char="•"/>
            </a:pPr>
            <a:r>
              <a:rPr lang="en-GB" dirty="0" smtClean="0"/>
              <a:t>Basic Elliptic Curve(EC) equation:y^2=x^3+ax+b</a:t>
            </a:r>
          </a:p>
          <a:p>
            <a:pPr algn="l">
              <a:buFont typeface="Arial" pitchFamily="34" charset="0"/>
              <a:buChar char="•"/>
            </a:pPr>
            <a:r>
              <a:rPr lang="en-GB" dirty="0" smtClean="0"/>
              <a:t>Any non-vertical line will intersect the curve in 3 places at most</a:t>
            </a:r>
            <a:r>
              <a:rPr lang="en-GB" dirty="0" smtClean="0">
                <a:latin typeface="+mj-lt"/>
              </a:rPr>
              <a:t/>
            </a:r>
            <a:br>
              <a:rPr lang="en-GB" dirty="0" smtClean="0">
                <a:latin typeface="+mj-lt"/>
              </a:rPr>
            </a:br>
            <a:r>
              <a:rPr lang="en-GB" dirty="0" smtClean="0">
                <a:latin typeface="+mj-lt"/>
              </a:rPr>
              <a:t/>
            </a:r>
            <a:br>
              <a:rPr lang="en-GB" dirty="0" smtClean="0">
                <a:latin typeface="+mj-lt"/>
              </a:rPr>
            </a:br>
            <a:endParaRPr lang="en-GB" dirty="0" smtClean="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Mathematics in ECC</a:t>
            </a:r>
            <a:endParaRPr lang="en-GB" dirty="0"/>
          </a:p>
        </p:txBody>
      </p:sp>
      <p:sp>
        <p:nvSpPr>
          <p:cNvPr id="3" name="Content Placeholder 2"/>
          <p:cNvSpPr>
            <a:spLocks noGrp="1"/>
          </p:cNvSpPr>
          <p:nvPr>
            <p:ph idx="1"/>
          </p:nvPr>
        </p:nvSpPr>
        <p:spPr>
          <a:xfrm>
            <a:off x="457200" y="1785926"/>
            <a:ext cx="8229600" cy="4500594"/>
          </a:xfrm>
        </p:spPr>
        <p:txBody>
          <a:bodyPr>
            <a:noAutofit/>
          </a:bodyPr>
          <a:lstStyle/>
          <a:p>
            <a:pPr>
              <a:buNone/>
            </a:pPr>
            <a:r>
              <a:rPr lang="en-GB" b="1" dirty="0" smtClean="0"/>
              <a:t>Point addition</a:t>
            </a:r>
            <a:endParaRPr lang="en-GB" dirty="0" smtClean="0"/>
          </a:p>
          <a:p>
            <a:r>
              <a:rPr lang="en-GB" dirty="0" smtClean="0"/>
              <a:t>The two point </a:t>
            </a:r>
            <a:r>
              <a:rPr lang="en-GB" i="1" dirty="0" smtClean="0"/>
              <a:t>P(x</a:t>
            </a:r>
            <a:r>
              <a:rPr lang="en-GB" dirty="0" smtClean="0"/>
              <a:t>1</a:t>
            </a:r>
            <a:r>
              <a:rPr lang="en-GB" i="1" dirty="0" smtClean="0"/>
              <a:t>, y</a:t>
            </a:r>
            <a:r>
              <a:rPr lang="en-GB" dirty="0" smtClean="0"/>
              <a:t>1</a:t>
            </a:r>
            <a:r>
              <a:rPr lang="en-GB" i="1" dirty="0" smtClean="0"/>
              <a:t>) </a:t>
            </a:r>
            <a:r>
              <a:rPr lang="en-GB" dirty="0" smtClean="0"/>
              <a:t>and </a:t>
            </a:r>
            <a:r>
              <a:rPr lang="en-GB" i="1" dirty="0" smtClean="0"/>
              <a:t>Q(x</a:t>
            </a:r>
            <a:r>
              <a:rPr lang="en-GB" dirty="0" smtClean="0"/>
              <a:t>2</a:t>
            </a:r>
            <a:r>
              <a:rPr lang="en-GB" i="1" dirty="0" smtClean="0"/>
              <a:t>, y</a:t>
            </a:r>
            <a:r>
              <a:rPr lang="en-GB" dirty="0" smtClean="0"/>
              <a:t>2</a:t>
            </a:r>
            <a:r>
              <a:rPr lang="en-GB" i="1" dirty="0" smtClean="0"/>
              <a:t>) </a:t>
            </a:r>
            <a:r>
              <a:rPr lang="en-GB" dirty="0" smtClean="0"/>
              <a:t>are distinct. </a:t>
            </a:r>
            <a:r>
              <a:rPr lang="en-GB" i="1" dirty="0" smtClean="0"/>
              <a:t>P </a:t>
            </a:r>
            <a:r>
              <a:rPr lang="en-GB" dirty="0" smtClean="0"/>
              <a:t>+ </a:t>
            </a:r>
            <a:r>
              <a:rPr lang="en-GB" i="1" dirty="0" smtClean="0"/>
              <a:t>Q </a:t>
            </a:r>
            <a:r>
              <a:rPr lang="en-GB" dirty="0" smtClean="0"/>
              <a:t>= </a:t>
            </a:r>
            <a:r>
              <a:rPr lang="en-GB" i="1" dirty="0" smtClean="0"/>
              <a:t>R(x</a:t>
            </a:r>
            <a:r>
              <a:rPr lang="en-GB" dirty="0" smtClean="0"/>
              <a:t>3</a:t>
            </a:r>
            <a:r>
              <a:rPr lang="en-GB" i="1" dirty="0" smtClean="0"/>
              <a:t>, y</a:t>
            </a:r>
            <a:r>
              <a:rPr lang="en-GB" dirty="0" smtClean="0"/>
              <a:t>3</a:t>
            </a:r>
            <a:r>
              <a:rPr lang="en-GB" i="1" dirty="0" smtClean="0"/>
              <a:t>) </a:t>
            </a:r>
            <a:r>
              <a:rPr lang="en-GB" dirty="0" smtClean="0"/>
              <a:t>is given by the following calculation.</a:t>
            </a:r>
            <a:br>
              <a:rPr lang="en-GB" dirty="0" smtClean="0"/>
            </a:br>
            <a:r>
              <a:rPr lang="en-GB" dirty="0" smtClean="0"/>
              <a:t>Figure 1(a) shows graphical representation of Point Addition operation.</a:t>
            </a:r>
          </a:p>
          <a:p>
            <a:pPr>
              <a:buNone/>
            </a:pPr>
            <a:r>
              <a:rPr lang="en-GB" b="1" dirty="0" smtClean="0"/>
              <a:t>Point Doubling</a:t>
            </a:r>
          </a:p>
          <a:p>
            <a:r>
              <a:rPr lang="en-GB" dirty="0" smtClean="0"/>
              <a:t>The two point P(x1, y1) and Q(x1, y1) overlap. P + Q = R(x3, y3) is given by the following calculation.</a:t>
            </a:r>
            <a:br>
              <a:rPr lang="en-GB" dirty="0" smtClean="0"/>
            </a:br>
            <a:r>
              <a:rPr lang="en-GB" dirty="0" smtClean="0"/>
              <a:t>Figure 1(b) shows graphical representation of Point Doubling operation.</a:t>
            </a:r>
          </a:p>
          <a:p>
            <a:pPr>
              <a:buNone/>
            </a:pPr>
            <a:r>
              <a:rPr lang="en-GB" dirty="0" smtClean="0"/>
              <a:t/>
            </a:r>
            <a:br>
              <a:rPr lang="en-GB" dirty="0" smtClean="0"/>
            </a:br>
            <a:r>
              <a:rPr lang="en-GB" dirty="0" smtClean="0"/>
              <a:t/>
            </a:r>
            <a:br>
              <a:rPr lang="en-GB" dirty="0" smtClean="0"/>
            </a:br>
            <a:r>
              <a:rPr lang="en-GB" dirty="0" smtClean="0"/>
              <a:t> </a:t>
            </a:r>
            <a:br>
              <a:rPr lang="en-GB" dirty="0" smtClean="0"/>
            </a:br>
            <a:r>
              <a:rPr lang="en-GB" dirty="0" smtClean="0"/>
              <a:t/>
            </a:r>
            <a:br>
              <a:rPr lang="en-GB" dirty="0" smtClean="0"/>
            </a:br>
            <a:r>
              <a:rPr lang="en-GB" dirty="0" smtClean="0"/>
              <a:t> </a:t>
            </a:r>
            <a:br>
              <a:rPr lang="en-GB" dirty="0" smtClean="0"/>
            </a:br>
            <a:r>
              <a:rPr lang="en-GB" dirty="0" smtClean="0"/>
              <a:t/>
            </a:r>
            <a:br>
              <a:rPr lang="en-GB" dirty="0" smtClean="0"/>
            </a:br>
            <a:r>
              <a:rPr lang="en-GB" dirty="0" smtClean="0"/>
              <a:t> </a:t>
            </a:r>
            <a:br>
              <a:rPr lang="en-GB" dirty="0" smtClean="0"/>
            </a:b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Mathematics in ECC over finite field(contd.)</a:t>
            </a:r>
            <a:endParaRPr lang="en-GB" dirty="0"/>
          </a:p>
        </p:txBody>
      </p:sp>
      <p:sp>
        <p:nvSpPr>
          <p:cNvPr id="3" name="Content Placeholder 2"/>
          <p:cNvSpPr>
            <a:spLocks noGrp="1"/>
          </p:cNvSpPr>
          <p:nvPr>
            <p:ph idx="1"/>
          </p:nvPr>
        </p:nvSpPr>
        <p:spPr/>
        <p:txBody>
          <a:bodyPr>
            <a:normAutofit fontScale="92500" lnSpcReduction="10000"/>
          </a:bodyPr>
          <a:lstStyle/>
          <a:p>
            <a:pPr>
              <a:buNone/>
            </a:pPr>
            <a:r>
              <a:rPr lang="en-GB" sz="2800" b="1" dirty="0" smtClean="0"/>
              <a:t>Point multiplication</a:t>
            </a:r>
          </a:p>
          <a:p>
            <a:r>
              <a:rPr lang="en-GB" sz="2800" dirty="0" smtClean="0"/>
              <a:t>Let P be any point on the elliptic curve. Multiplication operation over P is defined by the repeated addition.</a:t>
            </a:r>
            <a:br>
              <a:rPr lang="en-GB" sz="2800" dirty="0" smtClean="0"/>
            </a:br>
            <a:r>
              <a:rPr lang="en-GB" sz="2800" dirty="0" smtClean="0"/>
              <a:t>k P = P + P + P + · · · + k times.</a:t>
            </a:r>
          </a:p>
          <a:p>
            <a:pPr>
              <a:buNone/>
            </a:pPr>
            <a:r>
              <a:rPr lang="en-GB" sz="2800" b="1" dirty="0" smtClean="0"/>
              <a:t>Point at infinity</a:t>
            </a:r>
            <a:endParaRPr lang="en-GB" sz="2800" dirty="0" smtClean="0"/>
          </a:p>
          <a:p>
            <a:r>
              <a:rPr lang="en-GB" sz="2800" dirty="0" smtClean="0"/>
              <a:t>If x1 = x2 and y1 = y2 = 0 or x1 = x2 and y1 = − y2, the points is said to intersect at infinity denoted by O.</a:t>
            </a:r>
            <a:br>
              <a:rPr lang="en-GB" sz="2800" dirty="0" smtClean="0"/>
            </a:br>
            <a:r>
              <a:rPr lang="en-GB" sz="2800" dirty="0" smtClean="0"/>
              <a:t>Figure 1(c) and 1(d) shows graphical representation of Point at Infinity.</a:t>
            </a:r>
            <a:r>
              <a:rPr lang="en-GB" dirty="0" smtClean="0"/>
              <a:t/>
            </a:r>
            <a:br>
              <a:rPr lang="en-GB" dirty="0" smtClean="0"/>
            </a:br>
            <a:r>
              <a:rPr lang="en-GB" dirty="0" smtClean="0"/>
              <a:t/>
            </a:r>
            <a:br>
              <a:rPr lang="en-GB" dirty="0" smtClean="0"/>
            </a:b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33400" y="857232"/>
            <a:ext cx="7851648" cy="928694"/>
          </a:xfrm>
        </p:spPr>
        <p:txBody>
          <a:bodyPr>
            <a:normAutofit/>
          </a:bodyPr>
          <a:lstStyle/>
          <a:p>
            <a:pPr algn="l"/>
            <a:r>
              <a:rPr lang="en-GB" dirty="0" smtClean="0"/>
              <a:t>Graphs</a:t>
            </a:r>
            <a:endParaRPr lang="en-GB" dirty="0"/>
          </a:p>
        </p:txBody>
      </p:sp>
      <p:sp>
        <p:nvSpPr>
          <p:cNvPr id="7" name="Subtitle 6"/>
          <p:cNvSpPr>
            <a:spLocks noGrp="1"/>
          </p:cNvSpPr>
          <p:nvPr>
            <p:ph type="subTitle" idx="1"/>
          </p:nvPr>
        </p:nvSpPr>
        <p:spPr/>
        <p:txBody>
          <a:bodyPr/>
          <a:lstStyle/>
          <a:p>
            <a:endParaRPr lang="en-GB" dirty="0"/>
          </a:p>
        </p:txBody>
      </p:sp>
      <p:pic>
        <p:nvPicPr>
          <p:cNvPr id="8" name="Picture 7" descr="Capture4.JPG"/>
          <p:cNvPicPr>
            <a:picLocks noChangeAspect="1"/>
          </p:cNvPicPr>
          <p:nvPr/>
        </p:nvPicPr>
        <p:blipFill>
          <a:blip r:embed="rId2" cstate="print"/>
          <a:stretch>
            <a:fillRect/>
          </a:stretch>
        </p:blipFill>
        <p:spPr>
          <a:xfrm>
            <a:off x="0" y="1691546"/>
            <a:ext cx="9144000" cy="45235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38962"/>
          </a:xfrm>
        </p:spPr>
        <p:txBody>
          <a:bodyPr/>
          <a:lstStyle/>
          <a:p>
            <a:r>
              <a:rPr lang="en-GB" dirty="0" smtClean="0"/>
              <a:t>Elliptic Curve Cryptography</a:t>
            </a:r>
            <a:endParaRPr lang="en-GB" dirty="0"/>
          </a:p>
        </p:txBody>
      </p:sp>
      <p:sp>
        <p:nvSpPr>
          <p:cNvPr id="3" name="Content Placeholder 2"/>
          <p:cNvSpPr>
            <a:spLocks noGrp="1"/>
          </p:cNvSpPr>
          <p:nvPr>
            <p:ph idx="1"/>
          </p:nvPr>
        </p:nvSpPr>
        <p:spPr>
          <a:xfrm>
            <a:off x="457200" y="1714488"/>
            <a:ext cx="8229600" cy="4610112"/>
          </a:xfrm>
        </p:spPr>
        <p:txBody>
          <a:bodyPr>
            <a:normAutofit fontScale="85000" lnSpcReduction="20000"/>
          </a:bodyPr>
          <a:lstStyle/>
          <a:p>
            <a:r>
              <a:rPr lang="en-GB" dirty="0" smtClean="0"/>
              <a:t> </a:t>
            </a:r>
            <a:r>
              <a:rPr lang="en-GB" sz="3100" dirty="0" smtClean="0"/>
              <a:t>Since ECC is a public key cryptography, we require a public key and a private key. </a:t>
            </a:r>
          </a:p>
          <a:p>
            <a:r>
              <a:rPr lang="en-GB" sz="3100" dirty="0" smtClean="0"/>
              <a:t>Consider Alice and Bob are the two communicating parties. They agree upon a common Elliptic curve equation and a generator </a:t>
            </a:r>
            <a:r>
              <a:rPr lang="en-GB" sz="3100" i="1" dirty="0" smtClean="0"/>
              <a:t>G</a:t>
            </a:r>
            <a:r>
              <a:rPr lang="en-GB" sz="3100" dirty="0" smtClean="0"/>
              <a:t>. </a:t>
            </a:r>
          </a:p>
          <a:p>
            <a:r>
              <a:rPr lang="en-GB" sz="3100" dirty="0" smtClean="0"/>
              <a:t>Let Alice and Bob private keys be </a:t>
            </a:r>
            <a:r>
              <a:rPr lang="en-GB" sz="3100" i="1" dirty="0" smtClean="0"/>
              <a:t>n A </a:t>
            </a:r>
            <a:r>
              <a:rPr lang="en-GB" sz="3100" dirty="0" smtClean="0"/>
              <a:t>and </a:t>
            </a:r>
            <a:r>
              <a:rPr lang="en-GB" sz="3100" i="1" dirty="0" smtClean="0"/>
              <a:t>n B </a:t>
            </a:r>
            <a:r>
              <a:rPr lang="en-GB" sz="3100" dirty="0" smtClean="0"/>
              <a:t>respectively. Alice and Bob public keys are given by</a:t>
            </a:r>
            <a:br>
              <a:rPr lang="en-GB" sz="3100" dirty="0" smtClean="0"/>
            </a:br>
            <a:r>
              <a:rPr lang="en-GB" sz="3100" dirty="0" smtClean="0"/>
              <a:t>        </a:t>
            </a:r>
            <a:r>
              <a:rPr lang="en-GB" sz="3100" i="1" dirty="0" smtClean="0"/>
              <a:t>Pa</a:t>
            </a:r>
            <a:r>
              <a:rPr lang="en-GB" sz="3100" dirty="0" smtClean="0"/>
              <a:t>= </a:t>
            </a:r>
            <a:r>
              <a:rPr lang="en-GB" sz="3100" i="1" dirty="0" smtClean="0"/>
              <a:t>n AG </a:t>
            </a:r>
            <a:r>
              <a:rPr lang="en-GB" sz="3100" dirty="0" smtClean="0"/>
              <a:t/>
            </a:r>
            <a:br>
              <a:rPr lang="en-GB" sz="3100" dirty="0" smtClean="0"/>
            </a:br>
            <a:r>
              <a:rPr lang="en-GB" sz="3100" dirty="0" smtClean="0"/>
              <a:t>       </a:t>
            </a:r>
            <a:r>
              <a:rPr lang="en-GB" sz="3100" i="1" dirty="0" smtClean="0"/>
              <a:t>Pb </a:t>
            </a:r>
            <a:r>
              <a:rPr lang="en-GB" sz="3100" dirty="0" smtClean="0"/>
              <a:t>= </a:t>
            </a:r>
            <a:r>
              <a:rPr lang="en-GB" sz="3100" i="1" dirty="0" smtClean="0"/>
              <a:t>n BG </a:t>
            </a:r>
          </a:p>
          <a:p>
            <a:pPr>
              <a:buNone/>
            </a:pPr>
            <a:endParaRPr lang="en-GB" sz="3100" dirty="0" smtClean="0"/>
          </a:p>
          <a:p>
            <a:pPr>
              <a:buNone/>
            </a:pPr>
            <a:r>
              <a:rPr lang="en-GB" dirty="0" smtClean="0"/>
              <a:t/>
            </a:r>
            <a:br>
              <a:rPr lang="en-GB" dirty="0" smtClean="0"/>
            </a:br>
            <a:r>
              <a:rPr lang="en-GB" dirty="0" smtClean="0"/>
              <a:t/>
            </a:r>
            <a:br>
              <a:rPr lang="en-GB" dirty="0" smtClean="0"/>
            </a:b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ECC(contd.)</a:t>
            </a:r>
            <a:endParaRPr lang="en-GB" dirty="0"/>
          </a:p>
        </p:txBody>
      </p:sp>
      <p:sp>
        <p:nvSpPr>
          <p:cNvPr id="3" name="Content Placeholder 2"/>
          <p:cNvSpPr>
            <a:spLocks noGrp="1"/>
          </p:cNvSpPr>
          <p:nvPr>
            <p:ph idx="1"/>
          </p:nvPr>
        </p:nvSpPr>
        <p:spPr/>
        <p:txBody>
          <a:bodyPr>
            <a:normAutofit/>
          </a:bodyPr>
          <a:lstStyle/>
          <a:p>
            <a:r>
              <a:rPr lang="en-GB" dirty="0" smtClean="0"/>
              <a:t>If Alice want to send a message ‘ </a:t>
            </a:r>
            <a:r>
              <a:rPr lang="en-GB" i="1" dirty="0" smtClean="0"/>
              <a:t>Pm</a:t>
            </a:r>
            <a:r>
              <a:rPr lang="en-GB" dirty="0" smtClean="0"/>
              <a:t>’ to Bob, Alice uses Bob’s public key to encrypt the message. </a:t>
            </a:r>
          </a:p>
          <a:p>
            <a:r>
              <a:rPr lang="en-GB" dirty="0" smtClean="0"/>
              <a:t>The cipher text is given by</a:t>
            </a:r>
            <a:br>
              <a:rPr lang="en-GB" dirty="0" smtClean="0"/>
            </a:br>
            <a:r>
              <a:rPr lang="en-GB" i="1" dirty="0" smtClean="0"/>
              <a:t>Pc</a:t>
            </a:r>
            <a:r>
              <a:rPr lang="en-GB" dirty="0" smtClean="0"/>
              <a:t>= {</a:t>
            </a:r>
            <a:r>
              <a:rPr lang="en-GB" i="1" dirty="0" smtClean="0"/>
              <a:t>kG, Pm </a:t>
            </a:r>
            <a:r>
              <a:rPr lang="en-GB" dirty="0" smtClean="0"/>
              <a:t>+ </a:t>
            </a:r>
            <a:r>
              <a:rPr lang="en-GB" i="1" dirty="0" smtClean="0"/>
              <a:t>k Pb</a:t>
            </a:r>
            <a:r>
              <a:rPr lang="en-GB" dirty="0" smtClean="0"/>
              <a:t>}</a:t>
            </a:r>
          </a:p>
          <a:p>
            <a:r>
              <a:rPr lang="en-GB" dirty="0" smtClean="0"/>
              <a:t>where ‘</a:t>
            </a:r>
            <a:r>
              <a:rPr lang="en-GB" i="1" dirty="0" smtClean="0"/>
              <a:t>k</a:t>
            </a:r>
            <a:r>
              <a:rPr lang="en-GB" dirty="0" smtClean="0"/>
              <a:t>’ is a random integer. The random ‘</a:t>
            </a:r>
            <a:r>
              <a:rPr lang="en-GB" i="1" dirty="0" smtClean="0"/>
              <a:t>k</a:t>
            </a:r>
            <a:r>
              <a:rPr lang="en-GB" dirty="0" smtClean="0"/>
              <a:t>’ make sure that even for a same message the cipher text generated is different each time. </a:t>
            </a:r>
          </a:p>
          <a:p>
            <a:r>
              <a:rPr lang="en-GB" dirty="0" smtClean="0"/>
              <a:t>Bob decrypts the message by subtracting the coordinate of ‘</a:t>
            </a:r>
            <a:r>
              <a:rPr lang="en-GB" i="1" dirty="0" smtClean="0"/>
              <a:t>kG</a:t>
            </a:r>
            <a:r>
              <a:rPr lang="en-GB" dirty="0" smtClean="0"/>
              <a:t>’ multiplied by </a:t>
            </a:r>
            <a:r>
              <a:rPr lang="en-GB" i="1" dirty="0" smtClean="0"/>
              <a:t>nB </a:t>
            </a:r>
            <a:r>
              <a:rPr lang="en-GB" dirty="0" smtClean="0"/>
              <a:t>from ‘ </a:t>
            </a:r>
            <a:r>
              <a:rPr lang="en-GB" i="1" dirty="0" smtClean="0"/>
              <a:t>Pm </a:t>
            </a:r>
            <a:r>
              <a:rPr lang="en-GB" dirty="0" smtClean="0"/>
              <a:t>+ </a:t>
            </a:r>
            <a:r>
              <a:rPr lang="en-GB" i="1" dirty="0" smtClean="0"/>
              <a:t>k Pb</a:t>
            </a:r>
            <a:r>
              <a:rPr lang="en-GB" dirty="0" smtClean="0"/>
              <a:t>’.</a:t>
            </a:r>
            <a:br>
              <a:rPr lang="en-GB" dirty="0" smtClean="0"/>
            </a:br>
            <a:r>
              <a:rPr lang="en-GB" i="1" dirty="0" smtClean="0"/>
              <a:t>Pm</a:t>
            </a:r>
            <a:r>
              <a:rPr lang="en-GB" dirty="0" smtClean="0"/>
              <a:t>= { </a:t>
            </a:r>
            <a:r>
              <a:rPr lang="en-GB" i="1" dirty="0" smtClean="0"/>
              <a:t>Pm </a:t>
            </a:r>
            <a:r>
              <a:rPr lang="en-GB" dirty="0" smtClean="0"/>
              <a:t>+ </a:t>
            </a:r>
            <a:r>
              <a:rPr lang="en-GB" i="1" dirty="0" smtClean="0"/>
              <a:t>k Pb </a:t>
            </a:r>
            <a:r>
              <a:rPr lang="en-GB" dirty="0" smtClean="0"/>
              <a:t>− </a:t>
            </a:r>
            <a:r>
              <a:rPr lang="en-GB" i="1" dirty="0" smtClean="0"/>
              <a:t>nBkG</a:t>
            </a:r>
            <a:r>
              <a:rPr lang="en-GB" dirty="0" smtClean="0"/>
              <a: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ECC(contd.)</a:t>
            </a:r>
            <a:endParaRPr lang="en-GB" dirty="0"/>
          </a:p>
        </p:txBody>
      </p:sp>
      <p:sp>
        <p:nvSpPr>
          <p:cNvPr id="3" name="Content Placeholder 2"/>
          <p:cNvSpPr>
            <a:spLocks noGrp="1"/>
          </p:cNvSpPr>
          <p:nvPr>
            <p:ph idx="1"/>
          </p:nvPr>
        </p:nvSpPr>
        <p:spPr/>
        <p:txBody>
          <a:bodyPr>
            <a:normAutofit/>
          </a:bodyPr>
          <a:lstStyle/>
          <a:p>
            <a:r>
              <a:rPr lang="en-GB" dirty="0" smtClean="0"/>
              <a:t>Here multiplied does not mean simple multiplication that we do in algebra, rather it is multiple addition of points using the point addition method stated above in point multiplication. As the multiplier </a:t>
            </a:r>
            <a:r>
              <a:rPr lang="en-GB" i="1" dirty="0" smtClean="0"/>
              <a:t>nB </a:t>
            </a:r>
            <a:r>
              <a:rPr lang="en-GB" dirty="0" smtClean="0"/>
              <a:t>is the secret key of Bob,only Bob can decrypt the message sent by Alice.</a:t>
            </a:r>
            <a:br>
              <a:rPr lang="en-GB" dirty="0" smtClean="0"/>
            </a:br>
            <a:r>
              <a:rPr lang="en-GB" dirty="0" smtClean="0"/>
              <a:t/>
            </a:r>
            <a:br>
              <a:rPr lang="en-GB" dirty="0" smtClean="0"/>
            </a:br>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3469</TotalTime>
  <Words>490</Words>
  <Application>Microsoft Office PowerPoint</Application>
  <PresentationFormat>On-screen Show (4:3)</PresentationFormat>
  <Paragraphs>94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Elliptic Curve Cryptography(ECC)</vt:lpstr>
      <vt:lpstr>Agenda</vt:lpstr>
      <vt:lpstr>Introduction to ECC </vt:lpstr>
      <vt:lpstr>Mathematics in ECC</vt:lpstr>
      <vt:lpstr>Mathematics in ECC over finite field(contd.)</vt:lpstr>
      <vt:lpstr>Graphs</vt:lpstr>
      <vt:lpstr>Elliptic Curve Cryptography</vt:lpstr>
      <vt:lpstr>ECC(contd.)</vt:lpstr>
      <vt:lpstr>ECC(contd.)</vt:lpstr>
      <vt:lpstr>Proposed Algorithm</vt:lpstr>
      <vt:lpstr>Encryption</vt:lpstr>
      <vt:lpstr>Encryption(contd.)</vt:lpstr>
      <vt:lpstr>Decryption</vt:lpstr>
      <vt:lpstr>Decryption(contd.)</vt:lpstr>
      <vt:lpstr>Applications</vt:lpstr>
      <vt:lpstr>Security Analysis</vt:lpstr>
      <vt:lpstr>Strengths</vt:lpstr>
      <vt:lpstr>Weaknesses</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Elliptic Curve Cryptography</dc:title>
  <dc:creator>sunny</dc:creator>
  <cp:lastModifiedBy>sunny</cp:lastModifiedBy>
  <cp:revision>142</cp:revision>
  <dcterms:created xsi:type="dcterms:W3CDTF">2018-02-11T10:48:28Z</dcterms:created>
  <dcterms:modified xsi:type="dcterms:W3CDTF">2018-02-14T10:50:31Z</dcterms:modified>
</cp:coreProperties>
</file>