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70" r:id="rId3"/>
    <p:sldId id="266" r:id="rId4"/>
    <p:sldId id="263" r:id="rId5"/>
    <p:sldId id="265" r:id="rId6"/>
    <p:sldId id="268" r:id="rId7"/>
    <p:sldId id="257" r:id="rId8"/>
    <p:sldId id="258" r:id="rId9"/>
    <p:sldId id="260" r:id="rId10"/>
    <p:sldId id="261" r:id="rId11"/>
    <p:sldId id="262" r:id="rId12"/>
    <p:sldId id="276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456F-FD89-4BC2-AF51-EA9581E4600F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448D-1314-46AC-8F3D-5671BFBF8C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A4136-4AB4-4580-8EF6-6F3BD1F25A9F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E3DB6-4317-4D1C-978B-4CC3977C6975}" type="slidenum">
              <a:rPr lang="en-US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D8C396-2AB1-4133-9D37-1C48C764F48C}" type="datetimeFigureOut">
              <a:rPr lang="en-US" smtClean="0"/>
              <a:pPr/>
              <a:t>13-Feb-18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9D759E-527D-4182-AF82-92CDEAE0951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728"/>
            <a:ext cx="8318728" cy="12255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SIDDAGANGA INSTITUTE OF TECHNOLOGY</a:t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TUMAKURU-572103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500034" y="1124744"/>
            <a:ext cx="8229600" cy="5330021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(An Autonomous Institute affiliated to VTU)</a:t>
            </a:r>
          </a:p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</a:p>
          <a:p>
            <a:pPr algn="ctr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2017-18</a:t>
            </a:r>
          </a:p>
          <a:p>
            <a:pPr>
              <a:buNone/>
            </a:pPr>
            <a:endParaRPr lang="en-IN" b="1" u="sng" dirty="0" smtClean="0">
              <a:latin typeface="+mj-lt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               		</a:t>
            </a:r>
            <a:endParaRPr lang="en-IN" sz="3000" b="1" u="sng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None/>
            </a:pPr>
            <a:endParaRPr lang="en-IN" b="1" u="sng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IN" dirty="0" smtClean="0">
                <a:latin typeface="+mj-lt"/>
              </a:rPr>
              <a:t>			</a:t>
            </a:r>
            <a:endParaRPr lang="en-IN" b="1" u="sng" dirty="0" smtClean="0">
              <a:latin typeface="+mj-lt"/>
            </a:endParaRPr>
          </a:p>
          <a:p>
            <a:pPr algn="ctr">
              <a:buNone/>
            </a:pPr>
            <a:endParaRPr lang="en-IN" sz="40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n-IN" sz="40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“MERKLE TREE”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			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			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			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				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                                                                                                    BY: PAWAN KUMAR GANJHU</a:t>
            </a:r>
          </a:p>
          <a:p>
            <a:pPr algn="ctr"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	             				         1SI14IS029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32856"/>
            <a:ext cx="2255352" cy="219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altLang="ja-JP" dirty="0"/>
              <a:t>Merkle tree, signing</a:t>
            </a:r>
            <a:endParaRPr lang="ja-JP" altLang="en-US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398963" y="24196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e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390650" y="3862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2397125" y="306897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900113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000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909763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001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419475" y="3862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916238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010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3924300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011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426075" y="3862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6445250" y="306897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4924425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100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5940425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101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7451725" y="38627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946900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110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7956550" y="48707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111</a:t>
            </a:r>
          </a:p>
        </p:txBody>
      </p:sp>
      <p:cxnSp>
        <p:nvCxnSpPr>
          <p:cNvPr id="39955" name="AutoShape 19"/>
          <p:cNvCxnSpPr>
            <a:cxnSpLocks noChangeShapeType="1"/>
            <a:stCxn id="39943" idx="0"/>
            <a:endCxn id="39941" idx="3"/>
          </p:cNvCxnSpPr>
          <p:nvPr/>
        </p:nvCxnSpPr>
        <p:spPr bwMode="auto">
          <a:xfrm flipV="1">
            <a:off x="1116013" y="4231025"/>
            <a:ext cx="338137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44" idx="0"/>
            <a:endCxn id="39941" idx="5"/>
          </p:cNvCxnSpPr>
          <p:nvPr/>
        </p:nvCxnSpPr>
        <p:spPr bwMode="auto">
          <a:xfrm flipH="1" flipV="1">
            <a:off x="1758950" y="4231025"/>
            <a:ext cx="366713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41" idx="0"/>
            <a:endCxn id="39942" idx="3"/>
          </p:cNvCxnSpPr>
          <p:nvPr/>
        </p:nvCxnSpPr>
        <p:spPr bwMode="auto">
          <a:xfrm flipV="1">
            <a:off x="1606550" y="3437275"/>
            <a:ext cx="8540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8" name="AutoShape 22"/>
          <p:cNvCxnSpPr>
            <a:cxnSpLocks noChangeShapeType="1"/>
            <a:stCxn id="39945" idx="0"/>
            <a:endCxn id="39942" idx="5"/>
          </p:cNvCxnSpPr>
          <p:nvPr/>
        </p:nvCxnSpPr>
        <p:spPr bwMode="auto">
          <a:xfrm flipH="1" flipV="1">
            <a:off x="2765425" y="3437275"/>
            <a:ext cx="8699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9" name="AutoShape 23"/>
          <p:cNvCxnSpPr>
            <a:cxnSpLocks noChangeShapeType="1"/>
            <a:stCxn id="39946" idx="0"/>
            <a:endCxn id="39945" idx="3"/>
          </p:cNvCxnSpPr>
          <p:nvPr/>
        </p:nvCxnSpPr>
        <p:spPr bwMode="auto">
          <a:xfrm flipV="1">
            <a:off x="3132138" y="4231025"/>
            <a:ext cx="350837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0" name="AutoShape 24"/>
          <p:cNvCxnSpPr>
            <a:cxnSpLocks noChangeShapeType="1"/>
            <a:stCxn id="39947" idx="0"/>
            <a:endCxn id="39945" idx="5"/>
          </p:cNvCxnSpPr>
          <p:nvPr/>
        </p:nvCxnSpPr>
        <p:spPr bwMode="auto">
          <a:xfrm flipH="1" flipV="1">
            <a:off x="3787775" y="4231025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1" name="AutoShape 25"/>
          <p:cNvCxnSpPr>
            <a:cxnSpLocks noChangeShapeType="1"/>
            <a:stCxn id="39950" idx="0"/>
            <a:endCxn id="39948" idx="3"/>
          </p:cNvCxnSpPr>
          <p:nvPr/>
        </p:nvCxnSpPr>
        <p:spPr bwMode="auto">
          <a:xfrm flipV="1">
            <a:off x="5140325" y="4231025"/>
            <a:ext cx="349250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2" name="AutoShape 26"/>
          <p:cNvCxnSpPr>
            <a:cxnSpLocks noChangeShapeType="1"/>
            <a:stCxn id="39951" idx="0"/>
            <a:endCxn id="39948" idx="5"/>
          </p:cNvCxnSpPr>
          <p:nvPr/>
        </p:nvCxnSpPr>
        <p:spPr bwMode="auto">
          <a:xfrm flipH="1" flipV="1">
            <a:off x="5794375" y="4231025"/>
            <a:ext cx="361950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3" name="AutoShape 27"/>
          <p:cNvCxnSpPr>
            <a:cxnSpLocks noChangeShapeType="1"/>
            <a:stCxn id="39953" idx="0"/>
            <a:endCxn id="39952" idx="3"/>
          </p:cNvCxnSpPr>
          <p:nvPr/>
        </p:nvCxnSpPr>
        <p:spPr bwMode="auto">
          <a:xfrm flipV="1">
            <a:off x="7162800" y="4231025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4" name="AutoShape 28"/>
          <p:cNvCxnSpPr>
            <a:cxnSpLocks noChangeShapeType="1"/>
            <a:stCxn id="39954" idx="0"/>
            <a:endCxn id="39952" idx="5"/>
          </p:cNvCxnSpPr>
          <p:nvPr/>
        </p:nvCxnSpPr>
        <p:spPr bwMode="auto">
          <a:xfrm flipH="1" flipV="1">
            <a:off x="7820025" y="4231025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5" name="AutoShape 29"/>
          <p:cNvCxnSpPr>
            <a:cxnSpLocks noChangeShapeType="1"/>
            <a:stCxn id="39952" idx="0"/>
            <a:endCxn id="39949" idx="5"/>
          </p:cNvCxnSpPr>
          <p:nvPr/>
        </p:nvCxnSpPr>
        <p:spPr bwMode="auto">
          <a:xfrm flipH="1" flipV="1">
            <a:off x="6813550" y="3437275"/>
            <a:ext cx="8540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6" name="AutoShape 30"/>
          <p:cNvCxnSpPr>
            <a:cxnSpLocks noChangeShapeType="1"/>
            <a:stCxn id="39948" idx="0"/>
            <a:endCxn id="39949" idx="3"/>
          </p:cNvCxnSpPr>
          <p:nvPr/>
        </p:nvCxnSpPr>
        <p:spPr bwMode="auto">
          <a:xfrm flipV="1">
            <a:off x="5641975" y="3437275"/>
            <a:ext cx="8667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7" name="AutoShape 31"/>
          <p:cNvCxnSpPr>
            <a:cxnSpLocks noChangeShapeType="1"/>
            <a:stCxn id="39949" idx="0"/>
            <a:endCxn id="39940" idx="5"/>
          </p:cNvCxnSpPr>
          <p:nvPr/>
        </p:nvCxnSpPr>
        <p:spPr bwMode="auto">
          <a:xfrm flipH="1" flipV="1">
            <a:off x="4767263" y="2787988"/>
            <a:ext cx="1893887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8" name="AutoShape 32"/>
          <p:cNvCxnSpPr>
            <a:cxnSpLocks noChangeShapeType="1"/>
            <a:stCxn id="39942" idx="0"/>
            <a:endCxn id="39940" idx="3"/>
          </p:cNvCxnSpPr>
          <p:nvPr/>
        </p:nvCxnSpPr>
        <p:spPr bwMode="auto">
          <a:xfrm flipV="1">
            <a:off x="2613025" y="2787988"/>
            <a:ext cx="1849438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5003800" y="24387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Signature = &lt;v</a:t>
            </a:r>
            <a:r>
              <a:rPr lang="en-US" altLang="ja-JP" baseline="-25000"/>
              <a:t>e</a:t>
            </a:r>
            <a:r>
              <a:rPr lang="en-US" altLang="ja-JP"/>
              <a:t>, Sig</a:t>
            </a:r>
            <a:r>
              <a:rPr lang="en-US" altLang="ja-JP" baseline="-25000"/>
              <a:t>0</a:t>
            </a:r>
            <a:r>
              <a:rPr lang="en-US" altLang="ja-JP"/>
              <a:t>(v</a:t>
            </a:r>
            <a:r>
              <a:rPr lang="en-US" altLang="ja-JP" baseline="-25000"/>
              <a:t>e</a:t>
            </a:r>
            <a:r>
              <a:rPr lang="en-US" altLang="ja-JP"/>
              <a:t>)&gt;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395288" y="241968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179388" y="3211850"/>
            <a:ext cx="11620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Construct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466725" y="2564150"/>
            <a:ext cx="245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v</a:t>
            </a:r>
            <a:r>
              <a:rPr lang="en-US" altLang="ja-JP" i="1" baseline="-25000">
                <a:latin typeface="Times New Roman" pitchFamily="18" charset="0"/>
              </a:rPr>
              <a:t>i </a:t>
            </a:r>
            <a:r>
              <a:rPr lang="en-US" altLang="ja-JP" i="1">
                <a:latin typeface="Times New Roman" pitchFamily="18" charset="0"/>
              </a:rPr>
              <a:t>= hash ( x</a:t>
            </a:r>
            <a:r>
              <a:rPr lang="en-US" altLang="ja-JP" i="1" baseline="-25000">
                <a:latin typeface="Times New Roman" pitchFamily="18" charset="0"/>
              </a:rPr>
              <a:t>i</a:t>
            </a:r>
            <a:r>
              <a:rPr lang="en-US" altLang="ja-JP" i="1">
                <a:latin typeface="Times New Roman" pitchFamily="18" charset="0"/>
              </a:rPr>
              <a:t> + v</a:t>
            </a:r>
            <a:r>
              <a:rPr lang="en-US" altLang="ja-JP" i="1" baseline="-25000">
                <a:latin typeface="Times New Roman" pitchFamily="18" charset="0"/>
              </a:rPr>
              <a:t>i0</a:t>
            </a:r>
            <a:r>
              <a:rPr lang="en-US" altLang="ja-JP" i="1">
                <a:latin typeface="Times New Roman" pitchFamily="18" charset="0"/>
              </a:rPr>
              <a:t> + v</a:t>
            </a:r>
            <a:r>
              <a:rPr lang="en-US" altLang="ja-JP" i="1" baseline="-25000">
                <a:latin typeface="Times New Roman" pitchFamily="18" charset="0"/>
              </a:rPr>
              <a:t>i1</a:t>
            </a:r>
            <a:r>
              <a:rPr lang="en-US" altLang="ja-JP" i="1">
                <a:latin typeface="Times New Roman" pitchFamily="18" charset="0"/>
              </a:rPr>
              <a:t> )</a:t>
            </a: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8675688" y="249112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8172450" y="3211850"/>
            <a:ext cx="7683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Verify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900113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000</a:t>
            </a: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1908175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001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2916238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010</a:t>
            </a: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3924300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011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4932363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100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940425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101</a:t>
            </a: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6948488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110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7956550" y="5732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111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682625" y="5565795"/>
            <a:ext cx="7850188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141288" y="573280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X=</a:t>
            </a:r>
          </a:p>
        </p:txBody>
      </p:sp>
      <p:cxnSp>
        <p:nvCxnSpPr>
          <p:cNvPr id="39985" name="AutoShape 49"/>
          <p:cNvCxnSpPr>
            <a:cxnSpLocks noChangeShapeType="1"/>
            <a:stCxn id="39975" idx="0"/>
            <a:endCxn id="39943" idx="4"/>
          </p:cNvCxnSpPr>
          <p:nvPr/>
        </p:nvCxnSpPr>
        <p:spPr bwMode="auto">
          <a:xfrm flipV="1">
            <a:off x="1116013" y="5302588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86" name="AutoShape 50"/>
          <p:cNvCxnSpPr>
            <a:cxnSpLocks noChangeShapeType="1"/>
            <a:stCxn id="39976" idx="0"/>
            <a:endCxn id="39944" idx="4"/>
          </p:cNvCxnSpPr>
          <p:nvPr/>
        </p:nvCxnSpPr>
        <p:spPr bwMode="auto">
          <a:xfrm flipV="1">
            <a:off x="2124075" y="5302588"/>
            <a:ext cx="158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87" name="AutoShape 51"/>
          <p:cNvCxnSpPr>
            <a:cxnSpLocks noChangeShapeType="1"/>
            <a:stCxn id="39977" idx="0"/>
            <a:endCxn id="39946" idx="4"/>
          </p:cNvCxnSpPr>
          <p:nvPr/>
        </p:nvCxnSpPr>
        <p:spPr bwMode="auto">
          <a:xfrm flipV="1">
            <a:off x="3132138" y="5302588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88" name="AutoShape 52"/>
          <p:cNvCxnSpPr>
            <a:cxnSpLocks noChangeShapeType="1"/>
            <a:stCxn id="39978" idx="0"/>
            <a:endCxn id="39947" idx="4"/>
          </p:cNvCxnSpPr>
          <p:nvPr/>
        </p:nvCxnSpPr>
        <p:spPr bwMode="auto">
          <a:xfrm flipV="1">
            <a:off x="4140200" y="5302588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89" name="AutoShape 53"/>
          <p:cNvCxnSpPr>
            <a:cxnSpLocks noChangeShapeType="1"/>
            <a:stCxn id="39979" idx="0"/>
            <a:endCxn id="39950" idx="4"/>
          </p:cNvCxnSpPr>
          <p:nvPr/>
        </p:nvCxnSpPr>
        <p:spPr bwMode="auto">
          <a:xfrm flipH="1" flipV="1">
            <a:off x="5140325" y="5302588"/>
            <a:ext cx="793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90" name="AutoShape 54"/>
          <p:cNvCxnSpPr>
            <a:cxnSpLocks noChangeShapeType="1"/>
            <a:stCxn id="39980" idx="0"/>
            <a:endCxn id="39951" idx="4"/>
          </p:cNvCxnSpPr>
          <p:nvPr/>
        </p:nvCxnSpPr>
        <p:spPr bwMode="auto">
          <a:xfrm flipV="1">
            <a:off x="6156325" y="5302588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91" name="AutoShape 55"/>
          <p:cNvCxnSpPr>
            <a:cxnSpLocks noChangeShapeType="1"/>
            <a:stCxn id="39981" idx="0"/>
            <a:endCxn id="39953" idx="4"/>
          </p:cNvCxnSpPr>
          <p:nvPr/>
        </p:nvCxnSpPr>
        <p:spPr bwMode="auto">
          <a:xfrm flipH="1" flipV="1">
            <a:off x="7162800" y="5302588"/>
            <a:ext cx="158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92" name="AutoShape 56"/>
          <p:cNvCxnSpPr>
            <a:cxnSpLocks noChangeShapeType="1"/>
            <a:stCxn id="39982" idx="0"/>
            <a:endCxn id="39954" idx="4"/>
          </p:cNvCxnSpPr>
          <p:nvPr/>
        </p:nvCxnSpPr>
        <p:spPr bwMode="auto">
          <a:xfrm flipV="1">
            <a:off x="8172450" y="5302588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ja-JP" dirty="0"/>
              <a:t>Merkle tree, deletion</a:t>
            </a:r>
            <a:endParaRPr lang="ja-JP" altLang="en-US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398963" y="2057396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e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390650" y="350905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397125" y="271530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900113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000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909763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001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419475" y="350905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2916238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010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3924300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011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5426075" y="350905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6445250" y="271530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924425" y="4517122"/>
            <a:ext cx="431800" cy="4318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100</a:t>
            </a:r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5940425" y="4517122"/>
            <a:ext cx="431800" cy="4318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101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7451725" y="3509059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</a:t>
            </a:r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946900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110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7956550" y="4517122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v</a:t>
            </a:r>
            <a:r>
              <a:rPr lang="en-US" altLang="ja-JP" baseline="-25000"/>
              <a:t>111</a:t>
            </a:r>
          </a:p>
        </p:txBody>
      </p:sp>
      <p:cxnSp>
        <p:nvCxnSpPr>
          <p:cNvPr id="42003" name="AutoShape 19"/>
          <p:cNvCxnSpPr>
            <a:cxnSpLocks noChangeShapeType="1"/>
            <a:stCxn id="41991" idx="0"/>
            <a:endCxn id="41989" idx="3"/>
          </p:cNvCxnSpPr>
          <p:nvPr/>
        </p:nvCxnSpPr>
        <p:spPr bwMode="auto">
          <a:xfrm flipV="1">
            <a:off x="1116013" y="3877359"/>
            <a:ext cx="338137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stCxn id="41992" idx="0"/>
            <a:endCxn id="41989" idx="5"/>
          </p:cNvCxnSpPr>
          <p:nvPr/>
        </p:nvCxnSpPr>
        <p:spPr bwMode="auto">
          <a:xfrm flipH="1" flipV="1">
            <a:off x="1758950" y="3877359"/>
            <a:ext cx="366713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89" idx="0"/>
            <a:endCxn id="41990" idx="3"/>
          </p:cNvCxnSpPr>
          <p:nvPr/>
        </p:nvCxnSpPr>
        <p:spPr bwMode="auto">
          <a:xfrm flipV="1">
            <a:off x="1606550" y="3083609"/>
            <a:ext cx="8540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6" name="AutoShape 22"/>
          <p:cNvCxnSpPr>
            <a:cxnSpLocks noChangeShapeType="1"/>
            <a:stCxn id="41993" idx="0"/>
            <a:endCxn id="41990" idx="5"/>
          </p:cNvCxnSpPr>
          <p:nvPr/>
        </p:nvCxnSpPr>
        <p:spPr bwMode="auto">
          <a:xfrm flipH="1" flipV="1">
            <a:off x="2765425" y="3083609"/>
            <a:ext cx="8699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7" name="AutoShape 23"/>
          <p:cNvCxnSpPr>
            <a:cxnSpLocks noChangeShapeType="1"/>
            <a:stCxn id="41994" idx="0"/>
            <a:endCxn id="41993" idx="3"/>
          </p:cNvCxnSpPr>
          <p:nvPr/>
        </p:nvCxnSpPr>
        <p:spPr bwMode="auto">
          <a:xfrm flipV="1">
            <a:off x="3132138" y="3877359"/>
            <a:ext cx="350837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8" name="AutoShape 24"/>
          <p:cNvCxnSpPr>
            <a:cxnSpLocks noChangeShapeType="1"/>
            <a:stCxn id="41995" idx="0"/>
            <a:endCxn id="41993" idx="5"/>
          </p:cNvCxnSpPr>
          <p:nvPr/>
        </p:nvCxnSpPr>
        <p:spPr bwMode="auto">
          <a:xfrm flipH="1" flipV="1">
            <a:off x="3787775" y="3877359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9" name="AutoShape 25"/>
          <p:cNvCxnSpPr>
            <a:cxnSpLocks noChangeShapeType="1"/>
            <a:stCxn id="41998" idx="0"/>
            <a:endCxn id="41996" idx="3"/>
          </p:cNvCxnSpPr>
          <p:nvPr/>
        </p:nvCxnSpPr>
        <p:spPr bwMode="auto">
          <a:xfrm flipV="1">
            <a:off x="5140325" y="3877359"/>
            <a:ext cx="349250" cy="639763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0" name="AutoShape 26"/>
          <p:cNvCxnSpPr>
            <a:cxnSpLocks noChangeShapeType="1"/>
            <a:stCxn id="41999" idx="0"/>
            <a:endCxn id="41996" idx="5"/>
          </p:cNvCxnSpPr>
          <p:nvPr/>
        </p:nvCxnSpPr>
        <p:spPr bwMode="auto">
          <a:xfrm flipH="1" flipV="1">
            <a:off x="5794375" y="3877359"/>
            <a:ext cx="361950" cy="639763"/>
          </a:xfrm>
          <a:prstGeom prst="straightConnector1">
            <a:avLst/>
          </a:prstGeom>
          <a:noFill/>
          <a:ln w="9525">
            <a:solidFill>
              <a:srgbClr val="B2B2B2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1" name="AutoShape 27"/>
          <p:cNvCxnSpPr>
            <a:cxnSpLocks noChangeShapeType="1"/>
            <a:stCxn id="42001" idx="0"/>
            <a:endCxn id="42000" idx="3"/>
          </p:cNvCxnSpPr>
          <p:nvPr/>
        </p:nvCxnSpPr>
        <p:spPr bwMode="auto">
          <a:xfrm flipV="1">
            <a:off x="7162800" y="3877359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2" name="AutoShape 28"/>
          <p:cNvCxnSpPr>
            <a:cxnSpLocks noChangeShapeType="1"/>
            <a:stCxn id="42002" idx="0"/>
            <a:endCxn id="42000" idx="5"/>
          </p:cNvCxnSpPr>
          <p:nvPr/>
        </p:nvCxnSpPr>
        <p:spPr bwMode="auto">
          <a:xfrm flipH="1" flipV="1">
            <a:off x="7820025" y="3877359"/>
            <a:ext cx="3524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3" name="AutoShape 29"/>
          <p:cNvCxnSpPr>
            <a:cxnSpLocks noChangeShapeType="1"/>
            <a:stCxn id="42000" idx="0"/>
            <a:endCxn id="41997" idx="5"/>
          </p:cNvCxnSpPr>
          <p:nvPr/>
        </p:nvCxnSpPr>
        <p:spPr bwMode="auto">
          <a:xfrm flipH="1" flipV="1">
            <a:off x="6813550" y="3083609"/>
            <a:ext cx="8540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4" name="AutoShape 30"/>
          <p:cNvCxnSpPr>
            <a:cxnSpLocks noChangeShapeType="1"/>
            <a:stCxn id="41996" idx="0"/>
            <a:endCxn id="41997" idx="3"/>
          </p:cNvCxnSpPr>
          <p:nvPr/>
        </p:nvCxnSpPr>
        <p:spPr bwMode="auto">
          <a:xfrm flipV="1">
            <a:off x="5641975" y="3083609"/>
            <a:ext cx="86677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stCxn id="41997" idx="0"/>
          </p:cNvCxnSpPr>
          <p:nvPr/>
        </p:nvCxnSpPr>
        <p:spPr bwMode="auto">
          <a:xfrm flipH="1" flipV="1">
            <a:off x="4767263" y="2434322"/>
            <a:ext cx="1893887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6" name="AutoShape 32"/>
          <p:cNvCxnSpPr>
            <a:cxnSpLocks noChangeShapeType="1"/>
            <a:stCxn id="41990" idx="0"/>
          </p:cNvCxnSpPr>
          <p:nvPr/>
        </p:nvCxnSpPr>
        <p:spPr bwMode="auto">
          <a:xfrm flipV="1">
            <a:off x="2613025" y="2434322"/>
            <a:ext cx="1849438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5003800" y="2085072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Signature = &lt;v</a:t>
            </a:r>
            <a:r>
              <a:rPr lang="en-US" altLang="ja-JP" baseline="-25000"/>
              <a:t>e</a:t>
            </a:r>
            <a:r>
              <a:rPr lang="en-US" altLang="ja-JP"/>
              <a:t>, Sig</a:t>
            </a:r>
            <a:r>
              <a:rPr lang="en-US" altLang="ja-JP" baseline="-25000"/>
              <a:t>0</a:t>
            </a:r>
            <a:r>
              <a:rPr lang="en-US" altLang="ja-JP"/>
              <a:t>(v</a:t>
            </a:r>
            <a:r>
              <a:rPr lang="en-US" altLang="ja-JP" baseline="-25000"/>
              <a:t>e</a:t>
            </a:r>
            <a:r>
              <a:rPr lang="en-US" altLang="ja-JP"/>
              <a:t>)&gt;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403914" y="2445566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127632" y="3617272"/>
            <a:ext cx="11620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Construct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466725" y="2210484"/>
            <a:ext cx="245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v</a:t>
            </a:r>
            <a:r>
              <a:rPr lang="en-US" altLang="ja-JP" i="1" baseline="-25000">
                <a:latin typeface="Times New Roman" pitchFamily="18" charset="0"/>
              </a:rPr>
              <a:t>i </a:t>
            </a:r>
            <a:r>
              <a:rPr lang="en-US" altLang="ja-JP" i="1">
                <a:latin typeface="Times New Roman" pitchFamily="18" charset="0"/>
              </a:rPr>
              <a:t>= hash ( x</a:t>
            </a:r>
            <a:r>
              <a:rPr lang="en-US" altLang="ja-JP" i="1" baseline="-25000">
                <a:latin typeface="Times New Roman" pitchFamily="18" charset="0"/>
              </a:rPr>
              <a:t>i</a:t>
            </a:r>
            <a:r>
              <a:rPr lang="en-US" altLang="ja-JP" i="1">
                <a:latin typeface="Times New Roman" pitchFamily="18" charset="0"/>
              </a:rPr>
              <a:t> + v</a:t>
            </a:r>
            <a:r>
              <a:rPr lang="en-US" altLang="ja-JP" i="1" baseline="-25000">
                <a:latin typeface="Times New Roman" pitchFamily="18" charset="0"/>
              </a:rPr>
              <a:t>i0</a:t>
            </a:r>
            <a:r>
              <a:rPr lang="en-US" altLang="ja-JP" i="1">
                <a:latin typeface="Times New Roman" pitchFamily="18" charset="0"/>
              </a:rPr>
              <a:t> + v</a:t>
            </a:r>
            <a:r>
              <a:rPr lang="en-US" altLang="ja-JP" i="1" baseline="-25000">
                <a:latin typeface="Times New Roman" pitchFamily="18" charset="0"/>
              </a:rPr>
              <a:t>i1</a:t>
            </a:r>
            <a:r>
              <a:rPr lang="en-US" altLang="ja-JP" i="1">
                <a:latin typeface="Times New Roman" pitchFamily="18" charset="0"/>
              </a:rPr>
              <a:t> )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8675688" y="2137459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8172450" y="3099712"/>
            <a:ext cx="7683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Verify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900113" y="5379134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000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1908175" y="5379134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001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916238" y="5379134"/>
            <a:ext cx="431800" cy="43180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010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3924300" y="5379134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011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4932363" y="5379134"/>
            <a:ext cx="431800" cy="43180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100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5940425" y="5379134"/>
            <a:ext cx="431800" cy="43180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101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6948488" y="5379134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110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7956550" y="5379134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X</a:t>
            </a:r>
            <a:r>
              <a:rPr lang="en-US" altLang="ja-JP" baseline="-25000"/>
              <a:t>111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682625" y="5234672"/>
            <a:ext cx="7850188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141288" y="5379134"/>
            <a:ext cx="517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X =</a:t>
            </a:r>
            <a:endParaRPr lang="en-US" altLang="ja-JP" dirty="0"/>
          </a:p>
        </p:txBody>
      </p:sp>
      <p:cxnSp>
        <p:nvCxnSpPr>
          <p:cNvPr id="42033" name="AutoShape 49"/>
          <p:cNvCxnSpPr>
            <a:cxnSpLocks noChangeShapeType="1"/>
            <a:stCxn id="42023" idx="0"/>
            <a:endCxn id="41991" idx="4"/>
          </p:cNvCxnSpPr>
          <p:nvPr/>
        </p:nvCxnSpPr>
        <p:spPr bwMode="auto">
          <a:xfrm flipV="1">
            <a:off x="1116013" y="4948922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4" name="AutoShape 50"/>
          <p:cNvCxnSpPr>
            <a:cxnSpLocks noChangeShapeType="1"/>
            <a:stCxn id="42024" idx="0"/>
            <a:endCxn id="41992" idx="4"/>
          </p:cNvCxnSpPr>
          <p:nvPr/>
        </p:nvCxnSpPr>
        <p:spPr bwMode="auto">
          <a:xfrm flipV="1">
            <a:off x="2124075" y="4948922"/>
            <a:ext cx="158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5" name="AutoShape 51"/>
          <p:cNvCxnSpPr>
            <a:cxnSpLocks noChangeShapeType="1"/>
            <a:stCxn id="42025" idx="0"/>
            <a:endCxn id="41994" idx="4"/>
          </p:cNvCxnSpPr>
          <p:nvPr/>
        </p:nvCxnSpPr>
        <p:spPr bwMode="auto">
          <a:xfrm flipV="1">
            <a:off x="3132138" y="4948922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6" name="AutoShape 52"/>
          <p:cNvCxnSpPr>
            <a:cxnSpLocks noChangeShapeType="1"/>
            <a:stCxn id="42026" idx="0"/>
            <a:endCxn id="41995" idx="4"/>
          </p:cNvCxnSpPr>
          <p:nvPr/>
        </p:nvCxnSpPr>
        <p:spPr bwMode="auto">
          <a:xfrm flipV="1">
            <a:off x="4140200" y="4948922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7" name="AutoShape 53"/>
          <p:cNvCxnSpPr>
            <a:cxnSpLocks noChangeShapeType="1"/>
            <a:stCxn id="42027" idx="0"/>
            <a:endCxn id="41998" idx="4"/>
          </p:cNvCxnSpPr>
          <p:nvPr/>
        </p:nvCxnSpPr>
        <p:spPr bwMode="auto">
          <a:xfrm flipH="1" flipV="1">
            <a:off x="5140325" y="4948922"/>
            <a:ext cx="793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8" name="AutoShape 54"/>
          <p:cNvCxnSpPr>
            <a:cxnSpLocks noChangeShapeType="1"/>
            <a:stCxn id="42028" idx="0"/>
            <a:endCxn id="41999" idx="4"/>
          </p:cNvCxnSpPr>
          <p:nvPr/>
        </p:nvCxnSpPr>
        <p:spPr bwMode="auto">
          <a:xfrm flipV="1">
            <a:off x="6156325" y="4948922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39" name="AutoShape 55"/>
          <p:cNvCxnSpPr>
            <a:cxnSpLocks noChangeShapeType="1"/>
            <a:stCxn id="42029" idx="0"/>
            <a:endCxn id="42001" idx="4"/>
          </p:cNvCxnSpPr>
          <p:nvPr/>
        </p:nvCxnSpPr>
        <p:spPr bwMode="auto">
          <a:xfrm flipH="1" flipV="1">
            <a:off x="7162800" y="4948922"/>
            <a:ext cx="1588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40" name="AutoShape 56"/>
          <p:cNvCxnSpPr>
            <a:cxnSpLocks noChangeShapeType="1"/>
            <a:stCxn id="42030" idx="0"/>
            <a:endCxn id="42002" idx="4"/>
          </p:cNvCxnSpPr>
          <p:nvPr/>
        </p:nvCxnSpPr>
        <p:spPr bwMode="auto">
          <a:xfrm flipV="1">
            <a:off x="8172450" y="4948922"/>
            <a:ext cx="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Digital Currency 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Global Supply </a:t>
            </a:r>
            <a:r>
              <a:rPr lang="en-US" dirty="0" smtClean="0"/>
              <a:t>Chain</a:t>
            </a:r>
          </a:p>
          <a:p>
            <a:endParaRPr lang="en-US" dirty="0" smtClean="0"/>
          </a:p>
          <a:p>
            <a:r>
              <a:rPr lang="en-IN" dirty="0" smtClean="0"/>
              <a:t>Health Care </a:t>
            </a:r>
            <a:r>
              <a:rPr lang="en-IN" dirty="0" smtClean="0"/>
              <a:t>Industry</a:t>
            </a:r>
          </a:p>
          <a:p>
            <a:endParaRPr lang="en-IN" dirty="0" smtClean="0"/>
          </a:p>
          <a:p>
            <a:r>
              <a:rPr lang="en-IN" dirty="0" smtClean="0"/>
              <a:t>Capital </a:t>
            </a:r>
            <a:r>
              <a:rPr lang="en-IN" dirty="0" smtClean="0"/>
              <a:t>Markets</a:t>
            </a:r>
          </a:p>
          <a:p>
            <a:endParaRPr lang="en-IN" dirty="0" smtClean="0"/>
          </a:p>
          <a:p>
            <a:r>
              <a:rPr lang="en-IN" dirty="0" smtClean="0"/>
              <a:t>Git and Mercurial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       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 smtClean="0"/>
              <a:t>consistency verification</a:t>
            </a:r>
            <a:endParaRPr lang="en-US" dirty="0" smtClean="0"/>
          </a:p>
          <a:p>
            <a:pPr lvl="0"/>
            <a:r>
              <a:rPr lang="en-IN" dirty="0" smtClean="0"/>
              <a:t>data verification</a:t>
            </a:r>
            <a:endParaRPr lang="en-US" dirty="0" smtClean="0"/>
          </a:p>
          <a:p>
            <a:pPr lvl="0"/>
            <a:r>
              <a:rPr lang="en-IN" dirty="0" smtClean="0"/>
              <a:t>data synchronization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 smtClean="0"/>
              <a:t>it is </a:t>
            </a:r>
            <a:r>
              <a:rPr lang="en-IN" dirty="0" err="1" smtClean="0"/>
              <a:t>stateful</a:t>
            </a:r>
            <a:endParaRPr lang="en-US" dirty="0" smtClean="0"/>
          </a:p>
          <a:p>
            <a:pPr lvl="0"/>
            <a:r>
              <a:rPr lang="en-IN" dirty="0" smtClean="0"/>
              <a:t>we must know in advance the number of messages to be signed</a:t>
            </a:r>
            <a:endParaRPr lang="en-US" dirty="0" smtClean="0"/>
          </a:p>
          <a:p>
            <a:r>
              <a:rPr lang="en-IN" dirty="0" smtClean="0"/>
              <a:t>the length of the secret key is too long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Merkle scheme is existentially un-forgeable under adaptive chosen message attack.</a:t>
            </a:r>
          </a:p>
          <a:p>
            <a:r>
              <a:rPr lang="en-US" dirty="0" smtClean="0"/>
              <a:t>On the edges, however, cheaper and more varied Merkle computing could open a much wider, more open, audit-able, shared &amp; verifiable computing substrate.</a:t>
            </a:r>
          </a:p>
          <a:p>
            <a:r>
              <a:rPr lang="en-US" dirty="0" smtClean="0"/>
              <a:t>Exploring more generic and varied Merkle computing with different styles of computational courts could lead to some very interesting, emergent applications.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Algorithm and Data Structures Part I, Bloom Filters, Merkle Tree, Lorenzo </a:t>
            </a:r>
            <a:r>
              <a:rPr lang="en-US" dirty="0" err="1" smtClean="0"/>
              <a:t>Abberton</a:t>
            </a:r>
            <a:r>
              <a:rPr lang="en-US" dirty="0" smtClean="0"/>
              <a:t> 18</a:t>
            </a:r>
            <a:r>
              <a:rPr lang="en-US" baseline="30000" dirty="0" smtClean="0"/>
              <a:t>th</a:t>
            </a:r>
            <a:r>
              <a:rPr lang="en-US" dirty="0" smtClean="0"/>
              <a:t> April 2011</a:t>
            </a:r>
          </a:p>
          <a:p>
            <a:r>
              <a:rPr lang="en-US" dirty="0" smtClean="0"/>
              <a:t>Darmstadt University of Technology, Department of Computer Science, Cryptography and Computer Algebra, Merkle Tree Traversal Techniques, Bachelor Thesis by, Boris </a:t>
            </a:r>
            <a:r>
              <a:rPr lang="en-US" dirty="0" err="1" smtClean="0"/>
              <a:t>Ederov</a:t>
            </a:r>
            <a:r>
              <a:rPr lang="en-US" dirty="0" smtClean="0"/>
              <a:t>, Prof. Dr. Johannes </a:t>
            </a:r>
            <a:r>
              <a:rPr lang="en-US" dirty="0" err="1" smtClean="0"/>
              <a:t>Buchmann</a:t>
            </a:r>
            <a:r>
              <a:rPr lang="en-US" dirty="0" smtClean="0"/>
              <a:t> Supervised by Erik </a:t>
            </a:r>
            <a:r>
              <a:rPr lang="en-US" dirty="0" err="1" smtClean="0"/>
              <a:t>Dahmen</a:t>
            </a:r>
            <a:r>
              <a:rPr lang="en-US" dirty="0" smtClean="0"/>
              <a:t>, April 2007 </a:t>
            </a:r>
          </a:p>
          <a:p>
            <a:r>
              <a:rPr lang="en-IN" dirty="0" smtClean="0"/>
              <a:t>https://github.com/IAIK/merkle-tree</a:t>
            </a:r>
            <a:endParaRPr lang="en-US" dirty="0" smtClean="0"/>
          </a:p>
          <a:p>
            <a:r>
              <a:rPr lang="en-IN" dirty="0" smtClean="0"/>
              <a:t>https://en.wikipedia.org/wiki/Merkle_tree</a:t>
            </a:r>
            <a:endParaRPr lang="en-US" dirty="0" smtClean="0"/>
          </a:p>
          <a:p>
            <a:r>
              <a:rPr lang="en-US" dirty="0" smtClean="0"/>
              <a:t>https://www.quora.com/What-is-a-merkle-hash-tree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Thank You…</a:t>
            </a:r>
            <a:endParaRPr lang="en-US" sz="5400" dirty="0"/>
          </a:p>
        </p:txBody>
      </p:sp>
      <p:pic>
        <p:nvPicPr>
          <p:cNvPr id="7" name="Picture Placeholder 6" descr="Bulgarian-Bitcoin-Horde-01-Heade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7688" r="17688"/>
          <a:stretch>
            <a:fillRect/>
          </a:stretch>
        </p:blipFill>
        <p:spPr/>
      </p:pic>
      <p:pic>
        <p:nvPicPr>
          <p:cNvPr id="8" name="Picture 7" descr="snitc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869160"/>
            <a:ext cx="345757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WHO USES MERKLE TREE</a:t>
            </a:r>
          </a:p>
          <a:p>
            <a:r>
              <a:rPr lang="en-US" sz="2000" dirty="0" smtClean="0"/>
              <a:t>WHY MERKLE TREE</a:t>
            </a:r>
          </a:p>
          <a:p>
            <a:r>
              <a:rPr lang="en-US" sz="2000" dirty="0" smtClean="0"/>
              <a:t>PROPERTIES</a:t>
            </a:r>
          </a:p>
          <a:p>
            <a:r>
              <a:rPr lang="en-US" sz="2000" dirty="0" smtClean="0"/>
              <a:t>MERKLE HASH TREE</a:t>
            </a:r>
          </a:p>
          <a:p>
            <a:r>
              <a:rPr lang="en-US" sz="2000" dirty="0" smtClean="0"/>
              <a:t>AUTHENTICATE </a:t>
            </a:r>
            <a:r>
              <a:rPr lang="en-US" sz="2000" dirty="0" smtClean="0"/>
              <a:t>DATA STRUCTURE</a:t>
            </a:r>
          </a:p>
          <a:p>
            <a:r>
              <a:rPr lang="en-US" sz="2000" dirty="0" smtClean="0"/>
              <a:t>MERKLE TREE </a:t>
            </a:r>
            <a:r>
              <a:rPr lang="en-US" sz="2000" dirty="0" smtClean="0"/>
              <a:t>OPERATION</a:t>
            </a:r>
          </a:p>
          <a:p>
            <a:r>
              <a:rPr lang="en-US" sz="2000" dirty="0" smtClean="0"/>
              <a:t>APPLICATION</a:t>
            </a:r>
            <a:endParaRPr lang="en-US" sz="2000" dirty="0" smtClean="0"/>
          </a:p>
          <a:p>
            <a:r>
              <a:rPr lang="en-US" sz="2000" dirty="0" smtClean="0"/>
              <a:t>ADVANTAGES &amp; DISADVANTAGES</a:t>
            </a:r>
          </a:p>
          <a:p>
            <a:r>
              <a:rPr lang="en-US" sz="2000" dirty="0" smtClean="0"/>
              <a:t>CONCLUSION</a:t>
            </a:r>
          </a:p>
          <a:p>
            <a:r>
              <a:rPr lang="en-US" sz="2000" dirty="0" smtClean="0"/>
              <a:t>BIBLIOGRAPHY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	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Introduced by Ralph Merkle, 1979</a:t>
            </a:r>
          </a:p>
          <a:p>
            <a:pPr lvl="1"/>
            <a:r>
              <a:rPr lang="en-US" dirty="0" smtClean="0"/>
              <a:t>“Classic” cryptographic construction</a:t>
            </a:r>
          </a:p>
          <a:p>
            <a:pPr lvl="1"/>
            <a:r>
              <a:rPr lang="en-US" dirty="0" smtClean="0"/>
              <a:t>Involves combining hash functions on binary tree structure</a:t>
            </a:r>
            <a:endParaRPr lang="en-IN" dirty="0" smtClean="0"/>
          </a:p>
          <a:p>
            <a:r>
              <a:rPr lang="en-IN" dirty="0" smtClean="0"/>
              <a:t>A Merkle tree is typically a binary tree in which each leaf represents the hashed value of the record associated with that leaf.  </a:t>
            </a:r>
          </a:p>
          <a:p>
            <a:r>
              <a:rPr lang="en-IN" dirty="0" smtClean="0"/>
              <a:t>The branches are the hash of the </a:t>
            </a:r>
            <a:r>
              <a:rPr lang="en-IN" u="sng" dirty="0" smtClean="0"/>
              <a:t>concatenated hashes of the two children</a:t>
            </a:r>
            <a:r>
              <a:rPr lang="en-IN" dirty="0" smtClean="0"/>
              <a:t>.  This process of re-hashing the concatenation of the child nodes to create the parent node is performed until the top of the tree is reached, called the "root hash."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Who Uses Merkel Trees?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Digital Currency, it is used for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 consistency verification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data verification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data synchronization     </a:t>
            </a:r>
          </a:p>
          <a:p>
            <a:r>
              <a:rPr lang="en-IN" dirty="0" smtClean="0"/>
              <a:t>Global Supply Chain</a:t>
            </a:r>
          </a:p>
          <a:p>
            <a:r>
              <a:rPr lang="en-IN" dirty="0" smtClean="0"/>
              <a:t>Health Care Industry</a:t>
            </a:r>
          </a:p>
          <a:p>
            <a:r>
              <a:rPr lang="en-IN" dirty="0" smtClean="0"/>
              <a:t>Capital Markets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Bulgarian-Bitcoin-Horde-01-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4293096"/>
            <a:ext cx="4932040" cy="229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Merkle Trees?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IN" dirty="0" smtClean="0"/>
              <a:t>Significantly reduces the amount of data that a trusted authority has to maintain to proof the integrity of the data.</a:t>
            </a:r>
          </a:p>
          <a:p>
            <a:r>
              <a:rPr lang="en-IN" dirty="0" smtClean="0"/>
              <a:t>Significantly reduces the network I/O packet size to perform consistency and data verification as well as data synchronization.</a:t>
            </a:r>
          </a:p>
          <a:p>
            <a:r>
              <a:rPr lang="en-IN" dirty="0" smtClean="0"/>
              <a:t>Merkel trees provide a means of proving that integrity / validity of your data.</a:t>
            </a:r>
          </a:p>
          <a:p>
            <a:r>
              <a:rPr lang="en-IN" dirty="0" smtClean="0"/>
              <a:t>Merkel trees require little memory / disk space and proofs are computationally easy and fast.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Properties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Fast</a:t>
            </a:r>
          </a:p>
          <a:p>
            <a:r>
              <a:rPr lang="en-IN" dirty="0" smtClean="0"/>
              <a:t>Authentic</a:t>
            </a:r>
          </a:p>
          <a:p>
            <a:r>
              <a:rPr lang="en-IN" dirty="0" smtClean="0"/>
              <a:t>Deterministic</a:t>
            </a:r>
          </a:p>
          <a:p>
            <a:r>
              <a:rPr lang="en-IN" dirty="0" smtClean="0"/>
              <a:t>Proof of Existence</a:t>
            </a:r>
          </a:p>
          <a:p>
            <a:r>
              <a:rPr lang="en-IN" dirty="0" smtClean="0"/>
              <a:t>Proof of non-existence</a:t>
            </a:r>
            <a:endParaRPr lang="en-IN" dirty="0"/>
          </a:p>
        </p:txBody>
      </p:sp>
      <p:pic>
        <p:nvPicPr>
          <p:cNvPr id="4" name="Picture 3" descr="animated-en-merkleblock-crea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4293096"/>
            <a:ext cx="571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90600"/>
          </a:xfrm>
        </p:spPr>
        <p:txBody>
          <a:bodyPr/>
          <a:lstStyle/>
          <a:p>
            <a:r>
              <a:rPr lang="en-US"/>
              <a:t>Merkle Hash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648200"/>
          </a:xfrm>
        </p:spPr>
        <p:txBody>
          <a:bodyPr/>
          <a:lstStyle/>
          <a:p>
            <a:r>
              <a:rPr lang="en-US"/>
              <a:t>Authenticate a sequence of data values D</a:t>
            </a:r>
            <a:r>
              <a:rPr lang="en-US" sz="4000" baseline="-25000"/>
              <a:t>0</a:t>
            </a:r>
            <a:r>
              <a:rPr lang="en-US"/>
              <a:t> , D</a:t>
            </a:r>
            <a:r>
              <a:rPr lang="en-US" sz="4000" baseline="-25000"/>
              <a:t>1</a:t>
            </a:r>
            <a:r>
              <a:rPr lang="en-US"/>
              <a:t> , …, D</a:t>
            </a:r>
            <a:r>
              <a:rPr lang="en-US" sz="4000" baseline="-25000"/>
              <a:t>N</a:t>
            </a:r>
            <a:r>
              <a:rPr lang="en-US"/>
              <a:t> </a:t>
            </a:r>
          </a:p>
          <a:p>
            <a:r>
              <a:rPr lang="en-US"/>
              <a:t>Construct binary tree over data values</a:t>
            </a:r>
          </a:p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78300" y="2971800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0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90600" y="5897563"/>
            <a:ext cx="668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0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836863" y="5897563"/>
            <a:ext cx="668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751263" y="5897563"/>
            <a:ext cx="668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3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905000" y="5897563"/>
            <a:ext cx="668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1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724400" y="5897563"/>
            <a:ext cx="668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4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570663" y="5897563"/>
            <a:ext cx="668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6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485063" y="5897563"/>
            <a:ext cx="668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7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638800" y="5897563"/>
            <a:ext cx="668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D</a:t>
            </a:r>
            <a:r>
              <a:rPr lang="en-US" sz="4000" baseline="-25000">
                <a:latin typeface="Arial" charset="0"/>
              </a:rPr>
              <a:t>5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362200" y="3687763"/>
            <a:ext cx="622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1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43600" y="3687763"/>
            <a:ext cx="622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2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447800" y="4800600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3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263900" y="4800600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4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181600" y="4800600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5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6921500" y="4800600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6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13716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19050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32004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 flipV="1">
            <a:off x="37338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1054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 flipV="1">
            <a:off x="56388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68580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7391400" y="54102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1905000" y="4343400"/>
            <a:ext cx="533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 flipV="1">
            <a:off x="2971800" y="4343400"/>
            <a:ext cx="533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5486400" y="4343400"/>
            <a:ext cx="533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 flipV="1">
            <a:off x="6553200" y="4343400"/>
            <a:ext cx="533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2819400" y="3429000"/>
            <a:ext cx="1295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 flipV="1">
            <a:off x="4953000" y="3429000"/>
            <a:ext cx="11430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34400" cy="990600"/>
          </a:xfrm>
        </p:spPr>
        <p:txBody>
          <a:bodyPr/>
          <a:lstStyle/>
          <a:p>
            <a:r>
              <a:rPr lang="en-US" sz="4000"/>
              <a:t>Merkle Hash Trees 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71546"/>
            <a:ext cx="8572560" cy="2714644"/>
          </a:xfrm>
        </p:spPr>
        <p:txBody>
          <a:bodyPr/>
          <a:lstStyle/>
          <a:p>
            <a:r>
              <a:rPr lang="en-US" sz="2800" dirty="0"/>
              <a:t>Verifier knows T</a:t>
            </a:r>
            <a:r>
              <a:rPr lang="en-US" sz="3600" baseline="-25000" dirty="0"/>
              <a:t>0</a:t>
            </a:r>
          </a:p>
          <a:p>
            <a:r>
              <a:rPr lang="en-US" sz="2800" dirty="0"/>
              <a:t>How can verifier authenticate leaf D</a:t>
            </a:r>
            <a:r>
              <a:rPr lang="en-US" sz="3600" baseline="-25000" dirty="0"/>
              <a:t>i</a:t>
            </a:r>
            <a:r>
              <a:rPr lang="en-US" sz="2800" dirty="0"/>
              <a:t> ?</a:t>
            </a:r>
          </a:p>
          <a:p>
            <a:r>
              <a:rPr lang="en-US" sz="2800" dirty="0"/>
              <a:t>Solution: </a:t>
            </a:r>
            <a:r>
              <a:rPr lang="en-US" sz="2800" dirty="0" smtClean="0"/>
              <a:t>re-compute T</a:t>
            </a:r>
            <a:r>
              <a:rPr lang="en-US" sz="3600" baseline="-25000" dirty="0"/>
              <a:t>0</a:t>
            </a:r>
            <a:r>
              <a:rPr lang="en-US" sz="2800" dirty="0" smtClean="0"/>
              <a:t> </a:t>
            </a:r>
            <a:r>
              <a:rPr lang="en-US" sz="2800" dirty="0"/>
              <a:t>using D</a:t>
            </a:r>
            <a:r>
              <a:rPr lang="en-US" sz="3600" baseline="-25000" dirty="0"/>
              <a:t>i</a:t>
            </a:r>
            <a:r>
              <a:rPr lang="en-US" sz="2800" dirty="0"/>
              <a:t> </a:t>
            </a:r>
          </a:p>
          <a:p>
            <a:r>
              <a:rPr lang="en-US" sz="2800" dirty="0"/>
              <a:t>Example authenticate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, send </a:t>
            </a:r>
            <a:r>
              <a:rPr lang="en-US" sz="2800" dirty="0">
                <a:solidFill>
                  <a:srgbClr val="92D050"/>
                </a:solidFill>
              </a:rPr>
              <a:t>D</a:t>
            </a:r>
            <a:r>
              <a:rPr lang="en-US" sz="36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T</a:t>
            </a:r>
            <a:r>
              <a:rPr lang="en-US" sz="3600" baseline="-25000" dirty="0">
                <a:solidFill>
                  <a:srgbClr val="92D050"/>
                </a:solidFill>
              </a:rPr>
              <a:t>3 </a:t>
            </a:r>
            <a:r>
              <a:rPr lang="en-US" sz="2800" dirty="0">
                <a:solidFill>
                  <a:srgbClr val="92D050"/>
                </a:solidFill>
              </a:rPr>
              <a:t>T</a:t>
            </a:r>
            <a:r>
              <a:rPr lang="en-US" sz="3600" baseline="-25000" dirty="0">
                <a:solidFill>
                  <a:srgbClr val="92D050"/>
                </a:solidFill>
              </a:rPr>
              <a:t>2 </a:t>
            </a:r>
            <a:endParaRPr lang="en-US" sz="2800" baseline="-25000" dirty="0">
              <a:solidFill>
                <a:srgbClr val="92D050"/>
              </a:solidFill>
            </a:endParaRPr>
          </a:p>
          <a:p>
            <a:r>
              <a:rPr lang="en-US" sz="2800" dirty="0"/>
              <a:t>Verify T</a:t>
            </a:r>
            <a:r>
              <a:rPr lang="en-US" sz="3600" baseline="-25000" dirty="0"/>
              <a:t>0</a:t>
            </a:r>
            <a:r>
              <a:rPr lang="en-US" sz="2800" dirty="0"/>
              <a:t> = H( H( </a:t>
            </a:r>
            <a:r>
              <a:rPr lang="en-US" sz="2800" dirty="0">
                <a:solidFill>
                  <a:srgbClr val="92D050"/>
                </a:solidFill>
              </a:rPr>
              <a:t>T</a:t>
            </a:r>
            <a:r>
              <a:rPr lang="en-US" sz="3600" baseline="-250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|| H(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3600" baseline="-25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|| </a:t>
            </a:r>
            <a:r>
              <a:rPr lang="en-US" sz="2800" dirty="0">
                <a:solidFill>
                  <a:srgbClr val="92D050"/>
                </a:solidFill>
              </a:rPr>
              <a:t>D</a:t>
            </a:r>
            <a:r>
              <a:rPr lang="en-US" sz="3600" baseline="-25000" dirty="0">
                <a:solidFill>
                  <a:srgbClr val="92D050"/>
                </a:solidFill>
              </a:rPr>
              <a:t>3 </a:t>
            </a:r>
            <a:r>
              <a:rPr lang="en-US" sz="2800" dirty="0"/>
              <a:t>)) || </a:t>
            </a:r>
            <a:r>
              <a:rPr lang="en-US" sz="2800" dirty="0">
                <a:solidFill>
                  <a:srgbClr val="92D050"/>
                </a:solidFill>
              </a:rPr>
              <a:t>T</a:t>
            </a:r>
            <a:r>
              <a:rPr lang="en-US" sz="3600" baseline="-25000" dirty="0">
                <a:solidFill>
                  <a:srgbClr val="92D050"/>
                </a:solidFill>
              </a:rPr>
              <a:t>2</a:t>
            </a:r>
            <a:r>
              <a:rPr lang="en-US" sz="2800" dirty="0"/>
              <a:t> 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281812" y="3552632"/>
            <a:ext cx="622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T</a:t>
            </a:r>
            <a:r>
              <a:rPr lang="en-US" sz="4000" baseline="-25000">
                <a:latin typeface="Arial" charset="0"/>
              </a:rPr>
              <a:t>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28616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D</a:t>
            </a:r>
            <a:r>
              <a:rPr lang="en-US" sz="1700" baseline="-25000">
                <a:latin typeface="Arial" charset="0"/>
              </a:rPr>
              <a:t>0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74879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1700" baseline="-25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89279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92D050"/>
                </a:solidFill>
                <a:latin typeface="Arial" charset="0"/>
              </a:rPr>
              <a:t>D</a:t>
            </a:r>
            <a:r>
              <a:rPr lang="en-US" sz="1700" baseline="-25000" dirty="0">
                <a:solidFill>
                  <a:srgbClr val="92D050"/>
                </a:solidFill>
                <a:latin typeface="Arial" charset="0"/>
              </a:rPr>
              <a:t>3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043016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D</a:t>
            </a:r>
            <a:r>
              <a:rPr lang="en-US" sz="1700" baseline="-25000">
                <a:latin typeface="Arial" charset="0"/>
              </a:rPr>
              <a:t>1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862416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D</a:t>
            </a:r>
            <a:r>
              <a:rPr lang="en-US" sz="1700" baseline="-25000">
                <a:latin typeface="Arial" charset="0"/>
              </a:rPr>
              <a:t>4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708679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D</a:t>
            </a:r>
            <a:r>
              <a:rPr lang="en-US" sz="1700" baseline="-25000">
                <a:latin typeface="Arial" charset="0"/>
              </a:rPr>
              <a:t>6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571323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latin typeface="Arial" charset="0"/>
              </a:rPr>
              <a:t>D</a:t>
            </a:r>
            <a:r>
              <a:rPr lang="en-US" sz="1700" baseline="-25000" dirty="0">
                <a:latin typeface="Arial" charset="0"/>
              </a:rPr>
              <a:t>7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76816" y="6366257"/>
            <a:ext cx="4219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D</a:t>
            </a:r>
            <a:r>
              <a:rPr lang="en-US" sz="1700" baseline="-25000">
                <a:latin typeface="Arial" charset="0"/>
              </a:rPr>
              <a:t>5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508842" y="4449741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latin typeface="Arial" charset="0"/>
              </a:rPr>
              <a:t>T</a:t>
            </a:r>
            <a:r>
              <a:rPr lang="en-US" sz="1700" baseline="-25000" dirty="0">
                <a:latin typeface="Arial" charset="0"/>
              </a:rPr>
              <a:t>1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047112" y="4432489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92D050"/>
                </a:solidFill>
                <a:latin typeface="Arial" charset="0"/>
              </a:rPr>
              <a:t>T</a:t>
            </a:r>
            <a:r>
              <a:rPr lang="en-US" sz="1700" baseline="-25000" dirty="0">
                <a:solidFill>
                  <a:srgbClr val="92D050"/>
                </a:solidFill>
                <a:latin typeface="Arial" charset="0"/>
              </a:rPr>
              <a:t>2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559938" y="5476318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rgbClr val="92D050"/>
                </a:solidFill>
                <a:latin typeface="Arial" charset="0"/>
              </a:rPr>
              <a:t>T</a:t>
            </a:r>
            <a:r>
              <a:rPr lang="en-US" sz="1700" baseline="-25000" dirty="0">
                <a:solidFill>
                  <a:srgbClr val="92D050"/>
                </a:solidFill>
                <a:latin typeface="Arial" charset="0"/>
              </a:rPr>
              <a:t>3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367412" y="5545326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 dirty="0">
                <a:latin typeface="Arial" charset="0"/>
              </a:rPr>
              <a:t>T</a:t>
            </a:r>
            <a:r>
              <a:rPr lang="en-US" sz="1700" baseline="-25000" dirty="0">
                <a:latin typeface="Arial" charset="0"/>
              </a:rPr>
              <a:t>4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285112" y="5545326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T</a:t>
            </a:r>
            <a:r>
              <a:rPr lang="en-US" sz="1700" baseline="-25000">
                <a:latin typeface="Arial" charset="0"/>
              </a:rPr>
              <a:t>5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025012" y="5545326"/>
            <a:ext cx="39786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700">
                <a:latin typeface="Arial" charset="0"/>
              </a:rPr>
              <a:t>T</a:t>
            </a:r>
            <a:r>
              <a:rPr lang="en-US" sz="1700" baseline="-25000">
                <a:latin typeface="Arial" charset="0"/>
              </a:rPr>
              <a:t>6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13716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 flipV="1">
            <a:off x="19050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32004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 flipV="1">
            <a:off x="37338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51054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 flipV="1">
            <a:off x="56388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68580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 flipV="1">
            <a:off x="7391400" y="5878894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V="1">
            <a:off x="1857356" y="4812094"/>
            <a:ext cx="581044" cy="6886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H="1" flipV="1">
            <a:off x="2971800" y="4812094"/>
            <a:ext cx="457192" cy="760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 flipV="1">
            <a:off x="5500694" y="4812094"/>
            <a:ext cx="519106" cy="6886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 flipV="1">
            <a:off x="6553200" y="4812094"/>
            <a:ext cx="590568" cy="6886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V="1">
            <a:off x="2928926" y="3929066"/>
            <a:ext cx="1214446" cy="5000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 flipV="1">
            <a:off x="4953000" y="3897694"/>
            <a:ext cx="1119198" cy="53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Authenticated Data Structure with Merkle Hash Tree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Authenticated Data Structure enables an untrusted party to answer queries on behalf of data owner</a:t>
            </a:r>
          </a:p>
          <a:p>
            <a:pPr lvl="1"/>
            <a:r>
              <a:rPr lang="en-US" sz="2000" smtClean="0"/>
              <a:t>Each query answer comes with a proof of correctness</a:t>
            </a:r>
          </a:p>
          <a:p>
            <a:pPr lvl="1"/>
            <a:r>
              <a:rPr lang="en-US" sz="2000" smtClean="0"/>
              <a:t>Useful in data outsourcing, database as a service, cloud computing, etc.</a:t>
            </a:r>
          </a:p>
          <a:p>
            <a:r>
              <a:rPr lang="en-US" sz="2400" smtClean="0"/>
              <a:t>A merkle hash tree enables proof of size O(log 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221088"/>
            <a:ext cx="5962650" cy="22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628</Words>
  <Application>Microsoft Office PowerPoint</Application>
  <PresentationFormat>On-screen Show (4:3)</PresentationFormat>
  <Paragraphs>188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SIDDAGANGA INSTITUTE OF TECHNOLOGY TUMAKURU-572103 </vt:lpstr>
      <vt:lpstr>AGENDA</vt:lpstr>
      <vt:lpstr> INTRODUCTION</vt:lpstr>
      <vt:lpstr> Who Uses Merkel Trees?</vt:lpstr>
      <vt:lpstr> Why Merkle Trees?</vt:lpstr>
      <vt:lpstr>Properties</vt:lpstr>
      <vt:lpstr>Merkle Hash Trees</vt:lpstr>
      <vt:lpstr>Merkle Hash Trees II</vt:lpstr>
      <vt:lpstr>Authenticated Data Structure with Merkle Hash Tree</vt:lpstr>
      <vt:lpstr>Merkle tree, signing</vt:lpstr>
      <vt:lpstr>Merkle tree, deletion</vt:lpstr>
      <vt:lpstr>Application</vt:lpstr>
      <vt:lpstr>ADVANTAGES         DISADVANTAGES</vt:lpstr>
      <vt:lpstr>CONCLUSION</vt:lpstr>
      <vt:lpstr>BIBLIOGRAPHY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Merkle Hash Trees</dc:title>
  <dc:creator>MaXx R</dc:creator>
  <cp:lastModifiedBy>Pawan</cp:lastModifiedBy>
  <cp:revision>31</cp:revision>
  <dcterms:created xsi:type="dcterms:W3CDTF">2017-11-15T08:29:51Z</dcterms:created>
  <dcterms:modified xsi:type="dcterms:W3CDTF">2018-02-13T13:29:24Z</dcterms:modified>
</cp:coreProperties>
</file>