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0" r:id="rId1"/>
    <p:sldMasterId id="2147483655" r:id="rId2"/>
  </p:sldMasterIdLst>
  <p:notesMasterIdLst>
    <p:notesMasterId r:id="rId27"/>
  </p:notesMasterIdLst>
  <p:sldIdLst>
    <p:sldId id="290" r:id="rId3"/>
    <p:sldId id="295" r:id="rId4"/>
    <p:sldId id="319" r:id="rId5"/>
    <p:sldId id="296" r:id="rId6"/>
    <p:sldId id="297" r:id="rId7"/>
    <p:sldId id="298" r:id="rId8"/>
    <p:sldId id="301" r:id="rId9"/>
    <p:sldId id="314" r:id="rId10"/>
    <p:sldId id="309" r:id="rId11"/>
    <p:sldId id="302" r:id="rId12"/>
    <p:sldId id="317" r:id="rId13"/>
    <p:sldId id="300" r:id="rId14"/>
    <p:sldId id="303" r:id="rId15"/>
    <p:sldId id="315" r:id="rId16"/>
    <p:sldId id="304" r:id="rId17"/>
    <p:sldId id="308" r:id="rId18"/>
    <p:sldId id="305" r:id="rId19"/>
    <p:sldId id="306" r:id="rId20"/>
    <p:sldId id="310" r:id="rId21"/>
    <p:sldId id="311" r:id="rId22"/>
    <p:sldId id="312" r:id="rId23"/>
    <p:sldId id="313" r:id="rId24"/>
    <p:sldId id="316" r:id="rId25"/>
    <p:sldId id="318" r:id="rId26"/>
  </p:sldIdLst>
  <p:sldSz cx="13004800" cy="8128000"/>
  <p:notesSz cx="6858000" cy="9144000"/>
  <p:defaultTextStyle>
    <a:defPPr>
      <a:defRPr lang="en-US"/>
    </a:defPPr>
    <a:lvl1pPr algn="l" rtl="0" fontAlgn="base">
      <a:spcBef>
        <a:spcPct val="0"/>
      </a:spcBef>
      <a:spcAft>
        <a:spcPct val="0"/>
      </a:spcAft>
      <a:defRPr sz="2400" kern="1200">
        <a:solidFill>
          <a:srgbClr val="000000"/>
        </a:solidFill>
        <a:latin typeface="Vista Sans OT Reg" charset="0"/>
        <a:ea typeface="ヒラギノ角ゴ ProN W3" charset="0"/>
        <a:cs typeface="ヒラギノ角ゴ ProN W3" charset="0"/>
        <a:sym typeface="Vista Sans OT Reg" charset="0"/>
      </a:defRPr>
    </a:lvl1pPr>
    <a:lvl2pPr marL="457200" algn="l" rtl="0" fontAlgn="base">
      <a:spcBef>
        <a:spcPct val="0"/>
      </a:spcBef>
      <a:spcAft>
        <a:spcPct val="0"/>
      </a:spcAft>
      <a:defRPr sz="2400" kern="1200">
        <a:solidFill>
          <a:srgbClr val="000000"/>
        </a:solidFill>
        <a:latin typeface="Vista Sans OT Reg" charset="0"/>
        <a:ea typeface="ヒラギノ角ゴ ProN W3" charset="0"/>
        <a:cs typeface="ヒラギノ角ゴ ProN W3" charset="0"/>
        <a:sym typeface="Vista Sans OT Reg" charset="0"/>
      </a:defRPr>
    </a:lvl2pPr>
    <a:lvl3pPr marL="914400" algn="l" rtl="0" fontAlgn="base">
      <a:spcBef>
        <a:spcPct val="0"/>
      </a:spcBef>
      <a:spcAft>
        <a:spcPct val="0"/>
      </a:spcAft>
      <a:defRPr sz="2400" kern="1200">
        <a:solidFill>
          <a:srgbClr val="000000"/>
        </a:solidFill>
        <a:latin typeface="Vista Sans OT Reg" charset="0"/>
        <a:ea typeface="ヒラギノ角ゴ ProN W3" charset="0"/>
        <a:cs typeface="ヒラギノ角ゴ ProN W3" charset="0"/>
        <a:sym typeface="Vista Sans OT Reg" charset="0"/>
      </a:defRPr>
    </a:lvl3pPr>
    <a:lvl4pPr marL="1371600" algn="l" rtl="0" fontAlgn="base">
      <a:spcBef>
        <a:spcPct val="0"/>
      </a:spcBef>
      <a:spcAft>
        <a:spcPct val="0"/>
      </a:spcAft>
      <a:defRPr sz="2400" kern="1200">
        <a:solidFill>
          <a:srgbClr val="000000"/>
        </a:solidFill>
        <a:latin typeface="Vista Sans OT Reg" charset="0"/>
        <a:ea typeface="ヒラギノ角ゴ ProN W3" charset="0"/>
        <a:cs typeface="ヒラギノ角ゴ ProN W3" charset="0"/>
        <a:sym typeface="Vista Sans OT Reg" charset="0"/>
      </a:defRPr>
    </a:lvl4pPr>
    <a:lvl5pPr marL="1828800" algn="l" rtl="0" fontAlgn="base">
      <a:spcBef>
        <a:spcPct val="0"/>
      </a:spcBef>
      <a:spcAft>
        <a:spcPct val="0"/>
      </a:spcAft>
      <a:defRPr sz="2400" kern="1200">
        <a:solidFill>
          <a:srgbClr val="000000"/>
        </a:solidFill>
        <a:latin typeface="Vista Sans OT Reg" charset="0"/>
        <a:ea typeface="ヒラギノ角ゴ ProN W3" charset="0"/>
        <a:cs typeface="ヒラギノ角ゴ ProN W3" charset="0"/>
        <a:sym typeface="Vista Sans OT Reg" charset="0"/>
      </a:defRPr>
    </a:lvl5pPr>
    <a:lvl6pPr marL="2286000" algn="l" defTabSz="457200" rtl="0" eaLnBrk="1" latinLnBrk="0" hangingPunct="1">
      <a:defRPr sz="2400" kern="1200">
        <a:solidFill>
          <a:srgbClr val="000000"/>
        </a:solidFill>
        <a:latin typeface="Vista Sans OT Reg" charset="0"/>
        <a:ea typeface="ヒラギノ角ゴ ProN W3" charset="0"/>
        <a:cs typeface="ヒラギノ角ゴ ProN W3" charset="0"/>
        <a:sym typeface="Vista Sans OT Reg" charset="0"/>
      </a:defRPr>
    </a:lvl6pPr>
    <a:lvl7pPr marL="2743200" algn="l" defTabSz="457200" rtl="0" eaLnBrk="1" latinLnBrk="0" hangingPunct="1">
      <a:defRPr sz="2400" kern="1200">
        <a:solidFill>
          <a:srgbClr val="000000"/>
        </a:solidFill>
        <a:latin typeface="Vista Sans OT Reg" charset="0"/>
        <a:ea typeface="ヒラギノ角ゴ ProN W3" charset="0"/>
        <a:cs typeface="ヒラギノ角ゴ ProN W3" charset="0"/>
        <a:sym typeface="Vista Sans OT Reg" charset="0"/>
      </a:defRPr>
    </a:lvl7pPr>
    <a:lvl8pPr marL="3200400" algn="l" defTabSz="457200" rtl="0" eaLnBrk="1" latinLnBrk="0" hangingPunct="1">
      <a:defRPr sz="2400" kern="1200">
        <a:solidFill>
          <a:srgbClr val="000000"/>
        </a:solidFill>
        <a:latin typeface="Vista Sans OT Reg" charset="0"/>
        <a:ea typeface="ヒラギノ角ゴ ProN W3" charset="0"/>
        <a:cs typeface="ヒラギノ角ゴ ProN W3" charset="0"/>
        <a:sym typeface="Vista Sans OT Reg" charset="0"/>
      </a:defRPr>
    </a:lvl8pPr>
    <a:lvl9pPr marL="3657600" algn="l" defTabSz="457200" rtl="0" eaLnBrk="1" latinLnBrk="0" hangingPunct="1">
      <a:defRPr sz="2400" kern="1200">
        <a:solidFill>
          <a:srgbClr val="000000"/>
        </a:solidFill>
        <a:latin typeface="Vista Sans OT Reg" charset="0"/>
        <a:ea typeface="ヒラギノ角ゴ ProN W3" charset="0"/>
        <a:cs typeface="ヒラギノ角ゴ ProN W3" charset="0"/>
        <a:sym typeface="Vista Sans OT Reg"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75999"/>
    <a:srgbClr val="FFFFFF"/>
    <a:srgbClr val="DFEECE"/>
    <a:srgbClr val="CF7843"/>
    <a:srgbClr val="E1AD4F"/>
    <a:srgbClr val="719150"/>
    <a:srgbClr val="458281"/>
    <a:srgbClr val="466383"/>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9" autoAdjust="0"/>
    <p:restoredTop sz="94605" autoAdjust="0"/>
  </p:normalViewPr>
  <p:slideViewPr>
    <p:cSldViewPr>
      <p:cViewPr varScale="1">
        <p:scale>
          <a:sx n="86" d="100"/>
          <a:sy n="86" d="100"/>
        </p:scale>
        <p:origin x="-120" y="-240"/>
      </p:cViewPr>
      <p:guideLst>
        <p:guide orient="horz" pos="2560"/>
        <p:guide pos="4096"/>
      </p:guideLst>
    </p:cSldViewPr>
  </p:slideViewPr>
  <p:outlineViewPr>
    <p:cViewPr>
      <p:scale>
        <a:sx n="33" d="100"/>
        <a:sy n="33" d="100"/>
      </p:scale>
      <p:origin x="0" y="10464"/>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notesMaster" Target="notesMasters/notesMaster1.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lnSpc>
                <a:spcPct val="90000"/>
              </a:lnSpc>
              <a:defRPr sz="1200" smtClean="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lnSpc>
                <a:spcPct val="90000"/>
              </a:lnSpc>
              <a:defRPr sz="1200" smtClean="0"/>
            </a:lvl1pPr>
          </a:lstStyle>
          <a:p>
            <a:pPr>
              <a:defRPr/>
            </a:pPr>
            <a:fld id="{C918600D-5281-DC42-9065-19B7E62095E7}" type="datetime1">
              <a:rPr lang="en-US"/>
              <a:pPr>
                <a:defRPr/>
              </a:pPr>
              <a:t>6/3/12</a:t>
            </a:fld>
            <a:endParaRPr lang="en-US"/>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lnSpc>
                <a:spcPct val="90000"/>
              </a:lnSpc>
              <a:defRPr sz="1200" smtClean="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lnSpc>
                <a:spcPct val="90000"/>
              </a:lnSpc>
              <a:defRPr sz="1200" smtClean="0"/>
            </a:lvl1pPr>
          </a:lstStyle>
          <a:p>
            <a:pPr>
              <a:defRPr/>
            </a:pPr>
            <a:fld id="{E5766C37-9E4C-C141-938D-0C421CEDA07F}" type="slidenum">
              <a:rPr lang="en-US"/>
              <a:pPr>
                <a:defRPr/>
              </a:pPr>
              <a:t>‹#›</a:t>
            </a:fld>
            <a:endParaRPr lang="en-US"/>
          </a:p>
        </p:txBody>
      </p:sp>
    </p:spTree>
    <p:extLst>
      <p:ext uri="{BB962C8B-B14F-4D97-AF65-F5344CB8AC3E}">
        <p14:creationId xmlns:p14="http://schemas.microsoft.com/office/powerpoint/2010/main" val="3892159870"/>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Geneva" charset="0"/>
      </a:defRPr>
    </a:lvl1pPr>
    <a:lvl2pPr marL="457200" algn="l" defTabSz="457200" rtl="0" eaLnBrk="0" fontAlgn="base" hangingPunct="0">
      <a:spcBef>
        <a:spcPct val="30000"/>
      </a:spcBef>
      <a:spcAft>
        <a:spcPct val="0"/>
      </a:spcAft>
      <a:defRPr sz="1200" kern="1200">
        <a:solidFill>
          <a:schemeClr val="tx1"/>
        </a:solidFill>
        <a:latin typeface="+mn-lt"/>
        <a:ea typeface="Geneva" charset="0"/>
        <a:cs typeface="Geneva" charset="0"/>
      </a:defRPr>
    </a:lvl2pPr>
    <a:lvl3pPr marL="914400" algn="l" defTabSz="457200" rtl="0" eaLnBrk="0" fontAlgn="base" hangingPunct="0">
      <a:spcBef>
        <a:spcPct val="30000"/>
      </a:spcBef>
      <a:spcAft>
        <a:spcPct val="0"/>
      </a:spcAft>
      <a:defRPr sz="1200" kern="1200">
        <a:solidFill>
          <a:schemeClr val="tx1"/>
        </a:solidFill>
        <a:latin typeface="+mn-lt"/>
        <a:ea typeface="Geneva" charset="0"/>
        <a:cs typeface="Geneva" charset="0"/>
      </a:defRPr>
    </a:lvl3pPr>
    <a:lvl4pPr marL="1371600" algn="l" defTabSz="457200" rtl="0" eaLnBrk="0" fontAlgn="base" hangingPunct="0">
      <a:spcBef>
        <a:spcPct val="30000"/>
      </a:spcBef>
      <a:spcAft>
        <a:spcPct val="0"/>
      </a:spcAft>
      <a:defRPr sz="1200" kern="1200">
        <a:solidFill>
          <a:schemeClr val="tx1"/>
        </a:solidFill>
        <a:latin typeface="+mn-lt"/>
        <a:ea typeface="Geneva" charset="0"/>
        <a:cs typeface="Geneva" charset="0"/>
      </a:defRPr>
    </a:lvl4pPr>
    <a:lvl5pPr marL="1828800" algn="l" defTabSz="457200" rtl="0" eaLnBrk="0" fontAlgn="base" hangingPunct="0">
      <a:spcBef>
        <a:spcPct val="30000"/>
      </a:spcBef>
      <a:spcAft>
        <a:spcPct val="0"/>
      </a:spcAft>
      <a:defRPr sz="1200" kern="1200">
        <a:solidFill>
          <a:schemeClr val="tx1"/>
        </a:solidFill>
        <a:latin typeface="+mn-lt"/>
        <a:ea typeface="Geneva" charset="0"/>
        <a:cs typeface="Geneva"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4.4 Message Length When a message-body is included with a message, the length of that body is determined by one of the following (in order of precedence): 1. Any response message which MUST NOT include a message-body (such as the 1xx, 204, and 304 responses and any response to a HEAD request) is always terminated by the first empty line after the header fields, regardless of the entity-header fields present in the message. 2. If a Transfer-Encoding header field (section 14.40) is present and indicates that the "chunked" transfer coding has been applied, then Fielding, et. al. Standards Track [Page 32]  RFC 2068 HTTP/1.1 January 1997 the length is defined by the chunked encoding (section 3.6). 3. If a Content-Length header field (section 14.14) is present, its value in bytes represents the length of the message-body. 4. If the message uses the media type "multipart/</a:t>
            </a:r>
            <a:r>
              <a:rPr lang="en-US" dirty="0" err="1" smtClean="0"/>
              <a:t>byteranges</a:t>
            </a:r>
            <a:r>
              <a:rPr lang="en-US" dirty="0" smtClean="0"/>
              <a:t>", which is self-delimiting, then that defines the length. This media type MUST NOT be used unless the sender knows that the recipient can parse it; the presence in a request of a Range header with multiple byte-range </a:t>
            </a:r>
            <a:r>
              <a:rPr lang="en-US" dirty="0" err="1" smtClean="0"/>
              <a:t>specifiers</a:t>
            </a:r>
            <a:r>
              <a:rPr lang="en-US" dirty="0" smtClean="0"/>
              <a:t> implies that the client can parse multipart/</a:t>
            </a:r>
            <a:r>
              <a:rPr lang="en-US" dirty="0" err="1" smtClean="0"/>
              <a:t>byteranges</a:t>
            </a:r>
            <a:r>
              <a:rPr lang="en-US" dirty="0" smtClean="0"/>
              <a:t> responses. 5. By the server closing the connection. (Closing the connection cannot be used to indicate the end of a request body, since that would leave no possibility for the server to send back a response.) For compatibility with HTTP/1.0 applications, HTTP/1.1 requests containing a message-body MUST include a valid Content-Length header field unless the server is known to be HTTP/1.1 compliant. If a request contains a message-body and a Content-Length is not given, the server SHOULD respond with 400 (bad request) if it cannot determine the length of the message, or with 411 (length required) if it wishes to insist on receiving a valid Content-Length.</a:t>
            </a:r>
            <a:endParaRPr lang="en-US" dirty="0"/>
          </a:p>
        </p:txBody>
      </p:sp>
      <p:sp>
        <p:nvSpPr>
          <p:cNvPr id="4" name="Slide Number Placeholder 3"/>
          <p:cNvSpPr>
            <a:spLocks noGrp="1"/>
          </p:cNvSpPr>
          <p:nvPr>
            <p:ph type="sldNum" sz="quarter" idx="10"/>
          </p:nvPr>
        </p:nvSpPr>
        <p:spPr/>
        <p:txBody>
          <a:bodyPr/>
          <a:lstStyle/>
          <a:p>
            <a:pPr>
              <a:defRPr/>
            </a:pPr>
            <a:fld id="{E5766C37-9E4C-C141-938D-0C421CEDA07F}" type="slidenum">
              <a:rPr lang="en-US" smtClean="0"/>
              <a:pPr>
                <a:defRPr/>
              </a:pPr>
              <a:t>6</a:t>
            </a:fld>
            <a:endParaRPr lang="en-US"/>
          </a:p>
        </p:txBody>
      </p:sp>
    </p:spTree>
    <p:extLst>
      <p:ext uri="{BB962C8B-B14F-4D97-AF65-F5344CB8AC3E}">
        <p14:creationId xmlns:p14="http://schemas.microsoft.com/office/powerpoint/2010/main" val="19542786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602474261"/>
      </p:ext>
    </p:extLst>
  </p:cSld>
  <p:clrMapOvr>
    <a:masterClrMapping/>
  </p:clrMapOvr>
  <p:transition xmlns:p14="http://schemas.microsoft.com/office/powerpoint/2010/main" spd="slow">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46865841"/>
      </p:ext>
    </p:extLst>
  </p:cSld>
  <p:clrMapOvr>
    <a:masterClrMapping/>
  </p:clrMapOvr>
  <p:transition xmlns:p14="http://schemas.microsoft.com/office/powerpoint/2010/main" spd="slow">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92776889"/>
      </p:ext>
    </p:extLst>
  </p:cSld>
  <p:clrMapOvr>
    <a:masterClrMapping/>
  </p:clrMapOvr>
  <p:transition xmlns:p14="http://schemas.microsoft.com/office/powerpoint/2010/main" spd="med">
    <p:dissolv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87400" y="1295400"/>
            <a:ext cx="5632450" cy="6057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572250" y="1295400"/>
            <a:ext cx="5632450" cy="6057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31636434"/>
      </p:ext>
    </p:extLst>
  </p:cSld>
  <p:clrMapOvr>
    <a:masterClrMapping/>
  </p:clrMapOvr>
  <p:transition xmlns:p14="http://schemas.microsoft.com/office/powerpoint/2010/main" spd="med">
    <p:dissolv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5681952"/>
      </p:ext>
    </p:extLst>
  </p:cSld>
  <p:clrMapOvr>
    <a:masterClrMapping/>
  </p:clrMapOvr>
  <p:transition xmlns:p14="http://schemas.microsoft.com/office/powerpoint/2010/main" spd="med">
    <p:dissolve/>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4" Type="http://schemas.openxmlformats.org/officeDocument/2006/relationships/image" Target="../media/image1.png"/><Relationship Id="rId5"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4" Type="http://schemas.openxmlformats.org/officeDocument/2006/relationships/theme" Target="../theme/theme2.xml"/><Relationship Id="rId1" Type="http://schemas.openxmlformats.org/officeDocument/2006/relationships/slideLayout" Target="../slideLayouts/slideLayout3.xml"/><Relationship Id="rId2"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4">
            <a:alphaModFix amt="0"/>
          </a:blip>
          <a:srcRect/>
          <a:stretch>
            <a:fillRect/>
          </a:stretch>
        </a:blipFill>
        <a:effectLst/>
      </p:bgPr>
    </p:bg>
    <p:spTree>
      <p:nvGrpSpPr>
        <p:cNvPr id="1" name=""/>
        <p:cNvGrpSpPr/>
        <p:nvPr/>
      </p:nvGrpSpPr>
      <p:grpSpPr>
        <a:xfrm>
          <a:off x="0" y="0"/>
          <a:ext cx="0" cy="0"/>
          <a:chOff x="0" y="0"/>
          <a:chExt cx="0" cy="0"/>
        </a:xfrm>
      </p:grpSpPr>
      <p:sp>
        <p:nvSpPr>
          <p:cNvPr id="2050" name="Rectangle 5"/>
          <p:cNvSpPr>
            <a:spLocks noChangeArrowheads="1"/>
          </p:cNvSpPr>
          <p:nvPr/>
        </p:nvSpPr>
        <p:spPr bwMode="auto">
          <a:xfrm>
            <a:off x="0" y="0"/>
            <a:ext cx="13004800" cy="8128000"/>
          </a:xfrm>
          <a:prstGeom prst="rect">
            <a:avLst/>
          </a:prstGeom>
          <a:solidFill>
            <a:srgbClr val="375999"/>
          </a:solidFill>
          <a:ln w="203200">
            <a:solidFill>
              <a:srgbClr val="6B84B5"/>
            </a:solidFill>
            <a:miter lim="800000"/>
            <a:headEnd type="arrow" w="med" len="med"/>
            <a:tailEnd/>
          </a:ln>
        </p:spPr>
        <p:txBody>
          <a:bodyPr/>
          <a:lstStyle/>
          <a:p>
            <a:pPr>
              <a:lnSpc>
                <a:spcPct val="90000"/>
              </a:lnSpc>
            </a:pPr>
            <a:endParaRPr lang="en-US" sz="1800"/>
          </a:p>
        </p:txBody>
      </p:sp>
      <p:sp>
        <p:nvSpPr>
          <p:cNvPr id="2051" name="Rectangle 1"/>
          <p:cNvSpPr>
            <a:spLocks noGrp="1" noChangeArrowheads="1"/>
          </p:cNvSpPr>
          <p:nvPr>
            <p:ph type="title"/>
          </p:nvPr>
        </p:nvSpPr>
        <p:spPr bwMode="auto">
          <a:xfrm>
            <a:off x="787400" y="1943100"/>
            <a:ext cx="11430000"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38100" tIns="38100" rIns="38100" bIns="38100" numCol="1" anchor="ctr" anchorCtr="0" compatLnSpc="1">
            <a:prstTxWarp prst="textNoShape">
              <a:avLst/>
            </a:prstTxWarp>
          </a:bodyPr>
          <a:lstStyle/>
          <a:p>
            <a:pPr lvl="0"/>
            <a:r>
              <a:rPr lang="en-US">
                <a:sym typeface="Vista Sans OT Medium" charset="0"/>
              </a:rPr>
              <a:t>Click to edit Master title style</a:t>
            </a:r>
          </a:p>
        </p:txBody>
      </p:sp>
      <p:sp>
        <p:nvSpPr>
          <p:cNvPr id="2052" name="Rectangle 2"/>
          <p:cNvSpPr>
            <a:spLocks noGrp="1" noChangeArrowheads="1"/>
          </p:cNvSpPr>
          <p:nvPr>
            <p:ph type="body" idx="1"/>
          </p:nvPr>
        </p:nvSpPr>
        <p:spPr bwMode="auto">
          <a:xfrm>
            <a:off x="787400" y="6448425"/>
            <a:ext cx="11417300"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38100" tIns="38100" rIns="38100" bIns="38100" numCol="1" anchor="t" anchorCtr="0" compatLnSpc="1">
            <a:prstTxWarp prst="textNoShape">
              <a:avLst/>
            </a:prstTxWarp>
          </a:bodyPr>
          <a:lstStyle/>
          <a:p>
            <a:pPr lvl="0"/>
            <a:r>
              <a:rPr lang="en-US">
                <a:sym typeface="Vista Sans OT Reg" charset="0"/>
              </a:rPr>
              <a:t>Click to edit Master text styles</a:t>
            </a:r>
          </a:p>
          <a:p>
            <a:pPr lvl="1"/>
            <a:r>
              <a:rPr lang="en-US">
                <a:sym typeface="Vista Sans OT Reg" charset="0"/>
              </a:rPr>
              <a:t>Second level</a:t>
            </a:r>
          </a:p>
          <a:p>
            <a:pPr lvl="2"/>
            <a:r>
              <a:rPr lang="en-US">
                <a:sym typeface="Vista Sans OT Reg" charset="0"/>
              </a:rPr>
              <a:t>Third level</a:t>
            </a:r>
          </a:p>
        </p:txBody>
      </p:sp>
      <p:pic>
        <p:nvPicPr>
          <p:cNvPr id="205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2163" y="695325"/>
            <a:ext cx="16637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 bg1="dk2" tx1="lt1" bg2="dk1" tx2="lt2" accent1="accent1" accent2="accent2" accent3="accent3" accent4="accent4" accent5="accent5" accent6="accent6" hlink="hlink" folHlink="folHlink"/>
  <p:sldLayoutIdLst>
    <p:sldLayoutId id="2147483698" r:id="rId1"/>
    <p:sldLayoutId id="2147483699" r:id="rId2"/>
  </p:sldLayoutIdLst>
  <p:transition xmlns:p14="http://schemas.microsoft.com/office/powerpoint/2010/main" spd="slow">
    <p:fade thruBlk="1"/>
  </p:transition>
  <p:txStyles>
    <p:titleStyle>
      <a:lvl1pPr algn="l" rtl="0" eaLnBrk="0" fontAlgn="base" hangingPunct="0">
        <a:lnSpc>
          <a:spcPct val="90000"/>
        </a:lnSpc>
        <a:spcBef>
          <a:spcPct val="0"/>
        </a:spcBef>
        <a:spcAft>
          <a:spcPct val="0"/>
        </a:spcAft>
        <a:defRPr sz="5800">
          <a:solidFill>
            <a:schemeClr val="tx1"/>
          </a:solidFill>
          <a:latin typeface="+mj-lt"/>
          <a:ea typeface="+mj-ea"/>
          <a:cs typeface="+mj-cs"/>
          <a:sym typeface="Vista Sans OT Medium" charset="0"/>
        </a:defRPr>
      </a:lvl1pPr>
      <a:lvl2pPr algn="l" rtl="0" eaLnBrk="0" fontAlgn="base" hangingPunct="0">
        <a:lnSpc>
          <a:spcPct val="90000"/>
        </a:lnSpc>
        <a:spcBef>
          <a:spcPct val="0"/>
        </a:spcBef>
        <a:spcAft>
          <a:spcPct val="0"/>
        </a:spcAft>
        <a:defRPr sz="5800">
          <a:solidFill>
            <a:schemeClr val="tx1"/>
          </a:solidFill>
          <a:latin typeface="Vista Sans OT Medium" pitchFamily="-65" charset="0"/>
          <a:ea typeface="ヒラギノ角ゴ ProN W6" pitchFamily="-65" charset="-128"/>
          <a:cs typeface="ヒラギノ角ゴ ProN W6" pitchFamily="-65" charset="-128"/>
          <a:sym typeface="Vista Sans OT Medium" charset="0"/>
        </a:defRPr>
      </a:lvl2pPr>
      <a:lvl3pPr algn="l" rtl="0" eaLnBrk="0" fontAlgn="base" hangingPunct="0">
        <a:lnSpc>
          <a:spcPct val="90000"/>
        </a:lnSpc>
        <a:spcBef>
          <a:spcPct val="0"/>
        </a:spcBef>
        <a:spcAft>
          <a:spcPct val="0"/>
        </a:spcAft>
        <a:defRPr sz="5800">
          <a:solidFill>
            <a:schemeClr val="tx1"/>
          </a:solidFill>
          <a:latin typeface="Vista Sans OT Medium" pitchFamily="-65" charset="0"/>
          <a:ea typeface="ヒラギノ角ゴ ProN W6" pitchFamily="-65" charset="-128"/>
          <a:cs typeface="ヒラギノ角ゴ ProN W6" pitchFamily="-65" charset="-128"/>
          <a:sym typeface="Vista Sans OT Medium" charset="0"/>
        </a:defRPr>
      </a:lvl3pPr>
      <a:lvl4pPr algn="l" rtl="0" eaLnBrk="0" fontAlgn="base" hangingPunct="0">
        <a:lnSpc>
          <a:spcPct val="90000"/>
        </a:lnSpc>
        <a:spcBef>
          <a:spcPct val="0"/>
        </a:spcBef>
        <a:spcAft>
          <a:spcPct val="0"/>
        </a:spcAft>
        <a:defRPr sz="5800">
          <a:solidFill>
            <a:schemeClr val="tx1"/>
          </a:solidFill>
          <a:latin typeface="Vista Sans OT Medium" pitchFamily="-65" charset="0"/>
          <a:ea typeface="ヒラギノ角ゴ ProN W6" pitchFamily="-65" charset="-128"/>
          <a:cs typeface="ヒラギノ角ゴ ProN W6" pitchFamily="-65" charset="-128"/>
          <a:sym typeface="Vista Sans OT Medium" charset="0"/>
        </a:defRPr>
      </a:lvl4pPr>
      <a:lvl5pPr algn="l" rtl="0" eaLnBrk="0" fontAlgn="base" hangingPunct="0">
        <a:lnSpc>
          <a:spcPct val="90000"/>
        </a:lnSpc>
        <a:spcBef>
          <a:spcPct val="0"/>
        </a:spcBef>
        <a:spcAft>
          <a:spcPct val="0"/>
        </a:spcAft>
        <a:defRPr sz="5800">
          <a:solidFill>
            <a:schemeClr val="tx1"/>
          </a:solidFill>
          <a:latin typeface="Vista Sans OT Medium" pitchFamily="-65" charset="0"/>
          <a:ea typeface="ヒラギノ角ゴ ProN W6" pitchFamily="-65" charset="-128"/>
          <a:cs typeface="ヒラギノ角ゴ ProN W6" pitchFamily="-65" charset="-128"/>
          <a:sym typeface="Vista Sans OT Medium" charset="0"/>
        </a:defRPr>
      </a:lvl5pPr>
      <a:lvl6pPr marL="457200" algn="l" rtl="0" fontAlgn="base">
        <a:lnSpc>
          <a:spcPct val="90000"/>
        </a:lnSpc>
        <a:spcBef>
          <a:spcPct val="0"/>
        </a:spcBef>
        <a:spcAft>
          <a:spcPct val="0"/>
        </a:spcAft>
        <a:defRPr sz="5800">
          <a:solidFill>
            <a:schemeClr val="tx1"/>
          </a:solidFill>
          <a:latin typeface="Vista Sans OT Medium" pitchFamily="-65" charset="0"/>
          <a:ea typeface="ヒラギノ角ゴ ProN W6" pitchFamily="-65" charset="-128"/>
          <a:cs typeface="ヒラギノ角ゴ ProN W6" pitchFamily="-65" charset="-128"/>
          <a:sym typeface="Vista Sans OT Medium" pitchFamily="-65" charset="0"/>
        </a:defRPr>
      </a:lvl6pPr>
      <a:lvl7pPr marL="914400" algn="l" rtl="0" fontAlgn="base">
        <a:lnSpc>
          <a:spcPct val="90000"/>
        </a:lnSpc>
        <a:spcBef>
          <a:spcPct val="0"/>
        </a:spcBef>
        <a:spcAft>
          <a:spcPct val="0"/>
        </a:spcAft>
        <a:defRPr sz="5800">
          <a:solidFill>
            <a:schemeClr val="tx1"/>
          </a:solidFill>
          <a:latin typeface="Vista Sans OT Medium" pitchFamily="-65" charset="0"/>
          <a:ea typeface="ヒラギノ角ゴ ProN W6" pitchFamily="-65" charset="-128"/>
          <a:cs typeface="ヒラギノ角ゴ ProN W6" pitchFamily="-65" charset="-128"/>
          <a:sym typeface="Vista Sans OT Medium" pitchFamily="-65" charset="0"/>
        </a:defRPr>
      </a:lvl7pPr>
      <a:lvl8pPr marL="1371600" algn="l" rtl="0" fontAlgn="base">
        <a:lnSpc>
          <a:spcPct val="90000"/>
        </a:lnSpc>
        <a:spcBef>
          <a:spcPct val="0"/>
        </a:spcBef>
        <a:spcAft>
          <a:spcPct val="0"/>
        </a:spcAft>
        <a:defRPr sz="5800">
          <a:solidFill>
            <a:schemeClr val="tx1"/>
          </a:solidFill>
          <a:latin typeface="Vista Sans OT Medium" pitchFamily="-65" charset="0"/>
          <a:ea typeface="ヒラギノ角ゴ ProN W6" pitchFamily="-65" charset="-128"/>
          <a:cs typeface="ヒラギノ角ゴ ProN W6" pitchFamily="-65" charset="-128"/>
          <a:sym typeface="Vista Sans OT Medium" pitchFamily="-65" charset="0"/>
        </a:defRPr>
      </a:lvl8pPr>
      <a:lvl9pPr marL="1828800" algn="l" rtl="0" fontAlgn="base">
        <a:lnSpc>
          <a:spcPct val="90000"/>
        </a:lnSpc>
        <a:spcBef>
          <a:spcPct val="0"/>
        </a:spcBef>
        <a:spcAft>
          <a:spcPct val="0"/>
        </a:spcAft>
        <a:defRPr sz="5800">
          <a:solidFill>
            <a:schemeClr val="tx1"/>
          </a:solidFill>
          <a:latin typeface="Vista Sans OT Medium" pitchFamily="-65" charset="0"/>
          <a:ea typeface="ヒラギノ角ゴ ProN W6" pitchFamily="-65" charset="-128"/>
          <a:cs typeface="ヒラギノ角ゴ ProN W6" pitchFamily="-65" charset="-128"/>
          <a:sym typeface="Vista Sans OT Medium" pitchFamily="-65" charset="0"/>
        </a:defRPr>
      </a:lvl9pPr>
    </p:titleStyle>
    <p:bodyStyle>
      <a:lvl1pPr marL="342900" indent="-342900" algn="l" rtl="0" eaLnBrk="0" fontAlgn="base" hangingPunct="0">
        <a:spcBef>
          <a:spcPts val="200"/>
        </a:spcBef>
        <a:spcAft>
          <a:spcPct val="0"/>
        </a:spcAft>
        <a:buChar char="•"/>
        <a:defRPr sz="3200">
          <a:solidFill>
            <a:srgbClr val="AFBEE3"/>
          </a:solidFill>
          <a:latin typeface="+mn-lt"/>
          <a:ea typeface="+mn-ea"/>
          <a:cs typeface="+mn-cs"/>
          <a:sym typeface="Vista Sans OT Reg" charset="0"/>
        </a:defRPr>
      </a:lvl1pPr>
      <a:lvl2pPr marL="742950" indent="-285750" algn="l" rtl="0" eaLnBrk="0" fontAlgn="base" hangingPunct="0">
        <a:spcBef>
          <a:spcPts val="200"/>
        </a:spcBef>
        <a:spcAft>
          <a:spcPct val="0"/>
        </a:spcAft>
        <a:buChar char="–"/>
        <a:defRPr sz="2800">
          <a:solidFill>
            <a:srgbClr val="AFBEE3"/>
          </a:solidFill>
          <a:latin typeface="+mn-lt"/>
          <a:ea typeface="+mn-ea"/>
          <a:cs typeface="+mn-cs"/>
          <a:sym typeface="Vista Sans OT Reg" charset="0"/>
        </a:defRPr>
      </a:lvl2pPr>
      <a:lvl3pPr marL="1143000" indent="-228600" algn="l" rtl="0" eaLnBrk="0" fontAlgn="base" hangingPunct="0">
        <a:spcBef>
          <a:spcPts val="200"/>
        </a:spcBef>
        <a:spcAft>
          <a:spcPct val="0"/>
        </a:spcAft>
        <a:buChar char="•"/>
        <a:defRPr sz="2400">
          <a:solidFill>
            <a:srgbClr val="AFBEE3"/>
          </a:solidFill>
          <a:latin typeface="+mn-lt"/>
          <a:ea typeface="+mn-ea"/>
          <a:cs typeface="+mn-cs"/>
          <a:sym typeface="Vista Sans OT Reg" charset="0"/>
        </a:defRPr>
      </a:lvl3pPr>
      <a:lvl4pPr marL="1600200" indent="-228600" algn="l" rtl="0" eaLnBrk="0" fontAlgn="base" hangingPunct="0">
        <a:spcBef>
          <a:spcPts val="200"/>
        </a:spcBef>
        <a:spcAft>
          <a:spcPct val="0"/>
        </a:spcAft>
        <a:buChar char="–"/>
        <a:defRPr sz="2000">
          <a:solidFill>
            <a:srgbClr val="AFBEE3"/>
          </a:solidFill>
          <a:latin typeface="+mn-lt"/>
          <a:ea typeface="+mn-ea"/>
          <a:cs typeface="+mn-cs"/>
          <a:sym typeface="Vista Sans OT Reg" charset="0"/>
        </a:defRPr>
      </a:lvl4pPr>
      <a:lvl5pPr marL="2057400" indent="-228600" algn="l" rtl="0" eaLnBrk="0" fontAlgn="base" hangingPunct="0">
        <a:spcBef>
          <a:spcPts val="200"/>
        </a:spcBef>
        <a:spcAft>
          <a:spcPct val="0"/>
        </a:spcAft>
        <a:buChar char="»"/>
        <a:defRPr sz="2000">
          <a:solidFill>
            <a:srgbClr val="AFBEE3"/>
          </a:solidFill>
          <a:latin typeface="+mn-lt"/>
          <a:ea typeface="+mn-ea"/>
          <a:cs typeface="+mn-cs"/>
          <a:sym typeface="Vista Sans OT Reg" charset="0"/>
        </a:defRPr>
      </a:lvl5pPr>
      <a:lvl6pPr marL="457200" algn="l" rtl="0" fontAlgn="base">
        <a:spcBef>
          <a:spcPts val="200"/>
        </a:spcBef>
        <a:spcAft>
          <a:spcPct val="0"/>
        </a:spcAft>
        <a:defRPr>
          <a:solidFill>
            <a:srgbClr val="AFBEE3"/>
          </a:solidFill>
          <a:latin typeface="+mn-lt"/>
          <a:ea typeface="+mn-ea"/>
          <a:cs typeface="+mn-cs"/>
          <a:sym typeface="Vista Sans OT Reg" pitchFamily="-65" charset="0"/>
        </a:defRPr>
      </a:lvl6pPr>
      <a:lvl7pPr marL="914400" algn="l" rtl="0" fontAlgn="base">
        <a:spcBef>
          <a:spcPts val="200"/>
        </a:spcBef>
        <a:spcAft>
          <a:spcPct val="0"/>
        </a:spcAft>
        <a:defRPr>
          <a:solidFill>
            <a:srgbClr val="AFBEE3"/>
          </a:solidFill>
          <a:latin typeface="+mn-lt"/>
          <a:ea typeface="+mn-ea"/>
          <a:cs typeface="+mn-cs"/>
          <a:sym typeface="Vista Sans OT Reg" pitchFamily="-65" charset="0"/>
        </a:defRPr>
      </a:lvl7pPr>
      <a:lvl8pPr marL="1371600" algn="l" rtl="0" fontAlgn="base">
        <a:spcBef>
          <a:spcPts val="200"/>
        </a:spcBef>
        <a:spcAft>
          <a:spcPct val="0"/>
        </a:spcAft>
        <a:defRPr>
          <a:solidFill>
            <a:srgbClr val="AFBEE3"/>
          </a:solidFill>
          <a:latin typeface="+mn-lt"/>
          <a:ea typeface="+mn-ea"/>
          <a:cs typeface="+mn-cs"/>
          <a:sym typeface="Vista Sans OT Reg" pitchFamily="-65" charset="0"/>
        </a:defRPr>
      </a:lvl8pPr>
      <a:lvl9pPr marL="1828800" algn="l" rtl="0" fontAlgn="base">
        <a:spcBef>
          <a:spcPts val="200"/>
        </a:spcBef>
        <a:spcAft>
          <a:spcPct val="0"/>
        </a:spcAft>
        <a:defRPr>
          <a:solidFill>
            <a:srgbClr val="AFBEE3"/>
          </a:solidFill>
          <a:latin typeface="+mn-lt"/>
          <a:ea typeface="+mn-ea"/>
          <a:cs typeface="+mn-cs"/>
          <a:sym typeface="Vista Sans OT Reg" pitchFamily="-65"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4"/>
          <p:cNvSpPr>
            <a:spLocks noChangeArrowheads="1"/>
          </p:cNvSpPr>
          <p:nvPr/>
        </p:nvSpPr>
        <p:spPr bwMode="auto">
          <a:xfrm>
            <a:off x="0" y="0"/>
            <a:ext cx="13004800" cy="8128000"/>
          </a:xfrm>
          <a:prstGeom prst="rect">
            <a:avLst/>
          </a:prstGeom>
          <a:solidFill>
            <a:schemeClr val="bg1"/>
          </a:solidFill>
          <a:ln w="203200">
            <a:solidFill>
              <a:srgbClr val="FFFFFF"/>
            </a:solidFill>
            <a:miter lim="800000"/>
            <a:headEnd type="arrow" w="med" len="med"/>
            <a:tailEnd/>
          </a:ln>
        </p:spPr>
        <p:txBody>
          <a:bodyPr/>
          <a:lstStyle/>
          <a:p>
            <a:pPr>
              <a:lnSpc>
                <a:spcPct val="90000"/>
              </a:lnSpc>
            </a:pPr>
            <a:endParaRPr lang="en-US" sz="1800"/>
          </a:p>
        </p:txBody>
      </p:sp>
      <p:sp>
        <p:nvSpPr>
          <p:cNvPr id="4099" name="Rectangle 1"/>
          <p:cNvSpPr>
            <a:spLocks noGrp="1" noChangeArrowheads="1"/>
          </p:cNvSpPr>
          <p:nvPr>
            <p:ph type="title"/>
          </p:nvPr>
        </p:nvSpPr>
        <p:spPr bwMode="auto">
          <a:xfrm>
            <a:off x="787400" y="647700"/>
            <a:ext cx="11417300"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sym typeface="Vista Sans OT Medium" charset="0"/>
              </a:rPr>
              <a:t>Click to edit Master title style</a:t>
            </a:r>
          </a:p>
        </p:txBody>
      </p:sp>
      <p:sp>
        <p:nvSpPr>
          <p:cNvPr id="4100" name="Rectangle 2"/>
          <p:cNvSpPr>
            <a:spLocks noGrp="1" noChangeArrowheads="1"/>
          </p:cNvSpPr>
          <p:nvPr>
            <p:ph type="body" idx="1"/>
          </p:nvPr>
        </p:nvSpPr>
        <p:spPr bwMode="auto">
          <a:xfrm>
            <a:off x="787400" y="1295400"/>
            <a:ext cx="11417300" cy="605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sym typeface="Vista Sans OT Medium" charset="0"/>
              </a:rPr>
              <a:t>Click to edit Master text styles</a:t>
            </a:r>
          </a:p>
          <a:p>
            <a:pPr lvl="1"/>
            <a:r>
              <a:rPr lang="en-US">
                <a:sym typeface="Vista Sans OT Reg" charset="0"/>
              </a:rPr>
              <a:t>Second level</a:t>
            </a:r>
          </a:p>
          <a:p>
            <a:pPr lvl="2"/>
            <a:r>
              <a:rPr lang="en-US">
                <a:sym typeface="Vista Sans OT Reg" charset="0"/>
              </a:rPr>
              <a:t>Third level</a:t>
            </a:r>
          </a:p>
          <a:p>
            <a:pPr lvl="3"/>
            <a:r>
              <a:rPr lang="en-US">
                <a:sym typeface="Vista Sans OT Reg" charset="0"/>
              </a:rPr>
              <a:t>Fourth level</a:t>
            </a:r>
          </a:p>
          <a:p>
            <a:pPr lvl="4"/>
            <a:r>
              <a:rPr lang="en-US">
                <a:sym typeface="Vista Sans OT Reg" charset="0"/>
              </a:rPr>
              <a:t>Fifth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Lst>
  <p:transition xmlns:p14="http://schemas.microsoft.com/office/powerpoint/2010/main" spd="med">
    <p:dissolve/>
  </p:transition>
  <p:txStyles>
    <p:titleStyle>
      <a:lvl1pPr algn="l" rtl="0" eaLnBrk="0" fontAlgn="base" hangingPunct="0">
        <a:lnSpc>
          <a:spcPct val="90000"/>
        </a:lnSpc>
        <a:spcBef>
          <a:spcPct val="0"/>
        </a:spcBef>
        <a:spcAft>
          <a:spcPct val="0"/>
        </a:spcAft>
        <a:defRPr sz="4600">
          <a:solidFill>
            <a:schemeClr val="tx1"/>
          </a:solidFill>
          <a:latin typeface="+mj-lt"/>
          <a:ea typeface="+mj-ea"/>
          <a:cs typeface="+mj-cs"/>
          <a:sym typeface="Vista Sans OT Medium" charset="0"/>
        </a:defRPr>
      </a:lvl1pPr>
      <a:lvl2pPr algn="l" rtl="0" eaLnBrk="0" fontAlgn="base" hangingPunct="0">
        <a:lnSpc>
          <a:spcPct val="90000"/>
        </a:lnSpc>
        <a:spcBef>
          <a:spcPct val="0"/>
        </a:spcBef>
        <a:spcAft>
          <a:spcPct val="0"/>
        </a:spcAft>
        <a:defRPr sz="4600">
          <a:solidFill>
            <a:schemeClr val="tx1"/>
          </a:solidFill>
          <a:latin typeface="Vista Sans OT Medium" pitchFamily="-65" charset="0"/>
          <a:ea typeface="ヒラギノ角ゴ ProN W6" pitchFamily="-65" charset="-128"/>
          <a:cs typeface="ヒラギノ角ゴ ProN W6" pitchFamily="-65" charset="-128"/>
          <a:sym typeface="Vista Sans OT Medium" charset="0"/>
        </a:defRPr>
      </a:lvl2pPr>
      <a:lvl3pPr algn="l" rtl="0" eaLnBrk="0" fontAlgn="base" hangingPunct="0">
        <a:lnSpc>
          <a:spcPct val="90000"/>
        </a:lnSpc>
        <a:spcBef>
          <a:spcPct val="0"/>
        </a:spcBef>
        <a:spcAft>
          <a:spcPct val="0"/>
        </a:spcAft>
        <a:defRPr sz="4600">
          <a:solidFill>
            <a:schemeClr val="tx1"/>
          </a:solidFill>
          <a:latin typeface="Vista Sans OT Medium" pitchFamily="-65" charset="0"/>
          <a:ea typeface="ヒラギノ角ゴ ProN W6" pitchFamily="-65" charset="-128"/>
          <a:cs typeface="ヒラギノ角ゴ ProN W6" pitchFamily="-65" charset="-128"/>
          <a:sym typeface="Vista Sans OT Medium" charset="0"/>
        </a:defRPr>
      </a:lvl3pPr>
      <a:lvl4pPr algn="l" rtl="0" eaLnBrk="0" fontAlgn="base" hangingPunct="0">
        <a:lnSpc>
          <a:spcPct val="90000"/>
        </a:lnSpc>
        <a:spcBef>
          <a:spcPct val="0"/>
        </a:spcBef>
        <a:spcAft>
          <a:spcPct val="0"/>
        </a:spcAft>
        <a:defRPr sz="4600">
          <a:solidFill>
            <a:schemeClr val="tx1"/>
          </a:solidFill>
          <a:latin typeface="Vista Sans OT Medium" pitchFamily="-65" charset="0"/>
          <a:ea typeface="ヒラギノ角ゴ ProN W6" pitchFamily="-65" charset="-128"/>
          <a:cs typeface="ヒラギノ角ゴ ProN W6" pitchFamily="-65" charset="-128"/>
          <a:sym typeface="Vista Sans OT Medium" charset="0"/>
        </a:defRPr>
      </a:lvl4pPr>
      <a:lvl5pPr algn="l" rtl="0" eaLnBrk="0" fontAlgn="base" hangingPunct="0">
        <a:lnSpc>
          <a:spcPct val="90000"/>
        </a:lnSpc>
        <a:spcBef>
          <a:spcPct val="0"/>
        </a:spcBef>
        <a:spcAft>
          <a:spcPct val="0"/>
        </a:spcAft>
        <a:defRPr sz="4600">
          <a:solidFill>
            <a:schemeClr val="tx1"/>
          </a:solidFill>
          <a:latin typeface="Vista Sans OT Medium" pitchFamily="-65" charset="0"/>
          <a:ea typeface="ヒラギノ角ゴ ProN W6" pitchFamily="-65" charset="-128"/>
          <a:cs typeface="ヒラギノ角ゴ ProN W6" pitchFamily="-65" charset="-128"/>
          <a:sym typeface="Vista Sans OT Medium" charset="0"/>
        </a:defRPr>
      </a:lvl5pPr>
      <a:lvl6pPr marL="457200" algn="l" rtl="0" fontAlgn="base">
        <a:lnSpc>
          <a:spcPct val="90000"/>
        </a:lnSpc>
        <a:spcBef>
          <a:spcPct val="0"/>
        </a:spcBef>
        <a:spcAft>
          <a:spcPct val="0"/>
        </a:spcAft>
        <a:defRPr sz="4600">
          <a:solidFill>
            <a:schemeClr val="tx1"/>
          </a:solidFill>
          <a:latin typeface="Vista Sans OT Medium" pitchFamily="-65" charset="0"/>
          <a:ea typeface="ヒラギノ角ゴ ProN W6" pitchFamily="-65" charset="-128"/>
          <a:cs typeface="ヒラギノ角ゴ ProN W6" pitchFamily="-65" charset="-128"/>
          <a:sym typeface="Vista Sans OT Medium" pitchFamily="-65" charset="0"/>
        </a:defRPr>
      </a:lvl6pPr>
      <a:lvl7pPr marL="914400" algn="l" rtl="0" fontAlgn="base">
        <a:lnSpc>
          <a:spcPct val="90000"/>
        </a:lnSpc>
        <a:spcBef>
          <a:spcPct val="0"/>
        </a:spcBef>
        <a:spcAft>
          <a:spcPct val="0"/>
        </a:spcAft>
        <a:defRPr sz="4600">
          <a:solidFill>
            <a:schemeClr val="tx1"/>
          </a:solidFill>
          <a:latin typeface="Vista Sans OT Medium" pitchFamily="-65" charset="0"/>
          <a:ea typeface="ヒラギノ角ゴ ProN W6" pitchFamily="-65" charset="-128"/>
          <a:cs typeface="ヒラギノ角ゴ ProN W6" pitchFamily="-65" charset="-128"/>
          <a:sym typeface="Vista Sans OT Medium" pitchFamily="-65" charset="0"/>
        </a:defRPr>
      </a:lvl7pPr>
      <a:lvl8pPr marL="1371600" algn="l" rtl="0" fontAlgn="base">
        <a:lnSpc>
          <a:spcPct val="90000"/>
        </a:lnSpc>
        <a:spcBef>
          <a:spcPct val="0"/>
        </a:spcBef>
        <a:spcAft>
          <a:spcPct val="0"/>
        </a:spcAft>
        <a:defRPr sz="4600">
          <a:solidFill>
            <a:schemeClr val="tx1"/>
          </a:solidFill>
          <a:latin typeface="Vista Sans OT Medium" pitchFamily="-65" charset="0"/>
          <a:ea typeface="ヒラギノ角ゴ ProN W6" pitchFamily="-65" charset="-128"/>
          <a:cs typeface="ヒラギノ角ゴ ProN W6" pitchFamily="-65" charset="-128"/>
          <a:sym typeface="Vista Sans OT Medium" pitchFamily="-65" charset="0"/>
        </a:defRPr>
      </a:lvl8pPr>
      <a:lvl9pPr marL="1828800" algn="l" rtl="0" fontAlgn="base">
        <a:lnSpc>
          <a:spcPct val="90000"/>
        </a:lnSpc>
        <a:spcBef>
          <a:spcPct val="0"/>
        </a:spcBef>
        <a:spcAft>
          <a:spcPct val="0"/>
        </a:spcAft>
        <a:defRPr sz="4600">
          <a:solidFill>
            <a:schemeClr val="tx1"/>
          </a:solidFill>
          <a:latin typeface="Vista Sans OT Medium" pitchFamily="-65" charset="0"/>
          <a:ea typeface="ヒラギノ角ゴ ProN W6" pitchFamily="-65" charset="-128"/>
          <a:cs typeface="ヒラギノ角ゴ ProN W6" pitchFamily="-65" charset="-128"/>
          <a:sym typeface="Vista Sans OT Medium" pitchFamily="-65" charset="0"/>
        </a:defRPr>
      </a:lvl9pPr>
    </p:titleStyle>
    <p:bodyStyle>
      <a:lvl1pPr marL="342900" indent="-342900" algn="l" rtl="0" eaLnBrk="0" fontAlgn="base" hangingPunct="0">
        <a:spcBef>
          <a:spcPts val="3300"/>
        </a:spcBef>
        <a:spcAft>
          <a:spcPct val="0"/>
        </a:spcAft>
        <a:buChar char="•"/>
        <a:defRPr sz="3400">
          <a:solidFill>
            <a:srgbClr val="7183B2"/>
          </a:solidFill>
          <a:latin typeface="+mn-lt"/>
          <a:ea typeface="+mn-ea"/>
          <a:cs typeface="+mn-cs"/>
          <a:sym typeface="Vista Sans OT Medium" charset="0"/>
        </a:defRPr>
      </a:lvl1pPr>
      <a:lvl2pPr marL="214313" indent="-214313" algn="l" rtl="0" eaLnBrk="0" fontAlgn="base" hangingPunct="0">
        <a:lnSpc>
          <a:spcPct val="110000"/>
        </a:lnSpc>
        <a:spcBef>
          <a:spcPts val="1700"/>
        </a:spcBef>
        <a:spcAft>
          <a:spcPct val="0"/>
        </a:spcAft>
        <a:buClr>
          <a:srgbClr val="415995"/>
        </a:buClr>
        <a:buSzPct val="64000"/>
        <a:buFont typeface="Lucida Grande" charset="0"/>
        <a:buChar char="▪"/>
        <a:defRPr sz="2800">
          <a:solidFill>
            <a:schemeClr val="tx1"/>
          </a:solidFill>
          <a:latin typeface="Vista Sans OT Reg" pitchFamily="-65" charset="0"/>
          <a:ea typeface="ヒラギノ角ゴ ProN W3" pitchFamily="-65" charset="-128"/>
          <a:cs typeface="ヒラギノ角ゴ ProN W3" pitchFamily="-65" charset="-128"/>
          <a:sym typeface="Vista Sans OT Reg" charset="0"/>
        </a:defRPr>
      </a:lvl2pPr>
      <a:lvl3pPr marL="479425" indent="-238125" algn="l" rtl="0" eaLnBrk="0" fontAlgn="base" hangingPunct="0">
        <a:lnSpc>
          <a:spcPct val="110000"/>
        </a:lnSpc>
        <a:spcBef>
          <a:spcPts val="1400"/>
        </a:spcBef>
        <a:spcAft>
          <a:spcPct val="0"/>
        </a:spcAft>
        <a:buClr>
          <a:srgbClr val="888888"/>
        </a:buClr>
        <a:buSzPct val="64000"/>
        <a:buFont typeface="Lucida Grande" charset="0"/>
        <a:buChar char="▪"/>
        <a:defRPr sz="2800">
          <a:solidFill>
            <a:schemeClr val="tx1"/>
          </a:solidFill>
          <a:latin typeface="Vista Sans OT Reg" pitchFamily="-65" charset="0"/>
          <a:ea typeface="ヒラギノ角ゴ ProN W3" pitchFamily="-65" charset="-128"/>
          <a:cs typeface="ヒラギノ角ゴ ProN W3" pitchFamily="-65" charset="-128"/>
          <a:sym typeface="Vista Sans OT Reg" charset="0"/>
        </a:defRPr>
      </a:lvl3pPr>
      <a:lvl4pPr marL="687388" indent="-174625" algn="l" rtl="0" eaLnBrk="0" fontAlgn="base" hangingPunct="0">
        <a:lnSpc>
          <a:spcPct val="110000"/>
        </a:lnSpc>
        <a:spcBef>
          <a:spcPts val="1400"/>
        </a:spcBef>
        <a:spcAft>
          <a:spcPct val="0"/>
        </a:spcAft>
        <a:buClr>
          <a:srgbClr val="888888"/>
        </a:buClr>
        <a:buSzPct val="54000"/>
        <a:buFont typeface="Lucida Grande" charset="0"/>
        <a:buChar char="▪"/>
        <a:defRPr sz="2600">
          <a:solidFill>
            <a:schemeClr val="tx1"/>
          </a:solidFill>
          <a:latin typeface="Vista Sans OT Reg" pitchFamily="-65" charset="0"/>
          <a:ea typeface="ヒラギノ角ゴ ProN W3" pitchFamily="-65" charset="-128"/>
          <a:cs typeface="ヒラギノ角ゴ ProN W3" pitchFamily="-65" charset="-128"/>
          <a:sym typeface="Vista Sans OT Reg" charset="0"/>
        </a:defRPr>
      </a:lvl4pPr>
      <a:lvl5pPr marL="925513" indent="-180975" algn="l" rtl="0" eaLnBrk="0" fontAlgn="base" hangingPunct="0">
        <a:lnSpc>
          <a:spcPct val="110000"/>
        </a:lnSpc>
        <a:spcBef>
          <a:spcPts val="1400"/>
        </a:spcBef>
        <a:spcAft>
          <a:spcPct val="0"/>
        </a:spcAft>
        <a:buClr>
          <a:srgbClr val="888888"/>
        </a:buClr>
        <a:buSzPct val="44000"/>
        <a:buFont typeface="Lucida Grande" charset="0"/>
        <a:buChar char="▪"/>
        <a:defRPr sz="2600">
          <a:solidFill>
            <a:schemeClr val="tx1"/>
          </a:solidFill>
          <a:latin typeface="Vista Sans OT Reg" pitchFamily="-65" charset="0"/>
          <a:ea typeface="ヒラギノ角ゴ ProN W3" pitchFamily="-65" charset="-128"/>
          <a:cs typeface="ヒラギノ角ゴ ProN W3" pitchFamily="-65" charset="-128"/>
          <a:sym typeface="Vista Sans OT Reg" charset="0"/>
        </a:defRPr>
      </a:lvl5pPr>
      <a:lvl6pPr marL="1382713" indent="-180975" algn="l" rtl="0" fontAlgn="base">
        <a:lnSpc>
          <a:spcPct val="110000"/>
        </a:lnSpc>
        <a:spcBef>
          <a:spcPts val="1400"/>
        </a:spcBef>
        <a:spcAft>
          <a:spcPct val="0"/>
        </a:spcAft>
        <a:buClr>
          <a:srgbClr val="888888"/>
        </a:buClr>
        <a:buSzPct val="44000"/>
        <a:buFont typeface="Lucida Grande" pitchFamily="-65" charset="0"/>
        <a:buChar char="▪"/>
        <a:defRPr sz="2600">
          <a:solidFill>
            <a:schemeClr val="tx1"/>
          </a:solidFill>
          <a:latin typeface="Vista Sans OT Reg" pitchFamily="-65" charset="0"/>
          <a:ea typeface="ヒラギノ角ゴ ProN W3" pitchFamily="-65" charset="-128"/>
          <a:cs typeface="ヒラギノ角ゴ ProN W3" pitchFamily="-65" charset="-128"/>
          <a:sym typeface="Vista Sans OT Reg" pitchFamily="-65" charset="0"/>
        </a:defRPr>
      </a:lvl6pPr>
      <a:lvl7pPr marL="1839913" indent="-180975" algn="l" rtl="0" fontAlgn="base">
        <a:lnSpc>
          <a:spcPct val="110000"/>
        </a:lnSpc>
        <a:spcBef>
          <a:spcPts val="1400"/>
        </a:spcBef>
        <a:spcAft>
          <a:spcPct val="0"/>
        </a:spcAft>
        <a:buClr>
          <a:srgbClr val="888888"/>
        </a:buClr>
        <a:buSzPct val="44000"/>
        <a:buFont typeface="Lucida Grande" pitchFamily="-65" charset="0"/>
        <a:buChar char="▪"/>
        <a:defRPr sz="2600">
          <a:solidFill>
            <a:schemeClr val="tx1"/>
          </a:solidFill>
          <a:latin typeface="Vista Sans OT Reg" pitchFamily="-65" charset="0"/>
          <a:ea typeface="ヒラギノ角ゴ ProN W3" pitchFamily="-65" charset="-128"/>
          <a:cs typeface="ヒラギノ角ゴ ProN W3" pitchFamily="-65" charset="-128"/>
          <a:sym typeface="Vista Sans OT Reg" pitchFamily="-65" charset="0"/>
        </a:defRPr>
      </a:lvl7pPr>
      <a:lvl8pPr marL="2297113" indent="-180975" algn="l" rtl="0" fontAlgn="base">
        <a:lnSpc>
          <a:spcPct val="110000"/>
        </a:lnSpc>
        <a:spcBef>
          <a:spcPts val="1400"/>
        </a:spcBef>
        <a:spcAft>
          <a:spcPct val="0"/>
        </a:spcAft>
        <a:buClr>
          <a:srgbClr val="888888"/>
        </a:buClr>
        <a:buSzPct val="44000"/>
        <a:buFont typeface="Lucida Grande" pitchFamily="-65" charset="0"/>
        <a:buChar char="▪"/>
        <a:defRPr sz="2600">
          <a:solidFill>
            <a:schemeClr val="tx1"/>
          </a:solidFill>
          <a:latin typeface="Vista Sans OT Reg" pitchFamily="-65" charset="0"/>
          <a:ea typeface="ヒラギノ角ゴ ProN W3" pitchFamily="-65" charset="-128"/>
          <a:cs typeface="ヒラギノ角ゴ ProN W3" pitchFamily="-65" charset="-128"/>
          <a:sym typeface="Vista Sans OT Reg" pitchFamily="-65" charset="0"/>
        </a:defRPr>
      </a:lvl8pPr>
      <a:lvl9pPr marL="2754313" indent="-180975" algn="l" rtl="0" fontAlgn="base">
        <a:lnSpc>
          <a:spcPct val="110000"/>
        </a:lnSpc>
        <a:spcBef>
          <a:spcPts val="1400"/>
        </a:spcBef>
        <a:spcAft>
          <a:spcPct val="0"/>
        </a:spcAft>
        <a:buClr>
          <a:srgbClr val="888888"/>
        </a:buClr>
        <a:buSzPct val="44000"/>
        <a:buFont typeface="Lucida Grande" pitchFamily="-65" charset="0"/>
        <a:buChar char="▪"/>
        <a:defRPr sz="2600">
          <a:solidFill>
            <a:schemeClr val="tx1"/>
          </a:solidFill>
          <a:latin typeface="Vista Sans OT Reg" pitchFamily="-65" charset="0"/>
          <a:ea typeface="ヒラギノ角ゴ ProN W3" pitchFamily="-65" charset="-128"/>
          <a:cs typeface="ヒラギノ角ゴ ProN W3" pitchFamily="-65" charset="-128"/>
          <a:sym typeface="Vista Sans OT Reg" pitchFamily="-65"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en.wikipedia.org/wiki/Nagle's_algorith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787400" y="1943100"/>
            <a:ext cx="11811000" cy="3784600"/>
          </a:xfrm>
        </p:spPr>
        <p:txBody>
          <a:bodyPr/>
          <a:lstStyle/>
          <a:p>
            <a:pPr eaLnBrk="1" hangingPunct="1"/>
            <a:r>
              <a:rPr lang="en-US" dirty="0" smtClean="0">
                <a:latin typeface="Vista Sans OT Medium" charset="0"/>
                <a:ea typeface="ヒラギノ角ゴ ProN W6" charset="0"/>
                <a:cs typeface="ヒラギノ角ゴ ProN W6" charset="0"/>
              </a:rPr>
              <a:t>Impact Of TCP on Web Performance</a:t>
            </a:r>
            <a:endParaRPr lang="en-US" sz="5200" dirty="0">
              <a:solidFill>
                <a:srgbClr val="AFBEE3"/>
              </a:solidFill>
              <a:latin typeface="Vista Sans OT Medium" charset="0"/>
              <a:ea typeface="ヒラギノ角ゴ ProN W6" charset="0"/>
              <a:cs typeface="ヒラギノ角ゴ ProN W6" charset="0"/>
            </a:endParaRPr>
          </a:p>
        </p:txBody>
      </p:sp>
      <p:sp>
        <p:nvSpPr>
          <p:cNvPr id="9218" name="Rectangle 2"/>
          <p:cNvSpPr>
            <a:spLocks noGrp="1" noChangeArrowheads="1"/>
          </p:cNvSpPr>
          <p:nvPr>
            <p:ph type="body" idx="1"/>
          </p:nvPr>
        </p:nvSpPr>
        <p:spPr>
          <a:xfrm>
            <a:off x="787400" y="6448425"/>
            <a:ext cx="9372600" cy="892175"/>
          </a:xfrm>
        </p:spPr>
        <p:txBody>
          <a:bodyPr/>
          <a:lstStyle/>
          <a:p>
            <a:pPr marL="0" indent="0" eaLnBrk="1" hangingPunct="1">
              <a:buFontTx/>
              <a:buNone/>
            </a:pPr>
            <a:r>
              <a:rPr lang="en-US" sz="1800" dirty="0">
                <a:latin typeface="Vista Sans OT Reg" charset="0"/>
                <a:ea typeface="ヒラギノ角ゴ ProN W3" charset="0"/>
                <a:cs typeface="ヒラギノ角ゴ ProN W3" charset="0"/>
              </a:rPr>
              <a:t>Paddy </a:t>
            </a:r>
            <a:r>
              <a:rPr lang="en-US" sz="1800" dirty="0" err="1" smtClean="0">
                <a:latin typeface="Vista Sans OT Reg" charset="0"/>
                <a:ea typeface="ヒラギノ角ゴ ProN W3" charset="0"/>
                <a:cs typeface="ヒラギノ角ゴ ProN W3" charset="0"/>
              </a:rPr>
              <a:t>Ganti</a:t>
            </a:r>
            <a:endParaRPr lang="en-US" sz="1800" dirty="0" smtClean="0">
              <a:latin typeface="Vista Sans OT Reg" charset="0"/>
              <a:ea typeface="ヒラギノ角ゴ ProN W3" charset="0"/>
              <a:cs typeface="ヒラギノ角ゴ ProN W3" charset="0"/>
            </a:endParaRPr>
          </a:p>
        </p:txBody>
      </p:sp>
    </p:spTree>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p:txBody>
          <a:bodyPr/>
          <a:lstStyle/>
          <a:p>
            <a:pPr eaLnBrk="1" hangingPunct="1"/>
            <a:r>
              <a:rPr lang="en-US" dirty="0" smtClean="0">
                <a:latin typeface="Vista Sans OT Medium" charset="0"/>
                <a:ea typeface="ヒラギノ角ゴ ProN W6" charset="0"/>
                <a:cs typeface="ヒラギノ角ゴ ProN W6" charset="0"/>
              </a:rPr>
              <a:t>Implications of BDP for TCP</a:t>
            </a:r>
            <a:endParaRPr lang="en-US" dirty="0">
              <a:latin typeface="Vista Sans OT Medium" charset="0"/>
              <a:ea typeface="ヒラギノ角ゴ ProN W6" charset="0"/>
              <a:cs typeface="ヒラギノ角ゴ ProN W6" charset="0"/>
            </a:endParaRPr>
          </a:p>
        </p:txBody>
      </p:sp>
      <p:sp>
        <p:nvSpPr>
          <p:cNvPr id="12290" name="Rectangle 2"/>
          <p:cNvSpPr>
            <a:spLocks noGrp="1" noChangeArrowheads="1"/>
          </p:cNvSpPr>
          <p:nvPr>
            <p:ph type="body" idx="1"/>
          </p:nvPr>
        </p:nvSpPr>
        <p:spPr>
          <a:xfrm>
            <a:off x="787400" y="1701800"/>
            <a:ext cx="11582400" cy="5867400"/>
          </a:xfrm>
        </p:spPr>
        <p:txBody>
          <a:bodyPr/>
          <a:lstStyle/>
          <a:p>
            <a:pPr lvl="1" eaLnBrk="1" hangingPunct="1"/>
            <a:r>
              <a:rPr lang="en-US" dirty="0">
                <a:latin typeface="Vista Sans OT Reg" charset="0"/>
                <a:ea typeface="ヒラギノ角ゴ ProN W3" charset="0"/>
                <a:cs typeface="ヒラギノ角ゴ ProN W3" charset="0"/>
              </a:rPr>
              <a:t>TCP is inherently unfair to long </a:t>
            </a:r>
            <a:r>
              <a:rPr lang="en-US" dirty="0" smtClean="0">
                <a:latin typeface="Vista Sans OT Reg" charset="0"/>
                <a:ea typeface="ヒラギノ角ゴ ProN W3" charset="0"/>
                <a:cs typeface="ヒラギノ角ゴ ProN W3" charset="0"/>
              </a:rPr>
              <a:t>RTT connections </a:t>
            </a:r>
            <a:r>
              <a:rPr lang="en-US" dirty="0">
                <a:latin typeface="Vista Sans OT Reg" charset="0"/>
                <a:ea typeface="ヒラギノ角ゴ ProN W3" charset="0"/>
                <a:cs typeface="ヒラギノ角ゴ ProN W3" charset="0"/>
              </a:rPr>
              <a:t>(compare throughput </a:t>
            </a:r>
            <a:r>
              <a:rPr lang="en-US" dirty="0" smtClean="0">
                <a:latin typeface="Vista Sans OT Reg" charset="0"/>
                <a:ea typeface="ヒラギノ角ゴ ProN W3" charset="0"/>
                <a:cs typeface="ヒラギノ角ゴ ProN W3" charset="0"/>
              </a:rPr>
              <a:t>of 10 </a:t>
            </a:r>
            <a:r>
              <a:rPr lang="en-US" dirty="0" err="1">
                <a:latin typeface="Vista Sans OT Reg" charset="0"/>
                <a:ea typeface="ヒラギノ角ゴ ProN W3" charset="0"/>
                <a:cs typeface="ヒラギノ角ゴ ProN W3" charset="0"/>
              </a:rPr>
              <a:t>ms</a:t>
            </a:r>
            <a:r>
              <a:rPr lang="en-US" dirty="0">
                <a:latin typeface="Vista Sans OT Reg" charset="0"/>
                <a:ea typeface="ヒラギノ角ゴ ProN W3" charset="0"/>
                <a:cs typeface="ヒラギノ角ゴ ProN W3" charset="0"/>
              </a:rPr>
              <a:t> versus 200 </a:t>
            </a:r>
            <a:r>
              <a:rPr lang="en-US" dirty="0" err="1">
                <a:latin typeface="Vista Sans OT Reg" charset="0"/>
                <a:ea typeface="ヒラギノ角ゴ ProN W3" charset="0"/>
                <a:cs typeface="ヒラギノ角ゴ ProN W3" charset="0"/>
              </a:rPr>
              <a:t>ms</a:t>
            </a:r>
            <a:r>
              <a:rPr lang="en-US" dirty="0">
                <a:latin typeface="Vista Sans OT Reg" charset="0"/>
                <a:ea typeface="ヒラギノ角ゴ ProN W3" charset="0"/>
                <a:cs typeface="ヒラギノ角ゴ ProN W3" charset="0"/>
              </a:rPr>
              <a:t> RTT</a:t>
            </a:r>
            <a:r>
              <a:rPr lang="en-US" dirty="0" smtClean="0">
                <a:latin typeface="Vista Sans OT Reg" charset="0"/>
                <a:ea typeface="ヒラギノ角ゴ ProN W3" charset="0"/>
                <a:cs typeface="ヒラギノ角ゴ ProN W3" charset="0"/>
              </a:rPr>
              <a:t>)</a:t>
            </a:r>
          </a:p>
          <a:p>
            <a:pPr lvl="1" eaLnBrk="1" hangingPunct="1"/>
            <a:r>
              <a:rPr lang="en-US" dirty="0"/>
              <a:t>This is because of "additive </a:t>
            </a:r>
            <a:r>
              <a:rPr lang="en-US" dirty="0" smtClean="0"/>
              <a:t>increase”</a:t>
            </a:r>
          </a:p>
          <a:p>
            <a:pPr lvl="1" eaLnBrk="1" hangingPunct="1"/>
            <a:r>
              <a:rPr lang="pl-PL" dirty="0" err="1"/>
              <a:t>cwnd</a:t>
            </a:r>
            <a:r>
              <a:rPr lang="pl-PL" dirty="0"/>
              <a:t> + = 1/</a:t>
            </a:r>
            <a:r>
              <a:rPr lang="pl-PL" dirty="0" err="1" smtClean="0"/>
              <a:t>cwnd</a:t>
            </a:r>
            <a:endParaRPr lang="pl-PL" dirty="0"/>
          </a:p>
          <a:p>
            <a:pPr lvl="1" eaLnBrk="1" hangingPunct="1"/>
            <a:r>
              <a:rPr lang="pl-PL" dirty="0" err="1" smtClean="0"/>
              <a:t>cwnd</a:t>
            </a:r>
            <a:r>
              <a:rPr lang="pl-PL" dirty="0" smtClean="0"/>
              <a:t> </a:t>
            </a:r>
            <a:r>
              <a:rPr lang="pl-PL" dirty="0" err="1"/>
              <a:t>opens</a:t>
            </a:r>
            <a:r>
              <a:rPr lang="pl-PL" dirty="0"/>
              <a:t> per ACK </a:t>
            </a:r>
            <a:r>
              <a:rPr lang="pl-PL" dirty="0" err="1"/>
              <a:t>received</a:t>
            </a:r>
            <a:r>
              <a:rPr lang="pl-PL" dirty="0"/>
              <a:t> </a:t>
            </a:r>
            <a:r>
              <a:rPr lang="pl-PL" dirty="0" err="1" smtClean="0"/>
              <a:t>rather</a:t>
            </a:r>
            <a:r>
              <a:rPr lang="pl-PL" dirty="0" smtClean="0"/>
              <a:t> </a:t>
            </a:r>
            <a:r>
              <a:rPr lang="pl-PL" dirty="0" err="1" smtClean="0"/>
              <a:t>than</a:t>
            </a:r>
            <a:r>
              <a:rPr lang="pl-PL" dirty="0" smtClean="0"/>
              <a:t> </a:t>
            </a:r>
            <a:r>
              <a:rPr lang="pl-PL" dirty="0"/>
              <a:t>per segment </a:t>
            </a:r>
            <a:r>
              <a:rPr lang="pl-PL" dirty="0" err="1" smtClean="0"/>
              <a:t>acknowledged</a:t>
            </a:r>
            <a:endParaRPr lang="pl-PL" dirty="0" smtClean="0"/>
          </a:p>
          <a:p>
            <a:pPr lvl="1" eaLnBrk="1" hangingPunct="1"/>
            <a:r>
              <a:rPr lang="pl-PL" dirty="0"/>
              <a:t>TCP </a:t>
            </a:r>
            <a:r>
              <a:rPr lang="pl-PL" dirty="0" err="1"/>
              <a:t>works</a:t>
            </a:r>
            <a:r>
              <a:rPr lang="pl-PL" dirty="0"/>
              <a:t> </a:t>
            </a:r>
            <a:r>
              <a:rPr lang="pl-PL" dirty="0" smtClean="0"/>
              <a:t>as </a:t>
            </a:r>
            <a:r>
              <a:rPr lang="pl-PL" dirty="0" err="1" smtClean="0"/>
              <a:t>designed</a:t>
            </a:r>
            <a:r>
              <a:rPr lang="pl-PL" dirty="0" smtClean="0"/>
              <a:t> </a:t>
            </a:r>
            <a:r>
              <a:rPr lang="pl-PL" dirty="0" err="1" smtClean="0"/>
              <a:t>if</a:t>
            </a:r>
            <a:r>
              <a:rPr lang="pl-PL" dirty="0" smtClean="0"/>
              <a:t> </a:t>
            </a:r>
            <a:r>
              <a:rPr lang="pl-PL" dirty="0" err="1"/>
              <a:t>delay</a:t>
            </a:r>
            <a:r>
              <a:rPr lang="pl-PL" dirty="0"/>
              <a:t> </a:t>
            </a:r>
            <a:r>
              <a:rPr lang="pl-PL" dirty="0" err="1"/>
              <a:t>is</a:t>
            </a:r>
            <a:r>
              <a:rPr lang="pl-PL" dirty="0"/>
              <a:t> </a:t>
            </a:r>
            <a:r>
              <a:rPr lang="pl-PL" dirty="0" err="1"/>
              <a:t>low</a:t>
            </a:r>
            <a:r>
              <a:rPr lang="pl-PL" dirty="0"/>
              <a:t> </a:t>
            </a:r>
            <a:r>
              <a:rPr lang="pl-PL" dirty="0" err="1"/>
              <a:t>or</a:t>
            </a:r>
            <a:r>
              <a:rPr lang="pl-PL" dirty="0"/>
              <a:t> </a:t>
            </a:r>
            <a:r>
              <a:rPr lang="pl-PL" dirty="0" err="1" smtClean="0"/>
              <a:t>bandwidth</a:t>
            </a:r>
            <a:r>
              <a:rPr lang="pl-PL" dirty="0" smtClean="0"/>
              <a:t> </a:t>
            </a:r>
            <a:r>
              <a:rPr lang="pl-PL" dirty="0" err="1" smtClean="0"/>
              <a:t>is</a:t>
            </a:r>
            <a:r>
              <a:rPr lang="pl-PL" dirty="0" smtClean="0"/>
              <a:t> </a:t>
            </a:r>
            <a:r>
              <a:rPr lang="pl-PL" dirty="0" err="1"/>
              <a:t>low</a:t>
            </a:r>
            <a:r>
              <a:rPr lang="pl-PL" dirty="0"/>
              <a:t> but </a:t>
            </a:r>
            <a:r>
              <a:rPr lang="pl-PL" dirty="0" err="1"/>
              <a:t>does</a:t>
            </a:r>
            <a:r>
              <a:rPr lang="pl-PL" dirty="0"/>
              <a:t> not for </a:t>
            </a:r>
            <a:r>
              <a:rPr lang="pl-PL" dirty="0" err="1"/>
              <a:t>both</a:t>
            </a:r>
            <a:r>
              <a:rPr lang="pl-PL" dirty="0"/>
              <a:t> </a:t>
            </a:r>
            <a:r>
              <a:rPr lang="pl-PL" dirty="0" err="1"/>
              <a:t>being</a:t>
            </a:r>
            <a:r>
              <a:rPr lang="pl-PL" dirty="0"/>
              <a:t> </a:t>
            </a:r>
            <a:r>
              <a:rPr lang="pl-PL" dirty="0" smtClean="0"/>
              <a:t>high</a:t>
            </a:r>
          </a:p>
          <a:p>
            <a:pPr lvl="1" eaLnBrk="1" hangingPunct="1"/>
            <a:r>
              <a:rPr lang="pl-PL" dirty="0" smtClean="0"/>
              <a:t>TCP </a:t>
            </a:r>
            <a:r>
              <a:rPr lang="pl-PL" dirty="0" err="1" smtClean="0"/>
              <a:t>Appropriate</a:t>
            </a:r>
            <a:r>
              <a:rPr lang="pl-PL" dirty="0" smtClean="0"/>
              <a:t> </a:t>
            </a:r>
            <a:r>
              <a:rPr lang="pl-PL" dirty="0" err="1" smtClean="0"/>
              <a:t>Byte</a:t>
            </a:r>
            <a:r>
              <a:rPr lang="pl-PL" dirty="0" smtClean="0"/>
              <a:t> </a:t>
            </a:r>
            <a:r>
              <a:rPr lang="pl-PL" dirty="0" err="1" smtClean="0"/>
              <a:t>Counting</a:t>
            </a:r>
            <a:r>
              <a:rPr lang="pl-PL" dirty="0" smtClean="0"/>
              <a:t> (RFC 3465) </a:t>
            </a:r>
            <a:r>
              <a:rPr lang="pl-PL" dirty="0" err="1" smtClean="0"/>
              <a:t>addresses</a:t>
            </a:r>
            <a:r>
              <a:rPr lang="pl-PL" dirty="0" smtClean="0"/>
              <a:t> </a:t>
            </a:r>
            <a:r>
              <a:rPr lang="pl-PL" dirty="0" err="1" smtClean="0"/>
              <a:t>some</a:t>
            </a:r>
            <a:r>
              <a:rPr lang="pl-PL" dirty="0" smtClean="0"/>
              <a:t> of </a:t>
            </a:r>
            <a:r>
              <a:rPr lang="pl-PL" dirty="0" err="1" smtClean="0"/>
              <a:t>these</a:t>
            </a:r>
            <a:r>
              <a:rPr lang="pl-PL" dirty="0" smtClean="0"/>
              <a:t> </a:t>
            </a:r>
            <a:r>
              <a:rPr lang="pl-PL" dirty="0" err="1" smtClean="0"/>
              <a:t>concerns</a:t>
            </a:r>
            <a:endParaRPr lang="pl-PL" dirty="0" smtClean="0"/>
          </a:p>
          <a:p>
            <a:pPr lvl="1" eaLnBrk="1" hangingPunct="1"/>
            <a:endParaRPr lang="pl-PL" dirty="0" smtClean="0"/>
          </a:p>
          <a:p>
            <a:pPr marL="0" lvl="1" indent="0" eaLnBrk="1" hangingPunct="1">
              <a:buNone/>
            </a:pPr>
            <a:endParaRPr lang="en-US" dirty="0" smtClean="0"/>
          </a:p>
        </p:txBody>
      </p:sp>
    </p:spTree>
    <p:extLst>
      <p:ext uri="{BB962C8B-B14F-4D97-AF65-F5344CB8AC3E}">
        <p14:creationId xmlns:p14="http://schemas.microsoft.com/office/powerpoint/2010/main" val="371935704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p:txBody>
          <a:bodyPr/>
          <a:lstStyle/>
          <a:p>
            <a:pPr eaLnBrk="1" hangingPunct="1"/>
            <a:r>
              <a:rPr lang="en-US" dirty="0" smtClean="0">
                <a:latin typeface="Vista Sans OT Medium" charset="0"/>
                <a:ea typeface="ヒラギノ角ゴ ProN W6" charset="0"/>
                <a:cs typeface="ヒラギノ角ゴ ProN W6" charset="0"/>
              </a:rPr>
              <a:t>Packet Loss</a:t>
            </a:r>
            <a:endParaRPr lang="en-US" dirty="0">
              <a:latin typeface="Vista Sans OT Medium" charset="0"/>
              <a:ea typeface="ヒラギノ角ゴ ProN W6" charset="0"/>
              <a:cs typeface="ヒラギノ角ゴ ProN W6" charset="0"/>
            </a:endParaRPr>
          </a:p>
        </p:txBody>
      </p:sp>
      <p:sp>
        <p:nvSpPr>
          <p:cNvPr id="12290" name="Rectangle 2"/>
          <p:cNvSpPr>
            <a:spLocks noGrp="1" noChangeArrowheads="1"/>
          </p:cNvSpPr>
          <p:nvPr>
            <p:ph type="body" idx="1"/>
          </p:nvPr>
        </p:nvSpPr>
        <p:spPr>
          <a:xfrm>
            <a:off x="711200" y="1701800"/>
            <a:ext cx="12039600" cy="6172200"/>
          </a:xfrm>
        </p:spPr>
        <p:txBody>
          <a:bodyPr/>
          <a:lstStyle/>
          <a:p>
            <a:pPr lvl="1" eaLnBrk="1" hangingPunct="1"/>
            <a:r>
              <a:rPr lang="en-IN" dirty="0"/>
              <a:t>TCP was </a:t>
            </a:r>
            <a:r>
              <a:rPr lang="en-IN" dirty="0" smtClean="0"/>
              <a:t>originally designed </a:t>
            </a:r>
            <a:r>
              <a:rPr lang="en-IN" dirty="0"/>
              <a:t>assuming that the average packet loss rate was less than 1%</a:t>
            </a:r>
          </a:p>
          <a:p>
            <a:pPr lvl="1" eaLnBrk="1" hangingPunct="1"/>
            <a:r>
              <a:rPr lang="en-IN" dirty="0" smtClean="0"/>
              <a:t>Multiple </a:t>
            </a:r>
            <a:r>
              <a:rPr lang="en-IN" dirty="0"/>
              <a:t>packet losses don't imply multiple congestion </a:t>
            </a:r>
            <a:r>
              <a:rPr lang="en-IN" dirty="0" smtClean="0"/>
              <a:t>events</a:t>
            </a:r>
          </a:p>
          <a:p>
            <a:pPr lvl="1" eaLnBrk="1" hangingPunct="1"/>
            <a:r>
              <a:rPr lang="en-IN" dirty="0"/>
              <a:t>Only packet losses spaced by atleast one RTT can be considered </a:t>
            </a:r>
            <a:r>
              <a:rPr lang="en-IN" dirty="0" smtClean="0"/>
              <a:t>independent</a:t>
            </a:r>
          </a:p>
          <a:p>
            <a:pPr lvl="1" eaLnBrk="1" hangingPunct="1"/>
            <a:r>
              <a:rPr lang="en-IN" dirty="0">
                <a:latin typeface="Vista Sans OT Reg" charset="0"/>
                <a:ea typeface="ヒラギノ角ゴ ProN W3" charset="0"/>
                <a:cs typeface="ヒラギノ角ゴ ProN W3" charset="0"/>
              </a:rPr>
              <a:t>TCP does not often see a real loss, at first</a:t>
            </a:r>
            <a:r>
              <a:rPr lang="en-IN" dirty="0" smtClean="0">
                <a:latin typeface="Vista Sans OT Reg" charset="0"/>
                <a:ea typeface="ヒラギノ角ゴ ProN W3" charset="0"/>
                <a:cs typeface="ヒラギノ角ゴ ProN W3" charset="0"/>
              </a:rPr>
              <a:t>, because </a:t>
            </a:r>
            <a:r>
              <a:rPr lang="en-IN" dirty="0">
                <a:latin typeface="Vista Sans OT Reg" charset="0"/>
                <a:ea typeface="ヒラギノ角ゴ ProN W3" charset="0"/>
                <a:cs typeface="ヒラギノ角ゴ ProN W3" charset="0"/>
              </a:rPr>
              <a:t>reordering obscures it. So need to wait for </a:t>
            </a:r>
            <a:r>
              <a:rPr lang="en-IN" dirty="0" smtClean="0">
                <a:latin typeface="Vista Sans OT Reg" charset="0"/>
                <a:ea typeface="ヒラギノ角ゴ ProN W3" charset="0"/>
                <a:cs typeface="ヒラギノ角ゴ ProN W3" charset="0"/>
              </a:rPr>
              <a:t>timeout</a:t>
            </a:r>
          </a:p>
          <a:p>
            <a:pPr lvl="1" eaLnBrk="1" hangingPunct="1"/>
            <a:r>
              <a:rPr lang="en-IN" dirty="0">
                <a:latin typeface="Vista Sans OT Reg" charset="0"/>
                <a:ea typeface="ヒラギノ角ゴ ProN W3" charset="0"/>
                <a:cs typeface="ヒラギノ角ゴ ProN W3" charset="0"/>
              </a:rPr>
              <a:t>DECbit reduced flows to 7/8 (rather than 1/2) after a packet loss. </a:t>
            </a:r>
            <a:endParaRPr lang="en-IN" dirty="0" smtClean="0">
              <a:latin typeface="Vista Sans OT Reg" charset="0"/>
              <a:ea typeface="ヒラギノ角ゴ ProN W3" charset="0"/>
              <a:cs typeface="ヒラギノ角ゴ ProN W3" charset="0"/>
            </a:endParaRPr>
          </a:p>
          <a:p>
            <a:pPr lvl="1" eaLnBrk="1" hangingPunct="1"/>
            <a:r>
              <a:rPr lang="en-IN" dirty="0">
                <a:latin typeface="Vista Sans OT Reg" charset="0"/>
                <a:ea typeface="ヒラギノ角ゴ ProN W3" charset="0"/>
                <a:cs typeface="ヒラギノ角ゴ ProN W3" charset="0"/>
              </a:rPr>
              <a:t>p must be </a:t>
            </a:r>
            <a:r>
              <a:rPr lang="en-IN" dirty="0" smtClean="0">
                <a:latin typeface="Vista Sans OT Reg" charset="0"/>
                <a:ea typeface="ヒラギノ角ゴ ProN W3" charset="0"/>
                <a:cs typeface="ヒラギノ角ゴ ProN W3" charset="0"/>
              </a:rPr>
              <a:t>roughly  (</a:t>
            </a:r>
            <a:r>
              <a:rPr lang="en-IN" dirty="0">
                <a:latin typeface="Vista Sans OT Reg" charset="0"/>
                <a:ea typeface="ヒラギノ角ゴ ProN W3" charset="0"/>
                <a:cs typeface="ヒラギノ角ゴ ProN W3" charset="0"/>
              </a:rPr>
              <a:t>c/</a:t>
            </a:r>
            <a:r>
              <a:rPr lang="en-IN" dirty="0" smtClean="0">
                <a:latin typeface="Vista Sans OT Reg" charset="0"/>
                <a:ea typeface="ヒラギノ角ゴ ProN W3" charset="0"/>
                <a:cs typeface="ヒラギノ角ゴ ProN W3" charset="0"/>
              </a:rPr>
              <a:t>RTT*B)</a:t>
            </a:r>
            <a:r>
              <a:rPr lang="en-IN" baseline="30000" dirty="0">
                <a:latin typeface="Vista Sans OT Reg" charset="0"/>
                <a:ea typeface="ヒラギノ角ゴ ProN W3" charset="0"/>
                <a:cs typeface="ヒラギノ角ゴ ProN W3" charset="0"/>
              </a:rPr>
              <a:t>2</a:t>
            </a:r>
            <a:r>
              <a:rPr lang="en-IN" dirty="0" smtClean="0">
                <a:latin typeface="Vista Sans OT Reg" charset="0"/>
                <a:ea typeface="ヒラギノ角ゴ ProN W3" charset="0"/>
                <a:cs typeface="ヒラギノ角ゴ ProN W3" charset="0"/>
              </a:rPr>
              <a:t> </a:t>
            </a:r>
            <a:r>
              <a:rPr lang="en-IN" dirty="0">
                <a:latin typeface="Vista Sans OT Reg" charset="0"/>
                <a:ea typeface="ヒラギノ角ゴ ProN W3" charset="0"/>
                <a:cs typeface="ヒラギノ角ゴ ProN W3" charset="0"/>
              </a:rPr>
              <a:t>or </a:t>
            </a:r>
            <a:r>
              <a:rPr lang="en-IN" dirty="0" smtClean="0">
                <a:latin typeface="Vista Sans OT Reg" charset="0"/>
                <a:ea typeface="ヒラギノ角ゴ ProN W3" charset="0"/>
                <a:cs typeface="ヒラギノ角ゴ ProN W3" charset="0"/>
              </a:rPr>
              <a:t>greater where Bottleneck Bandwidth is “B”</a:t>
            </a:r>
          </a:p>
          <a:p>
            <a:pPr lvl="1" eaLnBrk="1" hangingPunct="1"/>
            <a:r>
              <a:rPr lang="en-IN" dirty="0" smtClean="0">
                <a:latin typeface="Vista Sans OT Reg" charset="0"/>
                <a:ea typeface="ヒラギノ角ゴ ProN W3" charset="0"/>
                <a:cs typeface="ヒラギノ角ゴ ProN W3" charset="0"/>
              </a:rPr>
              <a:t>2% is a magical number as this means less than 6 packets per connection</a:t>
            </a:r>
            <a:endParaRPr lang="en-US" dirty="0" smtClean="0">
              <a:latin typeface="Vista Sans OT Reg" charset="0"/>
              <a:ea typeface="ヒラギノ角ゴ ProN W3" charset="0"/>
              <a:cs typeface="ヒラギノ角ゴ ProN W3" charset="0"/>
            </a:endParaRPr>
          </a:p>
        </p:txBody>
      </p:sp>
    </p:spTree>
    <p:extLst>
      <p:ext uri="{BB962C8B-B14F-4D97-AF65-F5344CB8AC3E}">
        <p14:creationId xmlns:p14="http://schemas.microsoft.com/office/powerpoint/2010/main" val="43582826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a:xfrm>
            <a:off x="711200" y="482600"/>
            <a:ext cx="11417300" cy="660400"/>
          </a:xfrm>
        </p:spPr>
        <p:txBody>
          <a:bodyPr/>
          <a:lstStyle/>
          <a:p>
            <a:pPr eaLnBrk="1" hangingPunct="1"/>
            <a:r>
              <a:rPr lang="en-US" dirty="0" smtClean="0">
                <a:latin typeface="Vista Sans OT Medium" charset="0"/>
                <a:ea typeface="ヒラギノ角ゴ ProN W6" charset="0"/>
                <a:cs typeface="ヒラギノ角ゴ ProN W6" charset="0"/>
              </a:rPr>
              <a:t>Why Does Congestion Happen?</a:t>
            </a:r>
            <a:endParaRPr lang="en-US" dirty="0">
              <a:latin typeface="Vista Sans OT Medium" charset="0"/>
              <a:ea typeface="ヒラギノ角ゴ ProN W6" charset="0"/>
              <a:cs typeface="ヒラギノ角ゴ ProN W6" charset="0"/>
            </a:endParaRPr>
          </a:p>
        </p:txBody>
      </p:sp>
      <p:sp>
        <p:nvSpPr>
          <p:cNvPr id="12290" name="Rectangle 2"/>
          <p:cNvSpPr>
            <a:spLocks noGrp="1" noChangeArrowheads="1"/>
          </p:cNvSpPr>
          <p:nvPr>
            <p:ph type="body" idx="1"/>
          </p:nvPr>
        </p:nvSpPr>
        <p:spPr>
          <a:xfrm>
            <a:off x="482600" y="1320800"/>
            <a:ext cx="12344400" cy="6400800"/>
          </a:xfrm>
        </p:spPr>
        <p:txBody>
          <a:bodyPr/>
          <a:lstStyle/>
          <a:p>
            <a:pPr marL="0" lvl="1" indent="0" eaLnBrk="1" hangingPunct="1">
              <a:buNone/>
            </a:pPr>
            <a:r>
              <a:rPr lang="en-US" i="1" u="sng" dirty="0">
                <a:latin typeface="Vista Sans OT Reg" charset="0"/>
                <a:ea typeface="ヒラギノ角ゴ ProN W3" charset="0"/>
                <a:cs typeface="ヒラギノ角ゴ ProN W3" charset="0"/>
              </a:rPr>
              <a:t>Bandwidth </a:t>
            </a:r>
            <a:r>
              <a:rPr lang="en-US" i="1" u="sng" dirty="0" smtClean="0">
                <a:latin typeface="Vista Sans OT Reg" charset="0"/>
                <a:ea typeface="ヒラギノ角ゴ ProN W3" charset="0"/>
                <a:cs typeface="ヒラギノ角ゴ ProN W3" charset="0"/>
              </a:rPr>
              <a:t>Allocation Change</a:t>
            </a:r>
            <a:r>
              <a:rPr lang="en-US" dirty="0">
                <a:latin typeface="Vista Sans OT Reg" charset="0"/>
                <a:ea typeface="ヒラギノ角ゴ ProN W3" charset="0"/>
                <a:cs typeface="ヒラギノ角ゴ ProN W3" charset="0"/>
              </a:rPr>
              <a:t>: C</a:t>
            </a:r>
            <a:r>
              <a:rPr lang="en-US" dirty="0" smtClean="0">
                <a:latin typeface="Vista Sans OT Reg" charset="0"/>
                <a:ea typeface="ヒラギノ角ゴ ProN W3" charset="0"/>
                <a:cs typeface="ヒラギノ角ゴ ProN W3" charset="0"/>
              </a:rPr>
              <a:t>hange </a:t>
            </a:r>
            <a:r>
              <a:rPr lang="en-US" dirty="0">
                <a:latin typeface="Vista Sans OT Reg" charset="0"/>
                <a:ea typeface="ヒラギノ角ゴ ProN W3" charset="0"/>
                <a:cs typeface="ヒラギノ角ゴ ProN W3" charset="0"/>
              </a:rPr>
              <a:t>in </a:t>
            </a:r>
            <a:r>
              <a:rPr lang="en-US" dirty="0" smtClean="0">
                <a:latin typeface="Vista Sans OT Reg" charset="0"/>
                <a:ea typeface="ヒラギノ角ゴ ProN W3" charset="0"/>
                <a:cs typeface="ヒラギノ角ゴ ProN W3" charset="0"/>
              </a:rPr>
              <a:t>a variable </a:t>
            </a:r>
            <a:r>
              <a:rPr lang="en-US" dirty="0">
                <a:latin typeface="Vista Sans OT Reg" charset="0"/>
                <a:ea typeface="ヒラギノ角ゴ ProN W3" charset="0"/>
                <a:cs typeface="ヒラギノ角ゴ ProN W3" charset="0"/>
              </a:rPr>
              <a:t>bandwidth circuit can result in the network being able </a:t>
            </a:r>
            <a:r>
              <a:rPr lang="en-US" dirty="0" smtClean="0">
                <a:latin typeface="Vista Sans OT Reg" charset="0"/>
                <a:ea typeface="ヒラギノ角ゴ ProN W3" charset="0"/>
                <a:cs typeface="ヒラギノ角ゴ ProN W3" charset="0"/>
              </a:rPr>
              <a:t>to service </a:t>
            </a:r>
            <a:r>
              <a:rPr lang="en-US" dirty="0">
                <a:latin typeface="Vista Sans OT Reg" charset="0"/>
                <a:ea typeface="ヒラギノ角ゴ ProN W3" charset="0"/>
                <a:cs typeface="ヒラギノ角ゴ ProN W3" charset="0"/>
              </a:rPr>
              <a:t>more or less overall throughput based on the direction </a:t>
            </a:r>
            <a:r>
              <a:rPr lang="en-US" dirty="0" smtClean="0">
                <a:latin typeface="Vista Sans OT Reg" charset="0"/>
                <a:ea typeface="ヒラギノ角ゴ ProN W3" charset="0"/>
                <a:cs typeface="ヒラギノ角ゴ ProN W3" charset="0"/>
              </a:rPr>
              <a:t>and nature </a:t>
            </a:r>
            <a:r>
              <a:rPr lang="en-US" dirty="0">
                <a:latin typeface="Vista Sans OT Reg" charset="0"/>
                <a:ea typeface="ヒラギノ角ゴ ProN W3" charset="0"/>
                <a:cs typeface="ヒラギノ角ゴ ProN W3" charset="0"/>
              </a:rPr>
              <a:t>of the </a:t>
            </a:r>
            <a:r>
              <a:rPr lang="en-US" dirty="0" smtClean="0">
                <a:latin typeface="Vista Sans OT Reg" charset="0"/>
                <a:ea typeface="ヒラギノ角ゴ ProN W3" charset="0"/>
                <a:cs typeface="ヒラギノ角ゴ ProN W3" charset="0"/>
              </a:rPr>
              <a:t>change</a:t>
            </a:r>
          </a:p>
          <a:p>
            <a:pPr marL="0" lvl="1" indent="0" eaLnBrk="1" hangingPunct="1">
              <a:buNone/>
            </a:pPr>
            <a:r>
              <a:rPr lang="en-US" i="1" u="sng" dirty="0"/>
              <a:t>Network oversubscription</a:t>
            </a:r>
            <a:r>
              <a:rPr lang="en-US" dirty="0"/>
              <a:t>: When a shared </a:t>
            </a:r>
            <a:r>
              <a:rPr lang="en-US" dirty="0" smtClean="0"/>
              <a:t>network connection </a:t>
            </a:r>
            <a:r>
              <a:rPr lang="en-US" dirty="0"/>
              <a:t>between upstream devices is used by multiple </a:t>
            </a:r>
            <a:r>
              <a:rPr lang="en-US" dirty="0" smtClean="0"/>
              <a:t>concurrent users</a:t>
            </a:r>
            <a:r>
              <a:rPr lang="en-US" dirty="0"/>
              <a:t>, it can become congested to the point of loss or delay.</a:t>
            </a:r>
          </a:p>
          <a:p>
            <a:pPr marL="0" lvl="1" indent="0" eaLnBrk="1" hangingPunct="1">
              <a:buNone/>
            </a:pPr>
            <a:r>
              <a:rPr lang="en-US" i="1" u="sng" dirty="0">
                <a:latin typeface="Vista Sans OT Reg" charset="0"/>
                <a:ea typeface="ヒラギノ角ゴ ProN W3" charset="0"/>
                <a:cs typeface="ヒラギノ角ゴ ProN W3" charset="0"/>
              </a:rPr>
              <a:t>Congestion of device queues</a:t>
            </a:r>
            <a:r>
              <a:rPr lang="en-US" dirty="0">
                <a:latin typeface="Vista Sans OT Reg" charset="0"/>
                <a:ea typeface="ヒラギノ角ゴ ProN W3" charset="0"/>
                <a:cs typeface="ヒラギノ角ゴ ProN W3" charset="0"/>
              </a:rPr>
              <a:t>: Similar to </a:t>
            </a:r>
            <a:r>
              <a:rPr lang="en-US" dirty="0" smtClean="0">
                <a:latin typeface="Vista Sans OT Reg" charset="0"/>
                <a:ea typeface="ヒラギノ角ゴ ProN W3" charset="0"/>
                <a:cs typeface="ヒラギノ角ゴ ProN W3" charset="0"/>
              </a:rPr>
              <a:t>network oversubscription</a:t>
            </a:r>
            <a:r>
              <a:rPr lang="en-US" dirty="0">
                <a:latin typeface="Vista Sans OT Reg" charset="0"/>
                <a:ea typeface="ヒラギノ角ゴ ProN W3" charset="0"/>
                <a:cs typeface="ヒラギノ角ゴ ProN W3" charset="0"/>
              </a:rPr>
              <a:t>, a shared device such as a router can have </a:t>
            </a:r>
            <a:r>
              <a:rPr lang="en-US" dirty="0" smtClean="0">
                <a:latin typeface="Vista Sans OT Reg" charset="0"/>
                <a:ea typeface="ヒラギノ角ゴ ProN W3" charset="0"/>
                <a:cs typeface="ヒラギノ角ゴ ProN W3" charset="0"/>
              </a:rPr>
              <a:t>its queues </a:t>
            </a:r>
            <a:r>
              <a:rPr lang="en-US" dirty="0">
                <a:latin typeface="Vista Sans OT Reg" charset="0"/>
                <a:ea typeface="ヒラギノ角ゴ ProN W3" charset="0"/>
                <a:cs typeface="ヒラギノ角ゴ ProN W3" charset="0"/>
              </a:rPr>
              <a:t>exhausted to the point of not being able to accept new </a:t>
            </a:r>
            <a:r>
              <a:rPr lang="en-US" dirty="0" smtClean="0">
                <a:latin typeface="Vista Sans OT Reg" charset="0"/>
                <a:ea typeface="ヒラギノ角ゴ ProN W3" charset="0"/>
                <a:cs typeface="ヒラギノ角ゴ ProN W3" charset="0"/>
              </a:rPr>
              <a:t>packets</a:t>
            </a:r>
          </a:p>
          <a:p>
            <a:pPr marL="0" lvl="1" indent="0" eaLnBrk="1" hangingPunct="1">
              <a:buNone/>
            </a:pPr>
            <a:r>
              <a:rPr lang="en-US" i="1" u="sng" dirty="0">
                <a:latin typeface="Vista Sans OT Reg" charset="0"/>
                <a:ea typeface="ヒラギノ角ゴ ProN W3" charset="0"/>
                <a:cs typeface="ヒラギノ角ゴ ProN W3" charset="0"/>
              </a:rPr>
              <a:t>Overload of destination</a:t>
            </a:r>
            <a:r>
              <a:rPr lang="en-US" dirty="0">
                <a:latin typeface="Vista Sans OT Reg" charset="0"/>
                <a:ea typeface="ヒラギノ角ゴ ProN W3" charset="0"/>
                <a:cs typeface="ヒラギノ角ゴ ProN W3" charset="0"/>
              </a:rPr>
              <a:t>: Destination socket buffers </a:t>
            </a:r>
            <a:r>
              <a:rPr lang="en-US" dirty="0" smtClean="0">
                <a:latin typeface="Vista Sans OT Reg" charset="0"/>
                <a:ea typeface="ヒラギノ角ゴ ProN W3" charset="0"/>
                <a:cs typeface="ヒラギノ角ゴ ProN W3" charset="0"/>
              </a:rPr>
              <a:t>can become </a:t>
            </a:r>
            <a:r>
              <a:rPr lang="en-US" dirty="0">
                <a:latin typeface="Vista Sans OT Reg" charset="0"/>
                <a:ea typeface="ヒラギノ角ゴ ProN W3" charset="0"/>
                <a:cs typeface="ヒラギノ角ゴ ProN W3" charset="0"/>
              </a:rPr>
              <a:t>full because of an application’s inability to drain data </a:t>
            </a:r>
            <a:r>
              <a:rPr lang="en-US" dirty="0" smtClean="0">
                <a:latin typeface="Vista Sans OT Reg" charset="0"/>
                <a:ea typeface="ヒラギノ角ゴ ProN W3" charset="0"/>
                <a:cs typeface="ヒラギノ角ゴ ProN W3" charset="0"/>
              </a:rPr>
              <a:t>from them </a:t>
            </a:r>
            <a:r>
              <a:rPr lang="en-US" dirty="0">
                <a:latin typeface="Vista Sans OT Reg" charset="0"/>
                <a:ea typeface="ヒラギノ角ゴ ProN W3" charset="0"/>
                <a:cs typeface="ヒラギノ角ゴ ProN W3" charset="0"/>
              </a:rPr>
              <a:t>in a timely fashion, potentially because of the server </a:t>
            </a:r>
            <a:r>
              <a:rPr lang="en-US" dirty="0" smtClean="0">
                <a:latin typeface="Vista Sans OT Reg" charset="0"/>
                <a:ea typeface="ヒラギノ角ゴ ProN W3" charset="0"/>
                <a:cs typeface="ヒラギノ角ゴ ProN W3" charset="0"/>
              </a:rPr>
              <a:t>being overwhelmed</a:t>
            </a:r>
            <a:r>
              <a:rPr lang="en-US" dirty="0">
                <a:latin typeface="Vista Sans OT Reg" charset="0"/>
                <a:ea typeface="ヒラギノ角ゴ ProN W3" charset="0"/>
                <a:cs typeface="ヒラギノ角ゴ ProN W3" charset="0"/>
              </a:rPr>
              <a:t>.</a:t>
            </a:r>
          </a:p>
          <a:p>
            <a:pPr marL="0" lvl="1" indent="0" eaLnBrk="1" hangingPunct="1">
              <a:buNone/>
            </a:pPr>
            <a:endParaRPr lang="en-US" dirty="0" smtClean="0">
              <a:latin typeface="Vista Sans OT Reg" charset="0"/>
              <a:ea typeface="ヒラギノ角ゴ ProN W3" charset="0"/>
              <a:cs typeface="ヒラギノ角ゴ ProN W3" charset="0"/>
            </a:endParaRPr>
          </a:p>
          <a:p>
            <a:pPr lvl="1" eaLnBrk="1" hangingPunct="1"/>
            <a:endParaRPr lang="en-US" dirty="0" smtClean="0">
              <a:latin typeface="Vista Sans OT Reg" charset="0"/>
              <a:ea typeface="ヒラギノ角ゴ ProN W3" charset="0"/>
              <a:cs typeface="ヒラギノ角ゴ ProN W3" charset="0"/>
            </a:endParaRPr>
          </a:p>
        </p:txBody>
      </p:sp>
    </p:spTree>
    <p:extLst>
      <p:ext uri="{BB962C8B-B14F-4D97-AF65-F5344CB8AC3E}">
        <p14:creationId xmlns:p14="http://schemas.microsoft.com/office/powerpoint/2010/main" val="4025694474"/>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a:xfrm>
            <a:off x="876300" y="647700"/>
            <a:ext cx="11417300" cy="660400"/>
          </a:xfrm>
        </p:spPr>
        <p:txBody>
          <a:bodyPr/>
          <a:lstStyle/>
          <a:p>
            <a:pPr eaLnBrk="1" hangingPunct="1"/>
            <a:r>
              <a:rPr lang="en-US" dirty="0" smtClean="0">
                <a:latin typeface="Vista Sans OT Medium" charset="0"/>
                <a:ea typeface="ヒラギノ角ゴ ProN W6" charset="0"/>
                <a:cs typeface="ヒラギノ角ゴ ProN W6" charset="0"/>
              </a:rPr>
              <a:t>TCP for Transactions (RFC 1644)</a:t>
            </a:r>
            <a:endParaRPr lang="en-US" dirty="0">
              <a:latin typeface="Vista Sans OT Medium" charset="0"/>
              <a:ea typeface="ヒラギノ角ゴ ProN W6" charset="0"/>
              <a:cs typeface="ヒラギノ角ゴ ProN W6" charset="0"/>
            </a:endParaRPr>
          </a:p>
        </p:txBody>
      </p:sp>
      <p:sp>
        <p:nvSpPr>
          <p:cNvPr id="12290" name="Rectangle 2"/>
          <p:cNvSpPr>
            <a:spLocks noGrp="1" noChangeArrowheads="1"/>
          </p:cNvSpPr>
          <p:nvPr>
            <p:ph type="body" idx="1"/>
          </p:nvPr>
        </p:nvSpPr>
        <p:spPr>
          <a:xfrm>
            <a:off x="787400" y="1701800"/>
            <a:ext cx="11582400" cy="5867400"/>
          </a:xfrm>
        </p:spPr>
        <p:txBody>
          <a:bodyPr/>
          <a:lstStyle/>
          <a:p>
            <a:pPr lvl="1" eaLnBrk="1" hangingPunct="1"/>
            <a:r>
              <a:rPr lang="en-US" dirty="0" smtClean="0">
                <a:latin typeface="Vista Sans OT Reg" charset="0"/>
                <a:ea typeface="ヒラギノ角ゴ ProN W3" charset="0"/>
                <a:cs typeface="ヒラギノ角ゴ ProN W3" charset="0"/>
              </a:rPr>
              <a:t>Cache per host information to bypass 3 way handshake and slow start</a:t>
            </a:r>
          </a:p>
          <a:p>
            <a:pPr lvl="1" eaLnBrk="1" hangingPunct="1"/>
            <a:r>
              <a:rPr lang="en-US" dirty="0" smtClean="0"/>
              <a:t>Reduce TIME_WAIT state from 240 sec to 12 sec</a:t>
            </a:r>
          </a:p>
          <a:p>
            <a:pPr lvl="1" eaLnBrk="1" hangingPunct="1"/>
            <a:r>
              <a:rPr lang="pl-PL" dirty="0" smtClean="0"/>
              <a:t>HTTP </a:t>
            </a:r>
            <a:r>
              <a:rPr lang="pl-PL" dirty="0" err="1" smtClean="0"/>
              <a:t>Response</a:t>
            </a:r>
            <a:r>
              <a:rPr lang="pl-PL" dirty="0" smtClean="0"/>
              <a:t> Times </a:t>
            </a:r>
            <a:r>
              <a:rPr lang="pl-PL" dirty="0" err="1" smtClean="0"/>
              <a:t>improved</a:t>
            </a:r>
            <a:r>
              <a:rPr lang="pl-PL" dirty="0" smtClean="0"/>
              <a:t> by 18-55% </a:t>
            </a:r>
            <a:r>
              <a:rPr lang="pl-PL" dirty="0" err="1" smtClean="0"/>
              <a:t>relative</a:t>
            </a:r>
            <a:r>
              <a:rPr lang="pl-PL" dirty="0" smtClean="0"/>
              <a:t> to </a:t>
            </a:r>
            <a:r>
              <a:rPr lang="pl-PL" dirty="0" err="1" smtClean="0"/>
              <a:t>stock</a:t>
            </a:r>
            <a:r>
              <a:rPr lang="pl-PL" dirty="0" smtClean="0"/>
              <a:t> TCP</a:t>
            </a:r>
            <a:endParaRPr lang="pl-PL" dirty="0"/>
          </a:p>
          <a:p>
            <a:pPr lvl="1" eaLnBrk="1" hangingPunct="1"/>
            <a:r>
              <a:rPr lang="pl-PL" dirty="0" err="1" smtClean="0"/>
              <a:t>cwnd</a:t>
            </a:r>
            <a:r>
              <a:rPr lang="pl-PL" dirty="0" smtClean="0"/>
              <a:t> </a:t>
            </a:r>
            <a:r>
              <a:rPr lang="pl-PL" dirty="0" err="1"/>
              <a:t>opens</a:t>
            </a:r>
            <a:r>
              <a:rPr lang="pl-PL" dirty="0"/>
              <a:t> per ACK </a:t>
            </a:r>
            <a:r>
              <a:rPr lang="pl-PL" dirty="0" err="1"/>
              <a:t>received</a:t>
            </a:r>
            <a:r>
              <a:rPr lang="pl-PL" dirty="0"/>
              <a:t> </a:t>
            </a:r>
            <a:r>
              <a:rPr lang="pl-PL" dirty="0" err="1" smtClean="0"/>
              <a:t>rather</a:t>
            </a:r>
            <a:r>
              <a:rPr lang="pl-PL" dirty="0" smtClean="0"/>
              <a:t> </a:t>
            </a:r>
            <a:r>
              <a:rPr lang="pl-PL" dirty="0" err="1" smtClean="0"/>
              <a:t>than</a:t>
            </a:r>
            <a:r>
              <a:rPr lang="pl-PL" dirty="0" smtClean="0"/>
              <a:t> </a:t>
            </a:r>
            <a:r>
              <a:rPr lang="pl-PL" dirty="0"/>
              <a:t>per segment </a:t>
            </a:r>
            <a:r>
              <a:rPr lang="pl-PL" dirty="0" err="1" smtClean="0"/>
              <a:t>acknowledged</a:t>
            </a:r>
            <a:endParaRPr lang="pl-PL" dirty="0" smtClean="0"/>
          </a:p>
          <a:p>
            <a:pPr lvl="1" eaLnBrk="1" hangingPunct="1"/>
            <a:r>
              <a:rPr lang="pl-PL" dirty="0" smtClean="0"/>
              <a:t>Has Security </a:t>
            </a:r>
            <a:r>
              <a:rPr lang="pl-PL" dirty="0" err="1" smtClean="0"/>
              <a:t>Implications</a:t>
            </a:r>
            <a:r>
              <a:rPr lang="pl-PL" dirty="0" smtClean="0"/>
              <a:t> (</a:t>
            </a:r>
            <a:r>
              <a:rPr lang="pl-PL" dirty="0" err="1" smtClean="0"/>
              <a:t>prediction</a:t>
            </a:r>
            <a:r>
              <a:rPr lang="pl-PL" dirty="0" smtClean="0"/>
              <a:t> of </a:t>
            </a:r>
            <a:r>
              <a:rPr lang="pl-PL" dirty="0" err="1" smtClean="0"/>
              <a:t>ISN,etc</a:t>
            </a:r>
            <a:r>
              <a:rPr lang="pl-PL" dirty="0" smtClean="0"/>
              <a:t> ) </a:t>
            </a:r>
            <a:r>
              <a:rPr lang="pl-PL" dirty="0" err="1" smtClean="0"/>
              <a:t>which</a:t>
            </a:r>
            <a:r>
              <a:rPr lang="pl-PL" dirty="0" smtClean="0"/>
              <a:t> </a:t>
            </a:r>
            <a:r>
              <a:rPr lang="pl-PL" dirty="0" err="1" smtClean="0"/>
              <a:t>prevented</a:t>
            </a:r>
            <a:r>
              <a:rPr lang="pl-PL" dirty="0" smtClean="0"/>
              <a:t> </a:t>
            </a:r>
            <a:r>
              <a:rPr lang="pl-PL" dirty="0" err="1" smtClean="0"/>
              <a:t>its</a:t>
            </a:r>
            <a:r>
              <a:rPr lang="pl-PL" dirty="0" smtClean="0"/>
              <a:t> </a:t>
            </a:r>
            <a:r>
              <a:rPr lang="pl-PL" dirty="0" err="1" smtClean="0"/>
              <a:t>adoption</a:t>
            </a:r>
            <a:r>
              <a:rPr lang="pl-PL" dirty="0" smtClean="0"/>
              <a:t> by the </a:t>
            </a:r>
            <a:r>
              <a:rPr lang="pl-PL" dirty="0" err="1" smtClean="0"/>
              <a:t>community</a:t>
            </a:r>
            <a:r>
              <a:rPr lang="pl-PL" dirty="0" smtClean="0"/>
              <a:t> </a:t>
            </a:r>
            <a:r>
              <a:rPr lang="pl-PL" dirty="0" err="1" smtClean="0"/>
              <a:t>at</a:t>
            </a:r>
            <a:r>
              <a:rPr lang="pl-PL" dirty="0" smtClean="0"/>
              <a:t>  </a:t>
            </a:r>
            <a:r>
              <a:rPr lang="pl-PL" dirty="0" err="1" smtClean="0"/>
              <a:t>large</a:t>
            </a:r>
            <a:endParaRPr lang="pl-PL" dirty="0" smtClean="0"/>
          </a:p>
          <a:p>
            <a:pPr lvl="1" eaLnBrk="1" hangingPunct="1"/>
            <a:r>
              <a:rPr lang="pl-PL" dirty="0" smtClean="0"/>
              <a:t>Same </a:t>
            </a:r>
            <a:r>
              <a:rPr lang="pl-PL" dirty="0" err="1" smtClean="0"/>
              <a:t>Gains</a:t>
            </a:r>
            <a:r>
              <a:rPr lang="pl-PL" dirty="0" smtClean="0"/>
              <a:t> </a:t>
            </a:r>
            <a:r>
              <a:rPr lang="pl-PL" dirty="0" err="1" smtClean="0"/>
              <a:t>achieved</a:t>
            </a:r>
            <a:r>
              <a:rPr lang="pl-PL" dirty="0" smtClean="0"/>
              <a:t> with </a:t>
            </a:r>
            <a:r>
              <a:rPr lang="pl-PL" dirty="0" err="1" smtClean="0"/>
              <a:t>persistent</a:t>
            </a:r>
            <a:r>
              <a:rPr lang="pl-PL" dirty="0" smtClean="0"/>
              <a:t> </a:t>
            </a:r>
            <a:r>
              <a:rPr lang="pl-PL" dirty="0" err="1" smtClean="0"/>
              <a:t>connections</a:t>
            </a:r>
            <a:r>
              <a:rPr lang="pl-PL" dirty="0" smtClean="0"/>
              <a:t> for a </a:t>
            </a:r>
            <a:r>
              <a:rPr lang="pl-PL" dirty="0" err="1" smtClean="0"/>
              <a:t>session</a:t>
            </a:r>
            <a:r>
              <a:rPr lang="pl-PL" dirty="0" smtClean="0"/>
              <a:t> (</a:t>
            </a:r>
            <a:r>
              <a:rPr lang="en-US" dirty="0"/>
              <a:t>Persistent HTTP provides connection caching at user level </a:t>
            </a:r>
            <a:r>
              <a:rPr lang="en-US" dirty="0" smtClean="0"/>
              <a:t>but </a:t>
            </a:r>
            <a:r>
              <a:rPr lang="en-US" dirty="0"/>
              <a:t>T/TCP does </a:t>
            </a:r>
            <a:r>
              <a:rPr lang="en-US" dirty="0" smtClean="0"/>
              <a:t>the same </a:t>
            </a:r>
            <a:r>
              <a:rPr lang="en-US" dirty="0"/>
              <a:t>in the </a:t>
            </a:r>
            <a:r>
              <a:rPr lang="en-US" dirty="0" smtClean="0"/>
              <a:t>kernel</a:t>
            </a:r>
            <a:r>
              <a:rPr lang="en-US" i="1" dirty="0" smtClean="0"/>
              <a:t>)</a:t>
            </a:r>
            <a:endParaRPr lang="pl-PL" dirty="0" smtClean="0"/>
          </a:p>
          <a:p>
            <a:pPr lvl="1" eaLnBrk="1" hangingPunct="1"/>
            <a:endParaRPr lang="pl-PL" dirty="0" smtClean="0"/>
          </a:p>
          <a:p>
            <a:pPr marL="0" lvl="1" indent="0" eaLnBrk="1" hangingPunct="1">
              <a:buNone/>
            </a:pPr>
            <a:endParaRPr lang="en-US" dirty="0" smtClean="0"/>
          </a:p>
        </p:txBody>
      </p:sp>
    </p:spTree>
    <p:extLst>
      <p:ext uri="{BB962C8B-B14F-4D97-AF65-F5344CB8AC3E}">
        <p14:creationId xmlns:p14="http://schemas.microsoft.com/office/powerpoint/2010/main" val="2515115541"/>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Impact of Large Initial Congestion Window</a:t>
            </a:r>
            <a:endParaRPr lang="en-US" dirty="0"/>
          </a:p>
        </p:txBody>
      </p:sp>
      <p:pic>
        <p:nvPicPr>
          <p:cNvPr id="5" name="Content Placeholder 4" descr="normal-TCP.png"/>
          <p:cNvPicPr>
            <a:picLocks noGrp="1" noChangeAspect="1"/>
          </p:cNvPicPr>
          <p:nvPr>
            <p:ph sz="half" idx="1"/>
          </p:nvPr>
        </p:nvPicPr>
        <p:blipFill>
          <a:blip r:embed="rId2">
            <a:extLst>
              <a:ext uri="{28A0092B-C50C-407E-A947-70E740481C1C}">
                <a14:useLocalDpi xmlns:a14="http://schemas.microsoft.com/office/drawing/2010/main" val="0"/>
              </a:ext>
            </a:extLst>
          </a:blip>
          <a:srcRect t="-89765" b="-89765"/>
          <a:stretch>
            <a:fillRect/>
          </a:stretch>
        </p:blipFill>
        <p:spPr/>
      </p:pic>
      <p:pic>
        <p:nvPicPr>
          <p:cNvPr id="6" name="Content Placeholder 5" descr="initcwin.png"/>
          <p:cNvPicPr>
            <a:picLocks noGrp="1" noChangeAspect="1"/>
          </p:cNvPicPr>
          <p:nvPr>
            <p:ph sz="half" idx="2"/>
          </p:nvPr>
        </p:nvPicPr>
        <p:blipFill>
          <a:blip r:embed="rId3">
            <a:extLst>
              <a:ext uri="{28A0092B-C50C-407E-A947-70E740481C1C}">
                <a14:useLocalDpi xmlns:a14="http://schemas.microsoft.com/office/drawing/2010/main" val="0"/>
              </a:ext>
            </a:extLst>
          </a:blip>
          <a:srcRect t="-157829" b="-157829"/>
          <a:stretch>
            <a:fillRect/>
          </a:stretch>
        </p:blipFill>
        <p:spPr/>
      </p:pic>
    </p:spTree>
    <p:extLst>
      <p:ext uri="{BB962C8B-B14F-4D97-AF65-F5344CB8AC3E}">
        <p14:creationId xmlns:p14="http://schemas.microsoft.com/office/powerpoint/2010/main" val="970841008"/>
      </p:ext>
    </p:extLst>
  </p:cSld>
  <p:clrMapOvr>
    <a:masterClrMapping/>
  </p:clrMapOvr>
  <p:transition xmlns:p14="http://schemas.microsoft.com/office/powerpoint/2010/main" spd="med">
    <p:dissolve/>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p:txBody>
          <a:bodyPr/>
          <a:lstStyle/>
          <a:p>
            <a:pPr eaLnBrk="1" hangingPunct="1"/>
            <a:r>
              <a:rPr lang="en-US" dirty="0" smtClean="0">
                <a:latin typeface="Vista Sans OT Medium" charset="0"/>
                <a:ea typeface="ヒラギノ角ゴ ProN W6" charset="0"/>
                <a:cs typeface="ヒラギノ角ゴ ProN W6" charset="0"/>
              </a:rPr>
              <a:t>TCP Slow Start</a:t>
            </a:r>
            <a:endParaRPr lang="en-US" dirty="0">
              <a:latin typeface="Vista Sans OT Medium" charset="0"/>
              <a:ea typeface="ヒラギノ角ゴ ProN W6" charset="0"/>
              <a:cs typeface="ヒラギノ角ゴ ProN W6" charset="0"/>
            </a:endParaRPr>
          </a:p>
        </p:txBody>
      </p:sp>
      <p:sp>
        <p:nvSpPr>
          <p:cNvPr id="12290" name="Rectangle 2"/>
          <p:cNvSpPr>
            <a:spLocks noGrp="1" noChangeArrowheads="1"/>
          </p:cNvSpPr>
          <p:nvPr>
            <p:ph type="body" idx="1"/>
          </p:nvPr>
        </p:nvSpPr>
        <p:spPr>
          <a:xfrm>
            <a:off x="863600" y="1701800"/>
            <a:ext cx="11582400" cy="5867400"/>
          </a:xfrm>
        </p:spPr>
        <p:txBody>
          <a:bodyPr/>
          <a:lstStyle/>
          <a:p>
            <a:pPr lvl="1" eaLnBrk="1" hangingPunct="1"/>
            <a:r>
              <a:rPr lang="en-US" dirty="0" err="1">
                <a:latin typeface="Vista Sans OT Reg" charset="0"/>
                <a:ea typeface="ヒラギノ角ゴ ProN W3" charset="0"/>
                <a:cs typeface="ヒラギノ角ゴ ProN W3" charset="0"/>
              </a:rPr>
              <a:t>cwnd</a:t>
            </a:r>
            <a:r>
              <a:rPr lang="en-US" dirty="0">
                <a:latin typeface="Vista Sans OT Reg" charset="0"/>
                <a:ea typeface="ヒラギノ角ゴ ProN W3" charset="0"/>
                <a:cs typeface="ヒラギノ角ゴ ProN W3" charset="0"/>
              </a:rPr>
              <a:t> + = 1 for each </a:t>
            </a:r>
            <a:r>
              <a:rPr lang="en-US" dirty="0" err="1">
                <a:latin typeface="Vista Sans OT Reg" charset="0"/>
                <a:ea typeface="ヒラギノ角ゴ ProN W3" charset="0"/>
                <a:cs typeface="ヒラギノ角ゴ ProN W3" charset="0"/>
              </a:rPr>
              <a:t>ack</a:t>
            </a:r>
            <a:r>
              <a:rPr lang="en-US" dirty="0">
                <a:latin typeface="Vista Sans OT Reg" charset="0"/>
                <a:ea typeface="ヒラギノ角ゴ ProN W3" charset="0"/>
                <a:cs typeface="ヒラギノ角ゴ ProN W3" charset="0"/>
              </a:rPr>
              <a:t> until </a:t>
            </a:r>
            <a:r>
              <a:rPr lang="en-US" dirty="0" smtClean="0">
                <a:latin typeface="Vista Sans OT Reg" charset="0"/>
                <a:ea typeface="ヒラギノ角ゴ ProN W3" charset="0"/>
                <a:cs typeface="ヒラギノ角ゴ ProN W3" charset="0"/>
              </a:rPr>
              <a:t>you reach </a:t>
            </a:r>
            <a:r>
              <a:rPr lang="en-US" dirty="0" err="1">
                <a:latin typeface="Vista Sans OT Reg" charset="0"/>
                <a:ea typeface="ヒラギノ角ゴ ProN W3" charset="0"/>
                <a:cs typeface="ヒラギノ角ゴ ProN W3" charset="0"/>
              </a:rPr>
              <a:t>ssthresh</a:t>
            </a:r>
            <a:r>
              <a:rPr lang="en-US" dirty="0">
                <a:latin typeface="Vista Sans OT Reg" charset="0"/>
                <a:ea typeface="ヒラギノ角ゴ ProN W3" charset="0"/>
                <a:cs typeface="ヒラギノ角ゴ ProN W3" charset="0"/>
              </a:rPr>
              <a:t> (usually 64KB on </a:t>
            </a:r>
            <a:r>
              <a:rPr lang="en-US" dirty="0" smtClean="0">
                <a:latin typeface="Vista Sans OT Reg" charset="0"/>
                <a:ea typeface="ヒラギノ角ゴ ProN W3" charset="0"/>
                <a:cs typeface="ヒラギノ角ゴ ProN W3" charset="0"/>
              </a:rPr>
              <a:t>Linux 32k is also not uncommon)</a:t>
            </a:r>
            <a:endParaRPr lang="en-US" dirty="0" smtClean="0"/>
          </a:p>
          <a:p>
            <a:pPr lvl="1" eaLnBrk="1" hangingPunct="1"/>
            <a:r>
              <a:rPr lang="en-US" dirty="0"/>
              <a:t>Each round trip send </a:t>
            </a:r>
            <a:r>
              <a:rPr lang="en-US" dirty="0" err="1"/>
              <a:t>cwnd</a:t>
            </a:r>
            <a:r>
              <a:rPr lang="en-US" dirty="0"/>
              <a:t>(</a:t>
            </a:r>
            <a:r>
              <a:rPr lang="en-US" dirty="0" err="1"/>
              <a:t>i</a:t>
            </a:r>
            <a:r>
              <a:rPr lang="en-US" dirty="0"/>
              <a:t>) </a:t>
            </a:r>
            <a:r>
              <a:rPr lang="en-US" dirty="0" smtClean="0"/>
              <a:t>-</a:t>
            </a:r>
            <a:r>
              <a:rPr lang="en-US" dirty="0" err="1" smtClean="0"/>
              <a:t>unACKed</a:t>
            </a:r>
            <a:r>
              <a:rPr lang="en-US" dirty="0"/>
              <a:t>(</a:t>
            </a:r>
            <a:r>
              <a:rPr lang="en-US" dirty="0" err="1"/>
              <a:t>i</a:t>
            </a:r>
            <a:r>
              <a:rPr lang="en-US" dirty="0"/>
              <a:t>) </a:t>
            </a:r>
            <a:r>
              <a:rPr lang="en-US" dirty="0" smtClean="0"/>
              <a:t>packets</a:t>
            </a:r>
          </a:p>
          <a:p>
            <a:pPr marL="0" lvl="1" indent="0" eaLnBrk="1" hangingPunct="1">
              <a:buNone/>
            </a:pPr>
            <a:r>
              <a:rPr lang="en-US" dirty="0" smtClean="0"/>
              <a:t>           - </a:t>
            </a:r>
            <a:r>
              <a:rPr lang="en-US" dirty="0" err="1" smtClean="0"/>
              <a:t>cwnd</a:t>
            </a:r>
            <a:r>
              <a:rPr lang="en-US" dirty="0"/>
              <a:t>(</a:t>
            </a:r>
            <a:r>
              <a:rPr lang="en-US" dirty="0" err="1"/>
              <a:t>i</a:t>
            </a:r>
            <a:r>
              <a:rPr lang="en-US" dirty="0"/>
              <a:t>) = </a:t>
            </a:r>
            <a:r>
              <a:rPr lang="en-US" dirty="0" err="1"/>
              <a:t>cwnd</a:t>
            </a:r>
            <a:r>
              <a:rPr lang="en-US" dirty="0"/>
              <a:t>(i-1)+ACKs(i-1)</a:t>
            </a:r>
          </a:p>
          <a:p>
            <a:pPr marL="0" lvl="1" indent="0" eaLnBrk="1" hangingPunct="1">
              <a:buNone/>
            </a:pPr>
            <a:r>
              <a:rPr lang="en-US" dirty="0" smtClean="0"/>
              <a:t>           - </a:t>
            </a:r>
            <a:r>
              <a:rPr lang="en-US" dirty="0" err="1" smtClean="0"/>
              <a:t>cwnd</a:t>
            </a:r>
            <a:r>
              <a:rPr lang="en-US" dirty="0"/>
              <a:t>(1) = 2 (due to handshake)</a:t>
            </a:r>
          </a:p>
          <a:p>
            <a:pPr lvl="1" eaLnBrk="1" hangingPunct="1"/>
            <a:r>
              <a:rPr lang="en-US" dirty="0" smtClean="0"/>
              <a:t>Roughly </a:t>
            </a:r>
            <a:r>
              <a:rPr lang="en-US" dirty="0"/>
              <a:t>RTT * </a:t>
            </a:r>
            <a:r>
              <a:rPr lang="en-US" dirty="0" smtClean="0"/>
              <a:t>log</a:t>
            </a:r>
            <a:r>
              <a:rPr lang="en-US" baseline="-25000" dirty="0" smtClean="0"/>
              <a:t>2</a:t>
            </a:r>
            <a:r>
              <a:rPr lang="en-US" dirty="0" smtClean="0"/>
              <a:t>(</a:t>
            </a:r>
            <a:r>
              <a:rPr lang="en-US" dirty="0"/>
              <a:t>BW/MSS</a:t>
            </a:r>
            <a:r>
              <a:rPr lang="en-US" dirty="0" smtClean="0"/>
              <a:t>)  is the time spent in slow start</a:t>
            </a:r>
            <a:endParaRPr lang="pl-PL" dirty="0"/>
          </a:p>
          <a:p>
            <a:pPr lvl="1" eaLnBrk="1" hangingPunct="1"/>
            <a:r>
              <a:rPr lang="pl-PL" dirty="0" err="1"/>
              <a:t>O</a:t>
            </a:r>
            <a:r>
              <a:rPr lang="pl-PL" dirty="0" err="1" smtClean="0"/>
              <a:t>nce</a:t>
            </a:r>
            <a:r>
              <a:rPr lang="pl-PL" dirty="0" smtClean="0"/>
              <a:t> </a:t>
            </a:r>
            <a:r>
              <a:rPr lang="pl-PL" dirty="0" err="1"/>
              <a:t>you</a:t>
            </a:r>
            <a:r>
              <a:rPr lang="pl-PL" dirty="0"/>
              <a:t> </a:t>
            </a:r>
            <a:r>
              <a:rPr lang="pl-PL" dirty="0" err="1"/>
              <a:t>reach</a:t>
            </a:r>
            <a:r>
              <a:rPr lang="pl-PL" dirty="0"/>
              <a:t> </a:t>
            </a:r>
            <a:r>
              <a:rPr lang="pl-PL" dirty="0" err="1"/>
              <a:t>ssthresh</a:t>
            </a:r>
            <a:r>
              <a:rPr lang="pl-PL" dirty="0"/>
              <a:t> start </a:t>
            </a:r>
            <a:r>
              <a:rPr lang="pl-PL" dirty="0" smtClean="0"/>
              <a:t>CA </a:t>
            </a:r>
            <a:r>
              <a:rPr lang="pl-PL" dirty="0" err="1" smtClean="0"/>
              <a:t>phase</a:t>
            </a:r>
            <a:r>
              <a:rPr lang="pl-PL" dirty="0" smtClean="0"/>
              <a:t> </a:t>
            </a:r>
            <a:r>
              <a:rPr lang="pl-PL" dirty="0" err="1"/>
              <a:t>where</a:t>
            </a:r>
            <a:r>
              <a:rPr lang="pl-PL" dirty="0"/>
              <a:t> </a:t>
            </a:r>
            <a:r>
              <a:rPr lang="pl-PL" dirty="0" err="1"/>
              <a:t>cwnd</a:t>
            </a:r>
            <a:r>
              <a:rPr lang="pl-PL" dirty="0"/>
              <a:t> + = 1/</a:t>
            </a:r>
            <a:r>
              <a:rPr lang="pl-PL" dirty="0" err="1"/>
              <a:t>cwnd</a:t>
            </a:r>
            <a:endParaRPr lang="pl-PL" dirty="0"/>
          </a:p>
          <a:p>
            <a:pPr lvl="1" eaLnBrk="1" hangingPunct="1"/>
            <a:r>
              <a:rPr lang="pl-PL" dirty="0"/>
              <a:t>I</a:t>
            </a:r>
            <a:r>
              <a:rPr lang="pl-PL" dirty="0" smtClean="0"/>
              <a:t>n </a:t>
            </a:r>
            <a:r>
              <a:rPr lang="pl-PL" dirty="0" err="1"/>
              <a:t>slow</a:t>
            </a:r>
            <a:r>
              <a:rPr lang="pl-PL" dirty="0"/>
              <a:t> start, </a:t>
            </a:r>
            <a:r>
              <a:rPr lang="pl-PL" dirty="0" err="1"/>
              <a:t>send</a:t>
            </a:r>
            <a:r>
              <a:rPr lang="pl-PL" dirty="0"/>
              <a:t> n </a:t>
            </a:r>
            <a:r>
              <a:rPr lang="pl-PL" dirty="0" err="1"/>
              <a:t>packets</a:t>
            </a:r>
            <a:r>
              <a:rPr lang="pl-PL" dirty="0"/>
              <a:t>, </a:t>
            </a:r>
            <a:r>
              <a:rPr lang="pl-PL" dirty="0" err="1"/>
              <a:t>get</a:t>
            </a:r>
            <a:r>
              <a:rPr lang="pl-PL" dirty="0"/>
              <a:t> n/2 </a:t>
            </a:r>
            <a:r>
              <a:rPr lang="pl-PL" dirty="0" err="1"/>
              <a:t>acks</a:t>
            </a:r>
            <a:r>
              <a:rPr lang="pl-PL" dirty="0"/>
              <a:t> </a:t>
            </a:r>
            <a:r>
              <a:rPr lang="pl-PL" dirty="0" err="1"/>
              <a:t>back</a:t>
            </a:r>
            <a:r>
              <a:rPr lang="pl-PL" dirty="0"/>
              <a:t>, </a:t>
            </a:r>
            <a:r>
              <a:rPr lang="pl-PL" dirty="0" err="1"/>
              <a:t>next</a:t>
            </a:r>
            <a:r>
              <a:rPr lang="pl-PL" dirty="0"/>
              <a:t> </a:t>
            </a:r>
            <a:r>
              <a:rPr lang="pl-PL" dirty="0" err="1" smtClean="0"/>
              <a:t>window</a:t>
            </a:r>
            <a:r>
              <a:rPr lang="pl-PL" dirty="0" smtClean="0"/>
              <a:t>= 1.5n</a:t>
            </a:r>
          </a:p>
        </p:txBody>
      </p:sp>
    </p:spTree>
    <p:extLst>
      <p:ext uri="{BB962C8B-B14F-4D97-AF65-F5344CB8AC3E}">
        <p14:creationId xmlns:p14="http://schemas.microsoft.com/office/powerpoint/2010/main" val="352914912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p:txBody>
          <a:bodyPr/>
          <a:lstStyle/>
          <a:p>
            <a:pPr eaLnBrk="1" hangingPunct="1"/>
            <a:r>
              <a:rPr lang="en-US" dirty="0" smtClean="0">
                <a:latin typeface="Vista Sans OT Medium" charset="0"/>
                <a:ea typeface="ヒラギノ角ゴ ProN W6" charset="0"/>
                <a:cs typeface="ヒラギノ角ゴ ProN W6" charset="0"/>
              </a:rPr>
              <a:t>Slow Start Restart</a:t>
            </a:r>
            <a:endParaRPr lang="en-US" dirty="0">
              <a:latin typeface="Vista Sans OT Medium" charset="0"/>
              <a:ea typeface="ヒラギノ角ゴ ProN W6" charset="0"/>
              <a:cs typeface="ヒラギノ角ゴ ProN W6" charset="0"/>
            </a:endParaRPr>
          </a:p>
        </p:txBody>
      </p:sp>
      <p:sp>
        <p:nvSpPr>
          <p:cNvPr id="12290" name="Rectangle 2"/>
          <p:cNvSpPr>
            <a:spLocks noGrp="1" noChangeArrowheads="1"/>
          </p:cNvSpPr>
          <p:nvPr>
            <p:ph type="body" idx="1"/>
          </p:nvPr>
        </p:nvSpPr>
        <p:spPr>
          <a:xfrm>
            <a:off x="787400" y="1701800"/>
            <a:ext cx="11430000" cy="5105400"/>
          </a:xfrm>
        </p:spPr>
        <p:txBody>
          <a:bodyPr/>
          <a:lstStyle/>
          <a:p>
            <a:pPr lvl="1" eaLnBrk="1" hangingPunct="1"/>
            <a:r>
              <a:rPr lang="en-US" dirty="0" smtClean="0">
                <a:latin typeface="Vista Sans OT Reg" charset="0"/>
                <a:ea typeface="ヒラギノ角ゴ ProN W3" charset="0"/>
                <a:cs typeface="ヒラギノ角ゴ ProN W3" charset="0"/>
              </a:rPr>
              <a:t> If </a:t>
            </a:r>
            <a:r>
              <a:rPr lang="en-US" dirty="0">
                <a:latin typeface="Vista Sans OT Reg" charset="0"/>
                <a:ea typeface="ヒラギノ角ゴ ProN W3" charset="0"/>
                <a:cs typeface="ヒラギノ角ゴ ProN W3" charset="0"/>
              </a:rPr>
              <a:t>all data is acknowledged and </a:t>
            </a:r>
            <a:r>
              <a:rPr lang="en-US" dirty="0" smtClean="0">
                <a:latin typeface="Vista Sans OT Reg" charset="0"/>
                <a:ea typeface="ヒラギノ角ゴ ProN W3" charset="0"/>
                <a:cs typeface="ヒラギノ角ゴ ProN W3" charset="0"/>
              </a:rPr>
              <a:t>no more </a:t>
            </a:r>
            <a:r>
              <a:rPr lang="en-US" dirty="0">
                <a:latin typeface="Vista Sans OT Reg" charset="0"/>
                <a:ea typeface="ヒラギノ角ゴ ProN W3" charset="0"/>
                <a:cs typeface="ヒラギノ角ゴ ProN W3" charset="0"/>
              </a:rPr>
              <a:t>data is sent for one </a:t>
            </a:r>
            <a:r>
              <a:rPr lang="en-US" dirty="0" smtClean="0">
                <a:latin typeface="Vista Sans OT Reg" charset="0"/>
                <a:ea typeface="ヒラギノ角ゴ ProN W3" charset="0"/>
                <a:cs typeface="ヒラギノ角ゴ ProN W3" charset="0"/>
              </a:rPr>
              <a:t>RTO,</a:t>
            </a:r>
          </a:p>
          <a:p>
            <a:pPr marL="0" lvl="1" indent="0" eaLnBrk="1" hangingPunct="1">
              <a:buNone/>
            </a:pPr>
            <a:r>
              <a:rPr lang="en-US" dirty="0">
                <a:latin typeface="Vista Sans OT Reg" charset="0"/>
                <a:ea typeface="ヒラギノ角ゴ ProN W3" charset="0"/>
                <a:cs typeface="ヒラギノ角ゴ ProN W3" charset="0"/>
              </a:rPr>
              <a:t> </a:t>
            </a:r>
            <a:r>
              <a:rPr lang="en-US" dirty="0" smtClean="0">
                <a:latin typeface="Vista Sans OT Reg" charset="0"/>
                <a:ea typeface="ヒラギノ角ゴ ProN W3" charset="0"/>
                <a:cs typeface="ヒラギノ角ゴ ProN W3" charset="0"/>
              </a:rPr>
              <a:t>     -  </a:t>
            </a:r>
            <a:r>
              <a:rPr lang="en-US" dirty="0">
                <a:latin typeface="Vista Sans OT Reg" charset="0"/>
                <a:ea typeface="ヒラギノ角ゴ ProN W3" charset="0"/>
                <a:cs typeface="ヒラギノ角ゴ ProN W3" charset="0"/>
              </a:rPr>
              <a:t>set </a:t>
            </a:r>
            <a:r>
              <a:rPr lang="en-US" dirty="0" err="1" smtClean="0">
                <a:latin typeface="Vista Sans OT Reg" charset="0"/>
                <a:ea typeface="ヒラギノ角ゴ ProN W3" charset="0"/>
                <a:cs typeface="ヒラギノ角ゴ ProN W3" charset="0"/>
              </a:rPr>
              <a:t>cwnd</a:t>
            </a:r>
            <a:r>
              <a:rPr lang="en-US" dirty="0" smtClean="0">
                <a:latin typeface="Vista Sans OT Reg" charset="0"/>
                <a:ea typeface="ヒラギノ角ゴ ProN W3" charset="0"/>
                <a:cs typeface="ヒラギノ角ゴ ProN W3" charset="0"/>
              </a:rPr>
              <a:t> back </a:t>
            </a:r>
            <a:r>
              <a:rPr lang="en-US" dirty="0">
                <a:latin typeface="Vista Sans OT Reg" charset="0"/>
                <a:ea typeface="ヒラギノ角ゴ ProN W3" charset="0"/>
                <a:cs typeface="ヒラギノ角ゴ ProN W3" charset="0"/>
              </a:rPr>
              <a:t>to ICW and restart the </a:t>
            </a:r>
            <a:r>
              <a:rPr lang="en-US" dirty="0" smtClean="0">
                <a:latin typeface="Vista Sans OT Reg" charset="0"/>
                <a:ea typeface="ヒラギノ角ゴ ProN W3" charset="0"/>
                <a:cs typeface="ヒラギノ角ゴ ProN W3" charset="0"/>
              </a:rPr>
              <a:t>slow start</a:t>
            </a:r>
            <a:endParaRPr lang="en-US" dirty="0">
              <a:latin typeface="Vista Sans OT Reg" charset="0"/>
              <a:ea typeface="ヒラギノ角ゴ ProN W3" charset="0"/>
              <a:cs typeface="ヒラギノ角ゴ ProN W3" charset="0"/>
            </a:endParaRPr>
          </a:p>
          <a:p>
            <a:pPr lvl="1" eaLnBrk="1" hangingPunct="1"/>
            <a:r>
              <a:rPr lang="en-US" dirty="0" smtClean="0">
                <a:latin typeface="Vista Sans OT Reg" charset="0"/>
                <a:ea typeface="ヒラギノ角ゴ ProN W3" charset="0"/>
                <a:cs typeface="ヒラギノ角ゴ ProN W3" charset="0"/>
              </a:rPr>
              <a:t>Linux </a:t>
            </a:r>
            <a:r>
              <a:rPr lang="en-US" dirty="0">
                <a:latin typeface="Vista Sans OT Reg" charset="0"/>
                <a:ea typeface="ヒラギノ角ゴ ProN W3" charset="0"/>
                <a:cs typeface="ヒラギノ角ゴ ProN W3" charset="0"/>
              </a:rPr>
              <a:t>tends to decay this post </a:t>
            </a:r>
            <a:r>
              <a:rPr lang="en-US" dirty="0" smtClean="0">
                <a:latin typeface="Vista Sans OT Reg" charset="0"/>
                <a:ea typeface="ヒラギノ角ゴ ProN W3" charset="0"/>
                <a:cs typeface="ヒラギノ角ゴ ProN W3" charset="0"/>
              </a:rPr>
              <a:t>2.4 which </a:t>
            </a:r>
            <a:r>
              <a:rPr lang="en-US" dirty="0">
                <a:latin typeface="Vista Sans OT Reg" charset="0"/>
                <a:ea typeface="ヒラギノ角ゴ ProN W3" charset="0"/>
                <a:cs typeface="ヒラギノ角ゴ ProN W3" charset="0"/>
              </a:rPr>
              <a:t>is much nicer</a:t>
            </a:r>
          </a:p>
          <a:p>
            <a:pPr lvl="1" eaLnBrk="1" hangingPunct="1"/>
            <a:r>
              <a:rPr lang="en-US" dirty="0" smtClean="0">
                <a:latin typeface="Vista Sans OT Reg" charset="0"/>
                <a:ea typeface="ヒラギノ角ゴ ProN W3" charset="0"/>
                <a:cs typeface="ヒラギノ角ゴ ProN W3" charset="0"/>
              </a:rPr>
              <a:t>This </a:t>
            </a:r>
            <a:r>
              <a:rPr lang="en-US" dirty="0">
                <a:latin typeface="Vista Sans OT Reg" charset="0"/>
                <a:ea typeface="ヒラギノ角ゴ ProN W3" charset="0"/>
                <a:cs typeface="ヒラギノ角ゴ ProN W3" charset="0"/>
              </a:rPr>
              <a:t>is one reason HTTP Keep-</a:t>
            </a:r>
            <a:r>
              <a:rPr lang="en-US" dirty="0" err="1" smtClean="0">
                <a:latin typeface="Vista Sans OT Reg" charset="0"/>
                <a:ea typeface="ヒラギノ角ゴ ProN W3" charset="0"/>
                <a:cs typeface="ヒラギノ角ゴ ProN W3" charset="0"/>
              </a:rPr>
              <a:t>Alives</a:t>
            </a:r>
            <a:r>
              <a:rPr lang="en-US" dirty="0" smtClean="0">
                <a:latin typeface="Vista Sans OT Reg" charset="0"/>
                <a:ea typeface="ヒラギノ角ゴ ProN W3" charset="0"/>
                <a:cs typeface="ヒラギノ角ゴ ProN W3" charset="0"/>
              </a:rPr>
              <a:t> do not </a:t>
            </a:r>
            <a:r>
              <a:rPr lang="en-US" dirty="0">
                <a:latin typeface="Vista Sans OT Reg" charset="0"/>
                <a:ea typeface="ヒラギノ角ゴ ProN W3" charset="0"/>
                <a:cs typeface="ヒラギノ角ゴ ProN W3" charset="0"/>
              </a:rPr>
              <a:t>work as well as you </a:t>
            </a:r>
            <a:r>
              <a:rPr lang="en-US" dirty="0" smtClean="0">
                <a:latin typeface="Vista Sans OT Reg" charset="0"/>
                <a:ea typeface="ヒラギノ角ゴ ProN W3" charset="0"/>
                <a:cs typeface="ヒラギノ角ゴ ProN W3" charset="0"/>
              </a:rPr>
              <a:t>expect</a:t>
            </a:r>
          </a:p>
          <a:p>
            <a:pPr lvl="1" eaLnBrk="1" hangingPunct="1"/>
            <a:r>
              <a:rPr lang="en-US" dirty="0" smtClean="0">
                <a:latin typeface="Vista Sans OT Reg" charset="0"/>
                <a:ea typeface="ヒラギノ角ゴ ProN W3" charset="0"/>
                <a:cs typeface="ヒラギノ角ゴ ProN W3" charset="0"/>
              </a:rPr>
              <a:t>We see benefits of 80ms – 120 </a:t>
            </a:r>
            <a:r>
              <a:rPr lang="en-US" dirty="0" err="1" smtClean="0">
                <a:latin typeface="Vista Sans OT Reg" charset="0"/>
                <a:ea typeface="ヒラギノ角ゴ ProN W3" charset="0"/>
                <a:cs typeface="ヒラギノ角ゴ ProN W3" charset="0"/>
              </a:rPr>
              <a:t>ms</a:t>
            </a:r>
            <a:r>
              <a:rPr lang="en-US" dirty="0" smtClean="0">
                <a:latin typeface="Vista Sans OT Reg" charset="0"/>
                <a:ea typeface="ヒラギノ角ゴ ProN W3" charset="0"/>
                <a:cs typeface="ヒラギノ角ゴ ProN W3" charset="0"/>
              </a:rPr>
              <a:t> when we turn it off</a:t>
            </a:r>
            <a:endParaRPr lang="en-US" dirty="0">
              <a:latin typeface="Vista Sans OT Reg" charset="0"/>
              <a:ea typeface="ヒラギノ角ゴ ProN W3" charset="0"/>
              <a:cs typeface="ヒラギノ角ゴ ProN W3" charset="0"/>
            </a:endParaRPr>
          </a:p>
        </p:txBody>
      </p:sp>
    </p:spTree>
    <p:extLst>
      <p:ext uri="{BB962C8B-B14F-4D97-AF65-F5344CB8AC3E}">
        <p14:creationId xmlns:p14="http://schemas.microsoft.com/office/powerpoint/2010/main" val="3233908334"/>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p:txBody>
          <a:bodyPr/>
          <a:lstStyle/>
          <a:p>
            <a:pPr eaLnBrk="1" hangingPunct="1"/>
            <a:r>
              <a:rPr lang="en-US" dirty="0" smtClean="0">
                <a:latin typeface="Vista Sans OT Medium" charset="0"/>
                <a:ea typeface="ヒラギノ角ゴ ProN W6" charset="0"/>
                <a:cs typeface="ヒラギノ角ゴ ProN W6" charset="0"/>
              </a:rPr>
              <a:t>Delayed Acknowledgements</a:t>
            </a:r>
            <a:endParaRPr lang="en-US" dirty="0">
              <a:latin typeface="Vista Sans OT Medium" charset="0"/>
              <a:ea typeface="ヒラギノ角ゴ ProN W6" charset="0"/>
              <a:cs typeface="ヒラギノ角ゴ ProN W6" charset="0"/>
            </a:endParaRPr>
          </a:p>
        </p:txBody>
      </p:sp>
      <p:sp>
        <p:nvSpPr>
          <p:cNvPr id="12290" name="Rectangle 2"/>
          <p:cNvSpPr>
            <a:spLocks noGrp="1" noChangeArrowheads="1"/>
          </p:cNvSpPr>
          <p:nvPr>
            <p:ph type="body" idx="1"/>
          </p:nvPr>
        </p:nvSpPr>
        <p:spPr>
          <a:xfrm>
            <a:off x="787400" y="1701800"/>
            <a:ext cx="11887200" cy="6172200"/>
          </a:xfrm>
        </p:spPr>
        <p:txBody>
          <a:bodyPr/>
          <a:lstStyle/>
          <a:p>
            <a:pPr lvl="1" eaLnBrk="1" hangingPunct="1"/>
            <a:r>
              <a:rPr lang="en-US" dirty="0" smtClean="0">
                <a:latin typeface="Vista Sans OT Reg" charset="0"/>
                <a:ea typeface="ヒラギノ角ゴ ProN W3" charset="0"/>
                <a:cs typeface="ヒラギノ角ゴ ProN W3" charset="0"/>
              </a:rPr>
              <a:t>Initial Idea was to save bandwidth costs by piggybacking </a:t>
            </a:r>
            <a:r>
              <a:rPr lang="en-US" dirty="0" err="1" smtClean="0">
                <a:latin typeface="Vista Sans OT Reg" charset="0"/>
                <a:ea typeface="ヒラギノ角ゴ ProN W3" charset="0"/>
                <a:cs typeface="ヒラギノ角ゴ ProN W3" charset="0"/>
              </a:rPr>
              <a:t>acks</a:t>
            </a:r>
            <a:endParaRPr lang="en-US" dirty="0" smtClean="0"/>
          </a:p>
          <a:p>
            <a:pPr lvl="1" eaLnBrk="1" hangingPunct="1"/>
            <a:r>
              <a:rPr lang="en-US" dirty="0" smtClean="0"/>
              <a:t>Send ACKs only after the receipt of  2 full MSS (RFC 1122- Host </a:t>
            </a:r>
            <a:r>
              <a:rPr lang="en-US" dirty="0" err="1" smtClean="0"/>
              <a:t>Req</a:t>
            </a:r>
            <a:r>
              <a:rPr lang="en-US" dirty="0" smtClean="0"/>
              <a:t>)</a:t>
            </a:r>
          </a:p>
          <a:p>
            <a:pPr marL="0" lvl="1" indent="0" eaLnBrk="1" hangingPunct="1">
              <a:buNone/>
            </a:pPr>
            <a:r>
              <a:rPr lang="en-US" dirty="0"/>
              <a:t> </a:t>
            </a:r>
            <a:r>
              <a:rPr lang="en-US" dirty="0" smtClean="0"/>
              <a:t>                        | | </a:t>
            </a:r>
            <a:endParaRPr lang="pl-PL" dirty="0" smtClean="0"/>
          </a:p>
          <a:p>
            <a:pPr lvl="1" eaLnBrk="1" hangingPunct="1"/>
            <a:r>
              <a:rPr lang="pl-PL" dirty="0" err="1" smtClean="0"/>
              <a:t>Delay</a:t>
            </a:r>
            <a:r>
              <a:rPr lang="pl-PL" dirty="0" smtClean="0"/>
              <a:t> </a:t>
            </a:r>
            <a:r>
              <a:rPr lang="pl-PL" dirty="0" err="1" smtClean="0"/>
              <a:t>upto</a:t>
            </a:r>
            <a:r>
              <a:rPr lang="pl-PL" dirty="0" smtClean="0"/>
              <a:t> 200 ms (</a:t>
            </a:r>
            <a:r>
              <a:rPr lang="pl-PL" dirty="0" err="1" smtClean="0"/>
              <a:t>clock</a:t>
            </a:r>
            <a:r>
              <a:rPr lang="pl-PL" dirty="0" smtClean="0"/>
              <a:t> </a:t>
            </a:r>
            <a:r>
              <a:rPr lang="pl-PL" dirty="0" err="1" smtClean="0"/>
              <a:t>granularity</a:t>
            </a:r>
            <a:r>
              <a:rPr lang="pl-PL" dirty="0" smtClean="0"/>
              <a:t> </a:t>
            </a:r>
            <a:r>
              <a:rPr lang="pl-PL" dirty="0" err="1" smtClean="0"/>
              <a:t>that</a:t>
            </a:r>
            <a:r>
              <a:rPr lang="pl-PL" dirty="0" smtClean="0"/>
              <a:t> </a:t>
            </a:r>
            <a:r>
              <a:rPr lang="pl-PL" dirty="0" err="1" smtClean="0"/>
              <a:t>time</a:t>
            </a:r>
            <a:r>
              <a:rPr lang="pl-PL" dirty="0" smtClean="0"/>
              <a:t>) </a:t>
            </a:r>
            <a:r>
              <a:rPr lang="pl-PL" dirty="0" err="1" smtClean="0"/>
              <a:t>before</a:t>
            </a:r>
            <a:r>
              <a:rPr lang="pl-PL" dirty="0" smtClean="0"/>
              <a:t> </a:t>
            </a:r>
            <a:r>
              <a:rPr lang="pl-PL" dirty="0" err="1" smtClean="0"/>
              <a:t>sending</a:t>
            </a:r>
            <a:r>
              <a:rPr lang="pl-PL" dirty="0" smtClean="0"/>
              <a:t> out </a:t>
            </a:r>
            <a:r>
              <a:rPr lang="pl-PL" dirty="0" err="1" smtClean="0"/>
              <a:t>pure</a:t>
            </a:r>
            <a:r>
              <a:rPr lang="pl-PL" dirty="0" smtClean="0"/>
              <a:t> ACK</a:t>
            </a:r>
          </a:p>
          <a:p>
            <a:pPr lvl="1" eaLnBrk="1" hangingPunct="1"/>
            <a:r>
              <a:rPr lang="pl-PL" dirty="0" smtClean="0"/>
              <a:t>For HTTP </a:t>
            </a:r>
            <a:r>
              <a:rPr lang="pl-PL" dirty="0" err="1" smtClean="0"/>
              <a:t>traffic</a:t>
            </a:r>
            <a:r>
              <a:rPr lang="pl-PL" dirty="0" smtClean="0"/>
              <a:t> the </a:t>
            </a:r>
            <a:r>
              <a:rPr lang="pl-PL" dirty="0" err="1" smtClean="0"/>
              <a:t>consumer</a:t>
            </a:r>
            <a:r>
              <a:rPr lang="pl-PL" dirty="0" smtClean="0"/>
              <a:t> of the data </a:t>
            </a:r>
            <a:r>
              <a:rPr lang="pl-PL" dirty="0" err="1" smtClean="0"/>
              <a:t>typically</a:t>
            </a:r>
            <a:r>
              <a:rPr lang="pl-PL" dirty="0" smtClean="0"/>
              <a:t> </a:t>
            </a:r>
            <a:r>
              <a:rPr lang="pl-PL" dirty="0" err="1" smtClean="0"/>
              <a:t>has</a:t>
            </a:r>
            <a:r>
              <a:rPr lang="pl-PL" dirty="0" smtClean="0"/>
              <a:t> </a:t>
            </a:r>
            <a:r>
              <a:rPr lang="pl-PL" dirty="0" err="1" smtClean="0"/>
              <a:t>nothing</a:t>
            </a:r>
            <a:r>
              <a:rPr lang="pl-PL" dirty="0" smtClean="0"/>
              <a:t> to </a:t>
            </a:r>
            <a:r>
              <a:rPr lang="pl-PL" dirty="0" err="1" smtClean="0"/>
              <a:t>send</a:t>
            </a:r>
            <a:r>
              <a:rPr lang="pl-PL" dirty="0" smtClean="0"/>
              <a:t> </a:t>
            </a:r>
            <a:r>
              <a:rPr lang="pl-PL" dirty="0" err="1" smtClean="0"/>
              <a:t>after</a:t>
            </a:r>
            <a:r>
              <a:rPr lang="pl-PL" dirty="0" smtClean="0"/>
              <a:t> the GET </a:t>
            </a:r>
            <a:r>
              <a:rPr lang="pl-PL" dirty="0" err="1" smtClean="0"/>
              <a:t>request</a:t>
            </a:r>
            <a:r>
              <a:rPr lang="pl-PL" dirty="0" smtClean="0"/>
              <a:t> and </a:t>
            </a:r>
            <a:r>
              <a:rPr lang="pl-PL" dirty="0" err="1" smtClean="0"/>
              <a:t>will</a:t>
            </a:r>
            <a:r>
              <a:rPr lang="pl-PL" dirty="0" smtClean="0"/>
              <a:t> </a:t>
            </a:r>
            <a:r>
              <a:rPr lang="pl-PL" dirty="0" err="1" smtClean="0"/>
              <a:t>only</a:t>
            </a:r>
            <a:r>
              <a:rPr lang="pl-PL" dirty="0" smtClean="0"/>
              <a:t> </a:t>
            </a:r>
            <a:r>
              <a:rPr lang="pl-PL" dirty="0" err="1" smtClean="0"/>
              <a:t>delay</a:t>
            </a:r>
            <a:r>
              <a:rPr lang="pl-PL" dirty="0" smtClean="0"/>
              <a:t> the ACK 200 ms </a:t>
            </a:r>
            <a:r>
              <a:rPr lang="pl-PL" dirty="0" err="1" smtClean="0"/>
              <a:t>thus</a:t>
            </a:r>
            <a:r>
              <a:rPr lang="pl-PL" dirty="0" smtClean="0"/>
              <a:t> </a:t>
            </a:r>
            <a:r>
              <a:rPr lang="pl-PL" dirty="0" err="1" smtClean="0"/>
              <a:t>reducing</a:t>
            </a:r>
            <a:r>
              <a:rPr lang="pl-PL" dirty="0" smtClean="0"/>
              <a:t> the </a:t>
            </a:r>
            <a:r>
              <a:rPr lang="pl-PL" dirty="0" err="1" smtClean="0"/>
              <a:t>increase</a:t>
            </a:r>
            <a:r>
              <a:rPr lang="pl-PL" dirty="0" smtClean="0"/>
              <a:t> in </a:t>
            </a:r>
            <a:r>
              <a:rPr lang="pl-PL" dirty="0" err="1" smtClean="0"/>
              <a:t>cwnd</a:t>
            </a:r>
            <a:r>
              <a:rPr lang="pl-PL" dirty="0" smtClean="0"/>
              <a:t> of the </a:t>
            </a:r>
            <a:r>
              <a:rPr lang="pl-PL" dirty="0" err="1" smtClean="0"/>
              <a:t>producer</a:t>
            </a:r>
            <a:r>
              <a:rPr lang="pl-PL" dirty="0" smtClean="0"/>
              <a:t> </a:t>
            </a:r>
          </a:p>
          <a:p>
            <a:pPr lvl="1" eaLnBrk="1" hangingPunct="1"/>
            <a:r>
              <a:rPr lang="pl-PL" dirty="0" smtClean="0"/>
              <a:t>In </a:t>
            </a:r>
            <a:r>
              <a:rPr lang="pl-PL" dirty="0" err="1" smtClean="0"/>
              <a:t>fact</a:t>
            </a:r>
            <a:r>
              <a:rPr lang="pl-PL" dirty="0" smtClean="0"/>
              <a:t> the </a:t>
            </a:r>
            <a:r>
              <a:rPr lang="pl-PL" dirty="0" err="1" smtClean="0"/>
              <a:t>sqrt</a:t>
            </a:r>
            <a:r>
              <a:rPr lang="pl-PL" dirty="0" smtClean="0"/>
              <a:t>(2) in the TCP </a:t>
            </a:r>
            <a:r>
              <a:rPr lang="pl-PL" dirty="0" err="1" smtClean="0"/>
              <a:t>throughput</a:t>
            </a:r>
            <a:r>
              <a:rPr lang="pl-PL" dirty="0" smtClean="0"/>
              <a:t> </a:t>
            </a:r>
            <a:r>
              <a:rPr lang="pl-PL" dirty="0" err="1" smtClean="0"/>
              <a:t>is</a:t>
            </a:r>
            <a:r>
              <a:rPr lang="pl-PL" dirty="0" smtClean="0"/>
              <a:t> </a:t>
            </a:r>
            <a:r>
              <a:rPr lang="pl-PL" dirty="0" err="1" smtClean="0"/>
              <a:t>due</a:t>
            </a:r>
            <a:r>
              <a:rPr lang="pl-PL" dirty="0" smtClean="0"/>
              <a:t> to </a:t>
            </a:r>
            <a:r>
              <a:rPr lang="pl-PL" dirty="0" err="1" smtClean="0"/>
              <a:t>this</a:t>
            </a:r>
            <a:r>
              <a:rPr lang="pl-PL" dirty="0" smtClean="0"/>
              <a:t> </a:t>
            </a:r>
            <a:r>
              <a:rPr lang="pl-PL" dirty="0" err="1" smtClean="0"/>
              <a:t>feature</a:t>
            </a:r>
            <a:endParaRPr lang="pl-PL" dirty="0"/>
          </a:p>
          <a:p>
            <a:pPr lvl="1" eaLnBrk="1" hangingPunct="1"/>
            <a:r>
              <a:rPr lang="pl-PL" dirty="0" err="1" smtClean="0"/>
              <a:t>Also</a:t>
            </a:r>
            <a:r>
              <a:rPr lang="pl-PL" dirty="0" smtClean="0"/>
              <a:t> </a:t>
            </a:r>
            <a:r>
              <a:rPr lang="pl-PL" dirty="0" err="1" smtClean="0"/>
              <a:t>bad</a:t>
            </a:r>
            <a:r>
              <a:rPr lang="pl-PL" dirty="0" smtClean="0"/>
              <a:t> for FTP </a:t>
            </a:r>
            <a:r>
              <a:rPr lang="pl-PL" dirty="0" err="1" smtClean="0"/>
              <a:t>or</a:t>
            </a:r>
            <a:r>
              <a:rPr lang="pl-PL" dirty="0" smtClean="0"/>
              <a:t> </a:t>
            </a:r>
            <a:r>
              <a:rPr lang="pl-PL" dirty="0" err="1" smtClean="0"/>
              <a:t>any</a:t>
            </a:r>
            <a:r>
              <a:rPr lang="pl-PL" dirty="0" smtClean="0"/>
              <a:t> </a:t>
            </a:r>
            <a:r>
              <a:rPr lang="pl-PL" dirty="0" err="1" smtClean="0"/>
              <a:t>other</a:t>
            </a:r>
            <a:r>
              <a:rPr lang="pl-PL" dirty="0" smtClean="0"/>
              <a:t> file </a:t>
            </a:r>
            <a:r>
              <a:rPr lang="pl-PL" dirty="0" err="1" smtClean="0"/>
              <a:t>upload</a:t>
            </a:r>
            <a:r>
              <a:rPr lang="pl-PL" dirty="0" smtClean="0"/>
              <a:t> system </a:t>
            </a:r>
            <a:r>
              <a:rPr lang="pl-PL" dirty="0" err="1" smtClean="0"/>
              <a:t>today</a:t>
            </a:r>
            <a:endParaRPr lang="pl-PL" dirty="0" smtClean="0"/>
          </a:p>
        </p:txBody>
      </p:sp>
    </p:spTree>
    <p:extLst>
      <p:ext uri="{BB962C8B-B14F-4D97-AF65-F5344CB8AC3E}">
        <p14:creationId xmlns:p14="http://schemas.microsoft.com/office/powerpoint/2010/main" val="43269532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p:txBody>
          <a:bodyPr/>
          <a:lstStyle/>
          <a:p>
            <a:pPr eaLnBrk="1" hangingPunct="1"/>
            <a:r>
              <a:rPr lang="en-US" dirty="0" smtClean="0">
                <a:latin typeface="Vista Sans OT Medium" charset="0"/>
                <a:ea typeface="ヒラギノ角ゴ ProN W6" charset="0"/>
                <a:cs typeface="ヒラギノ角ゴ ProN W6" charset="0"/>
              </a:rPr>
              <a:t>Corner Case Delays </a:t>
            </a:r>
            <a:endParaRPr lang="en-US" dirty="0">
              <a:latin typeface="Vista Sans OT Medium" charset="0"/>
              <a:ea typeface="ヒラギノ角ゴ ProN W6" charset="0"/>
              <a:cs typeface="ヒラギノ角ゴ ProN W6" charset="0"/>
            </a:endParaRPr>
          </a:p>
        </p:txBody>
      </p:sp>
      <p:sp>
        <p:nvSpPr>
          <p:cNvPr id="12290" name="Rectangle 2"/>
          <p:cNvSpPr>
            <a:spLocks noGrp="1" noChangeArrowheads="1"/>
          </p:cNvSpPr>
          <p:nvPr>
            <p:ph type="body" idx="1"/>
          </p:nvPr>
        </p:nvSpPr>
        <p:spPr>
          <a:xfrm>
            <a:off x="787400" y="1701800"/>
            <a:ext cx="11582400" cy="5867400"/>
          </a:xfrm>
        </p:spPr>
        <p:txBody>
          <a:bodyPr/>
          <a:lstStyle/>
          <a:p>
            <a:pPr lvl="1" eaLnBrk="1" hangingPunct="1"/>
            <a:r>
              <a:rPr lang="pl-PL" dirty="0" err="1"/>
              <a:t>Short</a:t>
            </a:r>
            <a:r>
              <a:rPr lang="pl-PL" dirty="0"/>
              <a:t> </a:t>
            </a:r>
            <a:r>
              <a:rPr lang="pl-PL" dirty="0" err="1"/>
              <a:t>Initial</a:t>
            </a:r>
            <a:r>
              <a:rPr lang="pl-PL" dirty="0"/>
              <a:t> Segment: </a:t>
            </a:r>
            <a:r>
              <a:rPr lang="pl-PL" dirty="0" err="1"/>
              <a:t>If</a:t>
            </a:r>
            <a:r>
              <a:rPr lang="pl-PL" dirty="0"/>
              <a:t> we </a:t>
            </a:r>
            <a:r>
              <a:rPr lang="pl-PL" dirty="0" err="1"/>
              <a:t>dont</a:t>
            </a:r>
            <a:r>
              <a:rPr lang="pl-PL" dirty="0"/>
              <a:t> </a:t>
            </a:r>
            <a:r>
              <a:rPr lang="pl-PL" dirty="0" err="1"/>
              <a:t>have</a:t>
            </a:r>
            <a:r>
              <a:rPr lang="pl-PL" dirty="0"/>
              <a:t> </a:t>
            </a:r>
            <a:r>
              <a:rPr lang="pl-PL" dirty="0" smtClean="0"/>
              <a:t>2 </a:t>
            </a:r>
            <a:r>
              <a:rPr lang="pl-PL" dirty="0" err="1" smtClean="0"/>
              <a:t>full</a:t>
            </a:r>
            <a:r>
              <a:rPr lang="pl-PL" dirty="0" smtClean="0"/>
              <a:t> </a:t>
            </a:r>
            <a:r>
              <a:rPr lang="pl-PL" dirty="0" err="1"/>
              <a:t>segments</a:t>
            </a:r>
            <a:r>
              <a:rPr lang="pl-PL" dirty="0"/>
              <a:t> of Data to </a:t>
            </a:r>
            <a:r>
              <a:rPr lang="pl-PL" dirty="0" err="1"/>
              <a:t>send</a:t>
            </a:r>
            <a:r>
              <a:rPr lang="pl-PL" dirty="0"/>
              <a:t> </a:t>
            </a:r>
            <a:r>
              <a:rPr lang="pl-PL" dirty="0" err="1" smtClean="0"/>
              <a:t>then</a:t>
            </a:r>
            <a:r>
              <a:rPr lang="pl-PL" dirty="0" smtClean="0"/>
              <a:t> we </a:t>
            </a:r>
            <a:r>
              <a:rPr lang="pl-PL" dirty="0" err="1" smtClean="0"/>
              <a:t>delay</a:t>
            </a:r>
            <a:r>
              <a:rPr lang="pl-PL" dirty="0" smtClean="0"/>
              <a:t> </a:t>
            </a:r>
            <a:r>
              <a:rPr lang="pl-PL" dirty="0"/>
              <a:t>as per RFC 1122</a:t>
            </a:r>
          </a:p>
          <a:p>
            <a:pPr lvl="1" eaLnBrk="1" hangingPunct="1"/>
            <a:r>
              <a:rPr lang="pl-PL" dirty="0" err="1"/>
              <a:t>Odd</a:t>
            </a:r>
            <a:r>
              <a:rPr lang="pl-PL" dirty="0"/>
              <a:t> </a:t>
            </a:r>
            <a:r>
              <a:rPr lang="pl-PL" dirty="0" err="1"/>
              <a:t>Final</a:t>
            </a:r>
            <a:r>
              <a:rPr lang="pl-PL" dirty="0"/>
              <a:t> Segment: </a:t>
            </a:r>
            <a:r>
              <a:rPr lang="pl-PL" dirty="0" err="1"/>
              <a:t>Assuming</a:t>
            </a:r>
            <a:r>
              <a:rPr lang="pl-PL" dirty="0"/>
              <a:t> a </a:t>
            </a:r>
            <a:r>
              <a:rPr lang="pl-PL" dirty="0" err="1" smtClean="0"/>
              <a:t>odd</a:t>
            </a:r>
            <a:r>
              <a:rPr lang="pl-PL" dirty="0" smtClean="0"/>
              <a:t> </a:t>
            </a:r>
            <a:r>
              <a:rPr lang="pl-PL" dirty="0" err="1" smtClean="0"/>
              <a:t>number</a:t>
            </a:r>
            <a:r>
              <a:rPr lang="pl-PL" dirty="0" smtClean="0"/>
              <a:t> </a:t>
            </a:r>
            <a:r>
              <a:rPr lang="pl-PL" dirty="0"/>
              <a:t>of </a:t>
            </a:r>
            <a:r>
              <a:rPr lang="pl-PL" dirty="0" err="1"/>
              <a:t>full</a:t>
            </a:r>
            <a:r>
              <a:rPr lang="pl-PL" dirty="0"/>
              <a:t> </a:t>
            </a:r>
            <a:r>
              <a:rPr lang="pl-PL" dirty="0" err="1"/>
              <a:t>segments</a:t>
            </a:r>
            <a:r>
              <a:rPr lang="pl-PL" dirty="0"/>
              <a:t> and one </a:t>
            </a:r>
            <a:r>
              <a:rPr lang="pl-PL" dirty="0" err="1" smtClean="0"/>
              <a:t>last</a:t>
            </a:r>
            <a:r>
              <a:rPr lang="pl-PL" dirty="0" smtClean="0"/>
              <a:t> </a:t>
            </a:r>
            <a:r>
              <a:rPr lang="pl-PL" dirty="0" err="1" smtClean="0"/>
              <a:t>short</a:t>
            </a:r>
            <a:r>
              <a:rPr lang="pl-PL" dirty="0" smtClean="0"/>
              <a:t> </a:t>
            </a:r>
            <a:r>
              <a:rPr lang="pl-PL" dirty="0"/>
              <a:t>segment, we </a:t>
            </a:r>
            <a:r>
              <a:rPr lang="pl-PL" dirty="0" err="1"/>
              <a:t>wont</a:t>
            </a:r>
            <a:r>
              <a:rPr lang="pl-PL" dirty="0"/>
              <a:t> </a:t>
            </a:r>
            <a:r>
              <a:rPr lang="pl-PL" dirty="0" err="1"/>
              <a:t>send</a:t>
            </a:r>
            <a:r>
              <a:rPr lang="pl-PL" dirty="0"/>
              <a:t> </a:t>
            </a:r>
            <a:r>
              <a:rPr lang="pl-PL" dirty="0" err="1" smtClean="0"/>
              <a:t>because</a:t>
            </a:r>
            <a:r>
              <a:rPr lang="pl-PL" dirty="0" smtClean="0"/>
              <a:t> of </a:t>
            </a:r>
            <a:r>
              <a:rPr lang="pl-PL" dirty="0" err="1"/>
              <a:t>silly</a:t>
            </a:r>
            <a:r>
              <a:rPr lang="pl-PL" dirty="0"/>
              <a:t> </a:t>
            </a:r>
            <a:r>
              <a:rPr lang="pl-PL" dirty="0" err="1"/>
              <a:t>window</a:t>
            </a:r>
            <a:r>
              <a:rPr lang="pl-PL" dirty="0"/>
              <a:t> </a:t>
            </a:r>
            <a:r>
              <a:rPr lang="pl-PL" dirty="0" err="1"/>
              <a:t>avoidance</a:t>
            </a:r>
            <a:endParaRPr lang="pl-PL" dirty="0"/>
          </a:p>
          <a:p>
            <a:pPr lvl="1" eaLnBrk="1" hangingPunct="1"/>
            <a:r>
              <a:rPr lang="pl-PL" dirty="0"/>
              <a:t>Nagle: </a:t>
            </a:r>
            <a:r>
              <a:rPr lang="pl-PL" dirty="0" smtClean="0"/>
              <a:t> Proxy </a:t>
            </a:r>
            <a:r>
              <a:rPr lang="pl-PL" dirty="0" err="1"/>
              <a:t>d</a:t>
            </a:r>
            <a:r>
              <a:rPr lang="pl-PL" dirty="0" err="1" smtClean="0"/>
              <a:t>oing</a:t>
            </a:r>
            <a:r>
              <a:rPr lang="pl-PL" dirty="0" smtClean="0"/>
              <a:t> </a:t>
            </a:r>
            <a:r>
              <a:rPr lang="pl-PL" dirty="0"/>
              <a:t>a </a:t>
            </a:r>
            <a:r>
              <a:rPr lang="pl-PL" dirty="0" err="1"/>
              <a:t>write-write-read</a:t>
            </a:r>
            <a:r>
              <a:rPr lang="pl-PL" dirty="0"/>
              <a:t> =</a:t>
            </a:r>
            <a:r>
              <a:rPr lang="pl-PL" dirty="0" smtClean="0"/>
              <a:t>&gt;</a:t>
            </a:r>
            <a:r>
              <a:rPr lang="pl-PL" dirty="0"/>
              <a:t> </a:t>
            </a:r>
            <a:r>
              <a:rPr lang="pl-PL" dirty="0" smtClean="0"/>
              <a:t>500 ms of </a:t>
            </a:r>
            <a:r>
              <a:rPr lang="pl-PL" dirty="0" err="1" smtClean="0"/>
              <a:t>delay</a:t>
            </a:r>
            <a:endParaRPr lang="pl-PL" dirty="0" smtClean="0"/>
          </a:p>
          <a:p>
            <a:pPr lvl="1" eaLnBrk="1" hangingPunct="1"/>
            <a:r>
              <a:rPr lang="pl-PL" dirty="0"/>
              <a:t> </a:t>
            </a:r>
            <a:r>
              <a:rPr lang="pl-PL" dirty="0" smtClean="0"/>
              <a:t> For </a:t>
            </a:r>
            <a:r>
              <a:rPr lang="pl-PL" dirty="0" err="1" smtClean="0"/>
              <a:t>solution</a:t>
            </a:r>
            <a:r>
              <a:rPr lang="pl-PL" dirty="0" smtClean="0"/>
              <a:t> </a:t>
            </a:r>
            <a:r>
              <a:rPr lang="pl-PL" dirty="0" err="1" smtClean="0"/>
              <a:t>read</a:t>
            </a:r>
            <a:r>
              <a:rPr lang="pl-PL" dirty="0"/>
              <a:t> </a:t>
            </a:r>
            <a:r>
              <a:rPr lang="pl-PL" dirty="0">
                <a:hlinkClick r:id="rId2"/>
              </a:rPr>
              <a:t>http://en.wikipedia.org/wiki/Nagle%</a:t>
            </a:r>
            <a:r>
              <a:rPr lang="pl-PL" dirty="0" smtClean="0">
                <a:hlinkClick r:id="rId2"/>
              </a:rPr>
              <a:t>27s_algorithm</a:t>
            </a:r>
            <a:endParaRPr lang="pl-PL" dirty="0" smtClean="0"/>
          </a:p>
          <a:p>
            <a:pPr lvl="1" eaLnBrk="1" hangingPunct="1"/>
            <a:r>
              <a:rPr lang="pl-PL" dirty="0" err="1" smtClean="0"/>
              <a:t>Use</a:t>
            </a:r>
            <a:r>
              <a:rPr lang="pl-PL" dirty="0" smtClean="0"/>
              <a:t> TCP_CORK as </a:t>
            </a:r>
            <a:r>
              <a:rPr lang="pl-PL" dirty="0" err="1" smtClean="0"/>
              <a:t>an</a:t>
            </a:r>
            <a:r>
              <a:rPr lang="pl-PL" dirty="0" smtClean="0"/>
              <a:t> </a:t>
            </a:r>
            <a:r>
              <a:rPr lang="pl-PL" dirty="0" err="1" smtClean="0"/>
              <a:t>option</a:t>
            </a:r>
            <a:r>
              <a:rPr lang="pl-PL" dirty="0" smtClean="0"/>
              <a:t> </a:t>
            </a:r>
            <a:r>
              <a:rPr lang="pl-PL" dirty="0" err="1" smtClean="0"/>
              <a:t>when</a:t>
            </a:r>
            <a:r>
              <a:rPr lang="pl-PL" dirty="0" smtClean="0"/>
              <a:t> </a:t>
            </a:r>
            <a:r>
              <a:rPr lang="pl-PL" dirty="0" err="1" smtClean="0"/>
              <a:t>doing</a:t>
            </a:r>
            <a:r>
              <a:rPr lang="pl-PL" dirty="0" smtClean="0"/>
              <a:t> </a:t>
            </a:r>
            <a:r>
              <a:rPr lang="pl-PL" dirty="0" err="1" smtClean="0"/>
              <a:t>such</a:t>
            </a:r>
            <a:r>
              <a:rPr lang="pl-PL" dirty="0" smtClean="0"/>
              <a:t> </a:t>
            </a:r>
            <a:r>
              <a:rPr lang="pl-PL" dirty="0" err="1" smtClean="0"/>
              <a:t>writes</a:t>
            </a:r>
            <a:r>
              <a:rPr lang="pl-PL" dirty="0" smtClean="0"/>
              <a:t> </a:t>
            </a:r>
          </a:p>
        </p:txBody>
      </p:sp>
    </p:spTree>
    <p:extLst>
      <p:ext uri="{BB962C8B-B14F-4D97-AF65-F5344CB8AC3E}">
        <p14:creationId xmlns:p14="http://schemas.microsoft.com/office/powerpoint/2010/main" val="1764861824"/>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p:txBody>
          <a:bodyPr/>
          <a:lstStyle/>
          <a:p>
            <a:pPr eaLnBrk="1" hangingPunct="1"/>
            <a:r>
              <a:rPr lang="en-US" dirty="0" smtClean="0">
                <a:latin typeface="Vista Sans OT Medium" charset="0"/>
                <a:ea typeface="ヒラギノ角ゴ ProN W6" charset="0"/>
                <a:cs typeface="ヒラギノ角ゴ ProN W6" charset="0"/>
              </a:rPr>
              <a:t>Reordering</a:t>
            </a:r>
            <a:endParaRPr lang="en-US" dirty="0">
              <a:latin typeface="Vista Sans OT Medium" charset="0"/>
              <a:ea typeface="ヒラギノ角ゴ ProN W6" charset="0"/>
              <a:cs typeface="ヒラギノ角ゴ ProN W6" charset="0"/>
            </a:endParaRPr>
          </a:p>
        </p:txBody>
      </p:sp>
      <p:sp>
        <p:nvSpPr>
          <p:cNvPr id="12290" name="Rectangle 2"/>
          <p:cNvSpPr>
            <a:spLocks noGrp="1" noChangeArrowheads="1"/>
          </p:cNvSpPr>
          <p:nvPr>
            <p:ph type="body" idx="1"/>
          </p:nvPr>
        </p:nvSpPr>
        <p:spPr>
          <a:xfrm>
            <a:off x="787400" y="1701800"/>
            <a:ext cx="11277600" cy="5943600"/>
          </a:xfrm>
        </p:spPr>
        <p:txBody>
          <a:bodyPr/>
          <a:lstStyle/>
          <a:p>
            <a:pPr lvl="1" eaLnBrk="1" hangingPunct="1"/>
            <a:r>
              <a:rPr lang="en-US" dirty="0">
                <a:latin typeface="Vista Sans OT Reg" charset="0"/>
                <a:ea typeface="ヒラギノ角ゴ ProN W3" charset="0"/>
                <a:cs typeface="ヒラギノ角ゴ ProN W3" charset="0"/>
              </a:rPr>
              <a:t>Happens due to multiple paths, </a:t>
            </a:r>
            <a:r>
              <a:rPr lang="en-US" dirty="0" smtClean="0">
                <a:latin typeface="Vista Sans OT Reg" charset="0"/>
                <a:ea typeface="ヒラギノ角ゴ ProN W3" charset="0"/>
                <a:cs typeface="ヒラギノ角ゴ ProN W3" charset="0"/>
              </a:rPr>
              <a:t>multicore queues </a:t>
            </a:r>
            <a:r>
              <a:rPr lang="en-US" dirty="0">
                <a:latin typeface="Vista Sans OT Reg" charset="0"/>
                <a:ea typeface="ヒラギノ角ゴ ProN W3" charset="0"/>
                <a:cs typeface="ヒラギノ角ゴ ProN W3" charset="0"/>
              </a:rPr>
              <a:t>within a router, </a:t>
            </a:r>
            <a:r>
              <a:rPr lang="en-US" dirty="0" err="1">
                <a:latin typeface="Vista Sans OT Reg" charset="0"/>
                <a:ea typeface="ヒラギノ角ゴ ProN W3" charset="0"/>
                <a:cs typeface="ヒラギノ角ゴ ProN W3" charset="0"/>
              </a:rPr>
              <a:t>etc</a:t>
            </a:r>
            <a:endParaRPr lang="en-US" dirty="0">
              <a:latin typeface="Vista Sans OT Reg" charset="0"/>
              <a:ea typeface="ヒラギノ角ゴ ProN W3" charset="0"/>
              <a:cs typeface="ヒラギノ角ゴ ProN W3" charset="0"/>
            </a:endParaRPr>
          </a:p>
          <a:p>
            <a:pPr lvl="1" eaLnBrk="1" hangingPunct="1"/>
            <a:r>
              <a:rPr lang="en-US" dirty="0">
                <a:latin typeface="Vista Sans OT Reg" charset="0"/>
                <a:ea typeface="ヒラギノ角ゴ ProN W3" charset="0"/>
                <a:cs typeface="ヒラギノ角ゴ ProN W3" charset="0"/>
              </a:rPr>
              <a:t>Data packets are more likely to </a:t>
            </a:r>
            <a:r>
              <a:rPr lang="en-US" dirty="0" smtClean="0">
                <a:latin typeface="Vista Sans OT Reg" charset="0"/>
                <a:ea typeface="ヒラギノ角ゴ ProN W3" charset="0"/>
                <a:cs typeface="ヒラギノ角ゴ ProN W3" charset="0"/>
              </a:rPr>
              <a:t>be reordered </a:t>
            </a:r>
            <a:r>
              <a:rPr lang="en-US" dirty="0">
                <a:latin typeface="Vista Sans OT Reg" charset="0"/>
                <a:ea typeface="ヒラギノ角ゴ ProN W3" charset="0"/>
                <a:cs typeface="ヒラギノ角ゴ ProN W3" charset="0"/>
              </a:rPr>
              <a:t>than ACKs (due to ACK </a:t>
            </a:r>
            <a:r>
              <a:rPr lang="en-US" dirty="0" smtClean="0">
                <a:latin typeface="Vista Sans OT Reg" charset="0"/>
                <a:ea typeface="ヒラギノ角ゴ ProN W3" charset="0"/>
                <a:cs typeface="ヒラギノ角ゴ ProN W3" charset="0"/>
              </a:rPr>
              <a:t>every other </a:t>
            </a:r>
            <a:r>
              <a:rPr lang="en-US" dirty="0">
                <a:latin typeface="Vista Sans OT Reg" charset="0"/>
                <a:ea typeface="ヒラギノ角ゴ ProN W3" charset="0"/>
                <a:cs typeface="ヒラギノ角ゴ ProN W3" charset="0"/>
              </a:rPr>
              <a:t>full segment)</a:t>
            </a:r>
          </a:p>
          <a:p>
            <a:pPr lvl="1" eaLnBrk="1" hangingPunct="1"/>
            <a:r>
              <a:rPr lang="en-US" dirty="0">
                <a:latin typeface="Vista Sans OT Reg" charset="0"/>
                <a:ea typeface="ヒラギノ角ゴ ProN W3" charset="0"/>
                <a:cs typeface="ヒラギノ角ゴ ProN W3" charset="0"/>
              </a:rPr>
              <a:t>TCP does not have waiting time </a:t>
            </a:r>
            <a:r>
              <a:rPr lang="en-US" dirty="0" smtClean="0">
                <a:latin typeface="Vista Sans OT Reg" charset="0"/>
                <a:ea typeface="ヒラギノ角ゴ ProN W3" charset="0"/>
                <a:cs typeface="ヒラギノ角ゴ ProN W3" charset="0"/>
              </a:rPr>
              <a:t>to generate </a:t>
            </a:r>
            <a:r>
              <a:rPr lang="en-US" dirty="0">
                <a:latin typeface="Vista Sans OT Reg" charset="0"/>
                <a:ea typeface="ヒラギノ角ゴ ProN W3" charset="0"/>
                <a:cs typeface="ヒラギノ角ゴ ProN W3" charset="0"/>
              </a:rPr>
              <a:t>DUP if there is a </a:t>
            </a:r>
            <a:r>
              <a:rPr lang="en-US" dirty="0" smtClean="0">
                <a:latin typeface="Vista Sans OT Reg" charset="0"/>
                <a:ea typeface="ヒラギノ角ゴ ProN W3" charset="0"/>
                <a:cs typeface="ヒラギノ角ゴ ProN W3" charset="0"/>
              </a:rPr>
              <a:t>sequence hole</a:t>
            </a:r>
            <a:endParaRPr lang="en-US" dirty="0">
              <a:latin typeface="Vista Sans OT Reg" charset="0"/>
              <a:ea typeface="ヒラギノ角ゴ ProN W3" charset="0"/>
              <a:cs typeface="ヒラギノ角ゴ ProN W3" charset="0"/>
            </a:endParaRPr>
          </a:p>
          <a:p>
            <a:pPr lvl="1" eaLnBrk="1" hangingPunct="1"/>
            <a:r>
              <a:rPr lang="en-US" dirty="0">
                <a:latin typeface="Vista Sans OT Reg" charset="0"/>
                <a:ea typeface="ヒラギノ角ゴ ProN W3" charset="0"/>
                <a:cs typeface="ヒラギノ角ゴ ProN W3" charset="0"/>
              </a:rPr>
              <a:t>Non existent below a certain </a:t>
            </a:r>
            <a:r>
              <a:rPr lang="en-US" dirty="0" smtClean="0">
                <a:latin typeface="Vista Sans OT Reg" charset="0"/>
                <a:ea typeface="ヒラギノ角ゴ ProN W3" charset="0"/>
                <a:cs typeface="ヒラギノ角ゴ ProN W3" charset="0"/>
              </a:rPr>
              <a:t>load</a:t>
            </a:r>
          </a:p>
          <a:p>
            <a:pPr lvl="1" eaLnBrk="1" hangingPunct="1"/>
            <a:r>
              <a:rPr lang="en-US" dirty="0" smtClean="0">
                <a:latin typeface="Vista Sans OT Reg" charset="0"/>
                <a:ea typeface="ヒラギノ角ゴ ProN W3" charset="0"/>
                <a:cs typeface="ヒラギノ角ゴ ProN W3" charset="0"/>
              </a:rPr>
              <a:t>Happens at small timescales and more as inter-packet space decreases (more at 1 gig and 10 gig and 100gig rather than 1 M)</a:t>
            </a:r>
          </a:p>
          <a:p>
            <a:pPr lvl="1" eaLnBrk="1" hangingPunct="1"/>
            <a:r>
              <a:rPr lang="en-US" dirty="0" smtClean="0">
                <a:latin typeface="Vista Sans OT Reg" charset="0"/>
                <a:ea typeface="ヒラギノ角ゴ ProN W3" charset="0"/>
                <a:cs typeface="ヒラギノ角ゴ ProN W3" charset="0"/>
              </a:rPr>
              <a:t> </a:t>
            </a:r>
            <a:r>
              <a:rPr lang="en-US" dirty="0">
                <a:latin typeface="Vista Sans OT Reg" charset="0"/>
                <a:ea typeface="ヒラギノ角ゴ ProN W3" charset="0"/>
                <a:cs typeface="ヒラギノ角ゴ ProN W3" charset="0"/>
              </a:rPr>
              <a:t>It makes it hard to open </a:t>
            </a:r>
            <a:r>
              <a:rPr lang="en-US" dirty="0" smtClean="0">
                <a:latin typeface="Vista Sans OT Reg" charset="0"/>
                <a:ea typeface="ヒラギノ角ゴ ProN W3" charset="0"/>
                <a:cs typeface="ヒラギノ角ゴ ProN W3" charset="0"/>
              </a:rPr>
              <a:t>the congestion window.</a:t>
            </a:r>
          </a:p>
          <a:p>
            <a:pPr lvl="1" eaLnBrk="1" hangingPunct="1"/>
            <a:r>
              <a:rPr lang="en-US" dirty="0">
                <a:latin typeface="Vista Sans OT Reg" charset="0"/>
                <a:ea typeface="ヒラギノ角ゴ ProN W3" charset="0"/>
                <a:cs typeface="ヒラギノ角ゴ ProN W3" charset="0"/>
              </a:rPr>
              <a:t>L</a:t>
            </a:r>
            <a:r>
              <a:rPr lang="en-US" dirty="0" smtClean="0">
                <a:latin typeface="Vista Sans OT Reg" charset="0"/>
                <a:ea typeface="ヒラギノ角ゴ ProN W3" charset="0"/>
                <a:cs typeface="ヒラギノ角ゴ ProN W3" charset="0"/>
              </a:rPr>
              <a:t>oses </a:t>
            </a:r>
            <a:r>
              <a:rPr lang="en-US" dirty="0">
                <a:latin typeface="Vista Sans OT Reg" charset="0"/>
                <a:ea typeface="ヒラギノ角ゴ ProN W3" charset="0"/>
                <a:cs typeface="ヒラギノ角ゴ ProN W3" charset="0"/>
              </a:rPr>
              <a:t>self clocking and becomes very </a:t>
            </a:r>
            <a:r>
              <a:rPr lang="en-US" dirty="0" err="1">
                <a:latin typeface="Vista Sans OT Reg" charset="0"/>
                <a:ea typeface="ヒラギノ角ゴ ProN W3" charset="0"/>
                <a:cs typeface="ヒラギノ角ゴ ProN W3" charset="0"/>
              </a:rPr>
              <a:t>bursty</a:t>
            </a:r>
            <a:r>
              <a:rPr lang="en-US" dirty="0">
                <a:latin typeface="Vista Sans OT Reg" charset="0"/>
                <a:ea typeface="ヒラギノ角ゴ ProN W3" charset="0"/>
                <a:cs typeface="ヒラギノ角ゴ ProN W3" charset="0"/>
              </a:rPr>
              <a:t>.</a:t>
            </a:r>
          </a:p>
        </p:txBody>
      </p:sp>
    </p:spTree>
    <p:extLst>
      <p:ext uri="{BB962C8B-B14F-4D97-AF65-F5344CB8AC3E}">
        <p14:creationId xmlns:p14="http://schemas.microsoft.com/office/powerpoint/2010/main" val="216101543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p:txBody>
          <a:bodyPr/>
          <a:lstStyle/>
          <a:p>
            <a:pPr eaLnBrk="1" hangingPunct="1"/>
            <a:r>
              <a:rPr lang="en-US" dirty="0" smtClean="0">
                <a:latin typeface="Vista Sans OT Medium" charset="0"/>
                <a:ea typeface="ヒラギノ角ゴ ProN W6" charset="0"/>
                <a:cs typeface="ヒラギノ角ゴ ProN W6" charset="0"/>
              </a:rPr>
              <a:t>The Stack</a:t>
            </a:r>
            <a:endParaRPr lang="en-US" dirty="0">
              <a:latin typeface="Vista Sans OT Medium" charset="0"/>
              <a:ea typeface="ヒラギノ角ゴ ProN W6" charset="0"/>
              <a:cs typeface="ヒラギノ角ゴ ProN W6" charset="0"/>
            </a:endParaRPr>
          </a:p>
        </p:txBody>
      </p:sp>
      <p:pic>
        <p:nvPicPr>
          <p:cNvPr id="4" name="Picture 3" descr="iso-model.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5200" y="1549400"/>
            <a:ext cx="8153400" cy="6338114"/>
          </a:xfrm>
          <a:prstGeom prst="rect">
            <a:avLst/>
          </a:prstGeom>
        </p:spPr>
      </p:pic>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p:txBody>
          <a:bodyPr/>
          <a:lstStyle/>
          <a:p>
            <a:pPr eaLnBrk="1" hangingPunct="1"/>
            <a:r>
              <a:rPr lang="en-US" dirty="0" smtClean="0">
                <a:latin typeface="Vista Sans OT Medium" charset="0"/>
                <a:ea typeface="ヒラギノ角ゴ ProN W6" charset="0"/>
                <a:cs typeface="ヒラギノ角ゴ ProN W6" charset="0"/>
              </a:rPr>
              <a:t>Pacing</a:t>
            </a:r>
            <a:endParaRPr lang="en-US" dirty="0">
              <a:latin typeface="Vista Sans OT Medium" charset="0"/>
              <a:ea typeface="ヒラギノ角ゴ ProN W6" charset="0"/>
              <a:cs typeface="ヒラギノ角ゴ ProN W6" charset="0"/>
            </a:endParaRPr>
          </a:p>
        </p:txBody>
      </p:sp>
      <p:sp>
        <p:nvSpPr>
          <p:cNvPr id="12290" name="Rectangle 2"/>
          <p:cNvSpPr>
            <a:spLocks noGrp="1" noChangeArrowheads="1"/>
          </p:cNvSpPr>
          <p:nvPr>
            <p:ph type="body" idx="1"/>
          </p:nvPr>
        </p:nvSpPr>
        <p:spPr>
          <a:xfrm>
            <a:off x="711200" y="1930400"/>
            <a:ext cx="11049000" cy="5638800"/>
          </a:xfrm>
        </p:spPr>
        <p:txBody>
          <a:bodyPr/>
          <a:lstStyle/>
          <a:p>
            <a:pPr lvl="1" eaLnBrk="1" hangingPunct="1"/>
            <a:r>
              <a:rPr lang="en-US" dirty="0">
                <a:latin typeface="Vista Sans OT Reg" charset="0"/>
                <a:ea typeface="ヒラギノ角ゴ ProN W3" charset="0"/>
                <a:cs typeface="ヒラギノ角ゴ ProN W3" charset="0"/>
              </a:rPr>
              <a:t>ACKs coming back to back </a:t>
            </a:r>
            <a:r>
              <a:rPr lang="en-US" dirty="0" smtClean="0">
                <a:latin typeface="Vista Sans OT Reg" charset="0"/>
                <a:ea typeface="ヒラギノ角ゴ ProN W3" charset="0"/>
                <a:cs typeface="ヒラギノ角ゴ ProN W3" charset="0"/>
              </a:rPr>
              <a:t>will produce </a:t>
            </a:r>
            <a:r>
              <a:rPr lang="en-US" dirty="0" err="1">
                <a:latin typeface="Vista Sans OT Reg" charset="0"/>
                <a:ea typeface="ヒラギノ角ゴ ProN W3" charset="0"/>
                <a:cs typeface="ヒラギノ角ゴ ProN W3" charset="0"/>
              </a:rPr>
              <a:t>bursty</a:t>
            </a:r>
            <a:r>
              <a:rPr lang="en-US" dirty="0">
                <a:latin typeface="Vista Sans OT Reg" charset="0"/>
                <a:ea typeface="ヒラギノ角ゴ ProN W3" charset="0"/>
                <a:cs typeface="ヒラギノ角ゴ ProN W3" charset="0"/>
              </a:rPr>
              <a:t> traffic</a:t>
            </a:r>
          </a:p>
          <a:p>
            <a:pPr lvl="1" eaLnBrk="1" hangingPunct="1"/>
            <a:r>
              <a:rPr lang="en-US" dirty="0">
                <a:latin typeface="Vista Sans OT Reg" charset="0"/>
                <a:ea typeface="ヒラギノ角ゴ ProN W3" charset="0"/>
                <a:cs typeface="ヒラギノ角ゴ ProN W3" charset="0"/>
              </a:rPr>
              <a:t>Sudden Bursts will move the </a:t>
            </a:r>
            <a:r>
              <a:rPr lang="en-US" dirty="0" smtClean="0">
                <a:latin typeface="Vista Sans OT Reg" charset="0"/>
                <a:ea typeface="ヒラギノ角ゴ ProN W3" charset="0"/>
                <a:cs typeface="ヒラギノ角ゴ ProN W3" charset="0"/>
              </a:rPr>
              <a:t>network equilibrium</a:t>
            </a:r>
            <a:endParaRPr lang="en-US" dirty="0">
              <a:latin typeface="Vista Sans OT Reg" charset="0"/>
              <a:ea typeface="ヒラギノ角ゴ ProN W3" charset="0"/>
              <a:cs typeface="ヒラギノ角ゴ ProN W3" charset="0"/>
            </a:endParaRPr>
          </a:p>
          <a:p>
            <a:pPr lvl="1" eaLnBrk="1" hangingPunct="1"/>
            <a:r>
              <a:rPr lang="en-US" dirty="0">
                <a:latin typeface="Vista Sans OT Reg" charset="0"/>
                <a:ea typeface="ヒラギノ角ゴ ProN W3" charset="0"/>
                <a:cs typeface="ヒラギノ角ゴ ProN W3" charset="0"/>
              </a:rPr>
              <a:t>We have a choice to send "n" </a:t>
            </a:r>
            <a:r>
              <a:rPr lang="en-US" dirty="0" smtClean="0">
                <a:latin typeface="Vista Sans OT Reg" charset="0"/>
                <a:ea typeface="ヒラギノ角ゴ ProN W3" charset="0"/>
                <a:cs typeface="ヒラギノ角ゴ ProN W3" charset="0"/>
              </a:rPr>
              <a:t>packets over </a:t>
            </a:r>
            <a:r>
              <a:rPr lang="en-US" dirty="0">
                <a:latin typeface="Vista Sans OT Reg" charset="0"/>
                <a:ea typeface="ヒラギノ角ゴ ProN W3" charset="0"/>
                <a:cs typeface="ヒラギノ角ゴ ProN W3" charset="0"/>
              </a:rPr>
              <a:t>1 RTT either in a burst or in </a:t>
            </a:r>
            <a:r>
              <a:rPr lang="en-US" dirty="0" smtClean="0">
                <a:latin typeface="Vista Sans OT Reg" charset="0"/>
                <a:ea typeface="ヒラギノ角ゴ ProN W3" charset="0"/>
                <a:cs typeface="ヒラギノ角ゴ ProN W3" charset="0"/>
              </a:rPr>
              <a:t>a spaced </a:t>
            </a:r>
            <a:r>
              <a:rPr lang="en-US" dirty="0">
                <a:latin typeface="Vista Sans OT Reg" charset="0"/>
                <a:ea typeface="ヒラギノ角ゴ ProN W3" charset="0"/>
                <a:cs typeface="ヒラギノ角ゴ ProN W3" charset="0"/>
              </a:rPr>
              <a:t>manner</a:t>
            </a:r>
          </a:p>
          <a:p>
            <a:pPr lvl="1" eaLnBrk="1" hangingPunct="1"/>
            <a:r>
              <a:rPr lang="en-US" dirty="0">
                <a:latin typeface="Vista Sans OT Reg" charset="0"/>
                <a:ea typeface="ヒラギノ角ゴ ProN W3" charset="0"/>
                <a:cs typeface="ヒラギノ角ゴ ProN W3" charset="0"/>
              </a:rPr>
              <a:t>Pacing refers to sending </a:t>
            </a:r>
            <a:r>
              <a:rPr lang="en-US" dirty="0" smtClean="0">
                <a:latin typeface="Vista Sans OT Reg" charset="0"/>
                <a:ea typeface="ヒラギノ角ゴ ProN W3" charset="0"/>
                <a:cs typeface="ヒラギノ角ゴ ProN W3" charset="0"/>
              </a:rPr>
              <a:t>such packets </a:t>
            </a:r>
            <a:r>
              <a:rPr lang="en-US" dirty="0">
                <a:latin typeface="Vista Sans OT Reg" charset="0"/>
                <a:ea typeface="ヒラギノ角ゴ ProN W3" charset="0"/>
                <a:cs typeface="ヒラギノ角ゴ ProN W3" charset="0"/>
              </a:rPr>
              <a:t>via a leaky bucket </a:t>
            </a:r>
            <a:r>
              <a:rPr lang="en-US" dirty="0" smtClean="0">
                <a:latin typeface="Vista Sans OT Reg" charset="0"/>
                <a:ea typeface="ヒラギノ角ゴ ProN W3" charset="0"/>
                <a:cs typeface="ヒラギノ角ゴ ProN W3" charset="0"/>
              </a:rPr>
              <a:t>mechanism</a:t>
            </a:r>
          </a:p>
          <a:p>
            <a:pPr lvl="1" eaLnBrk="1" hangingPunct="1"/>
            <a:r>
              <a:rPr lang="en-US" dirty="0" smtClean="0">
                <a:latin typeface="Vista Sans OT Reg" charset="0"/>
                <a:ea typeface="ヒラギノ角ゴ ProN W3" charset="0"/>
                <a:cs typeface="ヒラギノ角ゴ ProN W3" charset="0"/>
              </a:rPr>
              <a:t>Only consensus out there is that this will help high bandwidth delay products</a:t>
            </a:r>
          </a:p>
          <a:p>
            <a:pPr lvl="1" eaLnBrk="1" hangingPunct="1"/>
            <a:r>
              <a:rPr lang="en-US" dirty="0" smtClean="0">
                <a:latin typeface="Vista Sans OT Reg" charset="0"/>
                <a:ea typeface="ヒラギノ角ゴ ProN W3" charset="0"/>
                <a:cs typeface="ヒラギノ角ゴ ProN W3" charset="0"/>
              </a:rPr>
              <a:t>Can be implemented in the sender or the receiver</a:t>
            </a:r>
          </a:p>
          <a:p>
            <a:pPr lvl="1" eaLnBrk="1" hangingPunct="1"/>
            <a:r>
              <a:rPr lang="en-US" dirty="0" smtClean="0">
                <a:latin typeface="Vista Sans OT Reg" charset="0"/>
                <a:ea typeface="ヒラギノ角ゴ ProN W3" charset="0"/>
                <a:cs typeface="ヒラギノ角ゴ ProN W3" charset="0"/>
              </a:rPr>
              <a:t> Idea </a:t>
            </a:r>
            <a:r>
              <a:rPr lang="en-US" dirty="0" smtClean="0">
                <a:latin typeface="Vista Sans OT Reg" charset="0"/>
                <a:ea typeface="ヒラギノ角ゴ ProN W3" charset="0"/>
                <a:cs typeface="ヒラギノ角ゴ ProN W3" charset="0"/>
              </a:rPr>
              <a:t>is to use</a:t>
            </a:r>
            <a:r>
              <a:rPr lang="en-US" dirty="0" smtClean="0">
                <a:latin typeface="Vista Sans OT Reg" charset="0"/>
                <a:ea typeface="ヒラギノ角ゴ ProN W3" charset="0"/>
                <a:cs typeface="ヒラギノ角ゴ ProN W3" charset="0"/>
              </a:rPr>
              <a:t> </a:t>
            </a:r>
            <a:r>
              <a:rPr lang="en-US" dirty="0" smtClean="0">
                <a:latin typeface="Vista Sans OT Reg" charset="0"/>
                <a:ea typeface="ヒラギノ角ゴ ProN W3" charset="0"/>
                <a:cs typeface="ヒラギノ角ゴ ProN W3" charset="0"/>
              </a:rPr>
              <a:t>rates rather than Acknowledgements </a:t>
            </a:r>
          </a:p>
        </p:txBody>
      </p:sp>
    </p:spTree>
    <p:extLst>
      <p:ext uri="{BB962C8B-B14F-4D97-AF65-F5344CB8AC3E}">
        <p14:creationId xmlns:p14="http://schemas.microsoft.com/office/powerpoint/2010/main" val="263581298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p:txBody>
          <a:bodyPr/>
          <a:lstStyle/>
          <a:p>
            <a:pPr eaLnBrk="1" hangingPunct="1"/>
            <a:r>
              <a:rPr lang="en-US" dirty="0" smtClean="0">
                <a:latin typeface="Vista Sans OT Medium" charset="0"/>
                <a:ea typeface="ヒラギノ角ゴ ProN W6" charset="0"/>
                <a:cs typeface="ヒラギノ角ゴ ProN W6" charset="0"/>
              </a:rPr>
              <a:t>Fast Retransmit</a:t>
            </a:r>
            <a:endParaRPr lang="en-US" dirty="0">
              <a:latin typeface="Vista Sans OT Medium" charset="0"/>
              <a:ea typeface="ヒラギノ角ゴ ProN W6" charset="0"/>
              <a:cs typeface="ヒラギノ角ゴ ProN W6" charset="0"/>
            </a:endParaRPr>
          </a:p>
        </p:txBody>
      </p:sp>
      <p:sp>
        <p:nvSpPr>
          <p:cNvPr id="12290" name="Rectangle 2"/>
          <p:cNvSpPr>
            <a:spLocks noGrp="1" noChangeArrowheads="1"/>
          </p:cNvSpPr>
          <p:nvPr>
            <p:ph type="body" idx="1"/>
          </p:nvPr>
        </p:nvSpPr>
        <p:spPr>
          <a:xfrm>
            <a:off x="787400" y="1778000"/>
            <a:ext cx="11049000" cy="5638800"/>
          </a:xfrm>
        </p:spPr>
        <p:txBody>
          <a:bodyPr/>
          <a:lstStyle/>
          <a:p>
            <a:pPr lvl="1" eaLnBrk="1" hangingPunct="1"/>
            <a:r>
              <a:rPr lang="en-US" dirty="0">
                <a:latin typeface="Vista Sans OT Reg" charset="0"/>
                <a:ea typeface="ヒラギノ角ゴ ProN W3" charset="0"/>
                <a:cs typeface="ヒラギノ角ゴ ProN W3" charset="0"/>
              </a:rPr>
              <a:t>Instead of waiting for RTO expiry, </a:t>
            </a:r>
            <a:r>
              <a:rPr lang="en-US" dirty="0" smtClean="0">
                <a:latin typeface="Vista Sans OT Reg" charset="0"/>
                <a:ea typeface="ヒラギノ角ゴ ProN W3" charset="0"/>
                <a:cs typeface="ヒラギノ角ゴ ProN W3" charset="0"/>
              </a:rPr>
              <a:t>we can </a:t>
            </a:r>
            <a:r>
              <a:rPr lang="en-US" dirty="0">
                <a:latin typeface="Vista Sans OT Reg" charset="0"/>
                <a:ea typeface="ヒラギノ角ゴ ProN W3" charset="0"/>
                <a:cs typeface="ヒラギノ角ゴ ProN W3" charset="0"/>
              </a:rPr>
              <a:t>send 3 duplicate ACKs that </a:t>
            </a:r>
            <a:r>
              <a:rPr lang="en-US" dirty="0" smtClean="0">
                <a:latin typeface="Vista Sans OT Reg" charset="0"/>
                <a:ea typeface="ヒラギノ角ゴ ProN W3" charset="0"/>
                <a:cs typeface="ヒラギノ角ゴ ProN W3" charset="0"/>
              </a:rPr>
              <a:t>will trigger </a:t>
            </a:r>
            <a:r>
              <a:rPr lang="en-US" dirty="0">
                <a:latin typeface="Vista Sans OT Reg" charset="0"/>
                <a:ea typeface="ヒラギノ角ゴ ProN W3" charset="0"/>
                <a:cs typeface="ヒラギノ角ゴ ProN W3" charset="0"/>
              </a:rPr>
              <a:t>the retransmission of *one* </a:t>
            </a:r>
            <a:r>
              <a:rPr lang="en-US" dirty="0" smtClean="0">
                <a:latin typeface="Vista Sans OT Reg" charset="0"/>
                <a:ea typeface="ヒラギノ角ゴ ProN W3" charset="0"/>
                <a:cs typeface="ヒラギノ角ゴ ProN W3" charset="0"/>
              </a:rPr>
              <a:t>DUP segment</a:t>
            </a:r>
            <a:endParaRPr lang="en-US" dirty="0">
              <a:latin typeface="Vista Sans OT Reg" charset="0"/>
              <a:ea typeface="ヒラギノ角ゴ ProN W3" charset="0"/>
              <a:cs typeface="ヒラギノ角ゴ ProN W3" charset="0"/>
            </a:endParaRPr>
          </a:p>
          <a:p>
            <a:pPr lvl="1" eaLnBrk="1" hangingPunct="1"/>
            <a:r>
              <a:rPr lang="en-US" dirty="0">
                <a:latin typeface="Vista Sans OT Reg" charset="0"/>
                <a:ea typeface="ヒラギノ角ゴ ProN W3" charset="0"/>
                <a:cs typeface="ヒラギノ角ゴ ProN W3" charset="0"/>
              </a:rPr>
              <a:t>Then wait for additional </a:t>
            </a:r>
            <a:r>
              <a:rPr lang="en-US" dirty="0" err="1">
                <a:latin typeface="Vista Sans OT Reg" charset="0"/>
                <a:ea typeface="ヒラギノ角ゴ ProN W3" charset="0"/>
                <a:cs typeface="ヒラギノ角ゴ ProN W3" charset="0"/>
              </a:rPr>
              <a:t>dupACKs</a:t>
            </a:r>
            <a:r>
              <a:rPr lang="en-US" dirty="0">
                <a:latin typeface="Vista Sans OT Reg" charset="0"/>
                <a:ea typeface="ヒラギノ角ゴ ProN W3" charset="0"/>
                <a:cs typeface="ヒラギノ角ゴ ProN W3" charset="0"/>
              </a:rPr>
              <a:t> </a:t>
            </a:r>
            <a:r>
              <a:rPr lang="en-US" dirty="0" smtClean="0">
                <a:latin typeface="Vista Sans OT Reg" charset="0"/>
                <a:ea typeface="ヒラギノ角ゴ ProN W3" charset="0"/>
                <a:cs typeface="ヒラギノ角ゴ ProN W3" charset="0"/>
              </a:rPr>
              <a:t>to arrive </a:t>
            </a:r>
            <a:r>
              <a:rPr lang="en-US" dirty="0">
                <a:latin typeface="Vista Sans OT Reg" charset="0"/>
                <a:ea typeface="ヒラギノ角ゴ ProN W3" charset="0"/>
                <a:cs typeface="ヒラギノ角ゴ ProN W3" charset="0"/>
              </a:rPr>
              <a:t>indicating </a:t>
            </a:r>
            <a:r>
              <a:rPr lang="en-US" dirty="0" err="1">
                <a:latin typeface="Vista Sans OT Reg" charset="0"/>
                <a:ea typeface="ヒラギノ角ゴ ProN W3" charset="0"/>
                <a:cs typeface="ヒラギノ角ゴ ProN W3" charset="0"/>
              </a:rPr>
              <a:t>atleast</a:t>
            </a:r>
            <a:r>
              <a:rPr lang="en-US" dirty="0">
                <a:latin typeface="Vista Sans OT Reg" charset="0"/>
                <a:ea typeface="ヒラギノ角ゴ ProN W3" charset="0"/>
                <a:cs typeface="ヒラギノ角ゴ ProN W3" charset="0"/>
              </a:rPr>
              <a:t> half </a:t>
            </a:r>
            <a:r>
              <a:rPr lang="en-US" dirty="0" smtClean="0">
                <a:latin typeface="Vista Sans OT Reg" charset="0"/>
                <a:ea typeface="ヒラギノ角ゴ ProN W3" charset="0"/>
                <a:cs typeface="ヒラギノ角ゴ ProN W3" charset="0"/>
              </a:rPr>
              <a:t>the inflight </a:t>
            </a:r>
            <a:r>
              <a:rPr lang="en-US" dirty="0">
                <a:latin typeface="Vista Sans OT Reg" charset="0"/>
                <a:ea typeface="ヒラギノ角ゴ ProN W3" charset="0"/>
                <a:cs typeface="ヒラギノ角ゴ ProN W3" charset="0"/>
              </a:rPr>
              <a:t>data has left network: resend</a:t>
            </a:r>
          </a:p>
          <a:p>
            <a:pPr lvl="1" eaLnBrk="1" hangingPunct="1"/>
            <a:r>
              <a:rPr lang="en-US" dirty="0">
                <a:latin typeface="Vista Sans OT Reg" charset="0"/>
                <a:ea typeface="ヒラギノ角ゴ ProN W3" charset="0"/>
                <a:cs typeface="ヒラギノ角ゴ ProN W3" charset="0"/>
              </a:rPr>
              <a:t>SACK helps but the size imposes </a:t>
            </a:r>
            <a:r>
              <a:rPr lang="en-US" dirty="0" smtClean="0">
                <a:latin typeface="Vista Sans OT Reg" charset="0"/>
                <a:ea typeface="ヒラギノ角ゴ ProN W3" charset="0"/>
                <a:cs typeface="ヒラギノ角ゴ ProN W3" charset="0"/>
              </a:rPr>
              <a:t>limit to </a:t>
            </a:r>
            <a:r>
              <a:rPr lang="en-US" dirty="0">
                <a:latin typeface="Vista Sans OT Reg" charset="0"/>
                <a:ea typeface="ヒラギノ角ゴ ProN W3" charset="0"/>
                <a:cs typeface="ヒラギノ角ゴ ProN W3" charset="0"/>
              </a:rPr>
              <a:t>4 or even 3 (if timestamps option</a:t>
            </a:r>
            <a:r>
              <a:rPr lang="en-US" dirty="0" smtClean="0">
                <a:latin typeface="Vista Sans OT Reg" charset="0"/>
                <a:ea typeface="ヒラギノ角ゴ ProN W3" charset="0"/>
                <a:cs typeface="ヒラギノ角ゴ ProN W3" charset="0"/>
              </a:rPr>
              <a:t>)</a:t>
            </a:r>
          </a:p>
          <a:p>
            <a:pPr lvl="1" eaLnBrk="1" hangingPunct="1"/>
            <a:r>
              <a:rPr lang="en-US" dirty="0" smtClean="0">
                <a:latin typeface="Vista Sans OT Reg" charset="0"/>
                <a:ea typeface="ヒラギノ角ゴ ProN W3" charset="0"/>
                <a:cs typeface="ヒラギノ角ゴ ProN W3" charset="0"/>
              </a:rPr>
              <a:t>Minimum </a:t>
            </a:r>
            <a:r>
              <a:rPr lang="en-US" dirty="0" err="1" smtClean="0">
                <a:latin typeface="Vista Sans OT Reg" charset="0"/>
                <a:ea typeface="ヒラギノ角ゴ ProN W3" charset="0"/>
                <a:cs typeface="ヒラギノ角ゴ ProN W3" charset="0"/>
              </a:rPr>
              <a:t>cwnd</a:t>
            </a:r>
            <a:r>
              <a:rPr lang="en-US" dirty="0" smtClean="0">
                <a:latin typeface="Vista Sans OT Reg" charset="0"/>
                <a:ea typeface="ヒラギノ角ゴ ProN W3" charset="0"/>
                <a:cs typeface="ヒラギノ角ゴ ProN W3" charset="0"/>
              </a:rPr>
              <a:t> to trigger FR is 4 (below 3 its impossible)</a:t>
            </a:r>
          </a:p>
          <a:p>
            <a:pPr lvl="1" eaLnBrk="1" hangingPunct="1"/>
            <a:r>
              <a:rPr lang="en-US" dirty="0" smtClean="0">
                <a:latin typeface="Vista Sans OT Reg" charset="0"/>
                <a:ea typeface="ヒラギノ角ゴ ProN W3" charset="0"/>
                <a:cs typeface="ヒラギノ角ゴ ProN W3" charset="0"/>
              </a:rPr>
              <a:t>On the receiver side, Fast Recovery means no slow start but halve the congestion window</a:t>
            </a:r>
            <a:endParaRPr lang="en-US" dirty="0">
              <a:latin typeface="Vista Sans OT Reg" charset="0"/>
              <a:ea typeface="ヒラギノ角ゴ ProN W3" charset="0"/>
              <a:cs typeface="ヒラギノ角ゴ ProN W3" charset="0"/>
            </a:endParaRPr>
          </a:p>
          <a:p>
            <a:pPr lvl="1" eaLnBrk="1" hangingPunct="1"/>
            <a:endParaRPr lang="en-US" dirty="0" smtClean="0">
              <a:latin typeface="Vista Sans OT Reg" charset="0"/>
              <a:ea typeface="ヒラギノ角ゴ ProN W3" charset="0"/>
              <a:cs typeface="ヒラギノ角ゴ ProN W3" charset="0"/>
            </a:endParaRPr>
          </a:p>
        </p:txBody>
      </p:sp>
    </p:spTree>
    <p:extLst>
      <p:ext uri="{BB962C8B-B14F-4D97-AF65-F5344CB8AC3E}">
        <p14:creationId xmlns:p14="http://schemas.microsoft.com/office/powerpoint/2010/main" val="412345829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p:txBody>
          <a:bodyPr/>
          <a:lstStyle/>
          <a:p>
            <a:pPr eaLnBrk="1" hangingPunct="1"/>
            <a:r>
              <a:rPr lang="en-US" dirty="0" smtClean="0">
                <a:latin typeface="Vista Sans OT Medium" charset="0"/>
                <a:ea typeface="ヒラギノ角ゴ ProN W6" charset="0"/>
                <a:cs typeface="ヒラギノ角ゴ ProN W6" charset="0"/>
              </a:rPr>
              <a:t>RTO Expiry</a:t>
            </a:r>
            <a:endParaRPr lang="en-US" dirty="0">
              <a:latin typeface="Vista Sans OT Medium" charset="0"/>
              <a:ea typeface="ヒラギノ角ゴ ProN W6" charset="0"/>
              <a:cs typeface="ヒラギノ角ゴ ProN W6" charset="0"/>
            </a:endParaRPr>
          </a:p>
        </p:txBody>
      </p:sp>
      <p:sp>
        <p:nvSpPr>
          <p:cNvPr id="12290" name="Rectangle 2"/>
          <p:cNvSpPr>
            <a:spLocks noGrp="1" noChangeArrowheads="1"/>
          </p:cNvSpPr>
          <p:nvPr>
            <p:ph type="body" idx="1"/>
          </p:nvPr>
        </p:nvSpPr>
        <p:spPr>
          <a:xfrm>
            <a:off x="711200" y="1701800"/>
            <a:ext cx="11049000" cy="5638800"/>
          </a:xfrm>
        </p:spPr>
        <p:txBody>
          <a:bodyPr/>
          <a:lstStyle/>
          <a:p>
            <a:pPr lvl="1" eaLnBrk="1" hangingPunct="1"/>
            <a:r>
              <a:rPr lang="en-US" dirty="0">
                <a:latin typeface="Vista Sans OT Reg" charset="0"/>
                <a:ea typeface="ヒラギノ角ゴ ProN W3" charset="0"/>
                <a:cs typeface="ヒラギノ角ゴ ProN W3" charset="0"/>
              </a:rPr>
              <a:t>Most common method to </a:t>
            </a:r>
            <a:r>
              <a:rPr lang="en-US" dirty="0" smtClean="0">
                <a:latin typeface="Vista Sans OT Reg" charset="0"/>
                <a:ea typeface="ヒラギノ角ゴ ProN W3" charset="0"/>
                <a:cs typeface="ヒラギノ角ゴ ProN W3" charset="0"/>
              </a:rPr>
              <a:t>retransmit a lost packet on the net (&gt;55%)</a:t>
            </a:r>
            <a:endParaRPr lang="en-US" dirty="0">
              <a:latin typeface="Vista Sans OT Reg" charset="0"/>
              <a:ea typeface="ヒラギノ角ゴ ProN W3" charset="0"/>
              <a:cs typeface="ヒラギノ角ゴ ProN W3" charset="0"/>
            </a:endParaRPr>
          </a:p>
          <a:p>
            <a:pPr lvl="1" eaLnBrk="1" hangingPunct="1"/>
            <a:r>
              <a:rPr lang="en-US" dirty="0" smtClean="0">
                <a:latin typeface="Vista Sans OT Reg" charset="0"/>
                <a:ea typeface="ヒラギノ角ゴ ProN W3" charset="0"/>
                <a:cs typeface="ヒラギノ角ゴ ProN W3" charset="0"/>
              </a:rPr>
              <a:t>Very </a:t>
            </a:r>
            <a:r>
              <a:rPr lang="en-US" dirty="0">
                <a:latin typeface="Vista Sans OT Reg" charset="0"/>
                <a:ea typeface="ヒラギノ角ゴ ProN W3" charset="0"/>
                <a:cs typeface="ヒラギノ角ゴ ProN W3" charset="0"/>
              </a:rPr>
              <a:t>coarse grained</a:t>
            </a:r>
          </a:p>
          <a:p>
            <a:pPr lvl="1" eaLnBrk="1" hangingPunct="1"/>
            <a:r>
              <a:rPr lang="en-US" dirty="0">
                <a:latin typeface="Vista Sans OT Reg" charset="0"/>
                <a:ea typeface="ヒラギノ角ゴ ProN W3" charset="0"/>
                <a:cs typeface="ヒラギノ角ゴ ProN W3" charset="0"/>
              </a:rPr>
              <a:t>Imagine the RTO on Initial SYN </a:t>
            </a:r>
            <a:r>
              <a:rPr lang="en-US" dirty="0" smtClean="0">
                <a:latin typeface="Vista Sans OT Reg" charset="0"/>
                <a:ea typeface="ヒラギノ角ゴ ProN W3" charset="0"/>
                <a:cs typeface="ヒラギノ角ゴ ProN W3" charset="0"/>
              </a:rPr>
              <a:t>loss (3,6,9 seconds of connect time)</a:t>
            </a:r>
            <a:endParaRPr lang="en-US" dirty="0">
              <a:latin typeface="Vista Sans OT Reg" charset="0"/>
              <a:ea typeface="ヒラギノ角ゴ ProN W3" charset="0"/>
              <a:cs typeface="ヒラギノ角ゴ ProN W3" charset="0"/>
            </a:endParaRPr>
          </a:p>
          <a:p>
            <a:pPr lvl="1" eaLnBrk="1" hangingPunct="1"/>
            <a:r>
              <a:rPr lang="en-US" dirty="0">
                <a:latin typeface="Vista Sans OT Reg" charset="0"/>
                <a:ea typeface="ヒラギノ角ゴ ProN W3" charset="0"/>
                <a:cs typeface="ヒラギノ角ゴ ProN W3" charset="0"/>
              </a:rPr>
              <a:t>Exponential smoothing implies </a:t>
            </a:r>
            <a:r>
              <a:rPr lang="en-US" dirty="0" smtClean="0">
                <a:latin typeface="Vista Sans OT Reg" charset="0"/>
                <a:ea typeface="ヒラギノ角ゴ ProN W3" charset="0"/>
                <a:cs typeface="ヒラギノ角ゴ ProN W3" charset="0"/>
              </a:rPr>
              <a:t>we need </a:t>
            </a:r>
            <a:r>
              <a:rPr lang="en-US" dirty="0">
                <a:latin typeface="Vista Sans OT Reg" charset="0"/>
                <a:ea typeface="ヒラギノ角ゴ ProN W3" charset="0"/>
                <a:cs typeface="ヒラギノ角ゴ ProN W3" charset="0"/>
              </a:rPr>
              <a:t>more samples to converge on </a:t>
            </a:r>
            <a:r>
              <a:rPr lang="en-US" dirty="0" smtClean="0">
                <a:latin typeface="Vista Sans OT Reg" charset="0"/>
                <a:ea typeface="ヒラギノ角ゴ ProN W3" charset="0"/>
                <a:cs typeface="ヒラギノ角ゴ ProN W3" charset="0"/>
              </a:rPr>
              <a:t>the correct value (before which a single http transaction is done)</a:t>
            </a:r>
            <a:endParaRPr lang="en-US" dirty="0">
              <a:latin typeface="Vista Sans OT Reg" charset="0"/>
              <a:ea typeface="ヒラギノ角ゴ ProN W3" charset="0"/>
              <a:cs typeface="ヒラギノ角ゴ ProN W3" charset="0"/>
            </a:endParaRPr>
          </a:p>
          <a:p>
            <a:pPr lvl="1" eaLnBrk="1" hangingPunct="1"/>
            <a:r>
              <a:rPr lang="en-US" dirty="0">
                <a:latin typeface="Vista Sans OT Reg" charset="0"/>
                <a:ea typeface="ヒラギノ角ゴ ProN W3" charset="0"/>
                <a:cs typeface="ヒラギノ角ゴ ProN W3" charset="0"/>
              </a:rPr>
              <a:t>Losing a </a:t>
            </a:r>
            <a:r>
              <a:rPr lang="en-US" dirty="0" smtClean="0">
                <a:latin typeface="Vista Sans OT Reg" charset="0"/>
                <a:ea typeface="ヒラギノ角ゴ ProN W3" charset="0"/>
                <a:cs typeface="ヒラギノ角ゴ ProN W3" charset="0"/>
              </a:rPr>
              <a:t>retransmit packet?</a:t>
            </a:r>
          </a:p>
          <a:p>
            <a:pPr lvl="1" eaLnBrk="1" hangingPunct="1"/>
            <a:r>
              <a:rPr lang="en-US" dirty="0"/>
              <a:t>Three reasons for timeout : non-trigger of fast retransmit (not enough data to send), multiple losses, lost retransmit</a:t>
            </a:r>
            <a:r>
              <a:rPr lang="en-US" dirty="0" smtClean="0"/>
              <a:t>.</a:t>
            </a:r>
          </a:p>
          <a:p>
            <a:pPr lvl="1" eaLnBrk="1" hangingPunct="1"/>
            <a:r>
              <a:rPr lang="en-US" dirty="0" smtClean="0">
                <a:latin typeface="Vista Sans OT Reg" charset="0"/>
                <a:ea typeface="ヒラギノ角ゴ ProN W3" charset="0"/>
                <a:cs typeface="ヒラギノ角ゴ ProN W3" charset="0"/>
              </a:rPr>
              <a:t>Roughly time spent in RTO is ~ 1/(1+rtt/</a:t>
            </a:r>
            <a:r>
              <a:rPr lang="en-US" dirty="0" err="1" smtClean="0">
                <a:latin typeface="Vista Sans OT Reg" charset="0"/>
                <a:ea typeface="ヒラギノ角ゴ ProN W3" charset="0"/>
                <a:cs typeface="ヒラギノ角ゴ ProN W3" charset="0"/>
              </a:rPr>
              <a:t>cwnd</a:t>
            </a:r>
            <a:r>
              <a:rPr lang="en-US" dirty="0" smtClean="0">
                <a:latin typeface="Vista Sans OT Reg" charset="0"/>
                <a:ea typeface="ヒラギノ角ゴ ProN W3" charset="0"/>
                <a:cs typeface="ヒラギノ角ゴ ProN W3" charset="0"/>
              </a:rPr>
              <a:t>)</a:t>
            </a:r>
            <a:endParaRPr lang="en-US" dirty="0">
              <a:latin typeface="Vista Sans OT Reg" charset="0"/>
              <a:ea typeface="ヒラギノ角ゴ ProN W3" charset="0"/>
              <a:cs typeface="ヒラギノ角ゴ ProN W3" charset="0"/>
            </a:endParaRPr>
          </a:p>
          <a:p>
            <a:pPr lvl="1" eaLnBrk="1" hangingPunct="1"/>
            <a:endParaRPr lang="en-US" dirty="0" smtClean="0">
              <a:latin typeface="Vista Sans OT Reg" charset="0"/>
              <a:ea typeface="ヒラギノ角ゴ ProN W3" charset="0"/>
              <a:cs typeface="ヒラギノ角ゴ ProN W3" charset="0"/>
            </a:endParaRPr>
          </a:p>
        </p:txBody>
      </p:sp>
    </p:spTree>
    <p:extLst>
      <p:ext uri="{BB962C8B-B14F-4D97-AF65-F5344CB8AC3E}">
        <p14:creationId xmlns:p14="http://schemas.microsoft.com/office/powerpoint/2010/main" val="39596548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Putting it all Together</a:t>
            </a:r>
            <a:endParaRPr lang="en-US" dirty="0"/>
          </a:p>
        </p:txBody>
      </p:sp>
      <p:pic>
        <p:nvPicPr>
          <p:cNvPr id="5" name="Picture 4" descr="Prox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4600" y="2921000"/>
            <a:ext cx="9525000" cy="4934787"/>
          </a:xfrm>
          <a:prstGeom prst="rect">
            <a:avLst/>
          </a:prstGeom>
        </p:spPr>
      </p:pic>
      <p:sp>
        <p:nvSpPr>
          <p:cNvPr id="6" name="TextBox 5"/>
          <p:cNvSpPr txBox="1"/>
          <p:nvPr/>
        </p:nvSpPr>
        <p:spPr>
          <a:xfrm>
            <a:off x="1320800" y="1625600"/>
            <a:ext cx="10058400" cy="1200328"/>
          </a:xfrm>
          <a:prstGeom prst="rect">
            <a:avLst/>
          </a:prstGeom>
          <a:noFill/>
        </p:spPr>
        <p:txBody>
          <a:bodyPr wrap="square" rtlCol="0">
            <a:spAutoFit/>
          </a:bodyPr>
          <a:lstStyle/>
          <a:p>
            <a:r>
              <a:rPr lang="en-US" dirty="0" smtClean="0"/>
              <a:t>Previously single client- server loop is now broken into 3 loops by placing the Connection 1 and Connection 3 in the normal TCP comfort zone while applying all the above techniques in the “middle mile”. </a:t>
            </a:r>
            <a:endParaRPr lang="en-US" dirty="0"/>
          </a:p>
        </p:txBody>
      </p:sp>
    </p:spTree>
    <p:extLst>
      <p:ext uri="{BB962C8B-B14F-4D97-AF65-F5344CB8AC3E}">
        <p14:creationId xmlns:p14="http://schemas.microsoft.com/office/powerpoint/2010/main" val="1300311381"/>
      </p:ext>
    </p:extLst>
  </p:cSld>
  <p:clrMapOvr>
    <a:masterClrMapping/>
  </p:clrMapOvr>
  <p:transition xmlns:p14="http://schemas.microsoft.com/office/powerpoint/2010/main" spd="med">
    <p:dissolve/>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5" name="TextBox 4"/>
          <p:cNvSpPr txBox="1"/>
          <p:nvPr/>
        </p:nvSpPr>
        <p:spPr>
          <a:xfrm>
            <a:off x="1625600" y="3149600"/>
            <a:ext cx="7848600" cy="461665"/>
          </a:xfrm>
          <a:prstGeom prst="rect">
            <a:avLst/>
          </a:prstGeom>
          <a:noFill/>
        </p:spPr>
        <p:txBody>
          <a:bodyPr wrap="square" rtlCol="0">
            <a:spAutoFit/>
          </a:bodyPr>
          <a:lstStyle/>
          <a:p>
            <a:r>
              <a:rPr lang="en-US" dirty="0" smtClean="0"/>
              <a:t>If you want me to shut up start asking questions!!</a:t>
            </a:r>
            <a:endParaRPr lang="en-US" dirty="0"/>
          </a:p>
        </p:txBody>
      </p:sp>
    </p:spTree>
    <p:extLst>
      <p:ext uri="{BB962C8B-B14F-4D97-AF65-F5344CB8AC3E}">
        <p14:creationId xmlns:p14="http://schemas.microsoft.com/office/powerpoint/2010/main" val="3980685044"/>
      </p:ext>
    </p:extLst>
  </p:cSld>
  <p:clrMapOvr>
    <a:masterClrMapping/>
  </p:clrMapOvr>
  <p:transition xmlns:p14="http://schemas.microsoft.com/office/powerpoint/2010/main" spd="med">
    <p:dissolv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p:txBody>
          <a:bodyPr/>
          <a:lstStyle/>
          <a:p>
            <a:pPr eaLnBrk="1" hangingPunct="1"/>
            <a:r>
              <a:rPr lang="en-US" dirty="0">
                <a:latin typeface="Vista Sans OT Medium" charset="0"/>
                <a:ea typeface="ヒラギノ角ゴ ProN W6" charset="0"/>
                <a:cs typeface="ヒラギノ角ゴ ProN W6" charset="0"/>
              </a:rPr>
              <a:t>Introduction</a:t>
            </a:r>
          </a:p>
        </p:txBody>
      </p:sp>
      <p:sp>
        <p:nvSpPr>
          <p:cNvPr id="12290" name="Rectangle 2"/>
          <p:cNvSpPr>
            <a:spLocks noGrp="1" noChangeArrowheads="1"/>
          </p:cNvSpPr>
          <p:nvPr>
            <p:ph type="body" idx="1"/>
          </p:nvPr>
        </p:nvSpPr>
        <p:spPr>
          <a:xfrm>
            <a:off x="787400" y="1701800"/>
            <a:ext cx="10896600" cy="5435600"/>
          </a:xfrm>
        </p:spPr>
        <p:txBody>
          <a:bodyPr/>
          <a:lstStyle/>
          <a:p>
            <a:pPr lvl="1" eaLnBrk="1" hangingPunct="1"/>
            <a:r>
              <a:rPr lang="en-US" dirty="0" smtClean="0">
                <a:latin typeface="Vista Sans OT Reg" charset="0"/>
                <a:ea typeface="ヒラギノ角ゴ ProN W3" charset="0"/>
                <a:cs typeface="ヒラギノ角ゴ ProN W3" charset="0"/>
              </a:rPr>
              <a:t>HTTP is a request response protocol</a:t>
            </a:r>
          </a:p>
          <a:p>
            <a:pPr lvl="1" eaLnBrk="1" hangingPunct="1"/>
            <a:r>
              <a:rPr lang="en-US" dirty="0" smtClean="0">
                <a:latin typeface="Vista Sans OT Reg" charset="0"/>
                <a:ea typeface="ヒラギノ角ゴ ProN W3" charset="0"/>
                <a:cs typeface="ヒラギノ角ゴ ProN W3" charset="0"/>
              </a:rPr>
              <a:t>Parameter </a:t>
            </a:r>
            <a:r>
              <a:rPr lang="en-US" dirty="0">
                <a:latin typeface="Vista Sans OT Reg" charset="0"/>
                <a:ea typeface="ヒラギノ角ゴ ProN W3" charset="0"/>
                <a:cs typeface="ヒラギノ角ゴ ProN W3" charset="0"/>
              </a:rPr>
              <a:t>passing in http based on mail "headers".</a:t>
            </a:r>
            <a:endParaRPr lang="en-US" dirty="0" smtClean="0">
              <a:latin typeface="Vista Sans OT Reg" charset="0"/>
              <a:ea typeface="ヒラギノ角ゴ ProN W3" charset="0"/>
              <a:cs typeface="ヒラギノ角ゴ ProN W3" charset="0"/>
            </a:endParaRPr>
          </a:p>
          <a:p>
            <a:pPr lvl="1" eaLnBrk="1" hangingPunct="1"/>
            <a:r>
              <a:rPr lang="en-US" dirty="0" smtClean="0">
                <a:latin typeface="Vista Sans OT Reg" charset="0"/>
                <a:ea typeface="ヒラギノ角ゴ ProN W3" charset="0"/>
                <a:cs typeface="ヒラギノ角ゴ ProN W3" charset="0"/>
              </a:rPr>
              <a:t>Basic Unit of Communication in HTTP is a “Message”</a:t>
            </a:r>
          </a:p>
          <a:p>
            <a:pPr lvl="1" eaLnBrk="1" hangingPunct="1"/>
            <a:r>
              <a:rPr lang="en-US" dirty="0" smtClean="0">
                <a:latin typeface="Vista Sans OT Reg" charset="0"/>
                <a:ea typeface="ヒラギノ角ゴ ProN W3" charset="0"/>
                <a:cs typeface="ヒラギノ角ゴ ProN W3" charset="0"/>
              </a:rPr>
              <a:t>Basic Unit of Communication in TCP is a “Segment”</a:t>
            </a:r>
          </a:p>
          <a:p>
            <a:pPr lvl="1" eaLnBrk="1" hangingPunct="1"/>
            <a:r>
              <a:rPr lang="en-US" dirty="0" smtClean="0">
                <a:latin typeface="Vista Sans OT Reg" charset="0"/>
                <a:ea typeface="ヒラギノ角ゴ ProN W3" charset="0"/>
                <a:cs typeface="ヒラギノ角ゴ ProN W3" charset="0"/>
              </a:rPr>
              <a:t>RFC 1945 for HTTP/1.0 and RFC 2616 for HTTP/1.1 are standards</a:t>
            </a:r>
          </a:p>
          <a:p>
            <a:pPr lvl="1" eaLnBrk="1" hangingPunct="1"/>
            <a:r>
              <a:rPr lang="en-US" dirty="0" smtClean="0">
                <a:latin typeface="Vista Sans OT Reg" charset="0"/>
                <a:ea typeface="ヒラギノ角ゴ ProN W3" charset="0"/>
                <a:cs typeface="ヒラギノ角ゴ ProN W3" charset="0"/>
              </a:rPr>
              <a:t>Neither RFC mandates a specific transport protocol like TCP</a:t>
            </a:r>
          </a:p>
          <a:p>
            <a:pPr lvl="1" eaLnBrk="1" hangingPunct="1"/>
            <a:r>
              <a:rPr lang="en-US" dirty="0" smtClean="0">
                <a:latin typeface="Vista Sans OT Reg" charset="0"/>
                <a:ea typeface="ヒラギノ角ゴ ProN W3" charset="0"/>
                <a:cs typeface="ヒラギノ角ゴ ProN W3" charset="0"/>
              </a:rPr>
              <a:t>However all HTTP implementations use TCP and not UDP</a:t>
            </a:r>
          </a:p>
          <a:p>
            <a:pPr lvl="1" eaLnBrk="1" hangingPunct="1"/>
            <a:r>
              <a:rPr lang="en-US" dirty="0" smtClean="0">
                <a:latin typeface="Vista Sans OT Reg" charset="0"/>
                <a:ea typeface="ヒラギノ角ゴ ProN W3" charset="0"/>
                <a:cs typeface="ヒラギノ角ゴ ProN W3" charset="0"/>
              </a:rPr>
              <a:t>UDP preserves message boundaries like CRLF whereas TCP cannot</a:t>
            </a:r>
          </a:p>
          <a:p>
            <a:pPr lvl="1" eaLnBrk="1" hangingPunct="1"/>
            <a:endParaRPr lang="en-US" dirty="0" smtClean="0">
              <a:latin typeface="Vista Sans OT Reg" charset="0"/>
              <a:ea typeface="ヒラギノ角ゴ ProN W3" charset="0"/>
              <a:cs typeface="ヒラギノ角ゴ ProN W3" charset="0"/>
            </a:endParaRPr>
          </a:p>
        </p:txBody>
      </p:sp>
    </p:spTree>
    <p:extLst>
      <p:ext uri="{BB962C8B-B14F-4D97-AF65-F5344CB8AC3E}">
        <p14:creationId xmlns:p14="http://schemas.microsoft.com/office/powerpoint/2010/main" val="67460227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p:txBody>
          <a:bodyPr/>
          <a:lstStyle/>
          <a:p>
            <a:pPr eaLnBrk="1" hangingPunct="1"/>
            <a:r>
              <a:rPr lang="en-US" dirty="0" smtClean="0">
                <a:latin typeface="Vista Sans OT Medium" charset="0"/>
                <a:ea typeface="ヒラギノ角ゴ ProN W6" charset="0"/>
                <a:cs typeface="ヒラギノ角ゴ ProN W6" charset="0"/>
              </a:rPr>
              <a:t>TCP Parameter Space</a:t>
            </a:r>
            <a:endParaRPr lang="en-US" dirty="0">
              <a:latin typeface="Vista Sans OT Medium" charset="0"/>
              <a:ea typeface="ヒラギノ角ゴ ProN W6" charset="0"/>
              <a:cs typeface="ヒラギノ角ゴ ProN W6" charset="0"/>
            </a:endParaRPr>
          </a:p>
        </p:txBody>
      </p:sp>
      <p:sp>
        <p:nvSpPr>
          <p:cNvPr id="12290" name="Rectangle 2"/>
          <p:cNvSpPr>
            <a:spLocks noGrp="1" noChangeArrowheads="1"/>
          </p:cNvSpPr>
          <p:nvPr>
            <p:ph type="body" idx="1"/>
          </p:nvPr>
        </p:nvSpPr>
        <p:spPr>
          <a:xfrm>
            <a:off x="787400" y="1701800"/>
            <a:ext cx="10896600" cy="5435600"/>
          </a:xfrm>
        </p:spPr>
        <p:txBody>
          <a:bodyPr/>
          <a:lstStyle/>
          <a:p>
            <a:pPr lvl="1" eaLnBrk="1" hangingPunct="1"/>
            <a:r>
              <a:rPr lang="en-US" dirty="0" smtClean="0">
                <a:latin typeface="Vista Sans OT Reg" charset="0"/>
                <a:ea typeface="ヒラギノ角ゴ ProN W3" charset="0"/>
                <a:cs typeface="ヒラギノ角ゴ ProN W3" charset="0"/>
              </a:rPr>
              <a:t>Tahoe,</a:t>
            </a:r>
            <a:r>
              <a:rPr lang="en-US" dirty="0">
                <a:latin typeface="Vista Sans OT Reg" charset="0"/>
                <a:ea typeface="ヒラギノ角ゴ ProN W3" charset="0"/>
                <a:cs typeface="ヒラギノ角ゴ ProN W3" charset="0"/>
              </a:rPr>
              <a:t> </a:t>
            </a:r>
            <a:r>
              <a:rPr lang="en-US" dirty="0" smtClean="0">
                <a:latin typeface="Vista Sans OT Reg" charset="0"/>
                <a:ea typeface="ヒラギノ角ゴ ProN W3" charset="0"/>
                <a:cs typeface="ヒラギノ角ゴ ProN W3" charset="0"/>
              </a:rPr>
              <a:t>Reno, </a:t>
            </a:r>
            <a:r>
              <a:rPr lang="en-US" dirty="0" err="1" smtClean="0">
                <a:latin typeface="Vista Sans OT Reg" charset="0"/>
                <a:ea typeface="ヒラギノ角ゴ ProN W3" charset="0"/>
                <a:cs typeface="ヒラギノ角ゴ ProN W3" charset="0"/>
              </a:rPr>
              <a:t>NewReno</a:t>
            </a:r>
            <a:r>
              <a:rPr lang="en-US" dirty="0" smtClean="0">
                <a:latin typeface="Vista Sans OT Reg" charset="0"/>
                <a:ea typeface="ヒラギノ角ゴ ProN W3" charset="0"/>
                <a:cs typeface="ヒラギノ角ゴ ProN W3" charset="0"/>
              </a:rPr>
              <a:t>, SACK, </a:t>
            </a:r>
            <a:r>
              <a:rPr lang="en-US" dirty="0" err="1" smtClean="0">
                <a:latin typeface="Vista Sans OT Reg" charset="0"/>
                <a:ea typeface="ヒラギノ角ゴ ProN W3" charset="0"/>
                <a:cs typeface="ヒラギノ角ゴ ProN W3" charset="0"/>
              </a:rPr>
              <a:t>CUBIC,etc</a:t>
            </a:r>
            <a:endParaRPr lang="en-US" dirty="0" smtClean="0">
              <a:latin typeface="Vista Sans OT Reg" charset="0"/>
              <a:ea typeface="ヒラギノ角ゴ ProN W3" charset="0"/>
              <a:cs typeface="ヒラギノ角ゴ ProN W3" charset="0"/>
            </a:endParaRPr>
          </a:p>
          <a:p>
            <a:pPr lvl="1" eaLnBrk="1" hangingPunct="1"/>
            <a:r>
              <a:rPr lang="en-US" dirty="0" smtClean="0">
                <a:latin typeface="Vista Sans OT Reg" charset="0"/>
                <a:ea typeface="ヒラギノ角ゴ ProN W3" charset="0"/>
                <a:cs typeface="ヒラギノ角ゴ ProN W3" charset="0"/>
              </a:rPr>
              <a:t>Timer Granularity</a:t>
            </a:r>
          </a:p>
          <a:p>
            <a:pPr lvl="1" eaLnBrk="1" hangingPunct="1"/>
            <a:r>
              <a:rPr lang="en-US" dirty="0" smtClean="0">
                <a:latin typeface="Vista Sans OT Reg" charset="0"/>
                <a:ea typeface="ヒラギノ角ゴ ProN W3" charset="0"/>
                <a:cs typeface="ヒラギノ角ゴ ProN W3" charset="0"/>
              </a:rPr>
              <a:t>Initial Retransmission Timeout (RTO)</a:t>
            </a:r>
          </a:p>
          <a:p>
            <a:pPr lvl="1" eaLnBrk="1" hangingPunct="1"/>
            <a:r>
              <a:rPr lang="en-US" dirty="0" smtClean="0">
                <a:latin typeface="Vista Sans OT Reg" charset="0"/>
                <a:ea typeface="ヒラギノ角ゴ ProN W3" charset="0"/>
                <a:cs typeface="ヒラギノ角ゴ ProN W3" charset="0"/>
              </a:rPr>
              <a:t>Initial Congestion Window Size</a:t>
            </a:r>
          </a:p>
          <a:p>
            <a:pPr lvl="1" eaLnBrk="1" hangingPunct="1"/>
            <a:r>
              <a:rPr lang="en-US" dirty="0" smtClean="0">
                <a:latin typeface="Vista Sans OT Reg" charset="0"/>
                <a:ea typeface="ヒラギノ角ゴ ProN W3" charset="0"/>
                <a:cs typeface="ヒラギノ角ゴ ProN W3" charset="0"/>
              </a:rPr>
              <a:t>Maximum Segment Size (MSS) and Path MTU</a:t>
            </a:r>
          </a:p>
          <a:p>
            <a:pPr lvl="1" eaLnBrk="1" hangingPunct="1"/>
            <a:r>
              <a:rPr lang="en-US" dirty="0" smtClean="0">
                <a:latin typeface="Vista Sans OT Reg" charset="0"/>
                <a:ea typeface="ヒラギノ角ゴ ProN W3" charset="0"/>
                <a:cs typeface="ヒラギノ角ゴ ProN W3" charset="0"/>
              </a:rPr>
              <a:t>Timestamps</a:t>
            </a:r>
          </a:p>
          <a:p>
            <a:pPr lvl="1" eaLnBrk="1" hangingPunct="1"/>
            <a:r>
              <a:rPr lang="en-US" dirty="0" smtClean="0">
                <a:latin typeface="Vista Sans OT Reg" charset="0"/>
                <a:ea typeface="ヒラギノ角ゴ ProN W3" charset="0"/>
                <a:cs typeface="ヒラギノ角ゴ ProN W3" charset="0"/>
              </a:rPr>
              <a:t>Delayed Acknowledgements</a:t>
            </a:r>
          </a:p>
          <a:p>
            <a:pPr lvl="1" eaLnBrk="1" hangingPunct="1"/>
            <a:r>
              <a:rPr lang="en-US" dirty="0" smtClean="0">
                <a:latin typeface="Vista Sans OT Reg" charset="0"/>
                <a:ea typeface="ヒラギノ角ゴ ProN W3" charset="0"/>
                <a:cs typeface="ヒラギノ角ゴ ProN W3" charset="0"/>
              </a:rPr>
              <a:t>Nagle, Silly Window Syndrome, Buffer Sizes, Socket Options</a:t>
            </a:r>
          </a:p>
          <a:p>
            <a:pPr lvl="1" eaLnBrk="1" hangingPunct="1"/>
            <a:endParaRPr lang="en-US" dirty="0" smtClean="0">
              <a:latin typeface="Vista Sans OT Reg" charset="0"/>
              <a:ea typeface="ヒラギノ角ゴ ProN W3" charset="0"/>
              <a:cs typeface="ヒラギノ角ゴ ProN W3" charset="0"/>
            </a:endParaRPr>
          </a:p>
          <a:p>
            <a:pPr lvl="1" eaLnBrk="1" hangingPunct="1"/>
            <a:endParaRPr lang="en-US" dirty="0" smtClean="0">
              <a:latin typeface="Vista Sans OT Reg" charset="0"/>
              <a:ea typeface="ヒラギノ角ゴ ProN W3" charset="0"/>
              <a:cs typeface="ヒラギノ角ゴ ProN W3" charset="0"/>
            </a:endParaRPr>
          </a:p>
        </p:txBody>
      </p:sp>
    </p:spTree>
    <p:extLst>
      <p:ext uri="{BB962C8B-B14F-4D97-AF65-F5344CB8AC3E}">
        <p14:creationId xmlns:p14="http://schemas.microsoft.com/office/powerpoint/2010/main" val="416015397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p:txBody>
          <a:bodyPr/>
          <a:lstStyle/>
          <a:p>
            <a:pPr eaLnBrk="1" hangingPunct="1"/>
            <a:r>
              <a:rPr lang="en-US" dirty="0" smtClean="0">
                <a:latin typeface="Vista Sans OT Medium" charset="0"/>
                <a:ea typeface="ヒラギノ角ゴ ProN W6" charset="0"/>
                <a:cs typeface="ヒラギノ角ゴ ProN W6" charset="0"/>
              </a:rPr>
              <a:t>HTTP Parameter Space</a:t>
            </a:r>
            <a:endParaRPr lang="en-US" dirty="0">
              <a:latin typeface="Vista Sans OT Medium" charset="0"/>
              <a:ea typeface="ヒラギノ角ゴ ProN W6" charset="0"/>
              <a:cs typeface="ヒラギノ角ゴ ProN W6" charset="0"/>
            </a:endParaRPr>
          </a:p>
        </p:txBody>
      </p:sp>
      <p:sp>
        <p:nvSpPr>
          <p:cNvPr id="12290" name="Rectangle 2"/>
          <p:cNvSpPr>
            <a:spLocks noGrp="1" noChangeArrowheads="1"/>
          </p:cNvSpPr>
          <p:nvPr>
            <p:ph type="body" idx="1"/>
          </p:nvPr>
        </p:nvSpPr>
        <p:spPr>
          <a:xfrm>
            <a:off x="787400" y="1701800"/>
            <a:ext cx="11658600" cy="6019800"/>
          </a:xfrm>
        </p:spPr>
        <p:txBody>
          <a:bodyPr/>
          <a:lstStyle/>
          <a:p>
            <a:pPr lvl="1" eaLnBrk="1" hangingPunct="1"/>
            <a:r>
              <a:rPr lang="en-US" dirty="0" smtClean="0">
                <a:latin typeface="Vista Sans OT Reg" charset="0"/>
                <a:ea typeface="ヒラギノ角ゴ ProN W3" charset="0"/>
                <a:cs typeface="ヒラギノ角ゴ ProN W3" charset="0"/>
              </a:rPr>
              <a:t>HTTP/1.1 is quite </a:t>
            </a:r>
            <a:r>
              <a:rPr lang="en-US" dirty="0">
                <a:latin typeface="Vista Sans OT Reg" charset="0"/>
                <a:ea typeface="ヒラギノ角ゴ ProN W3" charset="0"/>
                <a:cs typeface="ヒラギノ角ゴ ProN W3" charset="0"/>
              </a:rPr>
              <a:t>complex; 175 page spec. </a:t>
            </a:r>
            <a:r>
              <a:rPr lang="en-US" dirty="0" smtClean="0">
                <a:latin typeface="Vista Sans OT Reg" charset="0"/>
                <a:ea typeface="ヒラギノ角ゴ ProN W3" charset="0"/>
                <a:cs typeface="ヒラギノ角ゴ ProN W3" charset="0"/>
              </a:rPr>
              <a:t>Not very </a:t>
            </a:r>
            <a:r>
              <a:rPr lang="en-US" dirty="0">
                <a:latin typeface="Vista Sans OT Reg" charset="0"/>
                <a:ea typeface="ヒラギノ角ゴ ProN W3" charset="0"/>
                <a:cs typeface="ヒラギノ角ゴ ProN W3" charset="0"/>
              </a:rPr>
              <a:t>modular. </a:t>
            </a:r>
            <a:r>
              <a:rPr lang="en-US" dirty="0" smtClean="0">
                <a:latin typeface="Vista Sans OT Reg" charset="0"/>
                <a:ea typeface="ヒラギノ角ゴ ProN W3" charset="0"/>
                <a:cs typeface="ヒラギノ角ゴ ProN W3" charset="0"/>
              </a:rPr>
              <a:t>Mixes up issues </a:t>
            </a:r>
            <a:r>
              <a:rPr lang="en-US" dirty="0">
                <a:latin typeface="Vista Sans OT Reg" charset="0"/>
                <a:ea typeface="ヒラギノ角ゴ ProN W3" charset="0"/>
                <a:cs typeface="ヒラギノ角ゴ ProN W3" charset="0"/>
              </a:rPr>
              <a:t>at many levels of </a:t>
            </a:r>
            <a:r>
              <a:rPr lang="en-US" dirty="0" smtClean="0">
                <a:latin typeface="Vista Sans OT Reg" charset="0"/>
                <a:ea typeface="ヒラギノ角ゴ ProN W3" charset="0"/>
                <a:cs typeface="ヒラギノ角ゴ ProN W3" charset="0"/>
              </a:rPr>
              <a:t>abstraction</a:t>
            </a:r>
          </a:p>
          <a:p>
            <a:pPr lvl="1" eaLnBrk="1" hangingPunct="1"/>
            <a:r>
              <a:rPr lang="en-US" dirty="0" smtClean="0">
                <a:latin typeface="Vista Sans OT Reg" charset="0"/>
                <a:ea typeface="ヒラギノ角ゴ ProN W3" charset="0"/>
                <a:cs typeface="ヒラギノ角ゴ ProN W3" charset="0"/>
              </a:rPr>
              <a:t>Parallel Connections </a:t>
            </a:r>
          </a:p>
          <a:p>
            <a:pPr marL="0" lvl="1" indent="0" eaLnBrk="1" hangingPunct="1">
              <a:buNone/>
            </a:pPr>
            <a:r>
              <a:rPr lang="en-US" dirty="0">
                <a:latin typeface="Vista Sans OT Reg" charset="0"/>
                <a:ea typeface="ヒラギノ角ゴ ProN W3" charset="0"/>
                <a:cs typeface="ヒラギノ角ゴ ProN W3" charset="0"/>
              </a:rPr>
              <a:t> </a:t>
            </a:r>
            <a:r>
              <a:rPr lang="en-US" dirty="0" smtClean="0">
                <a:latin typeface="Vista Sans OT Reg" charset="0"/>
                <a:ea typeface="ヒラギノ角ゴ ProN W3" charset="0"/>
                <a:cs typeface="ヒラギノ角ゴ ProN W3" charset="0"/>
              </a:rPr>
              <a:t>     - </a:t>
            </a:r>
            <a:r>
              <a:rPr lang="en-US" dirty="0">
                <a:latin typeface="Vista Sans OT Reg" charset="0"/>
                <a:ea typeface="ヒラギノ角ゴ ProN W3" charset="0"/>
                <a:cs typeface="ヒラギノ角ゴ ProN W3" charset="0"/>
              </a:rPr>
              <a:t>M</a:t>
            </a:r>
            <a:r>
              <a:rPr lang="en-US" dirty="0" smtClean="0">
                <a:latin typeface="Vista Sans OT Reg" charset="0"/>
                <a:ea typeface="ヒラギノ角ゴ ProN W3" charset="0"/>
                <a:cs typeface="ヒラギノ角ゴ ProN W3" charset="0"/>
              </a:rPr>
              <a:t>ultiple connections between client &amp; server</a:t>
            </a:r>
          </a:p>
          <a:p>
            <a:pPr marL="0" lvl="1" indent="0" eaLnBrk="1" hangingPunct="1">
              <a:buNone/>
            </a:pPr>
            <a:r>
              <a:rPr lang="en-US" dirty="0" smtClean="0"/>
              <a:t>      - Overcome </a:t>
            </a:r>
            <a:r>
              <a:rPr lang="en-US" dirty="0"/>
              <a:t>small initial </a:t>
            </a:r>
            <a:r>
              <a:rPr lang="en-US" dirty="0" err="1"/>
              <a:t>wnd</a:t>
            </a:r>
            <a:r>
              <a:rPr lang="en-US" dirty="0"/>
              <a:t> for slow start </a:t>
            </a:r>
            <a:endParaRPr lang="en-US" dirty="0" smtClean="0">
              <a:latin typeface="Vista Sans OT Reg" charset="0"/>
              <a:ea typeface="ヒラギノ角ゴ ProN W3" charset="0"/>
              <a:cs typeface="ヒラギノ角ゴ ProN W3" charset="0"/>
            </a:endParaRPr>
          </a:p>
          <a:p>
            <a:pPr lvl="1" eaLnBrk="1" hangingPunct="1"/>
            <a:r>
              <a:rPr lang="en-US" dirty="0" smtClean="0">
                <a:latin typeface="Vista Sans OT Reg" charset="0"/>
                <a:ea typeface="ヒラギノ角ゴ ProN W3" charset="0"/>
                <a:cs typeface="ヒラギノ角ゴ ProN W3" charset="0"/>
              </a:rPr>
              <a:t>Persistent Connections </a:t>
            </a:r>
          </a:p>
          <a:p>
            <a:pPr marL="0" lvl="1" indent="0" eaLnBrk="1" hangingPunct="1">
              <a:buNone/>
            </a:pPr>
            <a:r>
              <a:rPr lang="en-US" dirty="0">
                <a:latin typeface="Vista Sans OT Reg" charset="0"/>
                <a:ea typeface="ヒラギノ角ゴ ProN W3" charset="0"/>
                <a:cs typeface="ヒラギノ角ゴ ProN W3" charset="0"/>
              </a:rPr>
              <a:t> </a:t>
            </a:r>
            <a:r>
              <a:rPr lang="en-US" dirty="0" smtClean="0">
                <a:latin typeface="Vista Sans OT Reg" charset="0"/>
                <a:ea typeface="ヒラギノ角ゴ ProN W3" charset="0"/>
                <a:cs typeface="ヒラギノ角ゴ ProN W3" charset="0"/>
              </a:rPr>
              <a:t>   - Some TCP overhead avoided as connection stays open</a:t>
            </a:r>
          </a:p>
          <a:p>
            <a:pPr lvl="1" eaLnBrk="1" hangingPunct="1"/>
            <a:r>
              <a:rPr lang="en-US" dirty="0" smtClean="0">
                <a:latin typeface="Vista Sans OT Reg" charset="0"/>
                <a:ea typeface="ヒラギノ角ゴ ProN W3" charset="0"/>
                <a:cs typeface="ヒラギノ角ゴ ProN W3" charset="0"/>
              </a:rPr>
              <a:t>Pipelining </a:t>
            </a:r>
          </a:p>
          <a:p>
            <a:pPr marL="0" lvl="1" indent="0" eaLnBrk="1" hangingPunct="1">
              <a:buNone/>
            </a:pPr>
            <a:r>
              <a:rPr lang="en-US" dirty="0">
                <a:latin typeface="Vista Sans OT Reg" charset="0"/>
                <a:ea typeface="ヒラギノ角ゴ ProN W3" charset="0"/>
                <a:cs typeface="ヒラギノ角ゴ ProN W3" charset="0"/>
              </a:rPr>
              <a:t> </a:t>
            </a:r>
            <a:r>
              <a:rPr lang="en-US" dirty="0" smtClean="0">
                <a:latin typeface="Vista Sans OT Reg" charset="0"/>
                <a:ea typeface="ヒラギノ角ゴ ProN W3" charset="0"/>
                <a:cs typeface="ヒラギノ角ゴ ProN W3" charset="0"/>
              </a:rPr>
              <a:t>     - Multiple Requests without waiting for individual responses</a:t>
            </a:r>
          </a:p>
          <a:p>
            <a:pPr lvl="1" eaLnBrk="1" hangingPunct="1"/>
            <a:endParaRPr lang="en-US" dirty="0" smtClean="0">
              <a:latin typeface="Vista Sans OT Reg" charset="0"/>
              <a:ea typeface="ヒラギノ角ゴ ProN W3" charset="0"/>
              <a:cs typeface="ヒラギノ角ゴ ProN W3" charset="0"/>
            </a:endParaRPr>
          </a:p>
          <a:p>
            <a:pPr lvl="1" eaLnBrk="1" hangingPunct="1"/>
            <a:endParaRPr lang="en-US" dirty="0" smtClean="0">
              <a:latin typeface="Vista Sans OT Reg" charset="0"/>
              <a:ea typeface="ヒラギノ角ゴ ProN W3" charset="0"/>
              <a:cs typeface="ヒラギノ角ゴ ProN W3" charset="0"/>
            </a:endParaRPr>
          </a:p>
        </p:txBody>
      </p:sp>
    </p:spTree>
    <p:extLst>
      <p:ext uri="{BB962C8B-B14F-4D97-AF65-F5344CB8AC3E}">
        <p14:creationId xmlns:p14="http://schemas.microsoft.com/office/powerpoint/2010/main" val="303171373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p:txBody>
          <a:bodyPr/>
          <a:lstStyle/>
          <a:p>
            <a:pPr eaLnBrk="1" hangingPunct="1"/>
            <a:r>
              <a:rPr lang="en-US" dirty="0" smtClean="0">
                <a:latin typeface="Vista Sans OT Medium" charset="0"/>
                <a:ea typeface="ヒラギノ角ゴ ProN W6" charset="0"/>
                <a:cs typeface="ヒラギノ角ゴ ProN W6" charset="0"/>
              </a:rPr>
              <a:t>TCP &amp; HTTP Interaction</a:t>
            </a:r>
            <a:endParaRPr lang="en-US" dirty="0">
              <a:latin typeface="Vista Sans OT Medium" charset="0"/>
              <a:ea typeface="ヒラギノ角ゴ ProN W6" charset="0"/>
              <a:cs typeface="ヒラギノ角ゴ ProN W6" charset="0"/>
            </a:endParaRPr>
          </a:p>
        </p:txBody>
      </p:sp>
      <p:sp>
        <p:nvSpPr>
          <p:cNvPr id="12290" name="Rectangle 2"/>
          <p:cNvSpPr>
            <a:spLocks noGrp="1" noChangeArrowheads="1"/>
          </p:cNvSpPr>
          <p:nvPr>
            <p:ph type="body" idx="1"/>
          </p:nvPr>
        </p:nvSpPr>
        <p:spPr>
          <a:xfrm>
            <a:off x="787400" y="1701800"/>
            <a:ext cx="11506200" cy="5943600"/>
          </a:xfrm>
        </p:spPr>
        <p:txBody>
          <a:bodyPr/>
          <a:lstStyle/>
          <a:p>
            <a:pPr lvl="1" eaLnBrk="1" hangingPunct="1"/>
            <a:r>
              <a:rPr lang="en-US" dirty="0" smtClean="0">
                <a:latin typeface="Vista Sans OT Reg" charset="0"/>
                <a:ea typeface="ヒラギノ角ゴ ProN W3" charset="0"/>
                <a:cs typeface="ヒラギノ角ゴ ProN W3" charset="0"/>
              </a:rPr>
              <a:t>Network Conditions</a:t>
            </a:r>
          </a:p>
          <a:p>
            <a:pPr marL="0" lvl="1" indent="0" eaLnBrk="1" hangingPunct="1">
              <a:buNone/>
            </a:pPr>
            <a:r>
              <a:rPr lang="en-US" dirty="0" smtClean="0">
                <a:latin typeface="Vista Sans OT Reg" charset="0"/>
                <a:ea typeface="ヒラギノ角ゴ ProN W3" charset="0"/>
                <a:cs typeface="ヒラギノ角ゴ ProN W3" charset="0"/>
              </a:rPr>
              <a:t>     - Different Recovery Mechanisms of TCP Variants depending on loss</a:t>
            </a:r>
          </a:p>
          <a:p>
            <a:pPr lvl="1" eaLnBrk="1" hangingPunct="1"/>
            <a:r>
              <a:rPr lang="en-US" dirty="0" smtClean="0">
                <a:latin typeface="Vista Sans OT Reg" charset="0"/>
                <a:ea typeface="ヒラギノ角ゴ ProN W3" charset="0"/>
                <a:cs typeface="ヒラギノ角ゴ ProN W3" charset="0"/>
              </a:rPr>
              <a:t>Persistent Connections </a:t>
            </a:r>
          </a:p>
          <a:p>
            <a:pPr marL="0" lvl="1" indent="0" eaLnBrk="1" hangingPunct="1">
              <a:buNone/>
            </a:pPr>
            <a:r>
              <a:rPr lang="en-US" dirty="0">
                <a:latin typeface="Vista Sans OT Reg" charset="0"/>
                <a:ea typeface="ヒラギノ角ゴ ProN W3" charset="0"/>
                <a:cs typeface="ヒラギノ角ゴ ProN W3" charset="0"/>
              </a:rPr>
              <a:t> </a:t>
            </a:r>
            <a:r>
              <a:rPr lang="en-US" dirty="0" smtClean="0">
                <a:latin typeface="Vista Sans OT Reg" charset="0"/>
                <a:ea typeface="ヒラギノ角ゴ ProN W3" charset="0"/>
                <a:cs typeface="ヒラギノ角ゴ ProN W3" charset="0"/>
              </a:rPr>
              <a:t>     - Depends on Initial RTO, Timer Granularity</a:t>
            </a:r>
          </a:p>
          <a:p>
            <a:pPr lvl="1" eaLnBrk="1" hangingPunct="1"/>
            <a:r>
              <a:rPr lang="en-US" dirty="0" smtClean="0">
                <a:latin typeface="Vista Sans OT Reg" charset="0"/>
                <a:ea typeface="ヒラギノ角ゴ ProN W3" charset="0"/>
                <a:cs typeface="ヒラギノ角ゴ ProN W3" charset="0"/>
              </a:rPr>
              <a:t>Parallel Connections </a:t>
            </a:r>
          </a:p>
          <a:p>
            <a:pPr marL="0" lvl="1" indent="0" eaLnBrk="1" hangingPunct="1">
              <a:buNone/>
            </a:pPr>
            <a:r>
              <a:rPr lang="en-US" dirty="0">
                <a:latin typeface="Vista Sans OT Reg" charset="0"/>
                <a:ea typeface="ヒラギノ角ゴ ProN W3" charset="0"/>
                <a:cs typeface="ヒラギノ角ゴ ProN W3" charset="0"/>
              </a:rPr>
              <a:t> </a:t>
            </a:r>
            <a:r>
              <a:rPr lang="en-US" dirty="0" smtClean="0">
                <a:latin typeface="Vista Sans OT Reg" charset="0"/>
                <a:ea typeface="ヒラギノ角ゴ ProN W3" charset="0"/>
                <a:cs typeface="ヒラギノ角ゴ ProN W3" charset="0"/>
              </a:rPr>
              <a:t>   - Some TCP overhead avoided as connection stays open</a:t>
            </a:r>
          </a:p>
          <a:p>
            <a:pPr lvl="1" eaLnBrk="1" hangingPunct="1"/>
            <a:r>
              <a:rPr lang="en-US" dirty="0" smtClean="0">
                <a:latin typeface="Vista Sans OT Reg" charset="0"/>
                <a:ea typeface="ヒラギノ角ゴ ProN W3" charset="0"/>
                <a:cs typeface="ヒラギノ角ゴ ProN W3" charset="0"/>
              </a:rPr>
              <a:t>There </a:t>
            </a:r>
            <a:r>
              <a:rPr lang="en-US" dirty="0">
                <a:latin typeface="Vista Sans OT Reg" charset="0"/>
                <a:ea typeface="ヒラギノ角ゴ ProN W3" charset="0"/>
                <a:cs typeface="ヒラギノ角ゴ ProN W3" charset="0"/>
              </a:rPr>
              <a:t>are five different ways to delimit a </a:t>
            </a:r>
            <a:r>
              <a:rPr lang="en-US" dirty="0" smtClean="0">
                <a:latin typeface="Vista Sans OT Reg" charset="0"/>
                <a:ea typeface="ヒラギノ角ゴ ProN W3" charset="0"/>
                <a:cs typeface="ヒラギノ角ゴ ProN W3" charset="0"/>
              </a:rPr>
              <a:t> HTTP message </a:t>
            </a:r>
            <a:r>
              <a:rPr lang="en-US" dirty="0">
                <a:latin typeface="Vista Sans OT Reg" charset="0"/>
                <a:ea typeface="ヒラギノ角ゴ ProN W3" charset="0"/>
                <a:cs typeface="ヒラギノ角ゴ ProN W3" charset="0"/>
              </a:rPr>
              <a:t>and four of the involve interactions with the higher levels and the fifth uses </a:t>
            </a:r>
            <a:r>
              <a:rPr lang="en-US" dirty="0" smtClean="0">
                <a:latin typeface="Vista Sans OT Reg" charset="0"/>
                <a:ea typeface="ヒラギノ角ゴ ProN W3" charset="0"/>
                <a:cs typeface="ヒラギノ角ゴ ProN W3" charset="0"/>
              </a:rPr>
              <a:t>TCP </a:t>
            </a:r>
            <a:r>
              <a:rPr lang="en-US" dirty="0">
                <a:latin typeface="Vista Sans OT Reg" charset="0"/>
                <a:ea typeface="ヒラギノ角ゴ ProN W3" charset="0"/>
                <a:cs typeface="ヒラギノ角ゴ ProN W3" charset="0"/>
              </a:rPr>
              <a:t>particularly </a:t>
            </a:r>
            <a:r>
              <a:rPr lang="en-US" dirty="0" smtClean="0">
                <a:latin typeface="Vista Sans OT Reg" charset="0"/>
                <a:ea typeface="ヒラギノ角ゴ ProN W3" charset="0"/>
                <a:cs typeface="ヒラギノ角ゴ ProN W3" charset="0"/>
              </a:rPr>
              <a:t>badly [ See RFC 2068 section 4.4  for the details]</a:t>
            </a:r>
          </a:p>
        </p:txBody>
      </p:sp>
    </p:spTree>
    <p:extLst>
      <p:ext uri="{BB962C8B-B14F-4D97-AF65-F5344CB8AC3E}">
        <p14:creationId xmlns:p14="http://schemas.microsoft.com/office/powerpoint/2010/main" val="189655351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a:xfrm>
            <a:off x="558800" y="406400"/>
            <a:ext cx="11417300" cy="660400"/>
          </a:xfrm>
        </p:spPr>
        <p:txBody>
          <a:bodyPr/>
          <a:lstStyle/>
          <a:p>
            <a:pPr eaLnBrk="1" hangingPunct="1"/>
            <a:r>
              <a:rPr lang="en-US" dirty="0" smtClean="0">
                <a:latin typeface="Vista Sans OT Medium" charset="0"/>
                <a:ea typeface="ヒラギノ角ゴ ProN W6" charset="0"/>
                <a:cs typeface="ヒラギノ角ゴ ProN W6" charset="0"/>
              </a:rPr>
              <a:t>Bandwidth Delay Product</a:t>
            </a:r>
            <a:endParaRPr lang="en-US" dirty="0">
              <a:latin typeface="Vista Sans OT Medium" charset="0"/>
              <a:ea typeface="ヒラギノ角ゴ ProN W6" charset="0"/>
              <a:cs typeface="ヒラギノ角ゴ ProN W6" charset="0"/>
            </a:endParaRPr>
          </a:p>
        </p:txBody>
      </p:sp>
      <p:sp>
        <p:nvSpPr>
          <p:cNvPr id="12290" name="Rectangle 2"/>
          <p:cNvSpPr>
            <a:spLocks noGrp="1" noChangeArrowheads="1"/>
          </p:cNvSpPr>
          <p:nvPr>
            <p:ph type="body" idx="1"/>
          </p:nvPr>
        </p:nvSpPr>
        <p:spPr>
          <a:xfrm>
            <a:off x="177800" y="1092200"/>
            <a:ext cx="12573000" cy="7035800"/>
          </a:xfrm>
        </p:spPr>
        <p:txBody>
          <a:bodyPr/>
          <a:lstStyle/>
          <a:p>
            <a:pPr lvl="1" eaLnBrk="1" hangingPunct="1"/>
            <a:r>
              <a:rPr lang="en-US" dirty="0" smtClean="0">
                <a:latin typeface="Vista Sans OT Reg" charset="0"/>
                <a:ea typeface="ヒラギノ角ゴ ProN W3" charset="0"/>
                <a:cs typeface="ヒラギノ角ゴ ProN W3" charset="0"/>
              </a:rPr>
              <a:t>Convert the network data rate in bits to bytes and multiply it by the delay in the network </a:t>
            </a:r>
            <a:r>
              <a:rPr lang="en-US" dirty="0">
                <a:latin typeface="Vista Sans OT Reg" charset="0"/>
                <a:ea typeface="ヒラギノ角ゴ ProN W3" charset="0"/>
                <a:cs typeface="ヒラギノ角ゴ ProN W3" charset="0"/>
              </a:rPr>
              <a:t> </a:t>
            </a:r>
            <a:r>
              <a:rPr lang="en-US" dirty="0" smtClean="0">
                <a:latin typeface="Vista Sans OT Reg" charset="0"/>
                <a:ea typeface="ヒラギノ角ゴ ProN W3" charset="0"/>
                <a:cs typeface="ヒラギノ角ゴ ProN W3" charset="0"/>
              </a:rPr>
              <a:t> - Residential </a:t>
            </a:r>
            <a:r>
              <a:rPr lang="en-US" dirty="0">
                <a:latin typeface="Vista Sans OT Reg" charset="0"/>
                <a:ea typeface="ヒラギノ角ゴ ProN W3" charset="0"/>
                <a:cs typeface="ヒラギノ角ゴ ProN W3" charset="0"/>
              </a:rPr>
              <a:t>DSL: 2 Mb/s, 50 </a:t>
            </a:r>
            <a:r>
              <a:rPr lang="en-US" dirty="0" err="1">
                <a:latin typeface="Vista Sans OT Reg" charset="0"/>
                <a:ea typeface="ヒラギノ角ゴ ProN W3" charset="0"/>
                <a:cs typeface="ヒラギノ角ゴ ProN W3" charset="0"/>
              </a:rPr>
              <a:t>ms</a:t>
            </a:r>
            <a:r>
              <a:rPr lang="en-US" dirty="0">
                <a:latin typeface="Vista Sans OT Reg" charset="0"/>
                <a:ea typeface="ヒラギノ角ゴ ProN W3" charset="0"/>
                <a:cs typeface="ヒラギノ角ゴ ProN W3" charset="0"/>
              </a:rPr>
              <a:t> </a:t>
            </a:r>
            <a:r>
              <a:rPr lang="en-US" dirty="0" smtClean="0">
                <a:latin typeface="Vista Sans OT Reg" charset="0"/>
                <a:ea typeface="ヒラギノ角ゴ ProN W3" charset="0"/>
                <a:cs typeface="ヒラギノ角ゴ ProN W3" charset="0"/>
              </a:rPr>
              <a:t>RTT  BDP </a:t>
            </a:r>
            <a:r>
              <a:rPr lang="en-US" dirty="0">
                <a:latin typeface="Vista Sans OT Reg" charset="0"/>
                <a:ea typeface="ヒラギノ角ゴ ProN W3" charset="0"/>
                <a:cs typeface="ヒラギノ角ゴ ProN W3" charset="0"/>
              </a:rPr>
              <a:t>= </a:t>
            </a:r>
            <a:r>
              <a:rPr lang="en-US" dirty="0" smtClean="0">
                <a:latin typeface="Vista Sans OT Reg" charset="0"/>
                <a:ea typeface="ヒラギノ角ゴ ProN W3" charset="0"/>
                <a:cs typeface="ヒラギノ角ゴ ProN W3" charset="0"/>
              </a:rPr>
              <a:t>12.5 </a:t>
            </a:r>
            <a:r>
              <a:rPr lang="en-US" dirty="0" err="1" smtClean="0">
                <a:latin typeface="Vista Sans OT Reg" charset="0"/>
                <a:ea typeface="ヒラギノ角ゴ ProN W3" charset="0"/>
                <a:cs typeface="ヒラギノ角ゴ ProN W3" charset="0"/>
              </a:rPr>
              <a:t>kB</a:t>
            </a:r>
            <a:r>
              <a:rPr lang="en-US" dirty="0" smtClean="0">
                <a:latin typeface="Vista Sans OT Reg" charset="0"/>
                <a:ea typeface="ヒラギノ角ゴ ProN W3" charset="0"/>
                <a:cs typeface="ヒラギノ角ゴ ProN W3" charset="0"/>
              </a:rPr>
              <a:t>.</a:t>
            </a:r>
          </a:p>
          <a:p>
            <a:pPr marL="0" lvl="1" indent="0" eaLnBrk="1" hangingPunct="1">
              <a:buNone/>
            </a:pPr>
            <a:r>
              <a:rPr lang="en-US" dirty="0">
                <a:latin typeface="Vista Sans OT Reg" charset="0"/>
                <a:ea typeface="ヒラギノ角ゴ ProN W3" charset="0"/>
                <a:cs typeface="ヒラギノ角ゴ ProN W3" charset="0"/>
              </a:rPr>
              <a:t> </a:t>
            </a:r>
            <a:r>
              <a:rPr lang="en-US" dirty="0" smtClean="0">
                <a:latin typeface="Vista Sans OT Reg" charset="0"/>
                <a:ea typeface="ヒラギノ角ゴ ProN W3" charset="0"/>
                <a:cs typeface="ヒラギノ角ゴ ProN W3" charset="0"/>
              </a:rPr>
              <a:t>              Mobile </a:t>
            </a:r>
            <a:r>
              <a:rPr lang="en-US" dirty="0">
                <a:latin typeface="Vista Sans OT Reg" charset="0"/>
                <a:ea typeface="ヒラギノ角ゴ ProN W3" charset="0"/>
                <a:cs typeface="ヒラギノ角ゴ ProN W3" charset="0"/>
              </a:rPr>
              <a:t>broadband (HSDPA): 6 Mb/s, 100 </a:t>
            </a:r>
            <a:r>
              <a:rPr lang="en-US" dirty="0" err="1">
                <a:latin typeface="Vista Sans OT Reg" charset="0"/>
                <a:ea typeface="ヒラギノ角ゴ ProN W3" charset="0"/>
                <a:cs typeface="ヒラギノ角ゴ ProN W3" charset="0"/>
              </a:rPr>
              <a:t>ms</a:t>
            </a:r>
            <a:r>
              <a:rPr lang="en-US" dirty="0">
                <a:latin typeface="Vista Sans OT Reg" charset="0"/>
                <a:ea typeface="ヒラギノ角ゴ ProN W3" charset="0"/>
                <a:cs typeface="ヒラギノ角ゴ ProN W3" charset="0"/>
              </a:rPr>
              <a:t> </a:t>
            </a:r>
            <a:r>
              <a:rPr lang="en-US" dirty="0" smtClean="0">
                <a:latin typeface="Vista Sans OT Reg" charset="0"/>
                <a:ea typeface="ヒラギノ角ゴ ProN W3" charset="0"/>
                <a:cs typeface="ヒラギノ角ゴ ProN W3" charset="0"/>
              </a:rPr>
              <a:t>RTT  BDP </a:t>
            </a:r>
            <a:r>
              <a:rPr lang="en-US" dirty="0">
                <a:latin typeface="Vista Sans OT Reg" charset="0"/>
                <a:ea typeface="ヒラギノ角ゴ ProN W3" charset="0"/>
                <a:cs typeface="ヒラギノ角ゴ ProN W3" charset="0"/>
              </a:rPr>
              <a:t>= </a:t>
            </a:r>
            <a:r>
              <a:rPr lang="en-US" dirty="0" smtClean="0">
                <a:latin typeface="Vista Sans OT Reg" charset="0"/>
                <a:ea typeface="ヒラギノ角ゴ ProN W3" charset="0"/>
                <a:cs typeface="ヒラギノ角ゴ ProN W3" charset="0"/>
              </a:rPr>
              <a:t>75 </a:t>
            </a:r>
            <a:r>
              <a:rPr lang="en-US" dirty="0" err="1" smtClean="0">
                <a:latin typeface="Vista Sans OT Reg" charset="0"/>
                <a:ea typeface="ヒラギノ角ゴ ProN W3" charset="0"/>
                <a:cs typeface="ヒラギノ角ゴ ProN W3" charset="0"/>
              </a:rPr>
              <a:t>kB</a:t>
            </a:r>
            <a:r>
              <a:rPr lang="en-US" dirty="0" smtClean="0">
                <a:latin typeface="Vista Sans OT Reg" charset="0"/>
                <a:ea typeface="ヒラギノ角ゴ ProN W3" charset="0"/>
                <a:cs typeface="ヒラギノ角ゴ ProN W3" charset="0"/>
              </a:rPr>
              <a:t>.</a:t>
            </a:r>
          </a:p>
          <a:p>
            <a:pPr marL="0" lvl="1" indent="0" eaLnBrk="1" hangingPunct="1">
              <a:buNone/>
            </a:pPr>
            <a:r>
              <a:rPr lang="en-US" dirty="0">
                <a:latin typeface="Vista Sans OT Reg" charset="0"/>
                <a:ea typeface="ヒラギノ角ゴ ProN W3" charset="0"/>
                <a:cs typeface="ヒラギノ角ゴ ProN W3" charset="0"/>
              </a:rPr>
              <a:t> </a:t>
            </a:r>
            <a:r>
              <a:rPr lang="en-US" dirty="0" smtClean="0">
                <a:latin typeface="Vista Sans OT Reg" charset="0"/>
                <a:ea typeface="ヒラギノ角ゴ ProN W3" charset="0"/>
                <a:cs typeface="ヒラギノ角ゴ ProN W3" charset="0"/>
              </a:rPr>
              <a:t>              High</a:t>
            </a:r>
            <a:r>
              <a:rPr lang="en-US" dirty="0">
                <a:latin typeface="Vista Sans OT Reg" charset="0"/>
                <a:ea typeface="ヒラギノ角ゴ ProN W3" charset="0"/>
                <a:cs typeface="ヒラギノ角ゴ ProN W3" charset="0"/>
              </a:rPr>
              <a:t>-speed terrestrial network: 1 Gb/s, 1 </a:t>
            </a:r>
            <a:r>
              <a:rPr lang="en-US" dirty="0" err="1">
                <a:latin typeface="Vista Sans OT Reg" charset="0"/>
                <a:ea typeface="ヒラギノ角ゴ ProN W3" charset="0"/>
                <a:cs typeface="ヒラギノ角ゴ ProN W3" charset="0"/>
              </a:rPr>
              <a:t>ms</a:t>
            </a:r>
            <a:r>
              <a:rPr lang="en-US" dirty="0">
                <a:latin typeface="Vista Sans OT Reg" charset="0"/>
                <a:ea typeface="ヒラギノ角ゴ ProN W3" charset="0"/>
                <a:cs typeface="ヒラギノ角ゴ ProN W3" charset="0"/>
              </a:rPr>
              <a:t> </a:t>
            </a:r>
            <a:r>
              <a:rPr lang="en-US" dirty="0" smtClean="0">
                <a:latin typeface="Vista Sans OT Reg" charset="0"/>
                <a:ea typeface="ヒラギノ角ゴ ProN W3" charset="0"/>
                <a:cs typeface="ヒラギノ角ゴ ProN W3" charset="0"/>
              </a:rPr>
              <a:t>RTT  BDP </a:t>
            </a:r>
            <a:r>
              <a:rPr lang="en-US" dirty="0">
                <a:latin typeface="Vista Sans OT Reg" charset="0"/>
                <a:ea typeface="ヒラギノ角ゴ ProN W3" charset="0"/>
                <a:cs typeface="ヒラギノ角ゴ ProN W3" charset="0"/>
              </a:rPr>
              <a:t>= </a:t>
            </a:r>
            <a:r>
              <a:rPr lang="en-US" dirty="0" smtClean="0">
                <a:latin typeface="Vista Sans OT Reg" charset="0"/>
                <a:ea typeface="ヒラギノ角ゴ ProN W3" charset="0"/>
                <a:cs typeface="ヒラギノ角ゴ ProN W3" charset="0"/>
              </a:rPr>
              <a:t>125 </a:t>
            </a:r>
            <a:r>
              <a:rPr lang="en-US" dirty="0" err="1">
                <a:latin typeface="Vista Sans OT Reg" charset="0"/>
                <a:ea typeface="ヒラギノ角ゴ ProN W3" charset="0"/>
                <a:cs typeface="ヒラギノ角ゴ ProN W3" charset="0"/>
              </a:rPr>
              <a:t>kB</a:t>
            </a:r>
            <a:r>
              <a:rPr lang="en-US" dirty="0">
                <a:latin typeface="Vista Sans OT Reg" charset="0"/>
                <a:ea typeface="ヒラギノ角ゴ ProN W3" charset="0"/>
                <a:cs typeface="ヒラギノ角ゴ ProN W3" charset="0"/>
              </a:rPr>
              <a:t>.</a:t>
            </a:r>
          </a:p>
          <a:p>
            <a:pPr lvl="1" eaLnBrk="1" hangingPunct="1"/>
            <a:r>
              <a:rPr lang="en-US" dirty="0" smtClean="0">
                <a:latin typeface="Vista Sans OT Reg" charset="0"/>
                <a:ea typeface="ヒラギノ角ゴ ProN W3" charset="0"/>
                <a:cs typeface="ヒラギノ角ゴ ProN W3" charset="0"/>
              </a:rPr>
              <a:t>The </a:t>
            </a:r>
            <a:r>
              <a:rPr lang="en-US" dirty="0">
                <a:latin typeface="Vista Sans OT Reg" charset="0"/>
                <a:ea typeface="ヒラギノ角ゴ ProN W3" charset="0"/>
                <a:cs typeface="ヒラギノ角ゴ ProN W3" charset="0"/>
              </a:rPr>
              <a:t>greater the distance (latency) and the </a:t>
            </a:r>
            <a:r>
              <a:rPr lang="en-US" dirty="0" smtClean="0">
                <a:latin typeface="Vista Sans OT Reg" charset="0"/>
                <a:ea typeface="ヒラギノ角ゴ ProN W3" charset="0"/>
                <a:cs typeface="ヒラギノ角ゴ ProN W3" charset="0"/>
              </a:rPr>
              <a:t>greater the </a:t>
            </a:r>
            <a:r>
              <a:rPr lang="en-US" dirty="0">
                <a:latin typeface="Vista Sans OT Reg" charset="0"/>
                <a:ea typeface="ヒラギノ角ゴ ProN W3" charset="0"/>
                <a:cs typeface="ヒラギノ角ゴ ProN W3" charset="0"/>
              </a:rPr>
              <a:t>bandwidth of the network, the more data that </a:t>
            </a:r>
            <a:r>
              <a:rPr lang="en-US" dirty="0" smtClean="0">
                <a:latin typeface="Vista Sans OT Reg" charset="0"/>
                <a:ea typeface="ヒラギノ角ゴ ProN W3" charset="0"/>
                <a:cs typeface="ヒラギノ角ゴ ProN W3" charset="0"/>
              </a:rPr>
              <a:t>can be </a:t>
            </a:r>
            <a:r>
              <a:rPr lang="en-US" dirty="0">
                <a:latin typeface="Vista Sans OT Reg" charset="0"/>
                <a:ea typeface="ヒラギノ角ゴ ProN W3" charset="0"/>
                <a:cs typeface="ヒラギノ角ゴ ProN W3" charset="0"/>
              </a:rPr>
              <a:t>in flight across that link at any </a:t>
            </a:r>
            <a:r>
              <a:rPr lang="en-US" dirty="0" smtClean="0">
                <a:latin typeface="Vista Sans OT Reg" charset="0"/>
                <a:ea typeface="ヒラギノ角ゴ ProN W3" charset="0"/>
                <a:cs typeface="ヒラギノ角ゴ ProN W3" charset="0"/>
              </a:rPr>
              <a:t>point</a:t>
            </a:r>
            <a:endParaRPr lang="en-US" dirty="0">
              <a:latin typeface="Vista Sans OT Reg" charset="0"/>
              <a:ea typeface="ヒラギノ角ゴ ProN W3" charset="0"/>
              <a:cs typeface="ヒラギノ角ゴ ProN W3" charset="0"/>
            </a:endParaRPr>
          </a:p>
          <a:p>
            <a:pPr lvl="1" eaLnBrk="1" hangingPunct="1"/>
            <a:r>
              <a:rPr lang="en-US" dirty="0">
                <a:latin typeface="Vista Sans OT Reg" charset="0"/>
                <a:ea typeface="ヒラギノ角ゴ ProN W3" charset="0"/>
                <a:cs typeface="ヒラギノ角ゴ ProN W3" charset="0"/>
              </a:rPr>
              <a:t>The nodes exchanging data over the network do not </a:t>
            </a:r>
            <a:r>
              <a:rPr lang="en-US" dirty="0" smtClean="0">
                <a:latin typeface="Vista Sans OT Reg" charset="0"/>
                <a:ea typeface="ヒラギノ角ゴ ProN W3" charset="0"/>
                <a:cs typeface="ヒラギノ角ゴ ProN W3" charset="0"/>
              </a:rPr>
              <a:t>have buffers </a:t>
            </a:r>
            <a:r>
              <a:rPr lang="en-US" dirty="0">
                <a:latin typeface="Vista Sans OT Reg" charset="0"/>
                <a:ea typeface="ヒラギノ角ゴ ProN W3" charset="0"/>
                <a:cs typeface="ヒラギノ角ゴ ProN W3" charset="0"/>
              </a:rPr>
              <a:t>or window sizes large enough to adequately utilize </a:t>
            </a:r>
            <a:r>
              <a:rPr lang="en-US" dirty="0" smtClean="0">
                <a:latin typeface="Vista Sans OT Reg" charset="0"/>
                <a:ea typeface="ヒラギノ角ゴ ProN W3" charset="0"/>
                <a:cs typeface="ヒラギノ角ゴ ProN W3" charset="0"/>
              </a:rPr>
              <a:t>the available </a:t>
            </a:r>
            <a:r>
              <a:rPr lang="en-US" dirty="0">
                <a:latin typeface="Vista Sans OT Reg" charset="0"/>
                <a:ea typeface="ヒラギノ角ゴ ProN W3" charset="0"/>
                <a:cs typeface="ヒラギノ角ゴ ProN W3" charset="0"/>
              </a:rPr>
              <a:t>link capacity. </a:t>
            </a:r>
            <a:endParaRPr lang="en-US" dirty="0" smtClean="0">
              <a:latin typeface="Vista Sans OT Reg" charset="0"/>
              <a:ea typeface="ヒラギノ角ゴ ProN W3" charset="0"/>
              <a:cs typeface="ヒラギノ角ゴ ProN W3" charset="0"/>
            </a:endParaRPr>
          </a:p>
          <a:p>
            <a:pPr lvl="1" eaLnBrk="1" hangingPunct="1"/>
            <a:r>
              <a:rPr lang="en-US" dirty="0" smtClean="0">
                <a:latin typeface="Vista Sans OT Reg" charset="0"/>
                <a:ea typeface="ヒラギノ角ゴ ProN W3" charset="0"/>
                <a:cs typeface="ヒラギノ角ゴ ProN W3" charset="0"/>
              </a:rPr>
              <a:t>With </a:t>
            </a:r>
            <a:r>
              <a:rPr lang="en-US" dirty="0">
                <a:latin typeface="Vista Sans OT Reg" charset="0"/>
                <a:ea typeface="ヒラギノ角ゴ ProN W3" charset="0"/>
                <a:cs typeface="ヒラギノ角ゴ ProN W3" charset="0"/>
              </a:rPr>
              <a:t>multiple concurrent connections </a:t>
            </a:r>
            <a:r>
              <a:rPr lang="en-US" dirty="0" smtClean="0">
                <a:latin typeface="Vista Sans OT Reg" charset="0"/>
                <a:ea typeface="ヒラギノ角ゴ ProN W3" charset="0"/>
                <a:cs typeface="ヒラギノ角ゴ ProN W3" charset="0"/>
              </a:rPr>
              <a:t>no issue</a:t>
            </a:r>
            <a:r>
              <a:rPr lang="en-US" dirty="0">
                <a:latin typeface="Vista Sans OT Reg" charset="0"/>
                <a:ea typeface="ヒラギノ角ゴ ProN W3" charset="0"/>
                <a:cs typeface="ヒラギノ角ゴ ProN W3" charset="0"/>
              </a:rPr>
              <a:t>, but a single connection has a difficult time </a:t>
            </a:r>
            <a:r>
              <a:rPr lang="en-US" dirty="0" smtClean="0">
                <a:latin typeface="Vista Sans OT Reg" charset="0"/>
                <a:ea typeface="ヒラギノ角ゴ ProN W3" charset="0"/>
                <a:cs typeface="ヒラギノ角ゴ ProN W3" charset="0"/>
              </a:rPr>
              <a:t>taking advantage </a:t>
            </a:r>
            <a:r>
              <a:rPr lang="en-US" dirty="0">
                <a:latin typeface="Vista Sans OT Reg" charset="0"/>
                <a:ea typeface="ヒラギノ角ゴ ProN W3" charset="0"/>
                <a:cs typeface="ヒラギノ角ゴ ProN W3" charset="0"/>
              </a:rPr>
              <a:t>of (or simply cannot take advantage of) the </a:t>
            </a:r>
            <a:r>
              <a:rPr lang="en-US" dirty="0" smtClean="0">
                <a:latin typeface="Vista Sans OT Reg" charset="0"/>
                <a:ea typeface="ヒラギノ角ゴ ProN W3" charset="0"/>
                <a:cs typeface="ヒラギノ角ゴ ProN W3" charset="0"/>
              </a:rPr>
              <a:t>large amount </a:t>
            </a:r>
            <a:r>
              <a:rPr lang="en-US" dirty="0">
                <a:latin typeface="Vista Sans OT Reg" charset="0"/>
                <a:ea typeface="ヒラギノ角ゴ ProN W3" charset="0"/>
                <a:cs typeface="ヒラギノ角ゴ ProN W3" charset="0"/>
              </a:rPr>
              <a:t>of network capacity available because of the lack </a:t>
            </a:r>
            <a:r>
              <a:rPr lang="en-US" dirty="0" smtClean="0">
                <a:latin typeface="Vista Sans OT Reg" charset="0"/>
                <a:ea typeface="ヒラギノ角ゴ ProN W3" charset="0"/>
                <a:cs typeface="ヒラギノ角ゴ ProN W3" charset="0"/>
              </a:rPr>
              <a:t>of buffer space</a:t>
            </a:r>
            <a:endParaRPr lang="en-US" dirty="0">
              <a:latin typeface="Vista Sans OT Reg" charset="0"/>
              <a:ea typeface="ヒラギノ角ゴ ProN W3" charset="0"/>
              <a:cs typeface="ヒラギノ角ゴ ProN W3" charset="0"/>
            </a:endParaRPr>
          </a:p>
        </p:txBody>
      </p:sp>
    </p:spTree>
    <p:extLst>
      <p:ext uri="{BB962C8B-B14F-4D97-AF65-F5344CB8AC3E}">
        <p14:creationId xmlns:p14="http://schemas.microsoft.com/office/powerpoint/2010/main" val="186601434"/>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a:xfrm>
            <a:off x="558800" y="406400"/>
            <a:ext cx="11417300" cy="660400"/>
          </a:xfrm>
        </p:spPr>
        <p:txBody>
          <a:bodyPr/>
          <a:lstStyle/>
          <a:p>
            <a:pPr eaLnBrk="1" hangingPunct="1"/>
            <a:r>
              <a:rPr lang="en-US" dirty="0" smtClean="0">
                <a:latin typeface="Vista Sans OT Medium" charset="0"/>
                <a:ea typeface="ヒラギノ角ゴ ProN W6" charset="0"/>
                <a:cs typeface="ヒラギノ角ゴ ProN W6" charset="0"/>
              </a:rPr>
              <a:t>Bandwidth Delay Product</a:t>
            </a:r>
            <a:endParaRPr lang="en-US" dirty="0">
              <a:latin typeface="Vista Sans OT Medium" charset="0"/>
              <a:ea typeface="ヒラギノ角ゴ ProN W6" charset="0"/>
              <a:cs typeface="ヒラギノ角ゴ ProN W6" charset="0"/>
            </a:endParaRPr>
          </a:p>
        </p:txBody>
      </p:sp>
      <p:pic>
        <p:nvPicPr>
          <p:cNvPr id="4" name="Content Placeholder 3" descr="bdp.png"/>
          <p:cNvPicPr>
            <a:picLocks noGrp="1" noChangeAspect="1"/>
          </p:cNvPicPr>
          <p:nvPr>
            <p:ph idx="1"/>
          </p:nvPr>
        </p:nvPicPr>
        <p:blipFill>
          <a:blip r:embed="rId2">
            <a:extLst>
              <a:ext uri="{28A0092B-C50C-407E-A947-70E740481C1C}">
                <a14:useLocalDpi xmlns:a14="http://schemas.microsoft.com/office/drawing/2010/main" val="0"/>
              </a:ext>
            </a:extLst>
          </a:blip>
          <a:srcRect l="-16864" r="-16864"/>
          <a:stretch>
            <a:fillRect/>
          </a:stretch>
        </p:blipFill>
        <p:spPr/>
      </p:pic>
    </p:spTree>
    <p:extLst>
      <p:ext uri="{BB962C8B-B14F-4D97-AF65-F5344CB8AC3E}">
        <p14:creationId xmlns:p14="http://schemas.microsoft.com/office/powerpoint/2010/main" val="897473361"/>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p:txBody>
          <a:bodyPr/>
          <a:lstStyle/>
          <a:p>
            <a:pPr eaLnBrk="1" hangingPunct="1"/>
            <a:r>
              <a:rPr lang="en-US" dirty="0" smtClean="0">
                <a:latin typeface="Vista Sans OT Medium" charset="0"/>
                <a:ea typeface="ヒラギノ角ゴ ProN W6" charset="0"/>
                <a:cs typeface="ヒラギノ角ゴ ProN W6" charset="0"/>
              </a:rPr>
              <a:t>Router Queues</a:t>
            </a:r>
            <a:endParaRPr lang="en-US" dirty="0">
              <a:latin typeface="Vista Sans OT Medium" charset="0"/>
              <a:ea typeface="ヒラギノ角ゴ ProN W6" charset="0"/>
              <a:cs typeface="ヒラギノ角ゴ ProN W6" charset="0"/>
            </a:endParaRPr>
          </a:p>
        </p:txBody>
      </p:sp>
      <p:sp>
        <p:nvSpPr>
          <p:cNvPr id="12290" name="Rectangle 2"/>
          <p:cNvSpPr>
            <a:spLocks noGrp="1" noChangeArrowheads="1"/>
          </p:cNvSpPr>
          <p:nvPr>
            <p:ph type="body" idx="1"/>
          </p:nvPr>
        </p:nvSpPr>
        <p:spPr>
          <a:xfrm>
            <a:off x="787400" y="1701800"/>
            <a:ext cx="11201400" cy="5105400"/>
          </a:xfrm>
        </p:spPr>
        <p:txBody>
          <a:bodyPr/>
          <a:lstStyle/>
          <a:p>
            <a:pPr lvl="1" eaLnBrk="1" hangingPunct="1"/>
            <a:r>
              <a:rPr lang="en-US" dirty="0">
                <a:latin typeface="Vista Sans OT Reg" charset="0"/>
                <a:ea typeface="ヒラギノ角ゴ ProN W3" charset="0"/>
                <a:cs typeface="ヒラギノ角ゴ ProN W3" charset="0"/>
              </a:rPr>
              <a:t>Large Queues =&gt; delay, </a:t>
            </a:r>
            <a:r>
              <a:rPr lang="en-US" dirty="0" err="1">
                <a:latin typeface="Vista Sans OT Reg" charset="0"/>
                <a:ea typeface="ヒラギノ角ゴ ProN W3" charset="0"/>
                <a:cs typeface="ヒラギノ角ゴ ProN W3" charset="0"/>
              </a:rPr>
              <a:t>rtt</a:t>
            </a:r>
            <a:r>
              <a:rPr lang="en-US" dirty="0">
                <a:latin typeface="Vista Sans OT Reg" charset="0"/>
                <a:ea typeface="ヒラギノ角ゴ ProN W3" charset="0"/>
                <a:cs typeface="ヒラギノ角ゴ ProN W3" charset="0"/>
              </a:rPr>
              <a:t> </a:t>
            </a:r>
            <a:r>
              <a:rPr lang="en-US" dirty="0" smtClean="0">
                <a:latin typeface="Vista Sans OT Reg" charset="0"/>
                <a:ea typeface="ヒラギノ角ゴ ProN W3" charset="0"/>
                <a:cs typeface="ヒラギノ角ゴ ProN W3" charset="0"/>
              </a:rPr>
              <a:t>spikes</a:t>
            </a:r>
          </a:p>
          <a:p>
            <a:pPr lvl="1" eaLnBrk="1" hangingPunct="1"/>
            <a:r>
              <a:rPr lang="en-US" dirty="0" smtClean="0">
                <a:latin typeface="Vista Sans OT Reg" charset="0"/>
                <a:ea typeface="ヒラギノ角ゴ ProN W3" charset="0"/>
                <a:cs typeface="ヒラギノ角ゴ ProN W3" charset="0"/>
              </a:rPr>
              <a:t>Small </a:t>
            </a:r>
            <a:r>
              <a:rPr lang="en-US" dirty="0">
                <a:latin typeface="Vista Sans OT Reg" charset="0"/>
                <a:ea typeface="ヒラギノ角ゴ ProN W3" charset="0"/>
                <a:cs typeface="ヒラギノ角ゴ ProN W3" charset="0"/>
              </a:rPr>
              <a:t>Queues =&gt; Loss</a:t>
            </a:r>
          </a:p>
          <a:p>
            <a:pPr lvl="1" eaLnBrk="1" hangingPunct="1"/>
            <a:r>
              <a:rPr lang="en-US" dirty="0" err="1">
                <a:latin typeface="Vista Sans OT Reg" charset="0"/>
                <a:ea typeface="ヒラギノ角ゴ ProN W3" charset="0"/>
                <a:cs typeface="ヒラギノ角ゴ ProN W3" charset="0"/>
              </a:rPr>
              <a:t>Queueing</a:t>
            </a:r>
            <a:r>
              <a:rPr lang="en-US" dirty="0">
                <a:latin typeface="Vista Sans OT Reg" charset="0"/>
                <a:ea typeface="ヒラギノ角ゴ ProN W3" charset="0"/>
                <a:cs typeface="ヒラギノ角ゴ ProN W3" charset="0"/>
              </a:rPr>
              <a:t> Discipline affects </a:t>
            </a:r>
            <a:r>
              <a:rPr lang="en-US" dirty="0" smtClean="0">
                <a:latin typeface="Vista Sans OT Reg" charset="0"/>
                <a:ea typeface="ヒラギノ角ゴ ProN W3" charset="0"/>
                <a:cs typeface="ヒラギノ角ゴ ProN W3" charset="0"/>
              </a:rPr>
              <a:t>TCP (</a:t>
            </a:r>
            <a:r>
              <a:rPr lang="en-US" dirty="0" err="1" smtClean="0">
                <a:latin typeface="Vista Sans OT Reg" charset="0"/>
                <a:ea typeface="ヒラギノ角ゴ ProN W3" charset="0"/>
                <a:cs typeface="ヒラギノ角ゴ ProN W3" charset="0"/>
              </a:rPr>
              <a:t>FIFO,RED,WRED,etc</a:t>
            </a:r>
            <a:r>
              <a:rPr lang="en-US" dirty="0" smtClean="0">
                <a:latin typeface="Vista Sans OT Reg" charset="0"/>
                <a:ea typeface="ヒラギノ角ゴ ProN W3" charset="0"/>
                <a:cs typeface="ヒラギノ角ゴ ProN W3" charset="0"/>
              </a:rPr>
              <a:t>)</a:t>
            </a:r>
            <a:endParaRPr lang="en-US" dirty="0">
              <a:latin typeface="Vista Sans OT Reg" charset="0"/>
              <a:ea typeface="ヒラギノ角ゴ ProN W3" charset="0"/>
              <a:cs typeface="ヒラギノ角ゴ ProN W3" charset="0"/>
            </a:endParaRPr>
          </a:p>
          <a:p>
            <a:pPr lvl="1" eaLnBrk="1" hangingPunct="1"/>
            <a:r>
              <a:rPr lang="en-US" dirty="0">
                <a:latin typeface="Vista Sans OT Reg" charset="0"/>
                <a:ea typeface="ヒラギノ角ゴ ProN W3" charset="0"/>
                <a:cs typeface="ヒラギノ角ゴ ProN W3" charset="0"/>
              </a:rPr>
              <a:t>Queue Size + BDP is the "storage"</a:t>
            </a:r>
          </a:p>
          <a:p>
            <a:pPr lvl="1" eaLnBrk="1" hangingPunct="1"/>
            <a:r>
              <a:rPr lang="en-US" dirty="0">
                <a:latin typeface="Vista Sans OT Reg" charset="0"/>
                <a:ea typeface="ヒラギノ角ゴ ProN W3" charset="0"/>
                <a:cs typeface="ヒラギノ角ゴ ProN W3" charset="0"/>
              </a:rPr>
              <a:t>Implies only that many flows can </a:t>
            </a:r>
            <a:r>
              <a:rPr lang="en-US" dirty="0" smtClean="0">
                <a:latin typeface="Vista Sans OT Reg" charset="0"/>
                <a:ea typeface="ヒラギノ角ゴ ProN W3" charset="0"/>
                <a:cs typeface="ヒラギノ角ゴ ProN W3" charset="0"/>
              </a:rPr>
              <a:t>have 1 </a:t>
            </a:r>
            <a:r>
              <a:rPr lang="en-US" dirty="0">
                <a:latin typeface="Vista Sans OT Reg" charset="0"/>
                <a:ea typeface="ヒラギノ角ゴ ProN W3" charset="0"/>
                <a:cs typeface="ヒラギノ角ゴ ProN W3" charset="0"/>
              </a:rPr>
              <a:t>packet </a:t>
            </a:r>
            <a:r>
              <a:rPr lang="en-US" dirty="0" smtClean="0">
                <a:latin typeface="Vista Sans OT Reg" charset="0"/>
                <a:ea typeface="ヒラギノ角ゴ ProN W3" charset="0"/>
                <a:cs typeface="ヒラギノ角ゴ ProN W3" charset="0"/>
              </a:rPr>
              <a:t>outstanding. </a:t>
            </a:r>
            <a:endParaRPr lang="en-US" dirty="0">
              <a:latin typeface="Vista Sans OT Reg" charset="0"/>
              <a:ea typeface="ヒラギノ角ゴ ProN W3" charset="0"/>
              <a:cs typeface="ヒラギノ角ゴ ProN W3" charset="0"/>
            </a:endParaRPr>
          </a:p>
          <a:p>
            <a:pPr lvl="1" eaLnBrk="1" hangingPunct="1"/>
            <a:r>
              <a:rPr lang="en-US" dirty="0">
                <a:latin typeface="Vista Sans OT Reg" charset="0"/>
                <a:ea typeface="ヒラギノ角ゴ ProN W3" charset="0"/>
                <a:cs typeface="ヒラギノ角ゴ ProN W3" charset="0"/>
              </a:rPr>
              <a:t>Hence TCP sees timeouts which </a:t>
            </a:r>
            <a:r>
              <a:rPr lang="en-US" dirty="0" smtClean="0">
                <a:latin typeface="Vista Sans OT Reg" charset="0"/>
                <a:ea typeface="ヒラギノ角ゴ ProN W3" charset="0"/>
                <a:cs typeface="ヒラギノ角ゴ ProN W3" charset="0"/>
              </a:rPr>
              <a:t>are exponentially </a:t>
            </a:r>
            <a:r>
              <a:rPr lang="en-US" dirty="0">
                <a:latin typeface="Vista Sans OT Reg" charset="0"/>
                <a:ea typeface="ヒラギノ角ゴ ProN W3" charset="0"/>
                <a:cs typeface="ヒラギノ角ゴ ProN W3" charset="0"/>
              </a:rPr>
              <a:t>backed off with a min </a:t>
            </a:r>
            <a:r>
              <a:rPr lang="en-US" dirty="0" smtClean="0">
                <a:latin typeface="Vista Sans OT Reg" charset="0"/>
                <a:ea typeface="ヒラギノ角ゴ ProN W3" charset="0"/>
                <a:cs typeface="ヒラギノ角ゴ ProN W3" charset="0"/>
              </a:rPr>
              <a:t>of 1</a:t>
            </a:r>
            <a:endParaRPr lang="en-US" dirty="0">
              <a:latin typeface="Vista Sans OT Reg" charset="0"/>
              <a:ea typeface="ヒラギノ角ゴ ProN W3" charset="0"/>
              <a:cs typeface="ヒラギノ角ゴ ProN W3" charset="0"/>
            </a:endParaRPr>
          </a:p>
          <a:p>
            <a:pPr lvl="1" eaLnBrk="1" hangingPunct="1"/>
            <a:endParaRPr lang="en-US" dirty="0">
              <a:latin typeface="Vista Sans OT Reg" charset="0"/>
              <a:ea typeface="ヒラギノ角ゴ ProN W3" charset="0"/>
              <a:cs typeface="ヒラギノ角ゴ ProN W3" charset="0"/>
            </a:endParaRPr>
          </a:p>
        </p:txBody>
      </p:sp>
    </p:spTree>
    <p:extLst>
      <p:ext uri="{BB962C8B-B14F-4D97-AF65-F5344CB8AC3E}">
        <p14:creationId xmlns:p14="http://schemas.microsoft.com/office/powerpoint/2010/main" val="285455048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Title">
  <a:themeElements>
    <a:clrScheme name="">
      <a:dk1>
        <a:srgbClr val="808080"/>
      </a:dk1>
      <a:lt1>
        <a:srgbClr val="FFFFFF"/>
      </a:lt1>
      <a:dk2>
        <a:srgbClr val="000000"/>
      </a:dk2>
      <a:lt2>
        <a:srgbClr val="000000"/>
      </a:lt2>
      <a:accent1>
        <a:srgbClr val="F0C423"/>
      </a:accent1>
      <a:accent2>
        <a:srgbClr val="333399"/>
      </a:accent2>
      <a:accent3>
        <a:srgbClr val="AAAAAA"/>
      </a:accent3>
      <a:accent4>
        <a:srgbClr val="DADADA"/>
      </a:accent4>
      <a:accent5>
        <a:srgbClr val="F6DEAC"/>
      </a:accent5>
      <a:accent6>
        <a:srgbClr val="2D2D8A"/>
      </a:accent6>
      <a:hlink>
        <a:srgbClr val="009999"/>
      </a:hlink>
      <a:folHlink>
        <a:srgbClr val="99CC00"/>
      </a:folHlink>
    </a:clrScheme>
    <a:fontScheme name="Title">
      <a:majorFont>
        <a:latin typeface="Vista Sans OT Medium"/>
        <a:ea typeface="ヒラギノ角ゴ ProN W6"/>
        <a:cs typeface="ヒラギノ角ゴ ProN W6"/>
      </a:majorFont>
      <a:minorFont>
        <a:latin typeface="Vista Sans OT Reg"/>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0C423"/>
        </a:solidFill>
        <a:ln w="25400" cap="flat" cmpd="sng" algn="ctr">
          <a:noFill/>
          <a:prstDash val="solid"/>
          <a:round/>
          <a:headEnd type="arrow"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1800" b="0" i="0" u="none" strike="noStrike" cap="none" normalizeH="0" baseline="0">
            <a:ln>
              <a:noFill/>
            </a:ln>
            <a:solidFill>
              <a:srgbClr val="000000"/>
            </a:solidFill>
            <a:effectLst/>
            <a:latin typeface="Vista Sans OT Reg" pitchFamily="-65" charset="0"/>
            <a:ea typeface="ヒラギノ角ゴ ProN W3" pitchFamily="-65" charset="-128"/>
            <a:cs typeface="ヒラギノ角ゴ ProN W3" pitchFamily="-65" charset="-128"/>
            <a:sym typeface="Vista Sans OT Reg" pitchFamily="-65" charset="0"/>
          </a:defRPr>
        </a:defPPr>
      </a:lstStyle>
    </a:spDef>
    <a:lnDef>
      <a:spPr bwMode="auto">
        <a:xfrm>
          <a:off x="0" y="0"/>
          <a:ext cx="1" cy="1"/>
        </a:xfrm>
        <a:custGeom>
          <a:avLst/>
          <a:gdLst/>
          <a:ahLst/>
          <a:cxnLst/>
          <a:rect l="0" t="0" r="0" b="0"/>
          <a:pathLst/>
        </a:custGeom>
        <a:solidFill>
          <a:srgbClr val="F0C423"/>
        </a:solidFill>
        <a:ln w="25400" cap="flat" cmpd="sng" algn="ctr">
          <a:noFill/>
          <a:prstDash val="solid"/>
          <a:round/>
          <a:headEnd type="arrow"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1800" b="0" i="0" u="none" strike="noStrike" cap="none" normalizeH="0" baseline="0">
            <a:ln>
              <a:noFill/>
            </a:ln>
            <a:solidFill>
              <a:srgbClr val="000000"/>
            </a:solidFill>
            <a:effectLst/>
            <a:latin typeface="Vista Sans OT Reg" pitchFamily="-65" charset="0"/>
            <a:ea typeface="ヒラギノ角ゴ ProN W3" pitchFamily="-65" charset="-128"/>
            <a:cs typeface="ヒラギノ角ゴ ProN W3" pitchFamily="-65" charset="-128"/>
            <a:sym typeface="Vista Sans OT Reg" pitchFamily="-65" charset="0"/>
          </a:defRPr>
        </a:defPPr>
      </a:lstStyle>
    </a:lnDef>
  </a:objectDefaults>
  <a:extraClrSchemeLst>
    <a:extraClrScheme>
      <a:clrScheme name="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ullet &amp; Subtitle">
  <a:themeElements>
    <a:clrScheme name="">
      <a:dk1>
        <a:srgbClr val="000000"/>
      </a:dk1>
      <a:lt1>
        <a:srgbClr val="E0E4ED"/>
      </a:lt1>
      <a:dk2>
        <a:srgbClr val="000000"/>
      </a:dk2>
      <a:lt2>
        <a:srgbClr val="000000"/>
      </a:lt2>
      <a:accent1>
        <a:srgbClr val="F0C423"/>
      </a:accent1>
      <a:accent2>
        <a:srgbClr val="333399"/>
      </a:accent2>
      <a:accent3>
        <a:srgbClr val="EDEFF4"/>
      </a:accent3>
      <a:accent4>
        <a:srgbClr val="000000"/>
      </a:accent4>
      <a:accent5>
        <a:srgbClr val="F6DEAC"/>
      </a:accent5>
      <a:accent6>
        <a:srgbClr val="2D2D8A"/>
      </a:accent6>
      <a:hlink>
        <a:srgbClr val="009999"/>
      </a:hlink>
      <a:folHlink>
        <a:srgbClr val="99CC00"/>
      </a:folHlink>
    </a:clrScheme>
    <a:fontScheme name="Bullet &amp; Subtitle">
      <a:majorFont>
        <a:latin typeface="Vista Sans OT Medium"/>
        <a:ea typeface="ヒラギノ角ゴ ProN W6"/>
        <a:cs typeface="ヒラギノ角ゴ ProN W6"/>
      </a:majorFont>
      <a:minorFont>
        <a:latin typeface="Vista Sans OT Medium"/>
        <a:ea typeface="ヒラギノ角ゴ ProN W6"/>
        <a:cs typeface="ヒラギノ角ゴ ProN W6"/>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0C423"/>
        </a:solidFill>
        <a:ln w="25400" cap="flat" cmpd="sng" algn="ctr">
          <a:noFill/>
          <a:prstDash val="solid"/>
          <a:round/>
          <a:headEnd type="arrow"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1800" b="0" i="0" u="none" strike="noStrike" cap="none" normalizeH="0" baseline="0">
            <a:ln>
              <a:noFill/>
            </a:ln>
            <a:solidFill>
              <a:srgbClr val="000000"/>
            </a:solidFill>
            <a:effectLst/>
            <a:latin typeface="Vista Sans OT Reg" pitchFamily="-65" charset="0"/>
            <a:ea typeface="ヒラギノ角ゴ ProN W3" pitchFamily="-65" charset="-128"/>
            <a:cs typeface="ヒラギノ角ゴ ProN W3" pitchFamily="-65" charset="-128"/>
            <a:sym typeface="Vista Sans OT Reg" pitchFamily="-65" charset="0"/>
          </a:defRPr>
        </a:defPPr>
      </a:lstStyle>
    </a:spDef>
    <a:lnDef>
      <a:spPr bwMode="auto">
        <a:xfrm>
          <a:off x="0" y="0"/>
          <a:ext cx="1" cy="1"/>
        </a:xfrm>
        <a:custGeom>
          <a:avLst/>
          <a:gdLst/>
          <a:ahLst/>
          <a:cxnLst/>
          <a:rect l="0" t="0" r="0" b="0"/>
          <a:pathLst/>
        </a:custGeom>
        <a:solidFill>
          <a:srgbClr val="F0C423"/>
        </a:solidFill>
        <a:ln w="25400" cap="flat" cmpd="sng" algn="ctr">
          <a:noFill/>
          <a:prstDash val="solid"/>
          <a:round/>
          <a:headEnd type="arrow"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1800" b="0" i="0" u="none" strike="noStrike" cap="none" normalizeH="0" baseline="0">
            <a:ln>
              <a:noFill/>
            </a:ln>
            <a:solidFill>
              <a:srgbClr val="000000"/>
            </a:solidFill>
            <a:effectLst/>
            <a:latin typeface="Vista Sans OT Reg" pitchFamily="-65" charset="0"/>
            <a:ea typeface="ヒラギノ角ゴ ProN W3" pitchFamily="-65" charset="-128"/>
            <a:cs typeface="ヒラギノ角ゴ ProN W3" pitchFamily="-65" charset="-128"/>
            <a:sym typeface="Vista Sans OT Reg" pitchFamily="-65" charset="0"/>
          </a:defRPr>
        </a:defPPr>
      </a:lstStyle>
    </a:lnDef>
  </a:objectDefaults>
  <a:extraClrSchemeLst>
    <a:extraClrScheme>
      <a:clrScheme name="Bullet &amp; Sub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Facebook_Presentation.pot</Template>
  <TotalTime>1064</TotalTime>
  <Pages>0</Pages>
  <Words>2165</Words>
  <Characters>0</Characters>
  <Application>Microsoft Macintosh PowerPoint</Application>
  <PresentationFormat>Custom</PresentationFormat>
  <Lines>0</Lines>
  <Paragraphs>145</Paragraphs>
  <Slides>24</Slides>
  <Notes>1</Notes>
  <HiddenSlides>0</HiddenSlides>
  <MMClips>0</MMClips>
  <ScaleCrop>false</ScaleCrop>
  <HeadingPairs>
    <vt:vector size="4" baseType="variant">
      <vt:variant>
        <vt:lpstr>Theme</vt:lpstr>
      </vt:variant>
      <vt:variant>
        <vt:i4>2</vt:i4>
      </vt:variant>
      <vt:variant>
        <vt:lpstr>Slide Titles</vt:lpstr>
      </vt:variant>
      <vt:variant>
        <vt:i4>24</vt:i4>
      </vt:variant>
    </vt:vector>
  </HeadingPairs>
  <TitlesOfParts>
    <vt:vector size="26" baseType="lpstr">
      <vt:lpstr>Title</vt:lpstr>
      <vt:lpstr>Bullet &amp; Subtitle</vt:lpstr>
      <vt:lpstr>Impact Of TCP on Web Performance</vt:lpstr>
      <vt:lpstr>The Stack</vt:lpstr>
      <vt:lpstr>Introduction</vt:lpstr>
      <vt:lpstr>TCP Parameter Space</vt:lpstr>
      <vt:lpstr>HTTP Parameter Space</vt:lpstr>
      <vt:lpstr>TCP &amp; HTTP Interaction</vt:lpstr>
      <vt:lpstr>Bandwidth Delay Product</vt:lpstr>
      <vt:lpstr>Bandwidth Delay Product</vt:lpstr>
      <vt:lpstr>Router Queues</vt:lpstr>
      <vt:lpstr>Implications of BDP for TCP</vt:lpstr>
      <vt:lpstr>Packet Loss</vt:lpstr>
      <vt:lpstr>Why Does Congestion Happen?</vt:lpstr>
      <vt:lpstr>TCP for Transactions (RFC 1644)</vt:lpstr>
      <vt:lpstr>Impact of Large Initial Congestion Window</vt:lpstr>
      <vt:lpstr>TCP Slow Start</vt:lpstr>
      <vt:lpstr>Slow Start Restart</vt:lpstr>
      <vt:lpstr>Delayed Acknowledgements</vt:lpstr>
      <vt:lpstr>Corner Case Delays </vt:lpstr>
      <vt:lpstr>Reordering</vt:lpstr>
      <vt:lpstr>Pacing</vt:lpstr>
      <vt:lpstr>Fast Retransmit</vt:lpstr>
      <vt:lpstr>RTO Expiry</vt:lpstr>
      <vt:lpstr>Putting it all Together</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
  <cp:keywords/>
  <dc:description/>
  <cp:lastModifiedBy>Internal Use</cp:lastModifiedBy>
  <cp:revision>149</cp:revision>
  <dcterms:created xsi:type="dcterms:W3CDTF">2008-06-02T23:53:10Z</dcterms:created>
  <dcterms:modified xsi:type="dcterms:W3CDTF">2012-06-03T07:26:02Z</dcterms:modified>
</cp:coreProperties>
</file>