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y="5143500" cx="9144000"/>
  <p:notesSz cx="6858000" cy="9144000"/>
  <p:embeddedFontLst>
    <p:embeddedFont>
      <p:font typeface="Roboto"/>
      <p:regular r:id="rId41"/>
      <p:bold r:id="rId42"/>
      <p:italic r:id="rId43"/>
      <p:boldItalic r:id="rId44"/>
    </p:embeddedFont>
    <p:embeddedFont>
      <p:font typeface="Merriweather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2BA68A0-91F1-4F80-9245-42C3FFB36DE4}">
  <a:tblStyle styleId="{12BA68A0-91F1-4F80-9245-42C3FFB36DE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font" Target="fonts/Roboto-bold.fntdata"/><Relationship Id="rId41" Type="http://schemas.openxmlformats.org/officeDocument/2006/relationships/font" Target="fonts/Roboto-regular.fntdata"/><Relationship Id="rId22" Type="http://schemas.openxmlformats.org/officeDocument/2006/relationships/slide" Target="slides/slide16.xml"/><Relationship Id="rId44" Type="http://schemas.openxmlformats.org/officeDocument/2006/relationships/font" Target="fonts/Roboto-boldItalic.fntdata"/><Relationship Id="rId21" Type="http://schemas.openxmlformats.org/officeDocument/2006/relationships/slide" Target="slides/slide15.xml"/><Relationship Id="rId43" Type="http://schemas.openxmlformats.org/officeDocument/2006/relationships/font" Target="fonts/Roboto-italic.fntdata"/><Relationship Id="rId24" Type="http://schemas.openxmlformats.org/officeDocument/2006/relationships/slide" Target="slides/slide18.xml"/><Relationship Id="rId46" Type="http://schemas.openxmlformats.org/officeDocument/2006/relationships/font" Target="fonts/Merriweather-bold.fntdata"/><Relationship Id="rId23" Type="http://schemas.openxmlformats.org/officeDocument/2006/relationships/slide" Target="slides/slide17.xml"/><Relationship Id="rId45" Type="http://schemas.openxmlformats.org/officeDocument/2006/relationships/font" Target="fonts/Merriweather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48" Type="http://schemas.openxmlformats.org/officeDocument/2006/relationships/font" Target="fonts/Merriweather-boldItalic.fntdata"/><Relationship Id="rId25" Type="http://schemas.openxmlformats.org/officeDocument/2006/relationships/slide" Target="slides/slide19.xml"/><Relationship Id="rId47" Type="http://schemas.openxmlformats.org/officeDocument/2006/relationships/font" Target="fonts/Merriweather-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27f8d6467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27f8d6467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bdf26b21a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bdf26b21a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954923fb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2954923fb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954923fb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2954923fb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bdf26b21a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1bdf26b21a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954923fb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2954923fb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bdf26b2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1bdf26b2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954923fba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2954923fb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2954923fb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2954923fb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2954923fba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2954923fba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2954923fba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2954923fba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27f8d64676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27f8d6467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2954923fba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2954923fba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286aa09a9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286aa09a9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 sz="750">
                <a:solidFill>
                  <a:schemeClr val="dk1"/>
                </a:solidFill>
              </a:rPr>
              <a:t>. Otherwise it is seemingly a matter of merely tens of data points that makes the difference in performance in learning by t-SNE.</a:t>
            </a:r>
            <a:endParaRPr sz="7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1bdf26b21a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1bdf26b21a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 sz="750">
                <a:solidFill>
                  <a:schemeClr val="dk1"/>
                </a:solidFill>
              </a:rPr>
              <a:t>. Otherwise it is seemingly a matter of merely tens of data points that makes the difference in performance in learning by t-SNE.</a:t>
            </a:r>
            <a:endParaRPr sz="7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286aa09a92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286aa09a92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 sz="750">
                <a:solidFill>
                  <a:schemeClr val="dk1"/>
                </a:solidFill>
              </a:rPr>
              <a:t>. Otherwise it is seemingly a matter of merely tens of data points that makes the difference in performance in learning by t-SNE.</a:t>
            </a:r>
            <a:endParaRPr sz="7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286aa09a9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286aa09a9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 sz="750">
                <a:solidFill>
                  <a:schemeClr val="dk1"/>
                </a:solidFill>
              </a:rPr>
              <a:t>. Otherwise it is seemingly a matter of merely tens of data points that makes the difference in performance in learning by t-SNE.</a:t>
            </a:r>
            <a:endParaRPr sz="7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1bdf26b21a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1bdf26b21a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286aa09a9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286aa09a9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1bdf26b21a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1bdf26b21a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t/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286aa09a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286aa09a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 sz="750">
                <a:solidFill>
                  <a:schemeClr val="dk1"/>
                </a:solidFill>
              </a:rPr>
              <a:t>. Otherwise it is seemingly a matter of merely tens of data points that makes the difference in performance in learning by t-SNE.</a:t>
            </a:r>
            <a:endParaRPr sz="7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1bdf26b21a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1bdf26b21a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da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da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nd see if they show a phase transition as well or its just t-SNE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27f8d64676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27f8d64676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bdf26b21a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1bdf26b21a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Char char="●"/>
            </a:pPr>
            <a:r>
              <a:rPr lang="da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We observe a phase which was between 30 and 40 data points in our simulations for t-SNE , regardless of noise and class imbalance.</a:t>
            </a:r>
            <a:endParaRPr sz="80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1bdf26b21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1bdf26b21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1bdf26b21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1bdf26b21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1bdf26b21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1bdf26b21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1bdf26b21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1bdf26b21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7f8d64676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27f8d64676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86cff653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86cff653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86cff653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286cff65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86cff653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286cff653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86cff653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286cff653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954923fb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954923fb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17.png"/><Relationship Id="rId5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Relationship Id="rId5" Type="http://schemas.openxmlformats.org/officeDocument/2006/relationships/image" Target="../media/image3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png"/><Relationship Id="rId4" Type="http://schemas.openxmlformats.org/officeDocument/2006/relationships/image" Target="../media/image2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2.png"/><Relationship Id="rId4" Type="http://schemas.openxmlformats.org/officeDocument/2006/relationships/image" Target="../media/image26.png"/><Relationship Id="rId5" Type="http://schemas.openxmlformats.org/officeDocument/2006/relationships/image" Target="../media/image3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7.png"/><Relationship Id="rId4" Type="http://schemas.openxmlformats.org/officeDocument/2006/relationships/image" Target="../media/image33.png"/><Relationship Id="rId5" Type="http://schemas.openxmlformats.org/officeDocument/2006/relationships/image" Target="../media/image2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Phase Transition in TSNE : Critical sample size for learning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22217"/>
            <a:ext cx="4242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Laura Bonde Holst S173953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Pranjal Garg s210242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Virgile Ulrik Blanchet-Møhl s163927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Experiment</a:t>
            </a:r>
            <a:r>
              <a:rPr lang="da"/>
              <a:t>: Noise levels</a:t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 rotWithShape="1">
          <a:blip r:embed="rId3">
            <a:alphaModFix/>
          </a:blip>
          <a:srcRect b="25339" l="8646" r="8054" t="28096"/>
          <a:stretch/>
        </p:blipFill>
        <p:spPr>
          <a:xfrm>
            <a:off x="1202425" y="3145850"/>
            <a:ext cx="6739200" cy="168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2"/>
          <p:cNvPicPr preferRelativeResize="0"/>
          <p:nvPr/>
        </p:nvPicPr>
        <p:blipFill rotWithShape="1">
          <a:blip r:embed="rId4">
            <a:alphaModFix/>
          </a:blip>
          <a:srcRect b="26377" l="10153" r="8485" t="26377"/>
          <a:stretch/>
        </p:blipFill>
        <p:spPr>
          <a:xfrm>
            <a:off x="1332000" y="1461050"/>
            <a:ext cx="6480000" cy="168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Experiment</a:t>
            </a:r>
            <a:endParaRPr/>
          </a:p>
        </p:txBody>
      </p:sp>
      <p:graphicFrame>
        <p:nvGraphicFramePr>
          <p:cNvPr id="125" name="Google Shape;125;p23"/>
          <p:cNvGraphicFramePr/>
          <p:nvPr/>
        </p:nvGraphicFramePr>
        <p:xfrm>
          <a:off x="415613" y="1723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{12BA68A0-91F1-4F80-9245-42C3FFB36DE4}</a:tableStyleId>
              </a:tblPr>
              <a:tblGrid>
                <a:gridCol w="1551850"/>
                <a:gridCol w="2027575"/>
                <a:gridCol w="1537175"/>
                <a:gridCol w="1598100"/>
                <a:gridCol w="1598100"/>
              </a:tblGrid>
              <a:tr h="817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da" sz="19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DR Techniques</a:t>
                      </a:r>
                      <a:endParaRPr i="1" sz="19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da" sz="19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Datasets</a:t>
                      </a:r>
                      <a:endParaRPr i="1" sz="19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da" sz="19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Noise levels</a:t>
                      </a:r>
                      <a:endParaRPr i="1" sz="19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da" sz="19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Class distribution</a:t>
                      </a:r>
                      <a:endParaRPr i="1" sz="19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da" sz="19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Sample size</a:t>
                      </a:r>
                      <a:endParaRPr i="1" sz="19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88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PCA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t-SNE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UMAP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TriMap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MNIST (8x8) 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Fashion-MNIST (28x28)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μ = 0, σ² = 0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μ = 0, σ² = 0.2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μ = 0, σ² = 0.5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μ = 0, σ² = 0.7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μ = 0, σ² = 1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Stratified at 50/50 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Stratified at 25/75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4 datapoints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.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.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.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90 datapoints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Experiment: Accuracy </a:t>
            </a:r>
            <a:endParaRPr/>
          </a:p>
        </p:txBody>
      </p:sp>
      <p:sp>
        <p:nvSpPr>
          <p:cNvPr id="131" name="Google Shape;131;p24"/>
          <p:cNvSpPr txBox="1"/>
          <p:nvPr/>
        </p:nvSpPr>
        <p:spPr>
          <a:xfrm>
            <a:off x="498375" y="1975525"/>
            <a:ext cx="34704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Merriweather"/>
              <a:buAutoNum type="arabicPeriod"/>
            </a:pPr>
            <a:r>
              <a:rPr lang="da" sz="1900">
                <a:latin typeface="Merriweather"/>
                <a:ea typeface="Merriweather"/>
                <a:cs typeface="Merriweather"/>
                <a:sym typeface="Merriweather"/>
              </a:rPr>
              <a:t>K-Means clustering</a:t>
            </a:r>
            <a:endParaRPr sz="19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Merriweather"/>
              <a:buAutoNum type="arabicPeriod"/>
            </a:pPr>
            <a:r>
              <a:rPr lang="da" sz="1900">
                <a:latin typeface="Merriweather"/>
                <a:ea typeface="Merriweather"/>
                <a:cs typeface="Merriweather"/>
                <a:sym typeface="Merriweather"/>
              </a:rPr>
              <a:t>Calculate accuracy  </a:t>
            </a:r>
            <a:endParaRPr sz="19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9238" y="3484750"/>
            <a:ext cx="6105525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Experiment: Experiment flow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Results: </a:t>
            </a:r>
            <a:endParaRPr/>
          </a:p>
        </p:txBody>
      </p:sp>
      <p:graphicFrame>
        <p:nvGraphicFramePr>
          <p:cNvPr id="143" name="Google Shape;143;p26"/>
          <p:cNvGraphicFramePr/>
          <p:nvPr/>
        </p:nvGraphicFramePr>
        <p:xfrm>
          <a:off x="3518950" y="26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{12BA68A0-91F1-4F80-9245-42C3FFB36DE4}</a:tableStyleId>
              </a:tblPr>
              <a:tblGrid>
                <a:gridCol w="1771125"/>
                <a:gridCol w="1771125"/>
                <a:gridCol w="1771125"/>
              </a:tblGrid>
              <a:tr h="46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da">
                          <a:solidFill>
                            <a:schemeClr val="l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Dataset</a:t>
                      </a:r>
                      <a:endParaRPr i="1">
                        <a:solidFill>
                          <a:schemeClr val="l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da">
                          <a:solidFill>
                            <a:schemeClr val="l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Noise levels</a:t>
                      </a:r>
                      <a:endParaRPr i="1">
                        <a:solidFill>
                          <a:schemeClr val="l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da">
                          <a:solidFill>
                            <a:schemeClr val="l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Class distribution</a:t>
                      </a:r>
                      <a:endParaRPr i="1">
                        <a:solidFill>
                          <a:schemeClr val="l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300">
                          <a:solidFill>
                            <a:schemeClr val="l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MNIST</a:t>
                      </a:r>
                      <a:endParaRPr sz="1300">
                        <a:solidFill>
                          <a:schemeClr val="l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300">
                          <a:solidFill>
                            <a:schemeClr val="l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σ²=0</a:t>
                      </a:r>
                      <a:endParaRPr sz="1300">
                        <a:solidFill>
                          <a:schemeClr val="l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300">
                          <a:solidFill>
                            <a:schemeClr val="l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50/50</a:t>
                      </a:r>
                      <a:endParaRPr sz="1300">
                        <a:solidFill>
                          <a:schemeClr val="l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44" name="Google Shape;1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6101" y="1743626"/>
            <a:ext cx="3811801" cy="287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Results: </a:t>
            </a:r>
            <a:endParaRPr/>
          </a:p>
        </p:txBody>
      </p:sp>
      <p:graphicFrame>
        <p:nvGraphicFramePr>
          <p:cNvPr id="150" name="Google Shape;150;p27"/>
          <p:cNvGraphicFramePr/>
          <p:nvPr/>
        </p:nvGraphicFramePr>
        <p:xfrm>
          <a:off x="3518950" y="26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{12BA68A0-91F1-4F80-9245-42C3FFB36DE4}</a:tableStyleId>
              </a:tblPr>
              <a:tblGrid>
                <a:gridCol w="1771125"/>
                <a:gridCol w="1771125"/>
                <a:gridCol w="1771125"/>
              </a:tblGrid>
              <a:tr h="46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da">
                          <a:solidFill>
                            <a:schemeClr val="l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Dataset</a:t>
                      </a:r>
                      <a:endParaRPr i="1">
                        <a:solidFill>
                          <a:schemeClr val="l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da">
                          <a:solidFill>
                            <a:schemeClr val="l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Noise levels</a:t>
                      </a:r>
                      <a:endParaRPr i="1">
                        <a:solidFill>
                          <a:schemeClr val="l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da">
                          <a:solidFill>
                            <a:schemeClr val="l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Class distribution</a:t>
                      </a:r>
                      <a:endParaRPr i="1">
                        <a:solidFill>
                          <a:schemeClr val="l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300">
                          <a:solidFill>
                            <a:schemeClr val="l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MNIST</a:t>
                      </a:r>
                      <a:endParaRPr sz="1300">
                        <a:solidFill>
                          <a:schemeClr val="l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300">
                          <a:solidFill>
                            <a:schemeClr val="l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Varying</a:t>
                      </a:r>
                      <a:endParaRPr sz="1300">
                        <a:solidFill>
                          <a:schemeClr val="l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300">
                          <a:solidFill>
                            <a:schemeClr val="l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50/50</a:t>
                      </a:r>
                      <a:endParaRPr sz="1300">
                        <a:solidFill>
                          <a:schemeClr val="l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51" name="Google Shape;1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4171" y="1907631"/>
            <a:ext cx="2685900" cy="2026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9043" y="1907628"/>
            <a:ext cx="2685907" cy="2026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3922" y="1907623"/>
            <a:ext cx="2685900" cy="2026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Results: </a:t>
            </a:r>
            <a:endParaRPr/>
          </a:p>
        </p:txBody>
      </p:sp>
      <p:graphicFrame>
        <p:nvGraphicFramePr>
          <p:cNvPr id="159" name="Google Shape;159;p28"/>
          <p:cNvGraphicFramePr/>
          <p:nvPr/>
        </p:nvGraphicFramePr>
        <p:xfrm>
          <a:off x="3518950" y="26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{12BA68A0-91F1-4F80-9245-42C3FFB36DE4}</a:tableStyleId>
              </a:tblPr>
              <a:tblGrid>
                <a:gridCol w="1771125"/>
                <a:gridCol w="1771125"/>
                <a:gridCol w="1771125"/>
              </a:tblGrid>
              <a:tr h="46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da">
                          <a:solidFill>
                            <a:schemeClr val="l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Dataset</a:t>
                      </a:r>
                      <a:endParaRPr i="1">
                        <a:solidFill>
                          <a:schemeClr val="l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da">
                          <a:solidFill>
                            <a:schemeClr val="l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Noise levels</a:t>
                      </a:r>
                      <a:endParaRPr i="1">
                        <a:solidFill>
                          <a:schemeClr val="l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da">
                          <a:solidFill>
                            <a:schemeClr val="l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Class distribution</a:t>
                      </a:r>
                      <a:endParaRPr i="1">
                        <a:solidFill>
                          <a:schemeClr val="l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300">
                          <a:solidFill>
                            <a:schemeClr val="l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Fashion-</a:t>
                      </a:r>
                      <a:r>
                        <a:rPr lang="da" sz="1300">
                          <a:solidFill>
                            <a:schemeClr val="l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MNIST</a:t>
                      </a:r>
                      <a:endParaRPr sz="1300">
                        <a:solidFill>
                          <a:schemeClr val="l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300">
                          <a:solidFill>
                            <a:schemeClr val="l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Varying</a:t>
                      </a:r>
                      <a:endParaRPr sz="1300">
                        <a:solidFill>
                          <a:schemeClr val="l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300">
                          <a:solidFill>
                            <a:schemeClr val="l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50/50</a:t>
                      </a:r>
                      <a:endParaRPr sz="1300">
                        <a:solidFill>
                          <a:schemeClr val="l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60" name="Google Shape;160;p28"/>
          <p:cNvPicPr preferRelativeResize="0"/>
          <p:nvPr/>
        </p:nvPicPr>
        <p:blipFill rotWithShape="1">
          <a:blip r:embed="rId3">
            <a:alphaModFix/>
          </a:blip>
          <a:srcRect b="3831" l="0" r="0" t="3831"/>
          <a:stretch/>
        </p:blipFill>
        <p:spPr>
          <a:xfrm>
            <a:off x="6304171" y="1907631"/>
            <a:ext cx="2685901" cy="2026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8"/>
          <p:cNvPicPr preferRelativeResize="0"/>
          <p:nvPr/>
        </p:nvPicPr>
        <p:blipFill rotWithShape="1">
          <a:blip r:embed="rId4">
            <a:alphaModFix/>
          </a:blip>
          <a:srcRect b="3831" l="0" r="0" t="3831"/>
          <a:stretch/>
        </p:blipFill>
        <p:spPr>
          <a:xfrm>
            <a:off x="3229043" y="1907628"/>
            <a:ext cx="2685907" cy="2026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8"/>
          <p:cNvPicPr preferRelativeResize="0"/>
          <p:nvPr/>
        </p:nvPicPr>
        <p:blipFill rotWithShape="1">
          <a:blip r:embed="rId5">
            <a:alphaModFix/>
          </a:blip>
          <a:srcRect b="3831" l="0" r="0" t="3831"/>
          <a:stretch/>
        </p:blipFill>
        <p:spPr>
          <a:xfrm>
            <a:off x="153922" y="1907623"/>
            <a:ext cx="2685901" cy="2026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Results: </a:t>
            </a:r>
            <a:endParaRPr/>
          </a:p>
        </p:txBody>
      </p:sp>
      <p:graphicFrame>
        <p:nvGraphicFramePr>
          <p:cNvPr id="168" name="Google Shape;168;p29"/>
          <p:cNvGraphicFramePr/>
          <p:nvPr/>
        </p:nvGraphicFramePr>
        <p:xfrm>
          <a:off x="3518950" y="26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{12BA68A0-91F1-4F80-9245-42C3FFB36DE4}</a:tableStyleId>
              </a:tblPr>
              <a:tblGrid>
                <a:gridCol w="1771125"/>
                <a:gridCol w="1771125"/>
                <a:gridCol w="1771125"/>
              </a:tblGrid>
              <a:tr h="46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da">
                          <a:solidFill>
                            <a:schemeClr val="l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Dataset</a:t>
                      </a:r>
                      <a:endParaRPr i="1">
                        <a:solidFill>
                          <a:schemeClr val="l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da">
                          <a:solidFill>
                            <a:schemeClr val="l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Noise levels</a:t>
                      </a:r>
                      <a:endParaRPr i="1">
                        <a:solidFill>
                          <a:schemeClr val="l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da">
                          <a:solidFill>
                            <a:schemeClr val="l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Class distribution</a:t>
                      </a:r>
                      <a:endParaRPr i="1">
                        <a:solidFill>
                          <a:schemeClr val="l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300">
                          <a:solidFill>
                            <a:schemeClr val="l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Fashion-MNIST</a:t>
                      </a:r>
                      <a:endParaRPr sz="1300">
                        <a:solidFill>
                          <a:schemeClr val="l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300">
                          <a:solidFill>
                            <a:schemeClr val="l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Varying (high)</a:t>
                      </a:r>
                      <a:endParaRPr sz="1300">
                        <a:solidFill>
                          <a:schemeClr val="l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300">
                          <a:solidFill>
                            <a:schemeClr val="l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50/50</a:t>
                      </a:r>
                      <a:endParaRPr sz="1300">
                        <a:solidFill>
                          <a:schemeClr val="l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69" name="Google Shape;169;p29"/>
          <p:cNvPicPr preferRelativeResize="0"/>
          <p:nvPr/>
        </p:nvPicPr>
        <p:blipFill rotWithShape="1">
          <a:blip r:embed="rId3">
            <a:alphaModFix/>
          </a:blip>
          <a:srcRect b="3866" l="0" r="0" t="3866"/>
          <a:stretch/>
        </p:blipFill>
        <p:spPr>
          <a:xfrm>
            <a:off x="6304171" y="1907631"/>
            <a:ext cx="2685900" cy="2026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9"/>
          <p:cNvPicPr preferRelativeResize="0"/>
          <p:nvPr/>
        </p:nvPicPr>
        <p:blipFill rotWithShape="1">
          <a:blip r:embed="rId4">
            <a:alphaModFix/>
          </a:blip>
          <a:srcRect b="3866" l="0" r="0" t="3866"/>
          <a:stretch/>
        </p:blipFill>
        <p:spPr>
          <a:xfrm>
            <a:off x="3229043" y="1907628"/>
            <a:ext cx="2685906" cy="20265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9"/>
          <p:cNvPicPr preferRelativeResize="0"/>
          <p:nvPr/>
        </p:nvPicPr>
        <p:blipFill rotWithShape="1">
          <a:blip r:embed="rId5">
            <a:alphaModFix/>
          </a:blip>
          <a:srcRect b="3831" l="0" r="0" t="3831"/>
          <a:stretch/>
        </p:blipFill>
        <p:spPr>
          <a:xfrm>
            <a:off x="153922" y="1907623"/>
            <a:ext cx="2685901" cy="2026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Results: </a:t>
            </a:r>
            <a:endParaRPr/>
          </a:p>
        </p:txBody>
      </p:sp>
      <p:graphicFrame>
        <p:nvGraphicFramePr>
          <p:cNvPr id="177" name="Google Shape;177;p30"/>
          <p:cNvGraphicFramePr/>
          <p:nvPr/>
        </p:nvGraphicFramePr>
        <p:xfrm>
          <a:off x="3518950" y="26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{12BA68A0-91F1-4F80-9245-42C3FFB36DE4}</a:tableStyleId>
              </a:tblPr>
              <a:tblGrid>
                <a:gridCol w="1771125"/>
                <a:gridCol w="1771125"/>
                <a:gridCol w="1771125"/>
              </a:tblGrid>
              <a:tr h="46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da">
                          <a:solidFill>
                            <a:schemeClr val="l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Dataset</a:t>
                      </a:r>
                      <a:endParaRPr i="1">
                        <a:solidFill>
                          <a:schemeClr val="l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da">
                          <a:solidFill>
                            <a:schemeClr val="l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Noise levels</a:t>
                      </a:r>
                      <a:endParaRPr i="1">
                        <a:solidFill>
                          <a:schemeClr val="l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da">
                          <a:solidFill>
                            <a:schemeClr val="l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Class distribution</a:t>
                      </a:r>
                      <a:endParaRPr i="1">
                        <a:solidFill>
                          <a:schemeClr val="l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300">
                          <a:solidFill>
                            <a:schemeClr val="l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MNIST</a:t>
                      </a:r>
                      <a:endParaRPr sz="1300">
                        <a:solidFill>
                          <a:schemeClr val="l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300">
                          <a:solidFill>
                            <a:schemeClr val="l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σ²=0</a:t>
                      </a:r>
                      <a:endParaRPr sz="1300">
                        <a:solidFill>
                          <a:schemeClr val="l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300">
                          <a:solidFill>
                            <a:schemeClr val="l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Varying</a:t>
                      </a:r>
                      <a:endParaRPr sz="1300">
                        <a:solidFill>
                          <a:schemeClr val="l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78" name="Google Shape;178;p30"/>
          <p:cNvPicPr preferRelativeResize="0"/>
          <p:nvPr/>
        </p:nvPicPr>
        <p:blipFill rotWithShape="1">
          <a:blip r:embed="rId3">
            <a:alphaModFix/>
          </a:blip>
          <a:srcRect b="4069" l="0" r="0" t="4060"/>
          <a:stretch/>
        </p:blipFill>
        <p:spPr>
          <a:xfrm>
            <a:off x="4815242" y="1854229"/>
            <a:ext cx="3356780" cy="2519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2022" y="1854223"/>
            <a:ext cx="3356780" cy="25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Results: </a:t>
            </a:r>
            <a:endParaRPr/>
          </a:p>
        </p:txBody>
      </p:sp>
      <p:graphicFrame>
        <p:nvGraphicFramePr>
          <p:cNvPr id="185" name="Google Shape;185;p31"/>
          <p:cNvGraphicFramePr/>
          <p:nvPr/>
        </p:nvGraphicFramePr>
        <p:xfrm>
          <a:off x="3518950" y="26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{12BA68A0-91F1-4F80-9245-42C3FFB36DE4}</a:tableStyleId>
              </a:tblPr>
              <a:tblGrid>
                <a:gridCol w="1771125"/>
                <a:gridCol w="1771125"/>
                <a:gridCol w="1771125"/>
              </a:tblGrid>
              <a:tr h="46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da">
                          <a:solidFill>
                            <a:schemeClr val="l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Dataset</a:t>
                      </a:r>
                      <a:endParaRPr i="1">
                        <a:solidFill>
                          <a:schemeClr val="l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da">
                          <a:solidFill>
                            <a:schemeClr val="l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Noise levels</a:t>
                      </a:r>
                      <a:endParaRPr i="1">
                        <a:solidFill>
                          <a:schemeClr val="l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da">
                          <a:solidFill>
                            <a:schemeClr val="l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Class distribution</a:t>
                      </a:r>
                      <a:endParaRPr i="1">
                        <a:solidFill>
                          <a:schemeClr val="l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300">
                          <a:solidFill>
                            <a:schemeClr val="l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Fashion-</a:t>
                      </a:r>
                      <a:r>
                        <a:rPr lang="da" sz="1300">
                          <a:solidFill>
                            <a:schemeClr val="l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MNIST</a:t>
                      </a:r>
                      <a:endParaRPr sz="1300">
                        <a:solidFill>
                          <a:schemeClr val="l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300">
                          <a:solidFill>
                            <a:schemeClr val="l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σ²=0</a:t>
                      </a:r>
                      <a:endParaRPr sz="1300">
                        <a:solidFill>
                          <a:schemeClr val="l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300">
                          <a:solidFill>
                            <a:schemeClr val="l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Varying</a:t>
                      </a:r>
                      <a:endParaRPr sz="1300">
                        <a:solidFill>
                          <a:schemeClr val="l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86" name="Google Shape;186;p31"/>
          <p:cNvPicPr preferRelativeResize="0"/>
          <p:nvPr/>
        </p:nvPicPr>
        <p:blipFill rotWithShape="1">
          <a:blip r:embed="rId3">
            <a:alphaModFix/>
          </a:blip>
          <a:srcRect b="4111" l="0" r="0" t="4111"/>
          <a:stretch/>
        </p:blipFill>
        <p:spPr>
          <a:xfrm>
            <a:off x="4815242" y="1854229"/>
            <a:ext cx="3356780" cy="2519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1"/>
          <p:cNvPicPr preferRelativeResize="0"/>
          <p:nvPr/>
        </p:nvPicPr>
        <p:blipFill rotWithShape="1">
          <a:blip r:embed="rId4">
            <a:alphaModFix/>
          </a:blip>
          <a:srcRect b="4069" l="0" r="0" t="4060"/>
          <a:stretch/>
        </p:blipFill>
        <p:spPr>
          <a:xfrm>
            <a:off x="972022" y="1854223"/>
            <a:ext cx="3356780" cy="25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Who does what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____ Virgile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a"/>
              <a:t>Introduction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a"/>
              <a:t>Models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a"/>
              <a:t>______ Laura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a"/>
              <a:t>Experiment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a"/>
              <a:t>Results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a"/>
              <a:t>— Pranjal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a"/>
              <a:t>Discussion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a"/>
              <a:t>Future Work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da"/>
              <a:t>Conclusion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Results: </a:t>
            </a:r>
            <a:endParaRPr/>
          </a:p>
        </p:txBody>
      </p:sp>
      <p:graphicFrame>
        <p:nvGraphicFramePr>
          <p:cNvPr id="193" name="Google Shape;193;p32"/>
          <p:cNvGraphicFramePr/>
          <p:nvPr/>
        </p:nvGraphicFramePr>
        <p:xfrm>
          <a:off x="3518950" y="26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{12BA68A0-91F1-4F80-9245-42C3FFB36DE4}</a:tableStyleId>
              </a:tblPr>
              <a:tblGrid>
                <a:gridCol w="1771125"/>
                <a:gridCol w="1771125"/>
                <a:gridCol w="1771125"/>
              </a:tblGrid>
              <a:tr h="46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da">
                          <a:solidFill>
                            <a:schemeClr val="l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Dataset</a:t>
                      </a:r>
                      <a:endParaRPr i="1">
                        <a:solidFill>
                          <a:schemeClr val="l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da">
                          <a:solidFill>
                            <a:schemeClr val="l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Noise levels</a:t>
                      </a:r>
                      <a:endParaRPr i="1">
                        <a:solidFill>
                          <a:schemeClr val="l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da">
                          <a:solidFill>
                            <a:schemeClr val="l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Class distribution</a:t>
                      </a:r>
                      <a:endParaRPr i="1">
                        <a:solidFill>
                          <a:schemeClr val="l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300">
                          <a:solidFill>
                            <a:schemeClr val="l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Fashion-MNIST</a:t>
                      </a:r>
                      <a:endParaRPr sz="1300">
                        <a:solidFill>
                          <a:schemeClr val="l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300">
                          <a:solidFill>
                            <a:schemeClr val="l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σ²=0</a:t>
                      </a:r>
                      <a:endParaRPr sz="1300">
                        <a:solidFill>
                          <a:schemeClr val="l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300">
                          <a:solidFill>
                            <a:schemeClr val="l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25/75</a:t>
                      </a:r>
                      <a:endParaRPr sz="1300">
                        <a:solidFill>
                          <a:schemeClr val="l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l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94" name="Google Shape;19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59915"/>
            <a:ext cx="8666831" cy="353118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2"/>
          <p:cNvSpPr/>
          <p:nvPr/>
        </p:nvSpPr>
        <p:spPr>
          <a:xfrm>
            <a:off x="7915225" y="2913675"/>
            <a:ext cx="1054800" cy="62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a" sz="12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OBS</a:t>
            </a:r>
            <a:endParaRPr i="1" sz="12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a" sz="12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Note colors!</a:t>
            </a:r>
            <a:endParaRPr i="1" sz="12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Discussion : Phase transition in t-SNE</a:t>
            </a:r>
            <a:endParaRPr/>
          </a:p>
        </p:txBody>
      </p:sp>
      <p:pic>
        <p:nvPicPr>
          <p:cNvPr id="201" name="Google Shape;20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550" y="1534300"/>
            <a:ext cx="7244224" cy="3272499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3"/>
          <p:cNvSpPr txBox="1"/>
          <p:nvPr/>
        </p:nvSpPr>
        <p:spPr>
          <a:xfrm>
            <a:off x="6906300" y="3712125"/>
            <a:ext cx="25425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da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Others</a:t>
            </a:r>
            <a:r>
              <a:rPr lang="da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show slight phase transition between 4 and 10.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33"/>
          <p:cNvSpPr txBox="1"/>
          <p:nvPr>
            <p:ph idx="4294967295" type="body"/>
          </p:nvPr>
        </p:nvSpPr>
        <p:spPr>
          <a:xfrm>
            <a:off x="6445250" y="3114600"/>
            <a:ext cx="2632200" cy="5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da"/>
              <a:t>Critical</a:t>
            </a:r>
            <a:r>
              <a:rPr lang="da"/>
              <a:t> Threshold over 30 points for learning in t-SNE.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Discussion : Effects of noise</a:t>
            </a:r>
            <a:endParaRPr/>
          </a:p>
        </p:txBody>
      </p:sp>
      <p:sp>
        <p:nvSpPr>
          <p:cNvPr id="209" name="Google Shape;209;p34"/>
          <p:cNvSpPr txBox="1"/>
          <p:nvPr/>
        </p:nvSpPr>
        <p:spPr>
          <a:xfrm>
            <a:off x="6405600" y="4676950"/>
            <a:ext cx="2770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da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UMAP , Trimap still at 10.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34"/>
          <p:cNvSpPr txBox="1"/>
          <p:nvPr/>
        </p:nvSpPr>
        <p:spPr>
          <a:xfrm>
            <a:off x="3180100" y="4676950"/>
            <a:ext cx="2770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da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PCA shows gradual learning till 40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34"/>
          <p:cNvSpPr txBox="1"/>
          <p:nvPr/>
        </p:nvSpPr>
        <p:spPr>
          <a:xfrm>
            <a:off x="639350" y="4676950"/>
            <a:ext cx="241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da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t-SNE’s </a:t>
            </a:r>
            <a:r>
              <a:rPr lang="da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Magic number 40!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2" name="Google Shape;21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00" y="1292137"/>
            <a:ext cx="7505379" cy="305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25850" y="1474825"/>
            <a:ext cx="1406475" cy="1495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26625" y="2964675"/>
            <a:ext cx="1201650" cy="127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Discussion : More noise</a:t>
            </a:r>
            <a:endParaRPr/>
          </a:p>
        </p:txBody>
      </p:sp>
      <p:sp>
        <p:nvSpPr>
          <p:cNvPr id="220" name="Google Shape;220;p35"/>
          <p:cNvSpPr txBox="1"/>
          <p:nvPr/>
        </p:nvSpPr>
        <p:spPr>
          <a:xfrm>
            <a:off x="664025" y="4524550"/>
            <a:ext cx="22443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da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Others showing steeper learning till 40 points too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Google Shape;221;p35"/>
          <p:cNvSpPr txBox="1"/>
          <p:nvPr/>
        </p:nvSpPr>
        <p:spPr>
          <a:xfrm>
            <a:off x="3448775" y="4603200"/>
            <a:ext cx="2468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da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Slope of learning curve reduced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2" name="Google Shape;22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77025"/>
            <a:ext cx="7970626" cy="3247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1650" y="2343913"/>
            <a:ext cx="1014100" cy="1078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23025" y="3574550"/>
            <a:ext cx="1014100" cy="115134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5"/>
          <p:cNvSpPr txBox="1"/>
          <p:nvPr/>
        </p:nvSpPr>
        <p:spPr>
          <a:xfrm>
            <a:off x="6584625" y="4600750"/>
            <a:ext cx="1995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da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Decreased accuracy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Discussion : Very noisy data</a:t>
            </a:r>
            <a:endParaRPr/>
          </a:p>
        </p:txBody>
      </p:sp>
      <p:sp>
        <p:nvSpPr>
          <p:cNvPr id="231" name="Google Shape;231;p36"/>
          <p:cNvSpPr txBox="1"/>
          <p:nvPr/>
        </p:nvSpPr>
        <p:spPr>
          <a:xfrm>
            <a:off x="3516225" y="4697225"/>
            <a:ext cx="1599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da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All signal lost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2" name="Google Shape;23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750" y="1345300"/>
            <a:ext cx="8020387" cy="326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Discussion : </a:t>
            </a:r>
            <a:r>
              <a:rPr lang="da"/>
              <a:t>Imbalanced classes</a:t>
            </a:r>
            <a:endParaRPr/>
          </a:p>
        </p:txBody>
      </p:sp>
      <p:sp>
        <p:nvSpPr>
          <p:cNvPr id="238" name="Google Shape;238;p37"/>
          <p:cNvSpPr txBox="1"/>
          <p:nvPr>
            <p:ph idx="4294967295" type="body"/>
          </p:nvPr>
        </p:nvSpPr>
        <p:spPr>
          <a:xfrm>
            <a:off x="412750" y="4548325"/>
            <a:ext cx="2769000" cy="5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da"/>
              <a:t>Similar effects to noise</a:t>
            </a:r>
            <a:endParaRPr/>
          </a:p>
        </p:txBody>
      </p:sp>
      <p:pic>
        <p:nvPicPr>
          <p:cNvPr id="239" name="Google Shape;23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277025"/>
            <a:ext cx="8177391" cy="3331774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7"/>
          <p:cNvSpPr txBox="1"/>
          <p:nvPr>
            <p:ph idx="4294967295" type="body"/>
          </p:nvPr>
        </p:nvSpPr>
        <p:spPr>
          <a:xfrm>
            <a:off x="3139350" y="4548325"/>
            <a:ext cx="3117300" cy="5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da"/>
              <a:t>More profound effect on accuracy</a:t>
            </a:r>
            <a:endParaRPr/>
          </a:p>
        </p:txBody>
      </p:sp>
      <p:sp>
        <p:nvSpPr>
          <p:cNvPr id="241" name="Google Shape;241;p37"/>
          <p:cNvSpPr txBox="1"/>
          <p:nvPr>
            <p:ph idx="4294967295" type="body"/>
          </p:nvPr>
        </p:nvSpPr>
        <p:spPr>
          <a:xfrm>
            <a:off x="6229650" y="4424150"/>
            <a:ext cx="2769000" cy="5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da"/>
              <a:t>More </a:t>
            </a:r>
            <a:r>
              <a:rPr lang="da"/>
              <a:t>consistent</a:t>
            </a:r>
            <a:r>
              <a:rPr lang="da"/>
              <a:t> learning for other techniques till 40?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Discussion : Class imbalance with noise</a:t>
            </a:r>
            <a:endParaRPr/>
          </a:p>
        </p:txBody>
      </p:sp>
      <p:pic>
        <p:nvPicPr>
          <p:cNvPr id="247" name="Google Shape;24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225" y="1322551"/>
            <a:ext cx="7953685" cy="324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8"/>
          <p:cNvSpPr txBox="1"/>
          <p:nvPr/>
        </p:nvSpPr>
        <p:spPr>
          <a:xfrm>
            <a:off x="1677075" y="4563150"/>
            <a:ext cx="5680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da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Higher learning rates till 40 for others and phase transition after 30 in t-SNE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Discussion : Dimensionality effects</a:t>
            </a:r>
            <a:endParaRPr/>
          </a:p>
        </p:txBody>
      </p:sp>
      <p:pic>
        <p:nvPicPr>
          <p:cNvPr id="254" name="Google Shape;25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975" y="1277025"/>
            <a:ext cx="4149024" cy="341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0774" y="1351700"/>
            <a:ext cx="3991550" cy="3261629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9"/>
          <p:cNvSpPr txBox="1"/>
          <p:nvPr/>
        </p:nvSpPr>
        <p:spPr>
          <a:xfrm>
            <a:off x="641725" y="4466575"/>
            <a:ext cx="8040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da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Higher dimensional dataset more robust to noise but do degrade with even higher noise levels</a:t>
            </a:r>
            <a:endParaRPr/>
          </a:p>
        </p:txBody>
      </p:sp>
      <p:sp>
        <p:nvSpPr>
          <p:cNvPr id="257" name="Google Shape;257;p39"/>
          <p:cNvSpPr txBox="1"/>
          <p:nvPr/>
        </p:nvSpPr>
        <p:spPr>
          <a:xfrm>
            <a:off x="639025" y="4758600"/>
            <a:ext cx="8040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da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Need Signal to Noise ratio measure to better understand effects of dimensions.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Discussion Summary</a:t>
            </a:r>
            <a:endParaRPr/>
          </a:p>
        </p:txBody>
      </p:sp>
      <p:sp>
        <p:nvSpPr>
          <p:cNvPr id="263" name="Google Shape;263;p40"/>
          <p:cNvSpPr txBox="1"/>
          <p:nvPr>
            <p:ph idx="4294967295" type="body"/>
          </p:nvPr>
        </p:nvSpPr>
        <p:spPr>
          <a:xfrm>
            <a:off x="115800" y="1558975"/>
            <a:ext cx="8912400" cy="35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a"/>
              <a:t>In our experiments, we consistently see a phase transition in TSNE between 30 and 40 data points.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da"/>
              <a:t>Only with strong noise signals the phase transition disappears which is due to the original signal being nullified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da"/>
              <a:t>The other models perform decently from beginning with step wise improvement in their learnings.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da"/>
              <a:t>With stratification, you do see slight phase transitions in the other models which could potentially indicate a need of minimum data points for their learnings as well.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Future Work</a:t>
            </a:r>
            <a:endParaRPr/>
          </a:p>
        </p:txBody>
      </p:sp>
      <p:sp>
        <p:nvSpPr>
          <p:cNvPr id="269" name="Google Shape;269;p41"/>
          <p:cNvSpPr txBox="1"/>
          <p:nvPr>
            <p:ph idx="4294967295" type="body"/>
          </p:nvPr>
        </p:nvSpPr>
        <p:spPr>
          <a:xfrm>
            <a:off x="115800" y="1775200"/>
            <a:ext cx="8912400" cy="30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a"/>
              <a:t>Simulated data with extremely high and low dimensions.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a"/>
              <a:t>Signal-to-noise ratio.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a"/>
              <a:t>Test  on other DR </a:t>
            </a:r>
            <a:r>
              <a:rPr lang="da"/>
              <a:t>techniques</a:t>
            </a:r>
            <a:r>
              <a:rPr lang="da"/>
              <a:t> like </a:t>
            </a:r>
            <a:r>
              <a:rPr lang="da"/>
              <a:t>LargeVis, Kernel PCA , Laplacian Eigenfolds. and PAC-MAP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da"/>
              <a:t>Missing data.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Introduction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36175" y="954750"/>
            <a:ext cx="4166400" cy="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a"/>
              <a:t>Dimensionality reduction is an important tool for visualization of high-dimensional data</a:t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450" y="1300600"/>
            <a:ext cx="4166400" cy="2701384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636175" y="2062025"/>
            <a:ext cx="4166400" cy="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a"/>
              <a:t>Multiple embedding algorithms</a:t>
            </a:r>
            <a:r>
              <a:rPr lang="da"/>
              <a:t> have been proposed and see use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636175" y="3137200"/>
            <a:ext cx="4166400" cy="12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a"/>
              <a:t>Our work studies the impact on learning of: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a"/>
              <a:t>Missing data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a"/>
              <a:t>Noise level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a"/>
              <a:t>Class imbalance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Conclusions</a:t>
            </a:r>
            <a:endParaRPr/>
          </a:p>
        </p:txBody>
      </p:sp>
      <p:sp>
        <p:nvSpPr>
          <p:cNvPr id="275" name="Google Shape;275;p42"/>
          <p:cNvSpPr txBox="1"/>
          <p:nvPr>
            <p:ph idx="4294967295" type="body"/>
          </p:nvPr>
        </p:nvSpPr>
        <p:spPr>
          <a:xfrm>
            <a:off x="115800" y="1411950"/>
            <a:ext cx="8912400" cy="36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a"/>
              <a:t>A critical number of points are needed for </a:t>
            </a:r>
            <a:r>
              <a:rPr lang="da"/>
              <a:t>learning</a:t>
            </a:r>
            <a:r>
              <a:rPr lang="da"/>
              <a:t> to start from t-SNE.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a"/>
              <a:t>No other DR methods that we tested showed such a phase transition.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a"/>
              <a:t>Learning speed is affected by noise in the signal and class imbalance.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a"/>
              <a:t>A constant phase transition around 30-40 for  t-SNE in our experiments.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a"/>
              <a:t>Future work needed to reaffirm experiment results without using k-means.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3"/>
          <p:cNvSpPr txBox="1"/>
          <p:nvPr>
            <p:ph type="title"/>
          </p:nvPr>
        </p:nvSpPr>
        <p:spPr>
          <a:xfrm>
            <a:off x="311750" y="831175"/>
            <a:ext cx="62928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Appendix</a:t>
            </a:r>
            <a:endParaRPr/>
          </a:p>
        </p:txBody>
      </p:sp>
      <p:sp>
        <p:nvSpPr>
          <p:cNvPr id="281" name="Google Shape;281;p43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Appendix</a:t>
            </a:r>
            <a:r>
              <a:rPr lang="da"/>
              <a:t>: Noise levels</a:t>
            </a:r>
            <a:endParaRPr/>
          </a:p>
        </p:txBody>
      </p:sp>
      <p:pic>
        <p:nvPicPr>
          <p:cNvPr id="287" name="Google Shape;287;p44"/>
          <p:cNvPicPr preferRelativeResize="0"/>
          <p:nvPr/>
        </p:nvPicPr>
        <p:blipFill rotWithShape="1">
          <a:blip r:embed="rId3">
            <a:alphaModFix/>
          </a:blip>
          <a:srcRect b="25339" l="8646" r="8054" t="28096"/>
          <a:stretch/>
        </p:blipFill>
        <p:spPr>
          <a:xfrm>
            <a:off x="1202425" y="3145850"/>
            <a:ext cx="6739200" cy="168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44"/>
          <p:cNvPicPr preferRelativeResize="0"/>
          <p:nvPr/>
        </p:nvPicPr>
        <p:blipFill rotWithShape="1">
          <a:blip r:embed="rId4">
            <a:alphaModFix/>
          </a:blip>
          <a:srcRect b="26377" l="10153" r="8485" t="26377"/>
          <a:stretch/>
        </p:blipFill>
        <p:spPr>
          <a:xfrm>
            <a:off x="1332000" y="1461050"/>
            <a:ext cx="6480000" cy="168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Appendix</a:t>
            </a:r>
            <a:r>
              <a:rPr lang="da"/>
              <a:t> </a:t>
            </a:r>
            <a:endParaRPr/>
          </a:p>
        </p:txBody>
      </p:sp>
      <p:graphicFrame>
        <p:nvGraphicFramePr>
          <p:cNvPr id="294" name="Google Shape;294;p45"/>
          <p:cNvGraphicFramePr/>
          <p:nvPr/>
        </p:nvGraphicFramePr>
        <p:xfrm>
          <a:off x="3518950" y="26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{12BA68A0-91F1-4F80-9245-42C3FFB36DE4}</a:tableStyleId>
              </a:tblPr>
              <a:tblGrid>
                <a:gridCol w="1771125"/>
                <a:gridCol w="1771125"/>
                <a:gridCol w="1771125"/>
              </a:tblGrid>
              <a:tr h="46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da">
                          <a:solidFill>
                            <a:schemeClr val="l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Dataset</a:t>
                      </a:r>
                      <a:endParaRPr i="1">
                        <a:solidFill>
                          <a:schemeClr val="l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da">
                          <a:solidFill>
                            <a:schemeClr val="l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Noise levels</a:t>
                      </a:r>
                      <a:endParaRPr i="1">
                        <a:solidFill>
                          <a:schemeClr val="l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da">
                          <a:solidFill>
                            <a:schemeClr val="l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Class distribution</a:t>
                      </a:r>
                      <a:endParaRPr i="1">
                        <a:solidFill>
                          <a:schemeClr val="l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300">
                          <a:solidFill>
                            <a:schemeClr val="l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MNIST</a:t>
                      </a:r>
                      <a:endParaRPr sz="1300">
                        <a:solidFill>
                          <a:schemeClr val="l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300">
                          <a:solidFill>
                            <a:schemeClr val="l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Varying</a:t>
                      </a:r>
                      <a:endParaRPr sz="1300">
                        <a:solidFill>
                          <a:schemeClr val="l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300">
                          <a:solidFill>
                            <a:schemeClr val="l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25/75</a:t>
                      </a:r>
                      <a:endParaRPr sz="1300">
                        <a:solidFill>
                          <a:schemeClr val="l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95" name="Google Shape;295;p45"/>
          <p:cNvPicPr preferRelativeResize="0"/>
          <p:nvPr/>
        </p:nvPicPr>
        <p:blipFill rotWithShape="1">
          <a:blip r:embed="rId3">
            <a:alphaModFix/>
          </a:blip>
          <a:srcRect b="2543" l="0" r="0" t="2534"/>
          <a:stretch/>
        </p:blipFill>
        <p:spPr>
          <a:xfrm>
            <a:off x="6304171" y="1907631"/>
            <a:ext cx="2685900" cy="2026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45"/>
          <p:cNvPicPr preferRelativeResize="0"/>
          <p:nvPr/>
        </p:nvPicPr>
        <p:blipFill rotWithShape="1">
          <a:blip r:embed="rId4">
            <a:alphaModFix/>
          </a:blip>
          <a:srcRect b="3831" l="0" r="0" t="3831"/>
          <a:stretch/>
        </p:blipFill>
        <p:spPr>
          <a:xfrm>
            <a:off x="3229043" y="1907628"/>
            <a:ext cx="2685907" cy="2026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45"/>
          <p:cNvPicPr preferRelativeResize="0"/>
          <p:nvPr/>
        </p:nvPicPr>
        <p:blipFill rotWithShape="1">
          <a:blip r:embed="rId5">
            <a:alphaModFix/>
          </a:blip>
          <a:srcRect b="3831" l="0" r="0" t="3831"/>
          <a:stretch/>
        </p:blipFill>
        <p:spPr>
          <a:xfrm>
            <a:off x="153922" y="1907623"/>
            <a:ext cx="2685901" cy="2026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Appendix </a:t>
            </a:r>
            <a:endParaRPr/>
          </a:p>
        </p:txBody>
      </p:sp>
      <p:graphicFrame>
        <p:nvGraphicFramePr>
          <p:cNvPr id="303" name="Google Shape;303;p46"/>
          <p:cNvGraphicFramePr/>
          <p:nvPr/>
        </p:nvGraphicFramePr>
        <p:xfrm>
          <a:off x="3518950" y="26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{12BA68A0-91F1-4F80-9245-42C3FFB36DE4}</a:tableStyleId>
              </a:tblPr>
              <a:tblGrid>
                <a:gridCol w="1771125"/>
                <a:gridCol w="1771125"/>
                <a:gridCol w="1771125"/>
              </a:tblGrid>
              <a:tr h="46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da">
                          <a:solidFill>
                            <a:schemeClr val="l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Dataset</a:t>
                      </a:r>
                      <a:endParaRPr i="1">
                        <a:solidFill>
                          <a:schemeClr val="l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da">
                          <a:solidFill>
                            <a:schemeClr val="l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Noise levels</a:t>
                      </a:r>
                      <a:endParaRPr i="1">
                        <a:solidFill>
                          <a:schemeClr val="l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da">
                          <a:solidFill>
                            <a:schemeClr val="l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Class distribution</a:t>
                      </a:r>
                      <a:endParaRPr i="1">
                        <a:solidFill>
                          <a:schemeClr val="l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300">
                          <a:solidFill>
                            <a:schemeClr val="l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Fashion-</a:t>
                      </a:r>
                      <a:r>
                        <a:rPr lang="da" sz="1300">
                          <a:solidFill>
                            <a:schemeClr val="l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MNIST</a:t>
                      </a:r>
                      <a:endParaRPr sz="1300">
                        <a:solidFill>
                          <a:schemeClr val="l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300">
                          <a:solidFill>
                            <a:schemeClr val="l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Varying</a:t>
                      </a:r>
                      <a:endParaRPr sz="1300">
                        <a:solidFill>
                          <a:schemeClr val="l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300">
                          <a:solidFill>
                            <a:schemeClr val="l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25/75</a:t>
                      </a:r>
                      <a:endParaRPr sz="1300">
                        <a:solidFill>
                          <a:schemeClr val="l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04" name="Google Shape;304;p46"/>
          <p:cNvPicPr preferRelativeResize="0"/>
          <p:nvPr/>
        </p:nvPicPr>
        <p:blipFill rotWithShape="1">
          <a:blip r:embed="rId3">
            <a:alphaModFix/>
          </a:blip>
          <a:srcRect b="4111" l="0" r="0" t="4111"/>
          <a:stretch/>
        </p:blipFill>
        <p:spPr>
          <a:xfrm>
            <a:off x="6304171" y="1907631"/>
            <a:ext cx="2685900" cy="2026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46"/>
          <p:cNvPicPr preferRelativeResize="0"/>
          <p:nvPr/>
        </p:nvPicPr>
        <p:blipFill rotWithShape="1">
          <a:blip r:embed="rId4">
            <a:alphaModFix/>
          </a:blip>
          <a:srcRect b="3831" l="0" r="0" t="3831"/>
          <a:stretch/>
        </p:blipFill>
        <p:spPr>
          <a:xfrm>
            <a:off x="3229043" y="1907628"/>
            <a:ext cx="2685907" cy="2026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46"/>
          <p:cNvPicPr preferRelativeResize="0"/>
          <p:nvPr/>
        </p:nvPicPr>
        <p:blipFill rotWithShape="1">
          <a:blip r:embed="rId5">
            <a:alphaModFix/>
          </a:blip>
          <a:srcRect b="4111" l="0" r="0" t="4111"/>
          <a:stretch/>
        </p:blipFill>
        <p:spPr>
          <a:xfrm>
            <a:off x="153922" y="1907623"/>
            <a:ext cx="2685900" cy="2026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DR Models</a:t>
            </a:r>
            <a:endParaRPr/>
          </a:p>
        </p:txBody>
      </p:sp>
      <p:graphicFrame>
        <p:nvGraphicFramePr>
          <p:cNvPr id="86" name="Google Shape;86;p16"/>
          <p:cNvGraphicFramePr/>
          <p:nvPr/>
        </p:nvGraphicFramePr>
        <p:xfrm>
          <a:off x="952500" y="1424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{12BA68A0-91F1-4F80-9245-42C3FFB36DE4}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/>
                        <a:t>PCA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/>
                        <a:t>t-SNE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/>
                        <a:t>UMAP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/>
                        <a:t>Trimap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282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200"/>
                        <a:t>Linear dimensionality reduction based on finding direction that maximize variance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300"/>
                        <a:t>Stochastic neighbor embedding using t-distribution 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300"/>
                        <a:t>Produces high-dimensional graph of data optimized into a low-dimensional representation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300"/>
                        <a:t>Constrained triplet neighbor embedding using added random neighbors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754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200"/>
                        <a:t>PCA performance is depending on noise and sample size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300"/>
                        <a:t>Focuses on local structure by weighing nearest neighbors increasingly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300"/>
                        <a:t>Decreasing likelihood of neighbor connection with distance to preserve local and global structure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 sz="1300"/>
                        <a:t>Preserves local structure with constrained neighbors 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PCA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t-SNE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UMAP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TriMap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Experiment</a:t>
            </a:r>
            <a:endParaRPr/>
          </a:p>
        </p:txBody>
      </p:sp>
      <p:graphicFrame>
        <p:nvGraphicFramePr>
          <p:cNvPr id="112" name="Google Shape;112;p21"/>
          <p:cNvGraphicFramePr/>
          <p:nvPr/>
        </p:nvGraphicFramePr>
        <p:xfrm>
          <a:off x="415613" y="1723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{12BA68A0-91F1-4F80-9245-42C3FFB36DE4}</a:tableStyleId>
              </a:tblPr>
              <a:tblGrid>
                <a:gridCol w="1551850"/>
                <a:gridCol w="2027575"/>
                <a:gridCol w="1537175"/>
                <a:gridCol w="1598100"/>
                <a:gridCol w="1598100"/>
              </a:tblGrid>
              <a:tr h="817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da" sz="19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DR Techniques</a:t>
                      </a:r>
                      <a:endParaRPr i="1" sz="19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da" sz="19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Datasets</a:t>
                      </a:r>
                      <a:endParaRPr i="1" sz="19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da" sz="19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Noise levels</a:t>
                      </a:r>
                      <a:endParaRPr i="1" sz="19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da" sz="19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Class distribution</a:t>
                      </a:r>
                      <a:endParaRPr i="1" sz="19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da" sz="19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Sample size</a:t>
                      </a:r>
                      <a:endParaRPr i="1" sz="19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88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PCA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t-SNE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UMAP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TriMap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MNIST (8x8) (0+1)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Fashion-MNIST (28x28) (Trousers + sneakers)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μ = 0, σ² = 0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μ = 0, σ² = 0.2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μ = 0, σ² = 0.5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μ = 0, σ² = 0.7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μ = 0, σ² = 1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Stratified at 50/50 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Stratified at 25/75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4 datapoints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.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.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.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90 datapoints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