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2" r:id="rId6"/>
    <p:sldId id="263" r:id="rId7"/>
    <p:sldId id="265" r:id="rId8"/>
    <p:sldId id="267" r:id="rId9"/>
    <p:sldId id="268" r:id="rId10"/>
    <p:sldId id="269" r:id="rId11"/>
    <p:sldId id="270" r:id="rId12"/>
    <p:sldId id="271" r:id="rId13"/>
    <p:sldId id="274" r:id="rId14"/>
    <p:sldId id="272" r:id="rId15"/>
    <p:sldId id="273" r:id="rId16"/>
    <p:sldId id="275" r:id="rId17"/>
    <p:sldId id="278" r:id="rId18"/>
    <p:sldId id="279" r:id="rId19"/>
    <p:sldId id="280" r:id="rId20"/>
    <p:sldId id="282" r:id="rId21"/>
    <p:sldId id="283" r:id="rId22"/>
    <p:sldId id="281" r:id="rId23"/>
    <p:sldId id="285" r:id="rId2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934147-5051-1B3C-A266-06D6D1EBA7F2}"/>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F6EA7D85-0D48-5C94-FA4E-3D265E7C4D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84B1BD37-3FAD-7A4F-0AFD-6865A8850135}"/>
              </a:ext>
            </a:extLst>
          </p:cNvPr>
          <p:cNvSpPr>
            <a:spLocks noGrp="1"/>
          </p:cNvSpPr>
          <p:nvPr>
            <p:ph type="dt" sz="half" idx="10"/>
          </p:nvPr>
        </p:nvSpPr>
        <p:spPr/>
        <p:txBody>
          <a:bodyPr/>
          <a:lstStyle/>
          <a:p>
            <a:fld id="{19F91961-6ECD-4DFD-86DE-60B2ACD9B799}" type="datetimeFigureOut">
              <a:rPr lang="pl-PL" smtClean="0"/>
              <a:t>05.12.2023</a:t>
            </a:fld>
            <a:endParaRPr lang="pl-PL"/>
          </a:p>
        </p:txBody>
      </p:sp>
      <p:sp>
        <p:nvSpPr>
          <p:cNvPr id="5" name="Symbol zastępczy stopki 4">
            <a:extLst>
              <a:ext uri="{FF2B5EF4-FFF2-40B4-BE49-F238E27FC236}">
                <a16:creationId xmlns:a16="http://schemas.microsoft.com/office/drawing/2014/main" id="{67CF5DF8-5697-1CF9-622A-4620E5952AE7}"/>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4F2F297-4EE2-AE01-B4BC-6D4652CE722C}"/>
              </a:ext>
            </a:extLst>
          </p:cNvPr>
          <p:cNvSpPr>
            <a:spLocks noGrp="1"/>
          </p:cNvSpPr>
          <p:nvPr>
            <p:ph type="sldNum" sz="quarter" idx="12"/>
          </p:nvPr>
        </p:nvSpPr>
        <p:spPr/>
        <p:txBody>
          <a:bodyPr/>
          <a:lstStyle/>
          <a:p>
            <a:fld id="{3D8E7139-940B-46A6-A36D-E757F58AE30B}" type="slidenum">
              <a:rPr lang="pl-PL" smtClean="0"/>
              <a:t>‹#›</a:t>
            </a:fld>
            <a:endParaRPr lang="pl-PL"/>
          </a:p>
        </p:txBody>
      </p:sp>
    </p:spTree>
    <p:extLst>
      <p:ext uri="{BB962C8B-B14F-4D97-AF65-F5344CB8AC3E}">
        <p14:creationId xmlns:p14="http://schemas.microsoft.com/office/powerpoint/2010/main" val="3189049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1EDB0F9-3BF4-C089-4FEF-4F8A1A4863E1}"/>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FF2FEB44-F9BA-D559-C32F-F154EFBDE71D}"/>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0AD622DF-B292-92D2-32FF-4DF8CC2DF1ED}"/>
              </a:ext>
            </a:extLst>
          </p:cNvPr>
          <p:cNvSpPr>
            <a:spLocks noGrp="1"/>
          </p:cNvSpPr>
          <p:nvPr>
            <p:ph type="dt" sz="half" idx="10"/>
          </p:nvPr>
        </p:nvSpPr>
        <p:spPr/>
        <p:txBody>
          <a:bodyPr/>
          <a:lstStyle/>
          <a:p>
            <a:fld id="{19F91961-6ECD-4DFD-86DE-60B2ACD9B799}" type="datetimeFigureOut">
              <a:rPr lang="pl-PL" smtClean="0"/>
              <a:t>05.12.2023</a:t>
            </a:fld>
            <a:endParaRPr lang="pl-PL"/>
          </a:p>
        </p:txBody>
      </p:sp>
      <p:sp>
        <p:nvSpPr>
          <p:cNvPr id="5" name="Symbol zastępczy stopki 4">
            <a:extLst>
              <a:ext uri="{FF2B5EF4-FFF2-40B4-BE49-F238E27FC236}">
                <a16:creationId xmlns:a16="http://schemas.microsoft.com/office/drawing/2014/main" id="{233877D4-BCA8-1308-A522-E9356794F09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9E6ACED5-E16B-7CD7-14E4-067E1C81985A}"/>
              </a:ext>
            </a:extLst>
          </p:cNvPr>
          <p:cNvSpPr>
            <a:spLocks noGrp="1"/>
          </p:cNvSpPr>
          <p:nvPr>
            <p:ph type="sldNum" sz="quarter" idx="12"/>
          </p:nvPr>
        </p:nvSpPr>
        <p:spPr/>
        <p:txBody>
          <a:bodyPr/>
          <a:lstStyle/>
          <a:p>
            <a:fld id="{3D8E7139-940B-46A6-A36D-E757F58AE30B}" type="slidenum">
              <a:rPr lang="pl-PL" smtClean="0"/>
              <a:t>‹#›</a:t>
            </a:fld>
            <a:endParaRPr lang="pl-PL"/>
          </a:p>
        </p:txBody>
      </p:sp>
    </p:spTree>
    <p:extLst>
      <p:ext uri="{BB962C8B-B14F-4D97-AF65-F5344CB8AC3E}">
        <p14:creationId xmlns:p14="http://schemas.microsoft.com/office/powerpoint/2010/main" val="238028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FDA0CA55-8E21-057C-3D6C-D392AB3166A6}"/>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E71BF1FE-2E25-0565-4743-5129AECDBA4C}"/>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010362DF-F576-9A84-3F38-D6BCB0285325}"/>
              </a:ext>
            </a:extLst>
          </p:cNvPr>
          <p:cNvSpPr>
            <a:spLocks noGrp="1"/>
          </p:cNvSpPr>
          <p:nvPr>
            <p:ph type="dt" sz="half" idx="10"/>
          </p:nvPr>
        </p:nvSpPr>
        <p:spPr/>
        <p:txBody>
          <a:bodyPr/>
          <a:lstStyle/>
          <a:p>
            <a:fld id="{19F91961-6ECD-4DFD-86DE-60B2ACD9B799}" type="datetimeFigureOut">
              <a:rPr lang="pl-PL" smtClean="0"/>
              <a:t>05.12.2023</a:t>
            </a:fld>
            <a:endParaRPr lang="pl-PL"/>
          </a:p>
        </p:txBody>
      </p:sp>
      <p:sp>
        <p:nvSpPr>
          <p:cNvPr id="5" name="Symbol zastępczy stopki 4">
            <a:extLst>
              <a:ext uri="{FF2B5EF4-FFF2-40B4-BE49-F238E27FC236}">
                <a16:creationId xmlns:a16="http://schemas.microsoft.com/office/drawing/2014/main" id="{167E8E14-8419-F7EE-E106-12AD229CEDC7}"/>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F5B803AF-16D1-C773-8497-2737F0DC5D2C}"/>
              </a:ext>
            </a:extLst>
          </p:cNvPr>
          <p:cNvSpPr>
            <a:spLocks noGrp="1"/>
          </p:cNvSpPr>
          <p:nvPr>
            <p:ph type="sldNum" sz="quarter" idx="12"/>
          </p:nvPr>
        </p:nvSpPr>
        <p:spPr/>
        <p:txBody>
          <a:bodyPr/>
          <a:lstStyle/>
          <a:p>
            <a:fld id="{3D8E7139-940B-46A6-A36D-E757F58AE30B}" type="slidenum">
              <a:rPr lang="pl-PL" smtClean="0"/>
              <a:t>‹#›</a:t>
            </a:fld>
            <a:endParaRPr lang="pl-PL"/>
          </a:p>
        </p:txBody>
      </p:sp>
    </p:spTree>
    <p:extLst>
      <p:ext uri="{BB962C8B-B14F-4D97-AF65-F5344CB8AC3E}">
        <p14:creationId xmlns:p14="http://schemas.microsoft.com/office/powerpoint/2010/main" val="289829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37EB578-092F-050D-8BA7-073DFD967460}"/>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F7162B6B-2449-E0E4-0947-5494FE252B28}"/>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991ECB9E-05D0-AF31-5DC6-AD59F2EDAFEF}"/>
              </a:ext>
            </a:extLst>
          </p:cNvPr>
          <p:cNvSpPr>
            <a:spLocks noGrp="1"/>
          </p:cNvSpPr>
          <p:nvPr>
            <p:ph type="dt" sz="half" idx="10"/>
          </p:nvPr>
        </p:nvSpPr>
        <p:spPr/>
        <p:txBody>
          <a:bodyPr/>
          <a:lstStyle/>
          <a:p>
            <a:fld id="{19F91961-6ECD-4DFD-86DE-60B2ACD9B799}" type="datetimeFigureOut">
              <a:rPr lang="pl-PL" smtClean="0"/>
              <a:t>05.12.2023</a:t>
            </a:fld>
            <a:endParaRPr lang="pl-PL"/>
          </a:p>
        </p:txBody>
      </p:sp>
      <p:sp>
        <p:nvSpPr>
          <p:cNvPr id="5" name="Symbol zastępczy stopki 4">
            <a:extLst>
              <a:ext uri="{FF2B5EF4-FFF2-40B4-BE49-F238E27FC236}">
                <a16:creationId xmlns:a16="http://schemas.microsoft.com/office/drawing/2014/main" id="{1D2DAB37-D3B2-8FAD-14B3-BB166D6FC51A}"/>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9254063D-7F0D-B96A-B480-F55D594CA4FE}"/>
              </a:ext>
            </a:extLst>
          </p:cNvPr>
          <p:cNvSpPr>
            <a:spLocks noGrp="1"/>
          </p:cNvSpPr>
          <p:nvPr>
            <p:ph type="sldNum" sz="quarter" idx="12"/>
          </p:nvPr>
        </p:nvSpPr>
        <p:spPr/>
        <p:txBody>
          <a:bodyPr/>
          <a:lstStyle/>
          <a:p>
            <a:fld id="{3D8E7139-940B-46A6-A36D-E757F58AE30B}" type="slidenum">
              <a:rPr lang="pl-PL" smtClean="0"/>
              <a:t>‹#›</a:t>
            </a:fld>
            <a:endParaRPr lang="pl-PL"/>
          </a:p>
        </p:txBody>
      </p:sp>
    </p:spTree>
    <p:extLst>
      <p:ext uri="{BB962C8B-B14F-4D97-AF65-F5344CB8AC3E}">
        <p14:creationId xmlns:p14="http://schemas.microsoft.com/office/powerpoint/2010/main" val="1994448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B8BCD53-D8D5-7367-BCDB-482D7EADE163}"/>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AEC3035C-07AE-1DDE-5618-8B60E04B7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AE6E933A-35C3-395A-0E9D-0C952C645F66}"/>
              </a:ext>
            </a:extLst>
          </p:cNvPr>
          <p:cNvSpPr>
            <a:spLocks noGrp="1"/>
          </p:cNvSpPr>
          <p:nvPr>
            <p:ph type="dt" sz="half" idx="10"/>
          </p:nvPr>
        </p:nvSpPr>
        <p:spPr/>
        <p:txBody>
          <a:bodyPr/>
          <a:lstStyle/>
          <a:p>
            <a:fld id="{19F91961-6ECD-4DFD-86DE-60B2ACD9B799}" type="datetimeFigureOut">
              <a:rPr lang="pl-PL" smtClean="0"/>
              <a:t>05.12.2023</a:t>
            </a:fld>
            <a:endParaRPr lang="pl-PL"/>
          </a:p>
        </p:txBody>
      </p:sp>
      <p:sp>
        <p:nvSpPr>
          <p:cNvPr id="5" name="Symbol zastępczy stopki 4">
            <a:extLst>
              <a:ext uri="{FF2B5EF4-FFF2-40B4-BE49-F238E27FC236}">
                <a16:creationId xmlns:a16="http://schemas.microsoft.com/office/drawing/2014/main" id="{3B9DB554-D009-6BB7-D290-630C20EC1747}"/>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093541DE-20F3-94FF-8807-4BAA28C911C5}"/>
              </a:ext>
            </a:extLst>
          </p:cNvPr>
          <p:cNvSpPr>
            <a:spLocks noGrp="1"/>
          </p:cNvSpPr>
          <p:nvPr>
            <p:ph type="sldNum" sz="quarter" idx="12"/>
          </p:nvPr>
        </p:nvSpPr>
        <p:spPr/>
        <p:txBody>
          <a:bodyPr/>
          <a:lstStyle/>
          <a:p>
            <a:fld id="{3D8E7139-940B-46A6-A36D-E757F58AE30B}" type="slidenum">
              <a:rPr lang="pl-PL" smtClean="0"/>
              <a:t>‹#›</a:t>
            </a:fld>
            <a:endParaRPr lang="pl-PL"/>
          </a:p>
        </p:txBody>
      </p:sp>
    </p:spTree>
    <p:extLst>
      <p:ext uri="{BB962C8B-B14F-4D97-AF65-F5344CB8AC3E}">
        <p14:creationId xmlns:p14="http://schemas.microsoft.com/office/powerpoint/2010/main" val="21249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C52F2E8-06F0-3983-457B-86B7DB5AE491}"/>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0409DF78-A0E4-5637-493D-FCD99B957B90}"/>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2D69AED6-A24F-D4FE-5FB8-454DE2D51974}"/>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951FF14F-9B8C-D003-E558-4433DE999E20}"/>
              </a:ext>
            </a:extLst>
          </p:cNvPr>
          <p:cNvSpPr>
            <a:spLocks noGrp="1"/>
          </p:cNvSpPr>
          <p:nvPr>
            <p:ph type="dt" sz="half" idx="10"/>
          </p:nvPr>
        </p:nvSpPr>
        <p:spPr/>
        <p:txBody>
          <a:bodyPr/>
          <a:lstStyle/>
          <a:p>
            <a:fld id="{19F91961-6ECD-4DFD-86DE-60B2ACD9B799}" type="datetimeFigureOut">
              <a:rPr lang="pl-PL" smtClean="0"/>
              <a:t>05.12.2023</a:t>
            </a:fld>
            <a:endParaRPr lang="pl-PL"/>
          </a:p>
        </p:txBody>
      </p:sp>
      <p:sp>
        <p:nvSpPr>
          <p:cNvPr id="6" name="Symbol zastępczy stopki 5">
            <a:extLst>
              <a:ext uri="{FF2B5EF4-FFF2-40B4-BE49-F238E27FC236}">
                <a16:creationId xmlns:a16="http://schemas.microsoft.com/office/drawing/2014/main" id="{F9FCB7E5-B773-3720-35F4-C4C5E18EC5C0}"/>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267009D9-648F-236F-6612-863777F63C73}"/>
              </a:ext>
            </a:extLst>
          </p:cNvPr>
          <p:cNvSpPr>
            <a:spLocks noGrp="1"/>
          </p:cNvSpPr>
          <p:nvPr>
            <p:ph type="sldNum" sz="quarter" idx="12"/>
          </p:nvPr>
        </p:nvSpPr>
        <p:spPr/>
        <p:txBody>
          <a:bodyPr/>
          <a:lstStyle/>
          <a:p>
            <a:fld id="{3D8E7139-940B-46A6-A36D-E757F58AE30B}" type="slidenum">
              <a:rPr lang="pl-PL" smtClean="0"/>
              <a:t>‹#›</a:t>
            </a:fld>
            <a:endParaRPr lang="pl-PL"/>
          </a:p>
        </p:txBody>
      </p:sp>
    </p:spTree>
    <p:extLst>
      <p:ext uri="{BB962C8B-B14F-4D97-AF65-F5344CB8AC3E}">
        <p14:creationId xmlns:p14="http://schemas.microsoft.com/office/powerpoint/2010/main" val="9279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DD6160D-30BE-C2F0-86AB-44FC795A5027}"/>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38B826BF-0FAF-A2CE-577B-BFE5B9B471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BE565E85-CE9D-218F-6A68-4446A916BC46}"/>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108A6F0F-6163-9849-43E0-06D2D98430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0C560491-F91E-D2A2-32D2-ED512D9E6CE0}"/>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AD2B9B24-7CC0-7B73-C300-F891E3C6FF26}"/>
              </a:ext>
            </a:extLst>
          </p:cNvPr>
          <p:cNvSpPr>
            <a:spLocks noGrp="1"/>
          </p:cNvSpPr>
          <p:nvPr>
            <p:ph type="dt" sz="half" idx="10"/>
          </p:nvPr>
        </p:nvSpPr>
        <p:spPr/>
        <p:txBody>
          <a:bodyPr/>
          <a:lstStyle/>
          <a:p>
            <a:fld id="{19F91961-6ECD-4DFD-86DE-60B2ACD9B799}" type="datetimeFigureOut">
              <a:rPr lang="pl-PL" smtClean="0"/>
              <a:t>05.12.2023</a:t>
            </a:fld>
            <a:endParaRPr lang="pl-PL"/>
          </a:p>
        </p:txBody>
      </p:sp>
      <p:sp>
        <p:nvSpPr>
          <p:cNvPr id="8" name="Symbol zastępczy stopki 7">
            <a:extLst>
              <a:ext uri="{FF2B5EF4-FFF2-40B4-BE49-F238E27FC236}">
                <a16:creationId xmlns:a16="http://schemas.microsoft.com/office/drawing/2014/main" id="{90CBCE5A-F04B-5BF3-C6D7-DBB03CC0DEB9}"/>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78C1B351-512D-3ECE-6DD8-0F71C3C2C55F}"/>
              </a:ext>
            </a:extLst>
          </p:cNvPr>
          <p:cNvSpPr>
            <a:spLocks noGrp="1"/>
          </p:cNvSpPr>
          <p:nvPr>
            <p:ph type="sldNum" sz="quarter" idx="12"/>
          </p:nvPr>
        </p:nvSpPr>
        <p:spPr/>
        <p:txBody>
          <a:bodyPr/>
          <a:lstStyle/>
          <a:p>
            <a:fld id="{3D8E7139-940B-46A6-A36D-E757F58AE30B}" type="slidenum">
              <a:rPr lang="pl-PL" smtClean="0"/>
              <a:t>‹#›</a:t>
            </a:fld>
            <a:endParaRPr lang="pl-PL"/>
          </a:p>
        </p:txBody>
      </p:sp>
    </p:spTree>
    <p:extLst>
      <p:ext uri="{BB962C8B-B14F-4D97-AF65-F5344CB8AC3E}">
        <p14:creationId xmlns:p14="http://schemas.microsoft.com/office/powerpoint/2010/main" val="42767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0838C79-8EFF-7A16-5345-8261346911A7}"/>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D4940199-DBB7-F061-7B98-0F9EF2BEDD62}"/>
              </a:ext>
            </a:extLst>
          </p:cNvPr>
          <p:cNvSpPr>
            <a:spLocks noGrp="1"/>
          </p:cNvSpPr>
          <p:nvPr>
            <p:ph type="dt" sz="half" idx="10"/>
          </p:nvPr>
        </p:nvSpPr>
        <p:spPr/>
        <p:txBody>
          <a:bodyPr/>
          <a:lstStyle/>
          <a:p>
            <a:fld id="{19F91961-6ECD-4DFD-86DE-60B2ACD9B799}" type="datetimeFigureOut">
              <a:rPr lang="pl-PL" smtClean="0"/>
              <a:t>05.12.2023</a:t>
            </a:fld>
            <a:endParaRPr lang="pl-PL"/>
          </a:p>
        </p:txBody>
      </p:sp>
      <p:sp>
        <p:nvSpPr>
          <p:cNvPr id="4" name="Symbol zastępczy stopki 3">
            <a:extLst>
              <a:ext uri="{FF2B5EF4-FFF2-40B4-BE49-F238E27FC236}">
                <a16:creationId xmlns:a16="http://schemas.microsoft.com/office/drawing/2014/main" id="{A35AFD6C-7D91-6C87-26E0-962AB4C60ECE}"/>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8560790D-1985-BDC7-99AD-038BB69E2DC3}"/>
              </a:ext>
            </a:extLst>
          </p:cNvPr>
          <p:cNvSpPr>
            <a:spLocks noGrp="1"/>
          </p:cNvSpPr>
          <p:nvPr>
            <p:ph type="sldNum" sz="quarter" idx="12"/>
          </p:nvPr>
        </p:nvSpPr>
        <p:spPr/>
        <p:txBody>
          <a:bodyPr/>
          <a:lstStyle/>
          <a:p>
            <a:fld id="{3D8E7139-940B-46A6-A36D-E757F58AE30B}" type="slidenum">
              <a:rPr lang="pl-PL" smtClean="0"/>
              <a:t>‹#›</a:t>
            </a:fld>
            <a:endParaRPr lang="pl-PL"/>
          </a:p>
        </p:txBody>
      </p:sp>
    </p:spTree>
    <p:extLst>
      <p:ext uri="{BB962C8B-B14F-4D97-AF65-F5344CB8AC3E}">
        <p14:creationId xmlns:p14="http://schemas.microsoft.com/office/powerpoint/2010/main" val="1301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91FCC761-F4BE-CAB7-15AD-18FDF61CC1A1}"/>
              </a:ext>
            </a:extLst>
          </p:cNvPr>
          <p:cNvSpPr>
            <a:spLocks noGrp="1"/>
          </p:cNvSpPr>
          <p:nvPr>
            <p:ph type="dt" sz="half" idx="10"/>
          </p:nvPr>
        </p:nvSpPr>
        <p:spPr/>
        <p:txBody>
          <a:bodyPr/>
          <a:lstStyle/>
          <a:p>
            <a:fld id="{19F91961-6ECD-4DFD-86DE-60B2ACD9B799}" type="datetimeFigureOut">
              <a:rPr lang="pl-PL" smtClean="0"/>
              <a:t>05.12.2023</a:t>
            </a:fld>
            <a:endParaRPr lang="pl-PL"/>
          </a:p>
        </p:txBody>
      </p:sp>
      <p:sp>
        <p:nvSpPr>
          <p:cNvPr id="3" name="Symbol zastępczy stopki 2">
            <a:extLst>
              <a:ext uri="{FF2B5EF4-FFF2-40B4-BE49-F238E27FC236}">
                <a16:creationId xmlns:a16="http://schemas.microsoft.com/office/drawing/2014/main" id="{6B9B510B-06A8-5F16-23B3-8A79EE25C519}"/>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619BEBA9-B72C-6335-E669-AF8954900DA1}"/>
              </a:ext>
            </a:extLst>
          </p:cNvPr>
          <p:cNvSpPr>
            <a:spLocks noGrp="1"/>
          </p:cNvSpPr>
          <p:nvPr>
            <p:ph type="sldNum" sz="quarter" idx="12"/>
          </p:nvPr>
        </p:nvSpPr>
        <p:spPr/>
        <p:txBody>
          <a:bodyPr/>
          <a:lstStyle/>
          <a:p>
            <a:fld id="{3D8E7139-940B-46A6-A36D-E757F58AE30B}" type="slidenum">
              <a:rPr lang="pl-PL" smtClean="0"/>
              <a:t>‹#›</a:t>
            </a:fld>
            <a:endParaRPr lang="pl-PL"/>
          </a:p>
        </p:txBody>
      </p:sp>
    </p:spTree>
    <p:extLst>
      <p:ext uri="{BB962C8B-B14F-4D97-AF65-F5344CB8AC3E}">
        <p14:creationId xmlns:p14="http://schemas.microsoft.com/office/powerpoint/2010/main" val="220695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4F8DE6-2D9C-EF30-0C7A-9057095FDBA7}"/>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DA51ABB5-4C81-977A-DF78-13CDAB8328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EE041338-6794-4EA4-5E81-2224729BF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29CFD800-A44F-C358-FF71-813CDC66FD65}"/>
              </a:ext>
            </a:extLst>
          </p:cNvPr>
          <p:cNvSpPr>
            <a:spLocks noGrp="1"/>
          </p:cNvSpPr>
          <p:nvPr>
            <p:ph type="dt" sz="half" idx="10"/>
          </p:nvPr>
        </p:nvSpPr>
        <p:spPr/>
        <p:txBody>
          <a:bodyPr/>
          <a:lstStyle/>
          <a:p>
            <a:fld id="{19F91961-6ECD-4DFD-86DE-60B2ACD9B799}" type="datetimeFigureOut">
              <a:rPr lang="pl-PL" smtClean="0"/>
              <a:t>05.12.2023</a:t>
            </a:fld>
            <a:endParaRPr lang="pl-PL"/>
          </a:p>
        </p:txBody>
      </p:sp>
      <p:sp>
        <p:nvSpPr>
          <p:cNvPr id="6" name="Symbol zastępczy stopki 5">
            <a:extLst>
              <a:ext uri="{FF2B5EF4-FFF2-40B4-BE49-F238E27FC236}">
                <a16:creationId xmlns:a16="http://schemas.microsoft.com/office/drawing/2014/main" id="{0720EE5D-D3CC-60E8-5572-64BB4C890681}"/>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68C371D2-CC02-1404-FD78-B4A57012A825}"/>
              </a:ext>
            </a:extLst>
          </p:cNvPr>
          <p:cNvSpPr>
            <a:spLocks noGrp="1"/>
          </p:cNvSpPr>
          <p:nvPr>
            <p:ph type="sldNum" sz="quarter" idx="12"/>
          </p:nvPr>
        </p:nvSpPr>
        <p:spPr/>
        <p:txBody>
          <a:bodyPr/>
          <a:lstStyle/>
          <a:p>
            <a:fld id="{3D8E7139-940B-46A6-A36D-E757F58AE30B}" type="slidenum">
              <a:rPr lang="pl-PL" smtClean="0"/>
              <a:t>‹#›</a:t>
            </a:fld>
            <a:endParaRPr lang="pl-PL"/>
          </a:p>
        </p:txBody>
      </p:sp>
    </p:spTree>
    <p:extLst>
      <p:ext uri="{BB962C8B-B14F-4D97-AF65-F5344CB8AC3E}">
        <p14:creationId xmlns:p14="http://schemas.microsoft.com/office/powerpoint/2010/main" val="292053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CF5516-700E-15E0-E41B-DC06E8CD30ED}"/>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F9A05673-F890-07AC-8FB6-11336D2F57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67BF5F5D-49C4-9130-FD33-BA937A5F64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84E44395-6BE4-D07E-ADDA-1C77871F7D7E}"/>
              </a:ext>
            </a:extLst>
          </p:cNvPr>
          <p:cNvSpPr>
            <a:spLocks noGrp="1"/>
          </p:cNvSpPr>
          <p:nvPr>
            <p:ph type="dt" sz="half" idx="10"/>
          </p:nvPr>
        </p:nvSpPr>
        <p:spPr/>
        <p:txBody>
          <a:bodyPr/>
          <a:lstStyle/>
          <a:p>
            <a:fld id="{19F91961-6ECD-4DFD-86DE-60B2ACD9B799}" type="datetimeFigureOut">
              <a:rPr lang="pl-PL" smtClean="0"/>
              <a:t>05.12.2023</a:t>
            </a:fld>
            <a:endParaRPr lang="pl-PL"/>
          </a:p>
        </p:txBody>
      </p:sp>
      <p:sp>
        <p:nvSpPr>
          <p:cNvPr id="6" name="Symbol zastępczy stopki 5">
            <a:extLst>
              <a:ext uri="{FF2B5EF4-FFF2-40B4-BE49-F238E27FC236}">
                <a16:creationId xmlns:a16="http://schemas.microsoft.com/office/drawing/2014/main" id="{B54FEDBC-08BB-C42A-EA51-E193D19CBDAF}"/>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B79E741A-8BDF-72F7-0811-499D0703ACDC}"/>
              </a:ext>
            </a:extLst>
          </p:cNvPr>
          <p:cNvSpPr>
            <a:spLocks noGrp="1"/>
          </p:cNvSpPr>
          <p:nvPr>
            <p:ph type="sldNum" sz="quarter" idx="12"/>
          </p:nvPr>
        </p:nvSpPr>
        <p:spPr/>
        <p:txBody>
          <a:bodyPr/>
          <a:lstStyle/>
          <a:p>
            <a:fld id="{3D8E7139-940B-46A6-A36D-E757F58AE30B}" type="slidenum">
              <a:rPr lang="pl-PL" smtClean="0"/>
              <a:t>‹#›</a:t>
            </a:fld>
            <a:endParaRPr lang="pl-PL"/>
          </a:p>
        </p:txBody>
      </p:sp>
    </p:spTree>
    <p:extLst>
      <p:ext uri="{BB962C8B-B14F-4D97-AF65-F5344CB8AC3E}">
        <p14:creationId xmlns:p14="http://schemas.microsoft.com/office/powerpoint/2010/main" val="243892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CB1B4C16-37C8-A6CE-4B55-940342A4E2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5151628B-AA29-5C9A-9E39-6AFFFC7337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E292DEB0-0BAA-0C83-7242-8F313E6614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91961-6ECD-4DFD-86DE-60B2ACD9B799}" type="datetimeFigureOut">
              <a:rPr lang="pl-PL" smtClean="0"/>
              <a:t>05.12.2023</a:t>
            </a:fld>
            <a:endParaRPr lang="pl-PL"/>
          </a:p>
        </p:txBody>
      </p:sp>
      <p:sp>
        <p:nvSpPr>
          <p:cNvPr id="5" name="Symbol zastępczy stopki 4">
            <a:extLst>
              <a:ext uri="{FF2B5EF4-FFF2-40B4-BE49-F238E27FC236}">
                <a16:creationId xmlns:a16="http://schemas.microsoft.com/office/drawing/2014/main" id="{765FBA4D-5902-292D-2D24-16F8196CBE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C4D5A1F9-8135-03FE-1728-569E5A847F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E7139-940B-46A6-A36D-E757F58AE30B}" type="slidenum">
              <a:rPr lang="pl-PL" smtClean="0"/>
              <a:t>‹#›</a:t>
            </a:fld>
            <a:endParaRPr lang="pl-PL"/>
          </a:p>
        </p:txBody>
      </p:sp>
    </p:spTree>
    <p:extLst>
      <p:ext uri="{BB962C8B-B14F-4D97-AF65-F5344CB8AC3E}">
        <p14:creationId xmlns:p14="http://schemas.microsoft.com/office/powerpoint/2010/main" val="1681312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2AF0127-1E52-BC54-E5D8-F9A5952AC954}"/>
              </a:ext>
            </a:extLst>
          </p:cNvPr>
          <p:cNvSpPr>
            <a:spLocks noGrp="1"/>
          </p:cNvSpPr>
          <p:nvPr>
            <p:ph type="ctrTitle"/>
          </p:nvPr>
        </p:nvSpPr>
        <p:spPr/>
        <p:txBody>
          <a:bodyPr/>
          <a:lstStyle/>
          <a:p>
            <a:r>
              <a:rPr lang="pl-PL" dirty="0"/>
              <a:t>Rekomendacja filmu przy użyciu technik NLP</a:t>
            </a:r>
          </a:p>
        </p:txBody>
      </p:sp>
      <p:sp>
        <p:nvSpPr>
          <p:cNvPr id="3" name="Podtytuł 2">
            <a:extLst>
              <a:ext uri="{FF2B5EF4-FFF2-40B4-BE49-F238E27FC236}">
                <a16:creationId xmlns:a16="http://schemas.microsoft.com/office/drawing/2014/main" id="{F3414731-071A-AD7C-18C4-3BF20EFDFD2F}"/>
              </a:ext>
            </a:extLst>
          </p:cNvPr>
          <p:cNvSpPr>
            <a:spLocks noGrp="1"/>
          </p:cNvSpPr>
          <p:nvPr>
            <p:ph type="subTitle" idx="1"/>
          </p:nvPr>
        </p:nvSpPr>
        <p:spPr>
          <a:xfrm>
            <a:off x="5911850" y="3881438"/>
            <a:ext cx="4133850" cy="2062162"/>
          </a:xfrm>
        </p:spPr>
        <p:txBody>
          <a:bodyPr>
            <a:normAutofit fontScale="92500" lnSpcReduction="10000"/>
          </a:bodyPr>
          <a:lstStyle/>
          <a:p>
            <a:pPr algn="r"/>
            <a:r>
              <a:rPr lang="pl-PL" dirty="0"/>
              <a:t>Zuzanna Chodorowska,</a:t>
            </a:r>
          </a:p>
          <a:p>
            <a:pPr algn="r"/>
            <a:r>
              <a:rPr lang="pl-PL" dirty="0"/>
              <a:t>Nikodem Kaczmarek,</a:t>
            </a:r>
          </a:p>
          <a:p>
            <a:pPr algn="r"/>
            <a:r>
              <a:rPr lang="pl-PL" dirty="0"/>
              <a:t>Wojciech </a:t>
            </a:r>
            <a:r>
              <a:rPr lang="pl-PL" dirty="0" err="1"/>
              <a:t>Kargel</a:t>
            </a:r>
            <a:r>
              <a:rPr lang="pl-PL" dirty="0"/>
              <a:t>,</a:t>
            </a:r>
          </a:p>
          <a:p>
            <a:pPr algn="r"/>
            <a:r>
              <a:rPr lang="pl-PL" dirty="0"/>
              <a:t>Milena </a:t>
            </a:r>
            <a:r>
              <a:rPr lang="pl-PL" dirty="0" err="1"/>
              <a:t>Surman</a:t>
            </a:r>
            <a:r>
              <a:rPr lang="pl-PL" dirty="0"/>
              <a:t>,</a:t>
            </a:r>
          </a:p>
          <a:p>
            <a:pPr algn="r"/>
            <a:r>
              <a:rPr lang="pl-PL" dirty="0"/>
              <a:t>Patryk Garwol</a:t>
            </a:r>
          </a:p>
        </p:txBody>
      </p:sp>
    </p:spTree>
    <p:extLst>
      <p:ext uri="{BB962C8B-B14F-4D97-AF65-F5344CB8AC3E}">
        <p14:creationId xmlns:p14="http://schemas.microsoft.com/office/powerpoint/2010/main" val="2505645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8D41F6B-CEFD-B3FE-421E-6F53394D29C3}"/>
              </a:ext>
            </a:extLst>
          </p:cNvPr>
          <p:cNvSpPr>
            <a:spLocks noGrp="1"/>
          </p:cNvSpPr>
          <p:nvPr>
            <p:ph type="title"/>
          </p:nvPr>
        </p:nvSpPr>
        <p:spPr/>
        <p:txBody>
          <a:bodyPr/>
          <a:lstStyle/>
          <a:p>
            <a:r>
              <a:rPr lang="pl-PL" dirty="0"/>
              <a:t>Wektor </a:t>
            </a:r>
            <a:r>
              <a:rPr lang="pl-PL" dirty="0" err="1"/>
              <a:t>Tf-idf</a:t>
            </a:r>
            <a:endParaRPr lang="pl-PL" dirty="0"/>
          </a:p>
        </p:txBody>
      </p:sp>
      <p:sp>
        <p:nvSpPr>
          <p:cNvPr id="3" name="Symbol zastępczy zawartości 2">
            <a:extLst>
              <a:ext uri="{FF2B5EF4-FFF2-40B4-BE49-F238E27FC236}">
                <a16:creationId xmlns:a16="http://schemas.microsoft.com/office/drawing/2014/main" id="{F551A7A1-F4AB-76F0-DD85-55B0C63FD6CD}"/>
              </a:ext>
            </a:extLst>
          </p:cNvPr>
          <p:cNvSpPr>
            <a:spLocks noGrp="1"/>
          </p:cNvSpPr>
          <p:nvPr>
            <p:ph sz="half" idx="1"/>
          </p:nvPr>
        </p:nvSpPr>
        <p:spPr/>
        <p:txBody>
          <a:bodyPr/>
          <a:lstStyle/>
          <a:p>
            <a:r>
              <a:rPr lang="pl-PL" dirty="0"/>
              <a:t>Term </a:t>
            </a:r>
            <a:r>
              <a:rPr lang="pl-PL" dirty="0" err="1"/>
              <a:t>frequency</a:t>
            </a:r>
            <a:endParaRPr lang="pl-PL" dirty="0"/>
          </a:p>
          <a:p>
            <a:pPr lvl="1"/>
            <a:r>
              <a:rPr lang="pl-PL" dirty="0"/>
              <a:t>mierzy, jak często dany termin występuje w dokumencie. Jest to stosunek liczby wystąpień danego słowa do liczby wszystkich słów w dokumencie.</a:t>
            </a:r>
          </a:p>
        </p:txBody>
      </p:sp>
      <p:sp>
        <p:nvSpPr>
          <p:cNvPr id="4" name="Symbol zastępczy zawartości 3">
            <a:extLst>
              <a:ext uri="{FF2B5EF4-FFF2-40B4-BE49-F238E27FC236}">
                <a16:creationId xmlns:a16="http://schemas.microsoft.com/office/drawing/2014/main" id="{7F320E6F-7053-5ECF-A337-E6737021EEB9}"/>
              </a:ext>
            </a:extLst>
          </p:cNvPr>
          <p:cNvSpPr>
            <a:spLocks noGrp="1"/>
          </p:cNvSpPr>
          <p:nvPr>
            <p:ph sz="half" idx="2"/>
          </p:nvPr>
        </p:nvSpPr>
        <p:spPr/>
        <p:txBody>
          <a:bodyPr/>
          <a:lstStyle/>
          <a:p>
            <a:r>
              <a:rPr lang="pl-PL" dirty="0" err="1"/>
              <a:t>Inverse</a:t>
            </a:r>
            <a:r>
              <a:rPr lang="pl-PL" dirty="0"/>
              <a:t> </a:t>
            </a:r>
            <a:r>
              <a:rPr lang="pl-PL" dirty="0" err="1"/>
              <a:t>document</a:t>
            </a:r>
            <a:r>
              <a:rPr lang="pl-PL" dirty="0"/>
              <a:t> </a:t>
            </a:r>
            <a:r>
              <a:rPr lang="pl-PL" dirty="0" err="1"/>
              <a:t>frequency</a:t>
            </a:r>
            <a:endParaRPr lang="pl-PL" dirty="0"/>
          </a:p>
          <a:p>
            <a:pPr lvl="1"/>
            <a:r>
              <a:rPr lang="pl-PL" dirty="0"/>
              <a:t>określa, jak istotne jest dane słowo w kontekście całego zbioru dokumentów. Wartość IDF rośnie, gdy słowo występuje rzadko we wszystkich dokumentach w zbiorze.</a:t>
            </a:r>
          </a:p>
        </p:txBody>
      </p:sp>
      <p:pic>
        <p:nvPicPr>
          <p:cNvPr id="6" name="Obraz 5">
            <a:extLst>
              <a:ext uri="{FF2B5EF4-FFF2-40B4-BE49-F238E27FC236}">
                <a16:creationId xmlns:a16="http://schemas.microsoft.com/office/drawing/2014/main" id="{615FCC60-C453-ADED-8182-73999B4D0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353" y="4338638"/>
            <a:ext cx="4514850" cy="1838325"/>
          </a:xfrm>
          <a:prstGeom prst="rect">
            <a:avLst/>
          </a:prstGeom>
        </p:spPr>
      </p:pic>
      <p:pic>
        <p:nvPicPr>
          <p:cNvPr id="8" name="Obraz 7">
            <a:extLst>
              <a:ext uri="{FF2B5EF4-FFF2-40B4-BE49-F238E27FC236}">
                <a16:creationId xmlns:a16="http://schemas.microsoft.com/office/drawing/2014/main" id="{ACC0144E-286C-2ED0-625E-FD87819C19EB}"/>
              </a:ext>
            </a:extLst>
          </p:cNvPr>
          <p:cNvPicPr>
            <a:picLocks noChangeAspect="1"/>
          </p:cNvPicPr>
          <p:nvPr/>
        </p:nvPicPr>
        <p:blipFill>
          <a:blip r:embed="rId3"/>
          <a:stretch>
            <a:fillRect/>
          </a:stretch>
        </p:blipFill>
        <p:spPr>
          <a:xfrm>
            <a:off x="5129374" y="4644880"/>
            <a:ext cx="6792273" cy="1390844"/>
          </a:xfrm>
          <a:prstGeom prst="rect">
            <a:avLst/>
          </a:prstGeom>
        </p:spPr>
      </p:pic>
    </p:spTree>
    <p:extLst>
      <p:ext uri="{BB962C8B-B14F-4D97-AF65-F5344CB8AC3E}">
        <p14:creationId xmlns:p14="http://schemas.microsoft.com/office/powerpoint/2010/main" val="1955157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BC5E158-9F72-FD2B-55D6-3C902F0114F0}"/>
              </a:ext>
            </a:extLst>
          </p:cNvPr>
          <p:cNvSpPr>
            <a:spLocks noGrp="1"/>
          </p:cNvSpPr>
          <p:nvPr>
            <p:ph type="title"/>
          </p:nvPr>
        </p:nvSpPr>
        <p:spPr/>
        <p:txBody>
          <a:bodyPr/>
          <a:lstStyle/>
          <a:p>
            <a:r>
              <a:rPr lang="pl-PL" dirty="0"/>
              <a:t>Sposoby porównywania wektorów</a:t>
            </a:r>
          </a:p>
        </p:txBody>
      </p:sp>
      <p:sp>
        <p:nvSpPr>
          <p:cNvPr id="3" name="Symbol zastępczy zawartości 2">
            <a:extLst>
              <a:ext uri="{FF2B5EF4-FFF2-40B4-BE49-F238E27FC236}">
                <a16:creationId xmlns:a16="http://schemas.microsoft.com/office/drawing/2014/main" id="{CC4FA78B-4CCF-8EE1-3544-48519A17E0C3}"/>
              </a:ext>
            </a:extLst>
          </p:cNvPr>
          <p:cNvSpPr>
            <a:spLocks noGrp="1"/>
          </p:cNvSpPr>
          <p:nvPr>
            <p:ph sz="half" idx="1"/>
          </p:nvPr>
        </p:nvSpPr>
        <p:spPr>
          <a:xfrm>
            <a:off x="838200" y="1825625"/>
            <a:ext cx="5937250" cy="4351338"/>
          </a:xfrm>
        </p:spPr>
        <p:txBody>
          <a:bodyPr/>
          <a:lstStyle/>
          <a:p>
            <a:r>
              <a:rPr lang="pl-PL" dirty="0"/>
              <a:t>Po co porównujemy wektory?</a:t>
            </a:r>
          </a:p>
          <a:p>
            <a:r>
              <a:rPr lang="pl-PL" dirty="0"/>
              <a:t>Jak wyglądają porównywane wektory?</a:t>
            </a:r>
          </a:p>
          <a:p>
            <a:r>
              <a:rPr lang="pl-PL" dirty="0"/>
              <a:t>Przykładowe sposoby porównywania</a:t>
            </a:r>
          </a:p>
          <a:p>
            <a:pPr lvl="1"/>
            <a:r>
              <a:rPr lang="pl-PL" dirty="0"/>
              <a:t>Miara kosinusowa</a:t>
            </a:r>
          </a:p>
          <a:p>
            <a:pPr lvl="2"/>
            <a:r>
              <a:rPr lang="pl-PL" dirty="0"/>
              <a:t>ang. </a:t>
            </a:r>
            <a:r>
              <a:rPr lang="pl-PL" i="1" dirty="0" err="1"/>
              <a:t>cosine</a:t>
            </a:r>
            <a:r>
              <a:rPr lang="pl-PL" i="1" dirty="0"/>
              <a:t> </a:t>
            </a:r>
            <a:r>
              <a:rPr lang="pl-PL" i="1" dirty="0" err="1"/>
              <a:t>similarity</a:t>
            </a:r>
            <a:endParaRPr lang="pl-PL" i="1" dirty="0"/>
          </a:p>
          <a:p>
            <a:pPr lvl="1"/>
            <a:r>
              <a:rPr lang="pl-PL" dirty="0"/>
              <a:t>Jądro liniowe</a:t>
            </a:r>
          </a:p>
          <a:p>
            <a:pPr lvl="2"/>
            <a:r>
              <a:rPr lang="pl-PL" dirty="0"/>
              <a:t>ang. </a:t>
            </a:r>
            <a:r>
              <a:rPr lang="pl-PL" i="1" dirty="0" err="1"/>
              <a:t>linear</a:t>
            </a:r>
            <a:r>
              <a:rPr lang="pl-PL" i="1" dirty="0"/>
              <a:t> </a:t>
            </a:r>
            <a:r>
              <a:rPr lang="pl-PL" i="1" dirty="0" err="1"/>
              <a:t>kernel</a:t>
            </a:r>
            <a:endParaRPr lang="pl-PL" i="1" dirty="0"/>
          </a:p>
          <a:p>
            <a:endParaRPr lang="pl-PL" i="1" dirty="0"/>
          </a:p>
          <a:p>
            <a:pPr lvl="1"/>
            <a:endParaRPr lang="pl-PL" i="1" dirty="0"/>
          </a:p>
          <a:p>
            <a:pPr lvl="1"/>
            <a:endParaRPr lang="pl-PL" i="1" dirty="0"/>
          </a:p>
          <a:p>
            <a:endParaRPr lang="pl-PL" i="1" dirty="0"/>
          </a:p>
        </p:txBody>
      </p:sp>
      <p:pic>
        <p:nvPicPr>
          <p:cNvPr id="6" name="Symbol zastępczy zawartości 5">
            <a:extLst>
              <a:ext uri="{FF2B5EF4-FFF2-40B4-BE49-F238E27FC236}">
                <a16:creationId xmlns:a16="http://schemas.microsoft.com/office/drawing/2014/main" id="{92E69584-E00B-8B7B-8C46-60F32DE0B5DB}"/>
              </a:ext>
            </a:extLst>
          </p:cNvPr>
          <p:cNvPicPr>
            <a:picLocks noGrp="1" noChangeAspect="1"/>
          </p:cNvPicPr>
          <p:nvPr>
            <p:ph sz="half" idx="2"/>
          </p:nvPr>
        </p:nvPicPr>
        <p:blipFill>
          <a:blip r:embed="rId2"/>
          <a:stretch>
            <a:fillRect/>
          </a:stretch>
        </p:blipFill>
        <p:spPr>
          <a:xfrm>
            <a:off x="7750666" y="1825625"/>
            <a:ext cx="3116867" cy="4351338"/>
          </a:xfrm>
        </p:spPr>
      </p:pic>
    </p:spTree>
    <p:extLst>
      <p:ext uri="{BB962C8B-B14F-4D97-AF65-F5344CB8AC3E}">
        <p14:creationId xmlns:p14="http://schemas.microsoft.com/office/powerpoint/2010/main" val="2134904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E57F01A-AACD-962F-15D0-ABB819CA65AE}"/>
              </a:ext>
            </a:extLst>
          </p:cNvPr>
          <p:cNvSpPr>
            <a:spLocks noGrp="1"/>
          </p:cNvSpPr>
          <p:nvPr>
            <p:ph type="title"/>
          </p:nvPr>
        </p:nvSpPr>
        <p:spPr/>
        <p:txBody>
          <a:bodyPr/>
          <a:lstStyle/>
          <a:p>
            <a:r>
              <a:rPr lang="pl-PL" dirty="0"/>
              <a:t>Miara kosinusowa</a:t>
            </a:r>
          </a:p>
        </p:txBody>
      </p:sp>
      <p:sp>
        <p:nvSpPr>
          <p:cNvPr id="3" name="Symbol zastępczy zawartości 2">
            <a:extLst>
              <a:ext uri="{FF2B5EF4-FFF2-40B4-BE49-F238E27FC236}">
                <a16:creationId xmlns:a16="http://schemas.microsoft.com/office/drawing/2014/main" id="{7D5F70B4-F607-C254-00D6-7C259B2E1C17}"/>
              </a:ext>
            </a:extLst>
          </p:cNvPr>
          <p:cNvSpPr>
            <a:spLocks noGrp="1"/>
          </p:cNvSpPr>
          <p:nvPr>
            <p:ph sz="half" idx="1"/>
          </p:nvPr>
        </p:nvSpPr>
        <p:spPr>
          <a:xfrm>
            <a:off x="838200" y="1825625"/>
            <a:ext cx="10909300" cy="4351338"/>
          </a:xfrm>
        </p:spPr>
        <p:txBody>
          <a:bodyPr>
            <a:normAutofit/>
          </a:bodyPr>
          <a:lstStyle/>
          <a:p>
            <a:r>
              <a:rPr lang="pl-PL" dirty="0"/>
              <a:t>Podobieństwo kosinusowe to miara, która mierzy, jak bardzo dwa wektory są ze sobą zgodne, biorąc pod uwagę kąt między nimi. Im bliżej wartości podobieństwa kosinusowego do 1, tym bardziej zbliżone są wektory, a im bliżej do 0, tym bardziej różne. W praktyce jest często używane w analizie tekstu do oceny podobieństwa między dokumentami.</a:t>
            </a:r>
          </a:p>
        </p:txBody>
      </p:sp>
      <p:pic>
        <p:nvPicPr>
          <p:cNvPr id="6" name="Symbol zastępczy zawartości 5">
            <a:extLst>
              <a:ext uri="{FF2B5EF4-FFF2-40B4-BE49-F238E27FC236}">
                <a16:creationId xmlns:a16="http://schemas.microsoft.com/office/drawing/2014/main" id="{87B49F07-8D75-F513-A6B8-A18F4358BEC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780661" y="4420801"/>
            <a:ext cx="8236817" cy="2072074"/>
          </a:xfrm>
        </p:spPr>
      </p:pic>
      <p:sp>
        <p:nvSpPr>
          <p:cNvPr id="7" name="pole tekstowe 6">
            <a:extLst>
              <a:ext uri="{FF2B5EF4-FFF2-40B4-BE49-F238E27FC236}">
                <a16:creationId xmlns:a16="http://schemas.microsoft.com/office/drawing/2014/main" id="{9AA7AAA8-6AA8-2D5F-B71A-3FD7B63505FD}"/>
              </a:ext>
            </a:extLst>
          </p:cNvPr>
          <p:cNvSpPr txBox="1"/>
          <p:nvPr/>
        </p:nvSpPr>
        <p:spPr>
          <a:xfrm>
            <a:off x="3836355" y="6492875"/>
            <a:ext cx="8181123" cy="369332"/>
          </a:xfrm>
          <a:prstGeom prst="rect">
            <a:avLst/>
          </a:prstGeom>
          <a:noFill/>
        </p:spPr>
        <p:txBody>
          <a:bodyPr wrap="square" rtlCol="0">
            <a:spAutoFit/>
          </a:bodyPr>
          <a:lstStyle/>
          <a:p>
            <a:r>
              <a:rPr lang="pl-PL" dirty="0" err="1"/>
              <a:t>Fatih</a:t>
            </a:r>
            <a:r>
              <a:rPr lang="pl-PL" dirty="0"/>
              <a:t> </a:t>
            </a:r>
            <a:r>
              <a:rPr lang="pl-PL" dirty="0" err="1"/>
              <a:t>Karabiber</a:t>
            </a:r>
            <a:r>
              <a:rPr lang="pl-PL" dirty="0"/>
              <a:t>, www.learndatasci.com/glossary/cosine-similarity/</a:t>
            </a:r>
          </a:p>
        </p:txBody>
      </p:sp>
    </p:spTree>
    <p:extLst>
      <p:ext uri="{BB962C8B-B14F-4D97-AF65-F5344CB8AC3E}">
        <p14:creationId xmlns:p14="http://schemas.microsoft.com/office/powerpoint/2010/main" val="3280399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DE1E291-4C85-3D19-76E5-76217A5556B8}"/>
              </a:ext>
            </a:extLst>
          </p:cNvPr>
          <p:cNvSpPr>
            <a:spLocks noGrp="1"/>
          </p:cNvSpPr>
          <p:nvPr>
            <p:ph type="title"/>
          </p:nvPr>
        </p:nvSpPr>
        <p:spPr/>
        <p:txBody>
          <a:bodyPr/>
          <a:lstStyle/>
          <a:p>
            <a:r>
              <a:rPr lang="pl-PL" dirty="0"/>
              <a:t>Miara kosinusowa- implementacja</a:t>
            </a:r>
          </a:p>
        </p:txBody>
      </p:sp>
      <p:pic>
        <p:nvPicPr>
          <p:cNvPr id="10" name="Symbol zastępczy zawartości 9">
            <a:extLst>
              <a:ext uri="{FF2B5EF4-FFF2-40B4-BE49-F238E27FC236}">
                <a16:creationId xmlns:a16="http://schemas.microsoft.com/office/drawing/2014/main" id="{D37C9A55-F0AD-513B-17A2-4C92774DEBFB}"/>
              </a:ext>
            </a:extLst>
          </p:cNvPr>
          <p:cNvPicPr>
            <a:picLocks noGrp="1" noChangeAspect="1"/>
          </p:cNvPicPr>
          <p:nvPr>
            <p:ph idx="1"/>
          </p:nvPr>
        </p:nvPicPr>
        <p:blipFill>
          <a:blip r:embed="rId2"/>
          <a:stretch>
            <a:fillRect/>
          </a:stretch>
        </p:blipFill>
        <p:spPr>
          <a:xfrm>
            <a:off x="2704626" y="2291318"/>
            <a:ext cx="6782747" cy="3419952"/>
          </a:xfrm>
        </p:spPr>
      </p:pic>
    </p:spTree>
    <p:extLst>
      <p:ext uri="{BB962C8B-B14F-4D97-AF65-F5344CB8AC3E}">
        <p14:creationId xmlns:p14="http://schemas.microsoft.com/office/powerpoint/2010/main" val="2139054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E634C4-8968-9829-EA62-DD7680AC4F92}"/>
              </a:ext>
            </a:extLst>
          </p:cNvPr>
          <p:cNvSpPr>
            <a:spLocks noGrp="1"/>
          </p:cNvSpPr>
          <p:nvPr>
            <p:ph type="title"/>
          </p:nvPr>
        </p:nvSpPr>
        <p:spPr/>
        <p:txBody>
          <a:bodyPr/>
          <a:lstStyle/>
          <a:p>
            <a:r>
              <a:rPr lang="pl-PL" dirty="0"/>
              <a:t>Jądro liniowe</a:t>
            </a:r>
          </a:p>
        </p:txBody>
      </p:sp>
      <p:sp>
        <p:nvSpPr>
          <p:cNvPr id="3" name="Symbol zastępczy zawartości 2">
            <a:extLst>
              <a:ext uri="{FF2B5EF4-FFF2-40B4-BE49-F238E27FC236}">
                <a16:creationId xmlns:a16="http://schemas.microsoft.com/office/drawing/2014/main" id="{AC2CA08C-710B-1B06-25F5-7F0737046459}"/>
              </a:ext>
            </a:extLst>
          </p:cNvPr>
          <p:cNvSpPr>
            <a:spLocks noGrp="1"/>
          </p:cNvSpPr>
          <p:nvPr>
            <p:ph sz="half" idx="1"/>
          </p:nvPr>
        </p:nvSpPr>
        <p:spPr/>
        <p:txBody>
          <a:bodyPr>
            <a:normAutofit lnSpcReduction="10000"/>
          </a:bodyPr>
          <a:lstStyle/>
          <a:p>
            <a:r>
              <a:rPr lang="pl-PL" dirty="0"/>
              <a:t>Porównuje dwie próbki, mierząc, jak dobrze można je dopasować jedną do drugiej przy użyciu funkcji liniowej</a:t>
            </a:r>
          </a:p>
          <a:p>
            <a:r>
              <a:rPr lang="pl-PL" dirty="0"/>
              <a:t>Jeśli próbki są podobne, mają zbliżone wartości cech, a wynik iloczynu skalarnego (czyli miara podobieństwa) będzie wyższy.</a:t>
            </a:r>
          </a:p>
          <a:p>
            <a:r>
              <a:rPr lang="pl-PL" dirty="0"/>
              <a:t>Jeśli próbki są różne, iloczyn skalarny będzie niższy, co oznacza mniejsze podobieństwo.</a:t>
            </a:r>
          </a:p>
        </p:txBody>
      </p:sp>
      <p:pic>
        <p:nvPicPr>
          <p:cNvPr id="5" name="Obraz 4">
            <a:extLst>
              <a:ext uri="{FF2B5EF4-FFF2-40B4-BE49-F238E27FC236}">
                <a16:creationId xmlns:a16="http://schemas.microsoft.com/office/drawing/2014/main" id="{A9326B42-4623-7AF4-C1DF-11905D16167E}"/>
              </a:ext>
            </a:extLst>
          </p:cNvPr>
          <p:cNvPicPr>
            <a:picLocks noChangeAspect="1"/>
          </p:cNvPicPr>
          <p:nvPr/>
        </p:nvPicPr>
        <p:blipFill>
          <a:blip r:embed="rId2"/>
          <a:stretch>
            <a:fillRect/>
          </a:stretch>
        </p:blipFill>
        <p:spPr>
          <a:xfrm>
            <a:off x="7170431" y="396024"/>
            <a:ext cx="4391638" cy="6096851"/>
          </a:xfrm>
          <a:prstGeom prst="rect">
            <a:avLst/>
          </a:prstGeom>
        </p:spPr>
      </p:pic>
    </p:spTree>
    <p:extLst>
      <p:ext uri="{BB962C8B-B14F-4D97-AF65-F5344CB8AC3E}">
        <p14:creationId xmlns:p14="http://schemas.microsoft.com/office/powerpoint/2010/main" val="2477589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AEBD305-24A1-E72F-6D05-702AF1D650EC}"/>
              </a:ext>
            </a:extLst>
          </p:cNvPr>
          <p:cNvSpPr>
            <a:spLocks noGrp="1"/>
          </p:cNvSpPr>
          <p:nvPr>
            <p:ph type="title"/>
          </p:nvPr>
        </p:nvSpPr>
        <p:spPr/>
        <p:txBody>
          <a:bodyPr/>
          <a:lstStyle/>
          <a:p>
            <a:r>
              <a:rPr lang="pl-PL" dirty="0"/>
              <a:t>Jądro liniowe- implementacja</a:t>
            </a:r>
          </a:p>
        </p:txBody>
      </p:sp>
      <p:pic>
        <p:nvPicPr>
          <p:cNvPr id="6" name="Symbol zastępczy zawartości 5">
            <a:extLst>
              <a:ext uri="{FF2B5EF4-FFF2-40B4-BE49-F238E27FC236}">
                <a16:creationId xmlns:a16="http://schemas.microsoft.com/office/drawing/2014/main" id="{FC1223FD-1DF1-0B73-EC72-52BCDC6FDB3B}"/>
              </a:ext>
            </a:extLst>
          </p:cNvPr>
          <p:cNvPicPr>
            <a:picLocks noGrp="1" noChangeAspect="1"/>
          </p:cNvPicPr>
          <p:nvPr>
            <p:ph idx="1"/>
          </p:nvPr>
        </p:nvPicPr>
        <p:blipFill>
          <a:blip r:embed="rId2"/>
          <a:stretch>
            <a:fillRect/>
          </a:stretch>
        </p:blipFill>
        <p:spPr>
          <a:xfrm>
            <a:off x="2699863" y="2281791"/>
            <a:ext cx="6792273" cy="3439005"/>
          </a:xfrm>
        </p:spPr>
      </p:pic>
    </p:spTree>
    <p:extLst>
      <p:ext uri="{BB962C8B-B14F-4D97-AF65-F5344CB8AC3E}">
        <p14:creationId xmlns:p14="http://schemas.microsoft.com/office/powerpoint/2010/main" val="3852113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5DC98E0-914A-1039-131E-B2FD10281244}"/>
              </a:ext>
            </a:extLst>
          </p:cNvPr>
          <p:cNvSpPr>
            <a:spLocks noGrp="1"/>
          </p:cNvSpPr>
          <p:nvPr>
            <p:ph type="title"/>
          </p:nvPr>
        </p:nvSpPr>
        <p:spPr/>
        <p:txBody>
          <a:bodyPr/>
          <a:lstStyle/>
          <a:p>
            <a:r>
              <a:rPr lang="pl-PL" dirty="0"/>
              <a:t>Porównanie metod – czas wykonania</a:t>
            </a:r>
          </a:p>
        </p:txBody>
      </p:sp>
      <p:sp>
        <p:nvSpPr>
          <p:cNvPr id="3" name="Symbol zastępczy zawartości 2">
            <a:extLst>
              <a:ext uri="{FF2B5EF4-FFF2-40B4-BE49-F238E27FC236}">
                <a16:creationId xmlns:a16="http://schemas.microsoft.com/office/drawing/2014/main" id="{71C9B1D8-FDBF-E972-C434-AB57842451CF}"/>
              </a:ext>
            </a:extLst>
          </p:cNvPr>
          <p:cNvSpPr>
            <a:spLocks noGrp="1"/>
          </p:cNvSpPr>
          <p:nvPr>
            <p:ph sz="half" idx="1"/>
          </p:nvPr>
        </p:nvSpPr>
        <p:spPr>
          <a:xfrm>
            <a:off x="838200" y="3520095"/>
            <a:ext cx="5181600" cy="2656867"/>
          </a:xfrm>
        </p:spPr>
        <p:txBody>
          <a:bodyPr/>
          <a:lstStyle/>
          <a:p>
            <a:r>
              <a:rPr lang="pl-PL" dirty="0"/>
              <a:t>…</a:t>
            </a:r>
          </a:p>
        </p:txBody>
      </p:sp>
      <p:pic>
        <p:nvPicPr>
          <p:cNvPr id="7" name="Symbol zastępczy zawartości 6">
            <a:extLst>
              <a:ext uri="{FF2B5EF4-FFF2-40B4-BE49-F238E27FC236}">
                <a16:creationId xmlns:a16="http://schemas.microsoft.com/office/drawing/2014/main" id="{E9F9D075-4C19-E03B-5550-10113E53D4F6}"/>
              </a:ext>
            </a:extLst>
          </p:cNvPr>
          <p:cNvPicPr>
            <a:picLocks noGrp="1" noChangeAspect="1"/>
          </p:cNvPicPr>
          <p:nvPr>
            <p:ph sz="half" idx="2"/>
          </p:nvPr>
        </p:nvPicPr>
        <p:blipFill>
          <a:blip r:embed="rId2"/>
          <a:stretch>
            <a:fillRect/>
          </a:stretch>
        </p:blipFill>
        <p:spPr>
          <a:xfrm>
            <a:off x="838200" y="1710025"/>
            <a:ext cx="5181600" cy="1627880"/>
          </a:xfrm>
        </p:spPr>
      </p:pic>
      <p:sp>
        <p:nvSpPr>
          <p:cNvPr id="5" name="pole tekstowe 4">
            <a:extLst>
              <a:ext uri="{FF2B5EF4-FFF2-40B4-BE49-F238E27FC236}">
                <a16:creationId xmlns:a16="http://schemas.microsoft.com/office/drawing/2014/main" id="{FE6EAC00-20FA-496C-6F08-703F5A80E47A}"/>
              </a:ext>
            </a:extLst>
          </p:cNvPr>
          <p:cNvSpPr txBox="1"/>
          <p:nvPr/>
        </p:nvSpPr>
        <p:spPr>
          <a:xfrm>
            <a:off x="7248740" y="6488668"/>
            <a:ext cx="5060138" cy="369332"/>
          </a:xfrm>
          <a:prstGeom prst="rect">
            <a:avLst/>
          </a:prstGeom>
          <a:noFill/>
        </p:spPr>
        <p:txBody>
          <a:bodyPr wrap="square" rtlCol="0">
            <a:spAutoFit/>
          </a:bodyPr>
          <a:lstStyle/>
          <a:p>
            <a:r>
              <a:rPr lang="pl-PL" dirty="0"/>
              <a:t>Metody zostały przetestowane na 10 000 wierszach</a:t>
            </a:r>
          </a:p>
        </p:txBody>
      </p:sp>
      <p:pic>
        <p:nvPicPr>
          <p:cNvPr id="9" name="Obraz 8">
            <a:extLst>
              <a:ext uri="{FF2B5EF4-FFF2-40B4-BE49-F238E27FC236}">
                <a16:creationId xmlns:a16="http://schemas.microsoft.com/office/drawing/2014/main" id="{42839ADB-E89B-0835-6096-8D154F6A8934}"/>
              </a:ext>
            </a:extLst>
          </p:cNvPr>
          <p:cNvPicPr>
            <a:picLocks noChangeAspect="1"/>
          </p:cNvPicPr>
          <p:nvPr/>
        </p:nvPicPr>
        <p:blipFill>
          <a:blip r:embed="rId3"/>
          <a:stretch>
            <a:fillRect/>
          </a:stretch>
        </p:blipFill>
        <p:spPr>
          <a:xfrm>
            <a:off x="6283366" y="1727473"/>
            <a:ext cx="5181600" cy="1618343"/>
          </a:xfrm>
          <a:prstGeom prst="rect">
            <a:avLst/>
          </a:prstGeom>
        </p:spPr>
      </p:pic>
      <p:sp>
        <p:nvSpPr>
          <p:cNvPr id="10" name="Symbol zastępczy zawartości 2">
            <a:extLst>
              <a:ext uri="{FF2B5EF4-FFF2-40B4-BE49-F238E27FC236}">
                <a16:creationId xmlns:a16="http://schemas.microsoft.com/office/drawing/2014/main" id="{87E7BD8A-181C-0020-3469-DFB9A09864C3}"/>
              </a:ext>
            </a:extLst>
          </p:cNvPr>
          <p:cNvSpPr txBox="1">
            <a:spLocks/>
          </p:cNvSpPr>
          <p:nvPr/>
        </p:nvSpPr>
        <p:spPr>
          <a:xfrm>
            <a:off x="6283366" y="3533805"/>
            <a:ext cx="5181600" cy="26568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t>…</a:t>
            </a:r>
          </a:p>
        </p:txBody>
      </p:sp>
    </p:spTree>
    <p:extLst>
      <p:ext uri="{BB962C8B-B14F-4D97-AF65-F5344CB8AC3E}">
        <p14:creationId xmlns:p14="http://schemas.microsoft.com/office/powerpoint/2010/main" val="1137808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5DC98E0-914A-1039-131E-B2FD10281244}"/>
              </a:ext>
            </a:extLst>
          </p:cNvPr>
          <p:cNvSpPr>
            <a:spLocks noGrp="1"/>
          </p:cNvSpPr>
          <p:nvPr>
            <p:ph type="title"/>
          </p:nvPr>
        </p:nvSpPr>
        <p:spPr/>
        <p:txBody>
          <a:bodyPr/>
          <a:lstStyle/>
          <a:p>
            <a:r>
              <a:rPr lang="pl-PL" dirty="0"/>
              <a:t>Porównanie metod – pamięć</a:t>
            </a:r>
          </a:p>
        </p:txBody>
      </p:sp>
      <p:sp>
        <p:nvSpPr>
          <p:cNvPr id="3" name="Symbol zastępczy zawartości 2">
            <a:extLst>
              <a:ext uri="{FF2B5EF4-FFF2-40B4-BE49-F238E27FC236}">
                <a16:creationId xmlns:a16="http://schemas.microsoft.com/office/drawing/2014/main" id="{71C9B1D8-FDBF-E972-C434-AB57842451CF}"/>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CBFD210F-E8A1-7352-E5D1-28CA1C921A34}"/>
              </a:ext>
            </a:extLst>
          </p:cNvPr>
          <p:cNvSpPr>
            <a:spLocks noGrp="1"/>
          </p:cNvSpPr>
          <p:nvPr>
            <p:ph sz="half" idx="2"/>
          </p:nvPr>
        </p:nvSpPr>
        <p:spPr/>
        <p:txBody>
          <a:bodyPr/>
          <a:lstStyle/>
          <a:p>
            <a:endParaRPr lang="pl-PL"/>
          </a:p>
        </p:txBody>
      </p:sp>
      <p:sp>
        <p:nvSpPr>
          <p:cNvPr id="5" name="pole tekstowe 4">
            <a:extLst>
              <a:ext uri="{FF2B5EF4-FFF2-40B4-BE49-F238E27FC236}">
                <a16:creationId xmlns:a16="http://schemas.microsoft.com/office/drawing/2014/main" id="{FE6EAC00-20FA-496C-6F08-703F5A80E47A}"/>
              </a:ext>
            </a:extLst>
          </p:cNvPr>
          <p:cNvSpPr txBox="1"/>
          <p:nvPr/>
        </p:nvSpPr>
        <p:spPr>
          <a:xfrm>
            <a:off x="7248740" y="6488668"/>
            <a:ext cx="5060138" cy="369332"/>
          </a:xfrm>
          <a:prstGeom prst="rect">
            <a:avLst/>
          </a:prstGeom>
          <a:noFill/>
        </p:spPr>
        <p:txBody>
          <a:bodyPr wrap="square" rtlCol="0">
            <a:spAutoFit/>
          </a:bodyPr>
          <a:lstStyle/>
          <a:p>
            <a:r>
              <a:rPr lang="pl-PL" dirty="0"/>
              <a:t>Metody zostały przetestowane na 10 000 wierszach</a:t>
            </a:r>
          </a:p>
        </p:txBody>
      </p:sp>
    </p:spTree>
    <p:extLst>
      <p:ext uri="{BB962C8B-B14F-4D97-AF65-F5344CB8AC3E}">
        <p14:creationId xmlns:p14="http://schemas.microsoft.com/office/powerpoint/2010/main" val="274734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572459B-8684-6A26-8FA8-A37536B83455}"/>
              </a:ext>
            </a:extLst>
          </p:cNvPr>
          <p:cNvSpPr>
            <a:spLocks noGrp="1"/>
          </p:cNvSpPr>
          <p:nvPr>
            <p:ph type="title"/>
          </p:nvPr>
        </p:nvSpPr>
        <p:spPr/>
        <p:txBody>
          <a:bodyPr/>
          <a:lstStyle/>
          <a:p>
            <a:r>
              <a:rPr lang="pl-PL" dirty="0"/>
              <a:t>Funkcja wyszukująca i wizualizująca</a:t>
            </a:r>
          </a:p>
        </p:txBody>
      </p:sp>
      <p:pic>
        <p:nvPicPr>
          <p:cNvPr id="14" name="Symbol zastępczy zawartości 13">
            <a:extLst>
              <a:ext uri="{FF2B5EF4-FFF2-40B4-BE49-F238E27FC236}">
                <a16:creationId xmlns:a16="http://schemas.microsoft.com/office/drawing/2014/main" id="{E579B09A-E7E1-1170-F61C-842E2C25DAD6}"/>
              </a:ext>
            </a:extLst>
          </p:cNvPr>
          <p:cNvPicPr>
            <a:picLocks noGrp="1" noChangeAspect="1"/>
          </p:cNvPicPr>
          <p:nvPr>
            <p:ph sz="half" idx="2"/>
          </p:nvPr>
        </p:nvPicPr>
        <p:blipFill>
          <a:blip r:embed="rId2"/>
          <a:stretch>
            <a:fillRect/>
          </a:stretch>
        </p:blipFill>
        <p:spPr>
          <a:xfrm>
            <a:off x="6311421" y="1690688"/>
            <a:ext cx="4159489" cy="4824091"/>
          </a:xfrm>
        </p:spPr>
      </p:pic>
      <p:pic>
        <p:nvPicPr>
          <p:cNvPr id="12" name="Symbol zastępczy zawartości 11">
            <a:extLst>
              <a:ext uri="{FF2B5EF4-FFF2-40B4-BE49-F238E27FC236}">
                <a16:creationId xmlns:a16="http://schemas.microsoft.com/office/drawing/2014/main" id="{01C16581-5375-B45F-13AA-1E37C38CFD00}"/>
              </a:ext>
            </a:extLst>
          </p:cNvPr>
          <p:cNvPicPr>
            <a:picLocks noGrp="1" noChangeAspect="1"/>
          </p:cNvPicPr>
          <p:nvPr>
            <p:ph sz="half" idx="1"/>
          </p:nvPr>
        </p:nvPicPr>
        <p:blipFill>
          <a:blip r:embed="rId3"/>
          <a:stretch>
            <a:fillRect/>
          </a:stretch>
        </p:blipFill>
        <p:spPr>
          <a:xfrm>
            <a:off x="838201" y="1690688"/>
            <a:ext cx="5181600" cy="2606175"/>
          </a:xfrm>
        </p:spPr>
      </p:pic>
      <p:pic>
        <p:nvPicPr>
          <p:cNvPr id="16" name="Obraz 15">
            <a:extLst>
              <a:ext uri="{FF2B5EF4-FFF2-40B4-BE49-F238E27FC236}">
                <a16:creationId xmlns:a16="http://schemas.microsoft.com/office/drawing/2014/main" id="{52325758-503A-F878-373B-5E5A7581F2F6}"/>
              </a:ext>
            </a:extLst>
          </p:cNvPr>
          <p:cNvPicPr>
            <a:picLocks noChangeAspect="1"/>
          </p:cNvPicPr>
          <p:nvPr/>
        </p:nvPicPr>
        <p:blipFill>
          <a:blip r:embed="rId4"/>
          <a:stretch>
            <a:fillRect/>
          </a:stretch>
        </p:blipFill>
        <p:spPr>
          <a:xfrm>
            <a:off x="838200" y="4426577"/>
            <a:ext cx="5181600" cy="2084475"/>
          </a:xfrm>
          <a:prstGeom prst="rect">
            <a:avLst/>
          </a:prstGeom>
        </p:spPr>
      </p:pic>
    </p:spTree>
    <p:extLst>
      <p:ext uri="{BB962C8B-B14F-4D97-AF65-F5344CB8AC3E}">
        <p14:creationId xmlns:p14="http://schemas.microsoft.com/office/powerpoint/2010/main" val="2565826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5E6AE2B-2D56-68A3-F3CB-8CAE61093D88}"/>
              </a:ext>
            </a:extLst>
          </p:cNvPr>
          <p:cNvSpPr>
            <a:spLocks noGrp="1"/>
          </p:cNvSpPr>
          <p:nvPr>
            <p:ph type="title"/>
          </p:nvPr>
        </p:nvSpPr>
        <p:spPr/>
        <p:txBody>
          <a:bodyPr/>
          <a:lstStyle/>
          <a:p>
            <a:r>
              <a:rPr lang="pl-PL" dirty="0"/>
              <a:t>Rezultat</a:t>
            </a:r>
          </a:p>
        </p:txBody>
      </p:sp>
      <p:pic>
        <p:nvPicPr>
          <p:cNvPr id="14" name="Symbol zastępczy zawartości 13">
            <a:extLst>
              <a:ext uri="{FF2B5EF4-FFF2-40B4-BE49-F238E27FC236}">
                <a16:creationId xmlns:a16="http://schemas.microsoft.com/office/drawing/2014/main" id="{C2921A79-CFF9-6732-FF9D-55BA557CDF9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10768"/>
            <a:ext cx="5181600" cy="3381052"/>
          </a:xfrm>
        </p:spPr>
      </p:pic>
      <p:pic>
        <p:nvPicPr>
          <p:cNvPr id="16" name="Symbol zastępczy zawartości 15">
            <a:extLst>
              <a:ext uri="{FF2B5EF4-FFF2-40B4-BE49-F238E27FC236}">
                <a16:creationId xmlns:a16="http://schemas.microsoft.com/office/drawing/2014/main" id="{6917942F-185D-7B6C-7DB0-852518BFF4A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355786"/>
            <a:ext cx="5181600" cy="3291016"/>
          </a:xfrm>
        </p:spPr>
      </p:pic>
    </p:spTree>
    <p:extLst>
      <p:ext uri="{BB962C8B-B14F-4D97-AF65-F5344CB8AC3E}">
        <p14:creationId xmlns:p14="http://schemas.microsoft.com/office/powerpoint/2010/main" val="4082954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7B7566-323A-CB19-55A1-FC69DE490A73}"/>
              </a:ext>
            </a:extLst>
          </p:cNvPr>
          <p:cNvSpPr>
            <a:spLocks noGrp="1"/>
          </p:cNvSpPr>
          <p:nvPr>
            <p:ph type="title"/>
          </p:nvPr>
        </p:nvSpPr>
        <p:spPr/>
        <p:txBody>
          <a:bodyPr/>
          <a:lstStyle/>
          <a:p>
            <a:r>
              <a:rPr lang="pl-PL" dirty="0"/>
              <a:t>Opis problemu</a:t>
            </a:r>
          </a:p>
        </p:txBody>
      </p:sp>
      <p:sp>
        <p:nvSpPr>
          <p:cNvPr id="3" name="Symbol zastępczy zawartości 2">
            <a:extLst>
              <a:ext uri="{FF2B5EF4-FFF2-40B4-BE49-F238E27FC236}">
                <a16:creationId xmlns:a16="http://schemas.microsoft.com/office/drawing/2014/main" id="{F7874BCB-0F40-5A65-60D5-14FFE3A1CDA3}"/>
              </a:ext>
            </a:extLst>
          </p:cNvPr>
          <p:cNvSpPr>
            <a:spLocks noGrp="1"/>
          </p:cNvSpPr>
          <p:nvPr>
            <p:ph idx="1"/>
          </p:nvPr>
        </p:nvSpPr>
        <p:spPr/>
        <p:txBody>
          <a:bodyPr/>
          <a:lstStyle/>
          <a:p>
            <a:r>
              <a:rPr lang="pl-PL" dirty="0"/>
              <a:t>Celem naszego projektu jest wykorzystanie technik </a:t>
            </a:r>
            <a:r>
              <a:rPr lang="pl-PL" b="1" dirty="0"/>
              <a:t>NLP</a:t>
            </a:r>
            <a:r>
              <a:rPr lang="pl-PL" dirty="0"/>
              <a:t> (przetwarzania języka naturalnego) do stworzenia systemu rekomendacji filmów. </a:t>
            </a:r>
          </a:p>
          <a:p>
            <a:r>
              <a:rPr lang="pl-PL" dirty="0"/>
              <a:t>Chcemy zaproponować użytkownikowi filmy podobne do tego, który ich interesuje, bazując na </a:t>
            </a:r>
            <a:r>
              <a:rPr lang="pl-PL" b="1" dirty="0"/>
              <a:t>analizie opisów filmów</a:t>
            </a:r>
            <a:endParaRPr lang="pl-PL" dirty="0"/>
          </a:p>
        </p:txBody>
      </p:sp>
    </p:spTree>
    <p:extLst>
      <p:ext uri="{BB962C8B-B14F-4D97-AF65-F5344CB8AC3E}">
        <p14:creationId xmlns:p14="http://schemas.microsoft.com/office/powerpoint/2010/main" val="307149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5289F1A-E502-55EA-E95E-F9B1A35EA2A4}"/>
              </a:ext>
            </a:extLst>
          </p:cNvPr>
          <p:cNvSpPr>
            <a:spLocks noGrp="1"/>
          </p:cNvSpPr>
          <p:nvPr>
            <p:ph type="title"/>
          </p:nvPr>
        </p:nvSpPr>
        <p:spPr/>
        <p:txBody>
          <a:bodyPr/>
          <a:lstStyle/>
          <a:p>
            <a:r>
              <a:rPr lang="pl-PL" dirty="0"/>
              <a:t>Rezultat (2)</a:t>
            </a:r>
          </a:p>
        </p:txBody>
      </p:sp>
      <p:pic>
        <p:nvPicPr>
          <p:cNvPr id="6" name="Symbol zastępczy zawartości 5">
            <a:extLst>
              <a:ext uri="{FF2B5EF4-FFF2-40B4-BE49-F238E27FC236}">
                <a16:creationId xmlns:a16="http://schemas.microsoft.com/office/drawing/2014/main" id="{2EA2F68A-2F55-85D9-B96B-F6BE75FB112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509904"/>
            <a:ext cx="5181600" cy="2982779"/>
          </a:xfrm>
        </p:spPr>
      </p:pic>
      <p:pic>
        <p:nvPicPr>
          <p:cNvPr id="8" name="Symbol zastępczy zawartości 7">
            <a:extLst>
              <a:ext uri="{FF2B5EF4-FFF2-40B4-BE49-F238E27FC236}">
                <a16:creationId xmlns:a16="http://schemas.microsoft.com/office/drawing/2014/main" id="{41E829D8-AB28-7A76-A62D-D218207AA4D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286257"/>
            <a:ext cx="5181600" cy="3430073"/>
          </a:xfrm>
        </p:spPr>
      </p:pic>
    </p:spTree>
    <p:extLst>
      <p:ext uri="{BB962C8B-B14F-4D97-AF65-F5344CB8AC3E}">
        <p14:creationId xmlns:p14="http://schemas.microsoft.com/office/powerpoint/2010/main" val="1532141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84B747B-24C7-1D8D-2EEA-3E72BBDA1208}"/>
              </a:ext>
            </a:extLst>
          </p:cNvPr>
          <p:cNvSpPr>
            <a:spLocks noGrp="1"/>
          </p:cNvSpPr>
          <p:nvPr>
            <p:ph type="title"/>
          </p:nvPr>
        </p:nvSpPr>
        <p:spPr/>
        <p:txBody>
          <a:bodyPr/>
          <a:lstStyle/>
          <a:p>
            <a:r>
              <a:rPr lang="pl-PL" dirty="0"/>
              <a:t>Rezultat (3)</a:t>
            </a:r>
          </a:p>
        </p:txBody>
      </p:sp>
      <p:pic>
        <p:nvPicPr>
          <p:cNvPr id="6" name="Symbol zastępczy zawartości 5">
            <a:extLst>
              <a:ext uri="{FF2B5EF4-FFF2-40B4-BE49-F238E27FC236}">
                <a16:creationId xmlns:a16="http://schemas.microsoft.com/office/drawing/2014/main" id="{E700A4A9-869F-1523-FC09-6F6147F8C53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97226"/>
            <a:ext cx="5181600" cy="3208135"/>
          </a:xfrm>
        </p:spPr>
      </p:pic>
      <p:pic>
        <p:nvPicPr>
          <p:cNvPr id="8" name="Symbol zastępczy zawartości 7">
            <a:extLst>
              <a:ext uri="{FF2B5EF4-FFF2-40B4-BE49-F238E27FC236}">
                <a16:creationId xmlns:a16="http://schemas.microsoft.com/office/drawing/2014/main" id="{23F87507-0B2C-7C48-A41E-BD952A0E88C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533174"/>
            <a:ext cx="5181600" cy="2936240"/>
          </a:xfrm>
        </p:spPr>
      </p:pic>
    </p:spTree>
    <p:extLst>
      <p:ext uri="{BB962C8B-B14F-4D97-AF65-F5344CB8AC3E}">
        <p14:creationId xmlns:p14="http://schemas.microsoft.com/office/powerpoint/2010/main" val="170170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00589C4-2EAD-56D8-E25A-6EEEE97259EC}"/>
              </a:ext>
            </a:extLst>
          </p:cNvPr>
          <p:cNvSpPr>
            <a:spLocks noGrp="1"/>
          </p:cNvSpPr>
          <p:nvPr>
            <p:ph type="title"/>
          </p:nvPr>
        </p:nvSpPr>
        <p:spPr/>
        <p:txBody>
          <a:bodyPr/>
          <a:lstStyle/>
          <a:p>
            <a:r>
              <a:rPr lang="pl-PL" dirty="0"/>
              <a:t>Wady projektu</a:t>
            </a:r>
          </a:p>
        </p:txBody>
      </p:sp>
      <p:sp>
        <p:nvSpPr>
          <p:cNvPr id="3" name="Symbol zastępczy zawartości 2">
            <a:extLst>
              <a:ext uri="{FF2B5EF4-FFF2-40B4-BE49-F238E27FC236}">
                <a16:creationId xmlns:a16="http://schemas.microsoft.com/office/drawing/2014/main" id="{1B744D5A-2119-C4D8-6D77-A927BDDB78BF}"/>
              </a:ext>
            </a:extLst>
          </p:cNvPr>
          <p:cNvSpPr>
            <a:spLocks noGrp="1"/>
          </p:cNvSpPr>
          <p:nvPr>
            <p:ph sz="half" idx="1"/>
          </p:nvPr>
        </p:nvSpPr>
        <p:spPr/>
        <p:txBody>
          <a:bodyPr/>
          <a:lstStyle/>
          <a:p>
            <a:r>
              <a:rPr lang="pl-PL" dirty="0"/>
              <a:t>Nie radzi sobie idealnie z filmami o tej samej nazwie</a:t>
            </a:r>
          </a:p>
          <a:p>
            <a:pPr lvl="1"/>
            <a:r>
              <a:rPr lang="pl-PL" dirty="0"/>
              <a:t>bierzemy najpopularniejszy</a:t>
            </a:r>
          </a:p>
          <a:p>
            <a:r>
              <a:rPr lang="pl-PL" dirty="0" err="1"/>
              <a:t>Output</a:t>
            </a:r>
            <a:r>
              <a:rPr lang="pl-PL" dirty="0"/>
              <a:t> jest dobry, ale mógłby być lepszy.</a:t>
            </a:r>
          </a:p>
          <a:p>
            <a:r>
              <a:rPr lang="pl-PL" dirty="0"/>
              <a:t>Dane na których operujemy są przestarzałe (6 lat)</a:t>
            </a:r>
          </a:p>
        </p:txBody>
      </p:sp>
    </p:spTree>
    <p:extLst>
      <p:ext uri="{BB962C8B-B14F-4D97-AF65-F5344CB8AC3E}">
        <p14:creationId xmlns:p14="http://schemas.microsoft.com/office/powerpoint/2010/main" val="3928614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2AF0127-1E52-BC54-E5D8-F9A5952AC954}"/>
              </a:ext>
            </a:extLst>
          </p:cNvPr>
          <p:cNvSpPr>
            <a:spLocks noGrp="1"/>
          </p:cNvSpPr>
          <p:nvPr>
            <p:ph type="ctrTitle"/>
          </p:nvPr>
        </p:nvSpPr>
        <p:spPr/>
        <p:txBody>
          <a:bodyPr/>
          <a:lstStyle/>
          <a:p>
            <a:r>
              <a:rPr lang="pl-PL" dirty="0"/>
              <a:t>Dziękujemy za uwagę</a:t>
            </a:r>
          </a:p>
        </p:txBody>
      </p:sp>
    </p:spTree>
    <p:extLst>
      <p:ext uri="{BB962C8B-B14F-4D97-AF65-F5344CB8AC3E}">
        <p14:creationId xmlns:p14="http://schemas.microsoft.com/office/powerpoint/2010/main" val="2968714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38F78A-55F8-8405-6BDB-FE4B1BBB50FD}"/>
              </a:ext>
            </a:extLst>
          </p:cNvPr>
          <p:cNvSpPr>
            <a:spLocks noGrp="1"/>
          </p:cNvSpPr>
          <p:nvPr>
            <p:ph type="title"/>
          </p:nvPr>
        </p:nvSpPr>
        <p:spPr/>
        <p:txBody>
          <a:bodyPr/>
          <a:lstStyle/>
          <a:p>
            <a:r>
              <a:rPr lang="pl-PL" dirty="0"/>
              <a:t>Zbiór danych</a:t>
            </a:r>
          </a:p>
        </p:txBody>
      </p:sp>
      <p:sp>
        <p:nvSpPr>
          <p:cNvPr id="3" name="Symbol zastępczy zawartości 2">
            <a:extLst>
              <a:ext uri="{FF2B5EF4-FFF2-40B4-BE49-F238E27FC236}">
                <a16:creationId xmlns:a16="http://schemas.microsoft.com/office/drawing/2014/main" id="{B850F6AF-53B6-522B-FCA0-F226BE6C1D3C}"/>
              </a:ext>
            </a:extLst>
          </p:cNvPr>
          <p:cNvSpPr>
            <a:spLocks noGrp="1"/>
          </p:cNvSpPr>
          <p:nvPr>
            <p:ph idx="1"/>
          </p:nvPr>
        </p:nvSpPr>
        <p:spPr>
          <a:xfrm>
            <a:off x="838200" y="1697038"/>
            <a:ext cx="10515600" cy="2982912"/>
          </a:xfrm>
        </p:spPr>
        <p:txBody>
          <a:bodyPr>
            <a:normAutofit fontScale="92500" lnSpcReduction="10000"/>
          </a:bodyPr>
          <a:lstStyle/>
          <a:p>
            <a:r>
              <a:rPr lang="pl-PL" i="1" dirty="0"/>
              <a:t>The Movies </a:t>
            </a:r>
            <a:r>
              <a:rPr lang="pl-PL" i="1" dirty="0" err="1"/>
              <a:t>Dataset</a:t>
            </a:r>
            <a:endParaRPr lang="pl-PL" i="1" dirty="0"/>
          </a:p>
          <a:p>
            <a:pPr lvl="1"/>
            <a:r>
              <a:rPr lang="pl-PL" i="1" dirty="0"/>
              <a:t>źródło: kaggle.com</a:t>
            </a:r>
          </a:p>
          <a:p>
            <a:pPr lvl="1"/>
            <a:r>
              <a:rPr lang="pl-PL" i="1" dirty="0"/>
              <a:t>twórca: </a:t>
            </a:r>
            <a:r>
              <a:rPr lang="pl-PL" i="1" dirty="0" err="1"/>
              <a:t>rounakbanik</a:t>
            </a:r>
            <a:endParaRPr lang="pl-PL" i="1" dirty="0"/>
          </a:p>
          <a:p>
            <a:pPr lvl="1"/>
            <a:r>
              <a:rPr lang="pl-PL" i="1" dirty="0"/>
              <a:t>ostatnia aktualizacja: 6 lat temu</a:t>
            </a:r>
          </a:p>
          <a:p>
            <a:r>
              <a:rPr lang="pl-PL" dirty="0"/>
              <a:t>45 000 rekordów</a:t>
            </a:r>
          </a:p>
          <a:p>
            <a:r>
              <a:rPr lang="pl-PL" dirty="0"/>
              <a:t>movies_metadata.csv </a:t>
            </a:r>
          </a:p>
          <a:p>
            <a:pPr lvl="1"/>
            <a:r>
              <a:rPr lang="pl-PL" dirty="0"/>
              <a:t>24 kolumny z metadanymi</a:t>
            </a:r>
          </a:p>
          <a:p>
            <a:pPr lvl="1"/>
            <a:r>
              <a:rPr lang="pl-PL" dirty="0"/>
              <a:t>34.45 MB</a:t>
            </a:r>
          </a:p>
        </p:txBody>
      </p:sp>
      <p:pic>
        <p:nvPicPr>
          <p:cNvPr id="9" name="Obraz 8">
            <a:extLst>
              <a:ext uri="{FF2B5EF4-FFF2-40B4-BE49-F238E27FC236}">
                <a16:creationId xmlns:a16="http://schemas.microsoft.com/office/drawing/2014/main" id="{6DB0A9B4-B4DE-1D17-5764-6ABC78C02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6796" y="130175"/>
            <a:ext cx="3196857" cy="6597650"/>
          </a:xfrm>
          <a:prstGeom prst="rect">
            <a:avLst/>
          </a:prstGeom>
        </p:spPr>
      </p:pic>
    </p:spTree>
    <p:extLst>
      <p:ext uri="{BB962C8B-B14F-4D97-AF65-F5344CB8AC3E}">
        <p14:creationId xmlns:p14="http://schemas.microsoft.com/office/powerpoint/2010/main" val="2388453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5A12402-A94E-1797-2316-FE1E4DCC8A02}"/>
              </a:ext>
            </a:extLst>
          </p:cNvPr>
          <p:cNvSpPr>
            <a:spLocks noGrp="1"/>
          </p:cNvSpPr>
          <p:nvPr>
            <p:ph type="title"/>
          </p:nvPr>
        </p:nvSpPr>
        <p:spPr/>
        <p:txBody>
          <a:bodyPr/>
          <a:lstStyle/>
          <a:p>
            <a:r>
              <a:rPr lang="pl-PL" dirty="0"/>
              <a:t>Moduły wykorzystywane w projekcie:</a:t>
            </a:r>
          </a:p>
        </p:txBody>
      </p:sp>
      <p:sp>
        <p:nvSpPr>
          <p:cNvPr id="3" name="Symbol zastępczy zawartości 2">
            <a:extLst>
              <a:ext uri="{FF2B5EF4-FFF2-40B4-BE49-F238E27FC236}">
                <a16:creationId xmlns:a16="http://schemas.microsoft.com/office/drawing/2014/main" id="{CFA6E642-BAAC-1C5C-BDDE-A995765FE999}"/>
              </a:ext>
            </a:extLst>
          </p:cNvPr>
          <p:cNvSpPr>
            <a:spLocks noGrp="1"/>
          </p:cNvSpPr>
          <p:nvPr>
            <p:ph idx="1"/>
          </p:nvPr>
        </p:nvSpPr>
        <p:spPr/>
        <p:txBody>
          <a:bodyPr/>
          <a:lstStyle/>
          <a:p>
            <a:r>
              <a:rPr lang="pl-PL" b="1" i="1" dirty="0" err="1"/>
              <a:t>numpy</a:t>
            </a:r>
            <a:r>
              <a:rPr lang="pl-PL" i="1" dirty="0"/>
              <a:t>, </a:t>
            </a:r>
            <a:r>
              <a:rPr lang="pl-PL" b="1" i="1" dirty="0" err="1"/>
              <a:t>pandas</a:t>
            </a:r>
            <a:r>
              <a:rPr lang="pl-PL" i="1" dirty="0"/>
              <a:t> </a:t>
            </a:r>
            <a:r>
              <a:rPr lang="pl-PL" dirty="0"/>
              <a:t>- gromadzenie i porządkowanie danych</a:t>
            </a:r>
          </a:p>
          <a:p>
            <a:r>
              <a:rPr lang="pl-PL" b="1" i="1" dirty="0" err="1"/>
              <a:t>matplotlib.pyplot</a:t>
            </a:r>
            <a:r>
              <a:rPr lang="pl-PL" b="1" i="1" dirty="0"/>
              <a:t> </a:t>
            </a:r>
            <a:r>
              <a:rPr lang="pl-PL" dirty="0"/>
              <a:t>- wizualizacja danych</a:t>
            </a:r>
          </a:p>
          <a:p>
            <a:r>
              <a:rPr lang="pl-PL" b="1" i="1" dirty="0" err="1"/>
              <a:t>sklearn</a:t>
            </a:r>
            <a:r>
              <a:rPr lang="pl-PL" dirty="0"/>
              <a:t> (z pakietu </a:t>
            </a:r>
            <a:r>
              <a:rPr lang="pl-PL" b="1" dirty="0" err="1"/>
              <a:t>scikit-learn</a:t>
            </a:r>
            <a:r>
              <a:rPr lang="pl-PL" dirty="0"/>
              <a:t>) - rozbudowane narzędzie do m.in </a:t>
            </a:r>
            <a:r>
              <a:rPr lang="pl-PL" i="1" dirty="0" err="1"/>
              <a:t>machine</a:t>
            </a:r>
            <a:r>
              <a:rPr lang="pl-PL" i="1" dirty="0"/>
              <a:t> learningu</a:t>
            </a:r>
          </a:p>
        </p:txBody>
      </p:sp>
    </p:spTree>
    <p:extLst>
      <p:ext uri="{BB962C8B-B14F-4D97-AF65-F5344CB8AC3E}">
        <p14:creationId xmlns:p14="http://schemas.microsoft.com/office/powerpoint/2010/main" val="201477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EA1C497-E5BD-6464-F7B0-4BF724B64ACE}"/>
              </a:ext>
            </a:extLst>
          </p:cNvPr>
          <p:cNvSpPr>
            <a:spLocks noGrp="1"/>
          </p:cNvSpPr>
          <p:nvPr>
            <p:ph type="title"/>
          </p:nvPr>
        </p:nvSpPr>
        <p:spPr/>
        <p:txBody>
          <a:bodyPr/>
          <a:lstStyle/>
          <a:p>
            <a:r>
              <a:rPr lang="pl-PL" dirty="0"/>
              <a:t>Eksploracja danych</a:t>
            </a:r>
          </a:p>
        </p:txBody>
      </p:sp>
      <p:sp>
        <p:nvSpPr>
          <p:cNvPr id="6" name="Symbol zastępczy tekstu 5">
            <a:extLst>
              <a:ext uri="{FF2B5EF4-FFF2-40B4-BE49-F238E27FC236}">
                <a16:creationId xmlns:a16="http://schemas.microsoft.com/office/drawing/2014/main" id="{5371630A-55E7-2244-7D05-8D8E3BBEE4E7}"/>
              </a:ext>
            </a:extLst>
          </p:cNvPr>
          <p:cNvSpPr>
            <a:spLocks noGrp="1"/>
          </p:cNvSpPr>
          <p:nvPr>
            <p:ph type="body" idx="1"/>
          </p:nvPr>
        </p:nvSpPr>
        <p:spPr>
          <a:xfrm>
            <a:off x="839788" y="2089149"/>
            <a:ext cx="5157787" cy="415925"/>
          </a:xfrm>
        </p:spPr>
        <p:txBody>
          <a:bodyPr>
            <a:normAutofit/>
          </a:bodyPr>
          <a:lstStyle/>
          <a:p>
            <a:r>
              <a:rPr lang="pl-PL" sz="1600" dirty="0"/>
              <a:t>Input</a:t>
            </a:r>
          </a:p>
        </p:txBody>
      </p:sp>
      <p:sp>
        <p:nvSpPr>
          <p:cNvPr id="7" name="Symbol zastępczy tekstu 6">
            <a:extLst>
              <a:ext uri="{FF2B5EF4-FFF2-40B4-BE49-F238E27FC236}">
                <a16:creationId xmlns:a16="http://schemas.microsoft.com/office/drawing/2014/main" id="{B08CAEEB-4AE5-08BC-AF2D-132327B00CD6}"/>
              </a:ext>
            </a:extLst>
          </p:cNvPr>
          <p:cNvSpPr>
            <a:spLocks noGrp="1"/>
          </p:cNvSpPr>
          <p:nvPr>
            <p:ph type="body" sz="quarter" idx="3"/>
          </p:nvPr>
        </p:nvSpPr>
        <p:spPr>
          <a:xfrm>
            <a:off x="6172200" y="2089149"/>
            <a:ext cx="5183188" cy="415925"/>
          </a:xfrm>
        </p:spPr>
        <p:txBody>
          <a:bodyPr>
            <a:normAutofit/>
          </a:bodyPr>
          <a:lstStyle/>
          <a:p>
            <a:r>
              <a:rPr lang="pl-PL" sz="1600" dirty="0" err="1"/>
              <a:t>Output</a:t>
            </a:r>
            <a:endParaRPr lang="pl-PL" sz="1600" dirty="0"/>
          </a:p>
        </p:txBody>
      </p:sp>
      <p:pic>
        <p:nvPicPr>
          <p:cNvPr id="8" name="Obraz 7">
            <a:extLst>
              <a:ext uri="{FF2B5EF4-FFF2-40B4-BE49-F238E27FC236}">
                <a16:creationId xmlns:a16="http://schemas.microsoft.com/office/drawing/2014/main" id="{3C9D2A05-E13B-36E4-A424-1062A5607625}"/>
              </a:ext>
            </a:extLst>
          </p:cNvPr>
          <p:cNvPicPr>
            <a:picLocks noChangeAspect="1"/>
          </p:cNvPicPr>
          <p:nvPr/>
        </p:nvPicPr>
        <p:blipFill>
          <a:blip r:embed="rId2"/>
          <a:stretch>
            <a:fillRect/>
          </a:stretch>
        </p:blipFill>
        <p:spPr>
          <a:xfrm>
            <a:off x="9008911" y="2505074"/>
            <a:ext cx="2138362" cy="3118262"/>
          </a:xfrm>
          <a:prstGeom prst="rect">
            <a:avLst/>
          </a:prstGeom>
        </p:spPr>
      </p:pic>
      <p:pic>
        <p:nvPicPr>
          <p:cNvPr id="11" name="Obraz 10">
            <a:extLst>
              <a:ext uri="{FF2B5EF4-FFF2-40B4-BE49-F238E27FC236}">
                <a16:creationId xmlns:a16="http://schemas.microsoft.com/office/drawing/2014/main" id="{46A697FC-23FF-CA06-9A6A-A9AD66BB5327}"/>
              </a:ext>
            </a:extLst>
          </p:cNvPr>
          <p:cNvPicPr>
            <a:picLocks noChangeAspect="1"/>
          </p:cNvPicPr>
          <p:nvPr/>
        </p:nvPicPr>
        <p:blipFill>
          <a:blip r:embed="rId3"/>
          <a:stretch>
            <a:fillRect/>
          </a:stretch>
        </p:blipFill>
        <p:spPr>
          <a:xfrm>
            <a:off x="6263552" y="2508804"/>
            <a:ext cx="2479382" cy="3118262"/>
          </a:xfrm>
          <a:prstGeom prst="rect">
            <a:avLst/>
          </a:prstGeom>
        </p:spPr>
      </p:pic>
      <p:pic>
        <p:nvPicPr>
          <p:cNvPr id="14" name="Obraz 13">
            <a:extLst>
              <a:ext uri="{FF2B5EF4-FFF2-40B4-BE49-F238E27FC236}">
                <a16:creationId xmlns:a16="http://schemas.microsoft.com/office/drawing/2014/main" id="{46E4F9FD-A46A-23B1-73EF-E84A8AC07CC2}"/>
              </a:ext>
            </a:extLst>
          </p:cNvPr>
          <p:cNvPicPr>
            <a:picLocks noChangeAspect="1"/>
          </p:cNvPicPr>
          <p:nvPr/>
        </p:nvPicPr>
        <p:blipFill>
          <a:blip r:embed="rId4"/>
          <a:stretch>
            <a:fillRect/>
          </a:stretch>
        </p:blipFill>
        <p:spPr>
          <a:xfrm>
            <a:off x="925385" y="2505075"/>
            <a:ext cx="4240631" cy="923926"/>
          </a:xfrm>
          <a:prstGeom prst="rect">
            <a:avLst/>
          </a:prstGeom>
        </p:spPr>
      </p:pic>
    </p:spTree>
    <p:extLst>
      <p:ext uri="{BB962C8B-B14F-4D97-AF65-F5344CB8AC3E}">
        <p14:creationId xmlns:p14="http://schemas.microsoft.com/office/powerpoint/2010/main" val="1956145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ytuł 16">
            <a:extLst>
              <a:ext uri="{FF2B5EF4-FFF2-40B4-BE49-F238E27FC236}">
                <a16:creationId xmlns:a16="http://schemas.microsoft.com/office/drawing/2014/main" id="{CDFBDF2B-DF74-3918-16F5-9DAE24BD6263}"/>
              </a:ext>
            </a:extLst>
          </p:cNvPr>
          <p:cNvSpPr>
            <a:spLocks noGrp="1"/>
          </p:cNvSpPr>
          <p:nvPr>
            <p:ph type="title"/>
          </p:nvPr>
        </p:nvSpPr>
        <p:spPr/>
        <p:txBody>
          <a:bodyPr/>
          <a:lstStyle/>
          <a:p>
            <a:r>
              <a:rPr lang="pl-PL" dirty="0" err="1"/>
              <a:t>Preprocessing</a:t>
            </a:r>
            <a:r>
              <a:rPr lang="pl-PL" dirty="0"/>
              <a:t> – wybranie przydatnych cech</a:t>
            </a:r>
          </a:p>
        </p:txBody>
      </p:sp>
      <p:sp>
        <p:nvSpPr>
          <p:cNvPr id="20" name="Symbol zastępczy zawartości 19">
            <a:extLst>
              <a:ext uri="{FF2B5EF4-FFF2-40B4-BE49-F238E27FC236}">
                <a16:creationId xmlns:a16="http://schemas.microsoft.com/office/drawing/2014/main" id="{C1D268B9-88B3-B221-8558-B12253DAE3DF}"/>
              </a:ext>
            </a:extLst>
          </p:cNvPr>
          <p:cNvSpPr>
            <a:spLocks noGrp="1"/>
          </p:cNvSpPr>
          <p:nvPr>
            <p:ph sz="half" idx="1"/>
          </p:nvPr>
        </p:nvSpPr>
        <p:spPr>
          <a:xfrm>
            <a:off x="838200" y="1825625"/>
            <a:ext cx="4304441" cy="4351338"/>
          </a:xfrm>
        </p:spPr>
        <p:txBody>
          <a:bodyPr/>
          <a:lstStyle/>
          <a:p>
            <a:r>
              <a:rPr lang="pl-PL" dirty="0"/>
              <a:t>Tytuł</a:t>
            </a:r>
          </a:p>
          <a:p>
            <a:r>
              <a:rPr lang="pl-PL" dirty="0"/>
              <a:t>Opis</a:t>
            </a:r>
          </a:p>
          <a:p>
            <a:r>
              <a:rPr lang="pl-PL" dirty="0" err="1"/>
              <a:t>Imdb_id</a:t>
            </a:r>
            <a:endParaRPr lang="pl-PL" dirty="0"/>
          </a:p>
          <a:p>
            <a:r>
              <a:rPr lang="pl-PL" dirty="0"/>
              <a:t>Popularność</a:t>
            </a:r>
          </a:p>
        </p:txBody>
      </p:sp>
      <p:pic>
        <p:nvPicPr>
          <p:cNvPr id="23" name="Obraz 22">
            <a:extLst>
              <a:ext uri="{FF2B5EF4-FFF2-40B4-BE49-F238E27FC236}">
                <a16:creationId xmlns:a16="http://schemas.microsoft.com/office/drawing/2014/main" id="{F043E2CD-D019-14F4-E369-2EDA8BE00A67}"/>
              </a:ext>
            </a:extLst>
          </p:cNvPr>
          <p:cNvPicPr>
            <a:picLocks noChangeAspect="1"/>
          </p:cNvPicPr>
          <p:nvPr/>
        </p:nvPicPr>
        <p:blipFill>
          <a:blip r:embed="rId2"/>
          <a:stretch>
            <a:fillRect/>
          </a:stretch>
        </p:blipFill>
        <p:spPr>
          <a:xfrm>
            <a:off x="5267004" y="1825625"/>
            <a:ext cx="6649378" cy="3010320"/>
          </a:xfrm>
          <a:prstGeom prst="rect">
            <a:avLst/>
          </a:prstGeom>
        </p:spPr>
      </p:pic>
    </p:spTree>
    <p:extLst>
      <p:ext uri="{BB962C8B-B14F-4D97-AF65-F5344CB8AC3E}">
        <p14:creationId xmlns:p14="http://schemas.microsoft.com/office/powerpoint/2010/main" val="217431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306F39-4616-1CB1-5F63-05AD4D2F2445}"/>
              </a:ext>
            </a:extLst>
          </p:cNvPr>
          <p:cNvSpPr>
            <a:spLocks noGrp="1"/>
          </p:cNvSpPr>
          <p:nvPr>
            <p:ph type="title"/>
          </p:nvPr>
        </p:nvSpPr>
        <p:spPr/>
        <p:txBody>
          <a:bodyPr/>
          <a:lstStyle/>
          <a:p>
            <a:r>
              <a:rPr lang="pl-PL" dirty="0" err="1"/>
              <a:t>Preprocessing</a:t>
            </a:r>
            <a:r>
              <a:rPr lang="pl-PL" dirty="0"/>
              <a:t> – usunięcie pustych wartości</a:t>
            </a:r>
          </a:p>
        </p:txBody>
      </p:sp>
      <p:sp>
        <p:nvSpPr>
          <p:cNvPr id="4" name="Symbol zastępczy zawartości 3">
            <a:extLst>
              <a:ext uri="{FF2B5EF4-FFF2-40B4-BE49-F238E27FC236}">
                <a16:creationId xmlns:a16="http://schemas.microsoft.com/office/drawing/2014/main" id="{00E84FB4-C589-822C-61E9-3596FB826EA3}"/>
              </a:ext>
            </a:extLst>
          </p:cNvPr>
          <p:cNvSpPr>
            <a:spLocks noGrp="1"/>
          </p:cNvSpPr>
          <p:nvPr>
            <p:ph sz="half" idx="1"/>
          </p:nvPr>
        </p:nvSpPr>
        <p:spPr>
          <a:xfrm>
            <a:off x="838200" y="1825625"/>
            <a:ext cx="6242050" cy="4351338"/>
          </a:xfrm>
        </p:spPr>
        <p:txBody>
          <a:bodyPr>
            <a:normAutofit/>
          </a:bodyPr>
          <a:lstStyle/>
          <a:p>
            <a:r>
              <a:rPr lang="pl-PL" dirty="0"/>
              <a:t>Brakuje:</a:t>
            </a:r>
          </a:p>
          <a:p>
            <a:pPr lvl="1"/>
            <a:r>
              <a:rPr lang="pl-PL" dirty="0"/>
              <a:t>tytułów (6)</a:t>
            </a:r>
          </a:p>
          <a:p>
            <a:pPr lvl="1"/>
            <a:r>
              <a:rPr lang="pl-PL" dirty="0"/>
              <a:t>opisów </a:t>
            </a:r>
            <a:r>
              <a:rPr lang="pl-PL" b="1" dirty="0"/>
              <a:t>(954)</a:t>
            </a:r>
          </a:p>
          <a:p>
            <a:pPr lvl="1"/>
            <a:r>
              <a:rPr lang="pl-PL" dirty="0" err="1"/>
              <a:t>Imdb_id</a:t>
            </a:r>
            <a:r>
              <a:rPr lang="pl-PL" dirty="0"/>
              <a:t> (17)</a:t>
            </a:r>
          </a:p>
          <a:p>
            <a:pPr lvl="1"/>
            <a:r>
              <a:rPr lang="pl-PL" dirty="0"/>
              <a:t>wskaźnika popularności (5)</a:t>
            </a:r>
          </a:p>
          <a:p>
            <a:pPr marL="0" indent="0">
              <a:buNone/>
            </a:pPr>
            <a:endParaRPr lang="pl-PL" dirty="0"/>
          </a:p>
          <a:p>
            <a:r>
              <a:rPr lang="pl-PL" dirty="0"/>
              <a:t>Wiersze przed czyszczeniem: 45 466</a:t>
            </a:r>
          </a:p>
          <a:p>
            <a:r>
              <a:rPr lang="pl-PL" dirty="0"/>
              <a:t>Wiersze po czyszczeniu: 44 491</a:t>
            </a:r>
          </a:p>
          <a:p>
            <a:r>
              <a:rPr lang="pl-PL" dirty="0"/>
              <a:t>45 466 – 44 491 = </a:t>
            </a:r>
            <a:r>
              <a:rPr lang="pl-PL" b="1" dirty="0"/>
              <a:t>975</a:t>
            </a:r>
          </a:p>
          <a:p>
            <a:endParaRPr lang="pl-PL" b="1" dirty="0"/>
          </a:p>
        </p:txBody>
      </p:sp>
      <p:pic>
        <p:nvPicPr>
          <p:cNvPr id="7" name="Symbol zastępczy zawartości 6">
            <a:extLst>
              <a:ext uri="{FF2B5EF4-FFF2-40B4-BE49-F238E27FC236}">
                <a16:creationId xmlns:a16="http://schemas.microsoft.com/office/drawing/2014/main" id="{4AAFF8F6-510B-62BA-315D-A224E6C3595B}"/>
              </a:ext>
            </a:extLst>
          </p:cNvPr>
          <p:cNvPicPr>
            <a:picLocks noGrp="1" noChangeAspect="1"/>
          </p:cNvPicPr>
          <p:nvPr>
            <p:ph sz="half" idx="2"/>
          </p:nvPr>
        </p:nvPicPr>
        <p:blipFill>
          <a:blip r:embed="rId2"/>
          <a:stretch>
            <a:fillRect/>
          </a:stretch>
        </p:blipFill>
        <p:spPr>
          <a:xfrm>
            <a:off x="7352916" y="1825625"/>
            <a:ext cx="2820167" cy="4351338"/>
          </a:xfrm>
        </p:spPr>
      </p:pic>
    </p:spTree>
    <p:extLst>
      <p:ext uri="{BB962C8B-B14F-4D97-AF65-F5344CB8AC3E}">
        <p14:creationId xmlns:p14="http://schemas.microsoft.com/office/powerpoint/2010/main" val="292564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306F39-4616-1CB1-5F63-05AD4D2F2445}"/>
              </a:ext>
            </a:extLst>
          </p:cNvPr>
          <p:cNvSpPr>
            <a:spLocks noGrp="1"/>
          </p:cNvSpPr>
          <p:nvPr>
            <p:ph type="title"/>
          </p:nvPr>
        </p:nvSpPr>
        <p:spPr/>
        <p:txBody>
          <a:bodyPr/>
          <a:lstStyle/>
          <a:p>
            <a:r>
              <a:rPr lang="pl-PL" dirty="0" err="1"/>
              <a:t>Preprocessing</a:t>
            </a:r>
            <a:r>
              <a:rPr lang="pl-PL" dirty="0"/>
              <a:t> - duplikaty</a:t>
            </a:r>
          </a:p>
        </p:txBody>
      </p:sp>
      <p:sp>
        <p:nvSpPr>
          <p:cNvPr id="4" name="Symbol zastępczy zawartości 3">
            <a:extLst>
              <a:ext uri="{FF2B5EF4-FFF2-40B4-BE49-F238E27FC236}">
                <a16:creationId xmlns:a16="http://schemas.microsoft.com/office/drawing/2014/main" id="{00E84FB4-C589-822C-61E9-3596FB826EA3}"/>
              </a:ext>
            </a:extLst>
          </p:cNvPr>
          <p:cNvSpPr>
            <a:spLocks noGrp="1"/>
          </p:cNvSpPr>
          <p:nvPr>
            <p:ph sz="half" idx="1"/>
          </p:nvPr>
        </p:nvSpPr>
        <p:spPr/>
        <p:txBody>
          <a:bodyPr/>
          <a:lstStyle/>
          <a:p>
            <a:r>
              <a:rPr lang="pl-PL" dirty="0"/>
              <a:t>Zakładamy, że nie istnieją dwa takie same filmy o takim samym </a:t>
            </a:r>
            <a:r>
              <a:rPr lang="pl-PL" dirty="0" err="1"/>
              <a:t>imdb_id</a:t>
            </a:r>
            <a:endParaRPr lang="pl-PL" dirty="0"/>
          </a:p>
          <a:p>
            <a:pPr lvl="1"/>
            <a:r>
              <a:rPr lang="pl-PL" b="1" dirty="0"/>
              <a:t>po to oszczędziliśmy kolumnę </a:t>
            </a:r>
            <a:r>
              <a:rPr lang="pl-PL" b="1" dirty="0" err="1"/>
              <a:t>imdb_id</a:t>
            </a:r>
            <a:endParaRPr lang="pl-PL" b="1" dirty="0"/>
          </a:p>
          <a:p>
            <a:endParaRPr lang="pl-PL" dirty="0"/>
          </a:p>
        </p:txBody>
      </p:sp>
      <p:pic>
        <p:nvPicPr>
          <p:cNvPr id="8" name="Symbol zastępczy zawartości 7">
            <a:extLst>
              <a:ext uri="{FF2B5EF4-FFF2-40B4-BE49-F238E27FC236}">
                <a16:creationId xmlns:a16="http://schemas.microsoft.com/office/drawing/2014/main" id="{406E6500-54A2-CE0B-F159-BDDDF69CAC28}"/>
              </a:ext>
            </a:extLst>
          </p:cNvPr>
          <p:cNvPicPr>
            <a:picLocks noGrp="1" noChangeAspect="1"/>
          </p:cNvPicPr>
          <p:nvPr>
            <p:ph sz="half" idx="2"/>
          </p:nvPr>
        </p:nvPicPr>
        <p:blipFill>
          <a:blip r:embed="rId2"/>
          <a:stretch>
            <a:fillRect/>
          </a:stretch>
        </p:blipFill>
        <p:spPr>
          <a:xfrm>
            <a:off x="6172200" y="2041010"/>
            <a:ext cx="5181600" cy="2270524"/>
          </a:xfrm>
        </p:spPr>
      </p:pic>
      <p:pic>
        <p:nvPicPr>
          <p:cNvPr id="10" name="Obraz 9">
            <a:extLst>
              <a:ext uri="{FF2B5EF4-FFF2-40B4-BE49-F238E27FC236}">
                <a16:creationId xmlns:a16="http://schemas.microsoft.com/office/drawing/2014/main" id="{F3AA21BD-2CA1-0568-8EEB-0B969C57AB6C}"/>
              </a:ext>
            </a:extLst>
          </p:cNvPr>
          <p:cNvPicPr>
            <a:picLocks noChangeAspect="1"/>
          </p:cNvPicPr>
          <p:nvPr/>
        </p:nvPicPr>
        <p:blipFill>
          <a:blip r:embed="rId3"/>
          <a:stretch>
            <a:fillRect/>
          </a:stretch>
        </p:blipFill>
        <p:spPr>
          <a:xfrm>
            <a:off x="6172200" y="4331366"/>
            <a:ext cx="5181600" cy="1426638"/>
          </a:xfrm>
          <a:prstGeom prst="rect">
            <a:avLst/>
          </a:prstGeom>
        </p:spPr>
      </p:pic>
    </p:spTree>
    <p:extLst>
      <p:ext uri="{BB962C8B-B14F-4D97-AF65-F5344CB8AC3E}">
        <p14:creationId xmlns:p14="http://schemas.microsoft.com/office/powerpoint/2010/main" val="369550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7F3000C-FB9E-3211-A9F6-933892179C5A}"/>
              </a:ext>
            </a:extLst>
          </p:cNvPr>
          <p:cNvSpPr>
            <a:spLocks noGrp="1"/>
          </p:cNvSpPr>
          <p:nvPr>
            <p:ph type="title"/>
          </p:nvPr>
        </p:nvSpPr>
        <p:spPr/>
        <p:txBody>
          <a:bodyPr/>
          <a:lstStyle/>
          <a:p>
            <a:r>
              <a:rPr lang="pl-PL" dirty="0"/>
              <a:t>Efekt </a:t>
            </a:r>
            <a:r>
              <a:rPr lang="pl-PL" dirty="0" err="1"/>
              <a:t>preprocessingu</a:t>
            </a:r>
            <a:endParaRPr lang="pl-PL" dirty="0"/>
          </a:p>
        </p:txBody>
      </p:sp>
      <p:pic>
        <p:nvPicPr>
          <p:cNvPr id="6" name="Symbol zastępczy zawartości 5">
            <a:extLst>
              <a:ext uri="{FF2B5EF4-FFF2-40B4-BE49-F238E27FC236}">
                <a16:creationId xmlns:a16="http://schemas.microsoft.com/office/drawing/2014/main" id="{9FF8D7C6-FA7F-2ACE-137D-E898D8CB7D5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58194"/>
            <a:ext cx="5181600" cy="3886200"/>
          </a:xfrm>
        </p:spPr>
      </p:pic>
      <p:sp>
        <p:nvSpPr>
          <p:cNvPr id="4" name="Symbol zastępczy zawartości 3">
            <a:extLst>
              <a:ext uri="{FF2B5EF4-FFF2-40B4-BE49-F238E27FC236}">
                <a16:creationId xmlns:a16="http://schemas.microsoft.com/office/drawing/2014/main" id="{662329A5-5901-986B-B50D-579382C54EDA}"/>
              </a:ext>
            </a:extLst>
          </p:cNvPr>
          <p:cNvSpPr>
            <a:spLocks noGrp="1"/>
          </p:cNvSpPr>
          <p:nvPr>
            <p:ph sz="half" idx="2"/>
          </p:nvPr>
        </p:nvSpPr>
        <p:spPr/>
        <p:txBody>
          <a:bodyPr/>
          <a:lstStyle/>
          <a:p>
            <a:r>
              <a:rPr lang="pl-PL" dirty="0"/>
              <a:t>MUSZĘ POPRAWIĆ TEN WYKRES BO SIĘ LICZBY NIE ZGADZAJĄ A TERAZ MI SIĘ NIE CHCE TEGO OGARNIAĆ. NIE ZMIENI TO JEDNAK WYGLĄDU SLAJDU WIĘC MOŻESZ DZIAŁAĆ XD</a:t>
            </a:r>
          </a:p>
        </p:txBody>
      </p:sp>
    </p:spTree>
    <p:extLst>
      <p:ext uri="{BB962C8B-B14F-4D97-AF65-F5344CB8AC3E}">
        <p14:creationId xmlns:p14="http://schemas.microsoft.com/office/powerpoint/2010/main" val="111819533"/>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539</Words>
  <Application>Microsoft Office PowerPoint</Application>
  <PresentationFormat>Panoramiczny</PresentationFormat>
  <Paragraphs>85</Paragraphs>
  <Slides>23</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23</vt:i4>
      </vt:variant>
    </vt:vector>
  </HeadingPairs>
  <TitlesOfParts>
    <vt:vector size="27" baseType="lpstr">
      <vt:lpstr>Arial</vt:lpstr>
      <vt:lpstr>Calibri</vt:lpstr>
      <vt:lpstr>Calibri Light</vt:lpstr>
      <vt:lpstr>Motyw pakietu Office</vt:lpstr>
      <vt:lpstr>Rekomendacja filmu przy użyciu technik NLP</vt:lpstr>
      <vt:lpstr>Opis problemu</vt:lpstr>
      <vt:lpstr>Zbiór danych</vt:lpstr>
      <vt:lpstr>Moduły wykorzystywane w projekcie:</vt:lpstr>
      <vt:lpstr>Eksploracja danych</vt:lpstr>
      <vt:lpstr>Preprocessing – wybranie przydatnych cech</vt:lpstr>
      <vt:lpstr>Preprocessing – usunięcie pustych wartości</vt:lpstr>
      <vt:lpstr>Preprocessing - duplikaty</vt:lpstr>
      <vt:lpstr>Efekt preprocessingu</vt:lpstr>
      <vt:lpstr>Wektor Tf-idf</vt:lpstr>
      <vt:lpstr>Sposoby porównywania wektorów</vt:lpstr>
      <vt:lpstr>Miara kosinusowa</vt:lpstr>
      <vt:lpstr>Miara kosinusowa- implementacja</vt:lpstr>
      <vt:lpstr>Jądro liniowe</vt:lpstr>
      <vt:lpstr>Jądro liniowe- implementacja</vt:lpstr>
      <vt:lpstr>Porównanie metod – czas wykonania</vt:lpstr>
      <vt:lpstr>Porównanie metod – pamięć</vt:lpstr>
      <vt:lpstr>Funkcja wyszukująca i wizualizująca</vt:lpstr>
      <vt:lpstr>Rezultat</vt:lpstr>
      <vt:lpstr>Rezultat (2)</vt:lpstr>
      <vt:lpstr>Rezultat (3)</vt:lpstr>
      <vt:lpstr>Wady projektu</vt:lpstr>
      <vt:lpstr>Dziękujemy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Patryk Garwol</dc:creator>
  <cp:lastModifiedBy>Patryk Garwol</cp:lastModifiedBy>
  <cp:revision>70</cp:revision>
  <dcterms:created xsi:type="dcterms:W3CDTF">2023-12-03T12:02:35Z</dcterms:created>
  <dcterms:modified xsi:type="dcterms:W3CDTF">2023-12-05T15:35:56Z</dcterms:modified>
</cp:coreProperties>
</file>