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7" r:id="rId2"/>
    <p:sldId id="258" r:id="rId3"/>
    <p:sldId id="259" r:id="rId4"/>
    <p:sldId id="260" r:id="rId5"/>
    <p:sldId id="277" r:id="rId6"/>
    <p:sldId id="261" r:id="rId7"/>
    <p:sldId id="262" r:id="rId8"/>
    <p:sldId id="282" r:id="rId9"/>
    <p:sldId id="283" r:id="rId10"/>
    <p:sldId id="265" r:id="rId11"/>
    <p:sldId id="273" r:id="rId12"/>
    <p:sldId id="274" r:id="rId13"/>
    <p:sldId id="275" r:id="rId14"/>
    <p:sldId id="276" r:id="rId15"/>
    <p:sldId id="278" r:id="rId16"/>
    <p:sldId id="279" r:id="rId17"/>
    <p:sldId id="281" r:id="rId18"/>
    <p:sldId id="280" r:id="rId19"/>
    <p:sldId id="266" r:id="rId20"/>
    <p:sldId id="270" r:id="rId21"/>
    <p:sldId id="264" r:id="rId22"/>
    <p:sldId id="26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618" autoAdjust="0"/>
    <p:restoredTop sz="94660"/>
  </p:normalViewPr>
  <p:slideViewPr>
    <p:cSldViewPr>
      <p:cViewPr varScale="1">
        <p:scale>
          <a:sx n="68" d="100"/>
          <a:sy n="68" d="100"/>
        </p:scale>
        <p:origin x="79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10/30/2017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BA09CAB-38FF-4948-A0ED-A545B20B1900}" type="datetimeFigureOut">
              <a:rPr lang="en-US" smtClean="0"/>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C0EEEB-C5EF-4959-8262-01C17B147E5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A09CAB-38FF-4948-A0ED-A545B20B1900}" type="datetimeFigureOut">
              <a:rPr lang="en-US" smtClean="0"/>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C0EEEB-C5EF-4959-8262-01C17B147E5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A09CAB-38FF-4948-A0ED-A545B20B1900}" type="datetimeFigureOut">
              <a:rPr lang="en-US" smtClean="0"/>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C0EEEB-C5EF-4959-8262-01C17B147E5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A09CAB-38FF-4948-A0ED-A545B20B1900}" type="datetimeFigureOut">
              <a:rPr lang="en-US" smtClean="0"/>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C0EEEB-C5EF-4959-8262-01C17B147E5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A09CAB-38FF-4948-A0ED-A545B20B1900}" type="datetimeFigureOut">
              <a:rPr lang="en-US" smtClean="0"/>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C0EEEB-C5EF-4959-8262-01C17B147E5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A09CAB-38FF-4948-A0ED-A545B20B1900}" type="datetimeFigureOut">
              <a:rPr lang="en-US" smtClean="0"/>
              <a:t>10/30/2017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C0EEEB-C5EF-4959-8262-01C17B147E5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BA09CAB-38FF-4948-A0ED-A545B20B1900}" type="datetimeFigureOut">
              <a:rPr lang="en-US" smtClean="0"/>
              <a:t>10/30/2017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C0EEEB-C5EF-4959-8262-01C17B147E5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BA09CAB-38FF-4948-A0ED-A545B20B1900}" type="datetimeFigureOut">
              <a:rPr lang="en-US" smtClean="0"/>
              <a:t>10/30/2017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C0EEEB-C5EF-4959-8262-01C17B147E5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A09CAB-38FF-4948-A0ED-A545B20B1900}" type="datetimeFigureOut">
              <a:rPr lang="en-US" smtClean="0"/>
              <a:t>10/30/2017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C0EEEB-C5EF-4959-8262-01C17B147E5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A09CAB-38FF-4948-A0ED-A545B20B1900}" type="datetimeFigureOut">
              <a:rPr lang="en-US" smtClean="0"/>
              <a:t>10/30/2017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C0EEEB-C5EF-4959-8262-01C17B147E5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A09CAB-38FF-4948-A0ED-A545B20B1900}" type="datetimeFigureOut">
              <a:rPr lang="en-US" smtClean="0"/>
              <a:t>10/30/2017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C0EEEB-C5EF-4959-8262-01C17B147E5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A09CAB-38FF-4948-A0ED-A545B20B1900}" type="datetimeFigureOut">
              <a:rPr lang="en-US" smtClean="0"/>
              <a:t>10/30/2017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C0EEEB-C5EF-4959-8262-01C17B147E5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852952" y="952083"/>
            <a:ext cx="5791200" cy="2306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sz="2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r>
              <a:rPr kumimoji="0" lang="en-US" sz="2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MINI PROJECT REPORT </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sz="2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ON</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sz="2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“ANALYSIS OF ENERGY CONSUMPTION IN INDIA”</a:t>
            </a:r>
          </a:p>
        </p:txBody>
      </p:sp>
      <p:graphicFrame>
        <p:nvGraphicFramePr>
          <p:cNvPr id="3" name="Object 2"/>
          <p:cNvGraphicFramePr>
            <a:graphicFrameLocks noChangeAspect="1"/>
          </p:cNvGraphicFramePr>
          <p:nvPr/>
        </p:nvGraphicFramePr>
        <p:xfrm>
          <a:off x="152400" y="152400"/>
          <a:ext cx="1571625" cy="914400"/>
        </p:xfrm>
        <a:graphic>
          <a:graphicData uri="http://schemas.openxmlformats.org/presentationml/2006/ole">
            <mc:AlternateContent xmlns:mc="http://schemas.openxmlformats.org/markup-compatibility/2006">
              <mc:Choice xmlns:v="urn:schemas-microsoft-com:vml" Requires="v">
                <p:oleObj spid="_x0000_s1060" r:id="rId3" imgW="1371600" imgH="914400" progId="MSPhotoEd.3">
                  <p:embed/>
                </p:oleObj>
              </mc:Choice>
              <mc:Fallback>
                <p:oleObj r:id="rId3" imgW="1371600" imgH="914400" progId="MSPhotoEd.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52400"/>
                        <a:ext cx="157162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a:spLocks noChangeArrowheads="1"/>
          </p:cNvSpPr>
          <p:nvPr/>
        </p:nvSpPr>
        <p:spPr bwMode="auto">
          <a:xfrm>
            <a:off x="4038600" y="4604187"/>
            <a:ext cx="4953714" cy="138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457200" algn="l" defTabSz="914400" rtl="0" eaLnBrk="0" fontAlgn="base" latinLnBrk="0" hangingPunct="0">
              <a:lnSpc>
                <a:spcPct val="100000"/>
              </a:lnSpc>
              <a:spcBef>
                <a:spcPct val="0"/>
              </a:spcBef>
              <a:spcAft>
                <a:spcPct val="0"/>
              </a:spcAft>
              <a:buClrTx/>
              <a:buSzTx/>
              <a:buFontTx/>
              <a:buNone/>
              <a:tabLst>
                <a:tab pos="2428875" algn="l"/>
                <a:tab pos="3028950" algn="ctr"/>
              </a:tabLst>
            </a:pPr>
            <a:r>
              <a:rPr kumimoji="0" lang="en-US" sz="1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tab pos="2428875" algn="l"/>
                <a:tab pos="3028950" algn="ctr"/>
              </a:tabLst>
            </a:pPr>
            <a:r>
              <a:rPr kumimoji="0" lang="en-US" sz="1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Presentation By-</a:t>
            </a:r>
          </a:p>
          <a:p>
            <a:pPr marL="0" marR="0" lvl="0" indent="457200" algn="l" defTabSz="914400" rtl="0" eaLnBrk="0" fontAlgn="base" latinLnBrk="0" hangingPunct="0">
              <a:lnSpc>
                <a:spcPct val="100000"/>
              </a:lnSpc>
              <a:spcBef>
                <a:spcPct val="0"/>
              </a:spcBef>
              <a:spcAft>
                <a:spcPct val="0"/>
              </a:spcAft>
              <a:buClrTx/>
              <a:buSzTx/>
              <a:buFontTx/>
              <a:buNone/>
              <a:tabLst>
                <a:tab pos="2428875" algn="l"/>
                <a:tab pos="3028950" algn="ctr"/>
              </a:tabLst>
            </a:pPr>
            <a:r>
              <a:rPr kumimoji="0" 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Shrayank Mistry.                               </a:t>
            </a:r>
            <a:r>
              <a:rPr kumimoji="0" lang="en-IN"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Roll no:</a:t>
            </a:r>
            <a:r>
              <a:rPr kumimoji="0" 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305236	</a:t>
            </a:r>
          </a:p>
          <a:p>
            <a:pPr marL="0" marR="0" lvl="0" indent="457200" algn="l" defTabSz="914400" rtl="0" eaLnBrk="0" fontAlgn="base" latinLnBrk="0" hangingPunct="0">
              <a:lnSpc>
                <a:spcPct val="100000"/>
              </a:lnSpc>
              <a:spcBef>
                <a:spcPct val="0"/>
              </a:spcBef>
              <a:spcAft>
                <a:spcPct val="0"/>
              </a:spcAft>
              <a:buClrTx/>
              <a:buSzTx/>
              <a:buFontTx/>
              <a:buNone/>
              <a:tabLst>
                <a:tab pos="2428875" algn="l"/>
                <a:tab pos="3028950" algn="ctr"/>
              </a:tabLst>
            </a:pPr>
            <a:r>
              <a:rPr kumimoji="0" 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Parag Nankar.              </a:t>
            </a:r>
            <a:r>
              <a:rPr kumimoji="0" lang="en-IN"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IN" altLang="en-US" sz="1400" dirty="0">
                <a:ln>
                  <a:noFill/>
                </a:ln>
                <a:effectLst/>
                <a:latin typeface="Times New Roman" panose="02020603050405020304" pitchFamily="18" charset="0"/>
                <a:cs typeface="Times New Roman" panose="02020603050405020304" pitchFamily="18" charset="0"/>
                <a:sym typeface="+mn-ea"/>
              </a:rPr>
              <a:t>Roll no:</a:t>
            </a:r>
            <a:r>
              <a:rPr kumimoji="0" lang="en-IN"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305240</a:t>
            </a:r>
          </a:p>
          <a:p>
            <a:pPr marL="0" marR="0" lvl="0" indent="457200" algn="l" defTabSz="914400" rtl="0" eaLnBrk="0" fontAlgn="base" latinLnBrk="0" hangingPunct="0">
              <a:lnSpc>
                <a:spcPct val="100000"/>
              </a:lnSpc>
              <a:spcBef>
                <a:spcPct val="0"/>
              </a:spcBef>
              <a:spcAft>
                <a:spcPct val="0"/>
              </a:spcAft>
              <a:buClrTx/>
              <a:buSzTx/>
              <a:buFontTx/>
              <a:buNone/>
              <a:tabLst>
                <a:tab pos="2428875" algn="l"/>
                <a:tab pos="3028950" algn="ctr"/>
              </a:tabLst>
            </a:pPr>
            <a:r>
              <a:rPr kumimoji="0" 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Gaurav Patil.                </a:t>
            </a:r>
            <a:r>
              <a:rPr kumimoji="0" lang="en-IN"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IN" altLang="en-US" sz="1400" dirty="0">
                <a:ln>
                  <a:noFill/>
                </a:ln>
                <a:effectLst/>
                <a:latin typeface="Times New Roman" panose="02020603050405020304" pitchFamily="18" charset="0"/>
                <a:cs typeface="Times New Roman" panose="02020603050405020304" pitchFamily="18" charset="0"/>
                <a:sym typeface="+mn-ea"/>
              </a:rPr>
              <a:t>Roll no:</a:t>
            </a:r>
            <a:r>
              <a:rPr kumimoji="0" lang="en-IN"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305241	</a:t>
            </a:r>
          </a:p>
          <a:p>
            <a:pPr marL="0" marR="0" lvl="0" indent="457200" algn="l" defTabSz="914400" rtl="0" eaLnBrk="0" fontAlgn="base" latinLnBrk="0" hangingPunct="0">
              <a:lnSpc>
                <a:spcPct val="100000"/>
              </a:lnSpc>
              <a:spcBef>
                <a:spcPct val="0"/>
              </a:spcBef>
              <a:spcAft>
                <a:spcPct val="0"/>
              </a:spcAft>
              <a:buClrTx/>
              <a:buSzTx/>
              <a:buFontTx/>
              <a:buNone/>
              <a:tabLst>
                <a:tab pos="2428875" algn="l"/>
                <a:tab pos="3028950" algn="ctr"/>
              </a:tabLst>
            </a:pPr>
            <a:r>
              <a:rPr kumimoji="0" 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Prathamesh Tambe.     </a:t>
            </a:r>
            <a:r>
              <a:rPr kumimoji="0" lang="en-IN"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IN" altLang="en-US" sz="1400" dirty="0">
                <a:ln>
                  <a:noFill/>
                </a:ln>
                <a:effectLst/>
                <a:latin typeface="Times New Roman" panose="02020603050405020304" pitchFamily="18" charset="0"/>
                <a:cs typeface="Times New Roman" panose="02020603050405020304" pitchFamily="18" charset="0"/>
                <a:sym typeface="+mn-ea"/>
              </a:rPr>
              <a:t>Roll no:</a:t>
            </a:r>
            <a:r>
              <a:rPr kumimoji="0" lang="en-IN"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305258</a:t>
            </a:r>
          </a:p>
        </p:txBody>
      </p:sp>
      <p:sp>
        <p:nvSpPr>
          <p:cNvPr id="5" name="Rectangle 4"/>
          <p:cNvSpPr/>
          <p:nvPr/>
        </p:nvSpPr>
        <p:spPr>
          <a:xfrm>
            <a:off x="2209800" y="304800"/>
            <a:ext cx="4572000" cy="584775"/>
          </a:xfrm>
          <a:prstGeom prst="rect">
            <a:avLst/>
          </a:prstGeom>
        </p:spPr>
        <p:txBody>
          <a:bodyPr>
            <a:spAutoFit/>
          </a:bodyPr>
          <a:lstStyle/>
          <a:p>
            <a:pPr lvl="0" indent="457200" algn="ctr" fontAlgn="base">
              <a:spcBef>
                <a:spcPct val="0"/>
              </a:spcBef>
              <a:spcAft>
                <a:spcPct val="0"/>
              </a:spcAft>
              <a:tabLst>
                <a:tab pos="2428875" algn="l"/>
                <a:tab pos="3028950" algn="ctr"/>
              </a:tabLst>
            </a:pPr>
            <a:r>
              <a:rPr kumimoji="0" lang="en-US"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Sinhgad</a:t>
            </a:r>
            <a:r>
              <a:rPr kumimoji="0" 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College of Engineering</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indent="457200" algn="ctr" eaLnBrk="0" fontAlgn="base" hangingPunct="0">
              <a:spcBef>
                <a:spcPct val="0"/>
              </a:spcBef>
              <a:spcAft>
                <a:spcPct val="0"/>
              </a:spcAft>
              <a:tabLst>
                <a:tab pos="2428875" algn="l"/>
                <a:tab pos="3028950" algn="ctr"/>
              </a:tabLst>
            </a:pPr>
            <a:r>
              <a:rPr kumimoji="0" 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Department of Computer Engineering</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5"/>
          <p:cNvSpPr/>
          <p:nvPr/>
        </p:nvSpPr>
        <p:spPr>
          <a:xfrm>
            <a:off x="1395752" y="3535110"/>
            <a:ext cx="6172200" cy="584775"/>
          </a:xfrm>
          <a:prstGeom prst="rect">
            <a:avLst/>
          </a:prstGeom>
        </p:spPr>
        <p:txBody>
          <a:bodyPr wrap="square">
            <a:spAutoFit/>
          </a:bodyPr>
          <a:lstStyle/>
          <a:p>
            <a:pPr lvl="0" indent="457200" algn="ctr" eaLnBrk="0" fontAlgn="base" hangingPunct="0">
              <a:spcBef>
                <a:spcPct val="0"/>
              </a:spcBef>
              <a:spcAft>
                <a:spcPct val="0"/>
              </a:spcAft>
              <a:tabLst>
                <a:tab pos="2428875" algn="l"/>
                <a:tab pos="3028950" algn="ctr"/>
              </a:tabLst>
            </a:pPr>
            <a:r>
              <a:rPr kumimoji="0" lang="en-US"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Subject  - Skill Development Laboratory</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indent="457200" algn="ctr" eaLnBrk="0" fontAlgn="base" hangingPunct="0">
              <a:spcBef>
                <a:spcPct val="0"/>
              </a:spcBef>
              <a:spcAft>
                <a:spcPct val="0"/>
              </a:spcAft>
              <a:tabLst>
                <a:tab pos="2428875" algn="l"/>
                <a:tab pos="3028950" algn="ctr"/>
              </a:tabLst>
            </a:pPr>
            <a:r>
              <a:rPr kumimoji="0" lang="en-US"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 Computer Engineering)</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508000" y="4515485"/>
            <a:ext cx="3811270" cy="1753235"/>
          </a:xfrm>
          <a:prstGeom prst="rect">
            <a:avLst/>
          </a:prstGeom>
          <a:noFill/>
        </p:spPr>
        <p:txBody>
          <a:bodyPr wrap="square" rtlCol="0">
            <a:spAutoFit/>
          </a:bodyPr>
          <a:lstStyle/>
          <a:p>
            <a:pPr algn="l"/>
            <a:r>
              <a:rPr lang="en-US" b="1" dirty="0"/>
              <a:t>Guided By -</a:t>
            </a:r>
          </a:p>
          <a:p>
            <a:pPr algn="l"/>
            <a:r>
              <a:rPr lang="en-IN" altLang="en-US" b="1" dirty="0"/>
              <a:t>	Prof. Sakeeb Shaikh</a:t>
            </a:r>
          </a:p>
          <a:p>
            <a:pPr algn="l"/>
            <a:r>
              <a:rPr lang="en-IN" altLang="en-US" b="1" dirty="0"/>
              <a:t>	Internal Guide </a:t>
            </a:r>
          </a:p>
          <a:p>
            <a:pPr algn="l"/>
            <a:r>
              <a:rPr lang="en-IN" altLang="en-US" b="1" dirty="0"/>
              <a:t>	</a:t>
            </a:r>
            <a:r>
              <a:rPr lang="en-US" b="1" dirty="0"/>
              <a:t>Department of </a:t>
            </a:r>
          </a:p>
          <a:p>
            <a:pPr algn="l"/>
            <a:r>
              <a:rPr lang="en-IN" altLang="en-US" b="1" dirty="0"/>
              <a:t>	</a:t>
            </a:r>
            <a:r>
              <a:rPr lang="en-US" b="1" dirty="0"/>
              <a:t>Computer Engineering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pic>
        <p:nvPicPr>
          <p:cNvPr id="4" name="Content Placeholder 3" descr="GUI"/>
          <p:cNvPicPr>
            <a:picLocks noGrp="1" noChangeAspect="1"/>
          </p:cNvPicPr>
          <p:nvPr>
            <p:ph sz="half" idx="2"/>
          </p:nvPr>
        </p:nvPicPr>
        <p:blipFill>
          <a:blip r:embed="rId2"/>
          <a:stretch>
            <a:fillRect/>
          </a:stretch>
        </p:blipFill>
        <p:spPr>
          <a:xfrm>
            <a:off x="1983740" y="1338580"/>
            <a:ext cx="5480050" cy="52025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273685"/>
            <a:ext cx="7221855" cy="4526280"/>
          </a:xfrm>
        </p:spPr>
        <p:txBody>
          <a:bodyPr>
            <a:normAutofit/>
          </a:bodyPr>
          <a:lstStyle/>
          <a:p>
            <a:r>
              <a:rPr lang="en-IN" altLang="en-US"/>
              <a:t>The SUBMIT button on the GUI checks the avaliability of state i.e.it checks the correct state.</a:t>
            </a:r>
          </a:p>
          <a:p>
            <a:endParaRPr lang="en-IN" altLang="en-US"/>
          </a:p>
          <a:p>
            <a:endParaRPr lang="en-IN" altLang="en-US" sz="2000"/>
          </a:p>
          <a:p>
            <a:endParaRPr lang="en-IN" altLang="en-US" sz="2000"/>
          </a:p>
          <a:p>
            <a:endParaRPr lang="en-IN" altLang="en-US" sz="2000"/>
          </a:p>
        </p:txBody>
      </p:sp>
      <p:pic>
        <p:nvPicPr>
          <p:cNvPr id="5" name="Content Placeholder 4" descr="Capture"/>
          <p:cNvPicPr>
            <a:picLocks noGrp="1" noChangeAspect="1"/>
          </p:cNvPicPr>
          <p:nvPr>
            <p:ph sz="half" idx="2"/>
          </p:nvPr>
        </p:nvPicPr>
        <p:blipFill>
          <a:blip r:embed="rId2"/>
          <a:stretch>
            <a:fillRect/>
          </a:stretch>
        </p:blipFill>
        <p:spPr>
          <a:xfrm>
            <a:off x="1546225" y="1701800"/>
            <a:ext cx="6463665" cy="44145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p:nvPr/>
        </p:nvSpPr>
        <p:spPr>
          <a:xfrm>
            <a:off x="584835" y="472440"/>
            <a:ext cx="11326495" cy="953135"/>
          </a:xfrm>
          <a:prstGeom prst="rect">
            <a:avLst/>
          </a:prstGeom>
          <a:noFill/>
        </p:spPr>
        <p:txBody>
          <a:bodyPr wrap="square" rtlCol="0" anchor="t">
            <a:spAutoFit/>
          </a:bodyPr>
          <a:lstStyle/>
          <a:p>
            <a:r>
              <a:rPr lang="en-IN" altLang="en-US" sz="2800">
                <a:sym typeface="+mn-ea"/>
              </a:rPr>
              <a:t>The PREDICT button plots the map of india and shows </a:t>
            </a:r>
          </a:p>
          <a:p>
            <a:r>
              <a:rPr lang="en-IN" altLang="en-US" sz="2800">
                <a:sym typeface="+mn-ea"/>
              </a:rPr>
              <a:t>the intensity wise energy distrbution</a:t>
            </a:r>
            <a:r>
              <a:rPr lang="en-IN" altLang="en-US">
                <a:sym typeface="+mn-ea"/>
              </a:rPr>
              <a:t>.</a:t>
            </a:r>
            <a:endParaRPr lang="en-US"/>
          </a:p>
        </p:txBody>
      </p:sp>
      <p:pic>
        <p:nvPicPr>
          <p:cNvPr id="5" name="Content Placeholder 4">
            <a:extLst>
              <a:ext uri="{FF2B5EF4-FFF2-40B4-BE49-F238E27FC236}">
                <a16:creationId xmlns:a16="http://schemas.microsoft.com/office/drawing/2014/main" id="{D1A9E615-AAAE-4B99-A077-57AB83DD7AF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90600" y="1600200"/>
            <a:ext cx="6553200" cy="4926857"/>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155" y="434023"/>
            <a:ext cx="8229600" cy="1143000"/>
          </a:xfrm>
        </p:spPr>
        <p:txBody>
          <a:bodyPr>
            <a:normAutofit fontScale="90000"/>
          </a:bodyPr>
          <a:lstStyle/>
          <a:p>
            <a:r>
              <a:rPr lang="en-IN" altLang="en-US" sz="2800">
                <a:sym typeface="+mn-ea"/>
              </a:rPr>
              <a:t>The PIE Chart on the GUI plots the energy resource required percentage wise.</a:t>
            </a:r>
            <a:br>
              <a:rPr lang="en-IN" altLang="en-US"/>
            </a:br>
            <a:endParaRPr lang="en-US"/>
          </a:p>
        </p:txBody>
      </p:sp>
      <p:pic>
        <p:nvPicPr>
          <p:cNvPr id="9" name="Content Placeholder 8" descr="Pie"/>
          <p:cNvPicPr>
            <a:picLocks noGrp="1" noChangeAspect="1"/>
          </p:cNvPicPr>
          <p:nvPr>
            <p:ph sz="half" idx="1"/>
          </p:nvPr>
        </p:nvPicPr>
        <p:blipFill>
          <a:blip r:embed="rId2"/>
          <a:stretch>
            <a:fillRect/>
          </a:stretch>
        </p:blipFill>
        <p:spPr>
          <a:xfrm>
            <a:off x="1929765" y="2267585"/>
            <a:ext cx="5073015" cy="31902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2800">
                <a:sym typeface="+mn-ea"/>
              </a:rPr>
              <a:t>The BAR Chart on the GUI plots the energy resource required percentage wise.</a:t>
            </a:r>
            <a:endParaRPr lang="en-US" sz="2800"/>
          </a:p>
        </p:txBody>
      </p:sp>
      <p:pic>
        <p:nvPicPr>
          <p:cNvPr id="10" name="Content Placeholder 9" descr="Bar"/>
          <p:cNvPicPr>
            <a:picLocks noGrp="1" noChangeAspect="1"/>
          </p:cNvPicPr>
          <p:nvPr>
            <p:ph sz="quarter" idx="4"/>
          </p:nvPr>
        </p:nvPicPr>
        <p:blipFill>
          <a:blip r:embed="rId2"/>
          <a:stretch>
            <a:fillRect/>
          </a:stretch>
        </p:blipFill>
        <p:spPr>
          <a:xfrm>
            <a:off x="2416810" y="1874520"/>
            <a:ext cx="4041775" cy="37477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of Project</a:t>
            </a:r>
          </a:p>
        </p:txBody>
      </p:sp>
      <p:sp>
        <p:nvSpPr>
          <p:cNvPr id="3" name="Content Placeholder 2"/>
          <p:cNvSpPr>
            <a:spLocks noGrp="1"/>
          </p:cNvSpPr>
          <p:nvPr>
            <p:ph sz="half" idx="1"/>
          </p:nvPr>
        </p:nvSpPr>
        <p:spPr>
          <a:xfrm>
            <a:off x="457200" y="1417638"/>
            <a:ext cx="8001000" cy="4708525"/>
          </a:xfrm>
        </p:spPr>
        <p:txBody>
          <a:bodyPr>
            <a:normAutofit/>
          </a:bodyPr>
          <a:lstStyle/>
          <a:p>
            <a:r>
              <a:rPr lang="en-US" sz="2200" dirty="0"/>
              <a:t>Our projects takes dataset of population from the year 2013 to 2017 and energy requirements in India per state from the year 2013 to 2016.</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885" y="2560638"/>
            <a:ext cx="5915315" cy="284956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1" y="2400252"/>
            <a:ext cx="2105314" cy="3219899"/>
          </a:xfrm>
          <a:prstGeom prst="rect">
            <a:avLst/>
          </a:prstGeom>
        </p:spPr>
      </p:pic>
      <p:cxnSp>
        <p:nvCxnSpPr>
          <p:cNvPr id="8" name="Straight Arrow Connector 7"/>
          <p:cNvCxnSpPr>
            <a:stCxn id="5" idx="2"/>
          </p:cNvCxnSpPr>
          <p:nvPr/>
        </p:nvCxnSpPr>
        <p:spPr>
          <a:xfrm flipH="1">
            <a:off x="3200400" y="5410200"/>
            <a:ext cx="14143"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flipH="1">
            <a:off x="1066799" y="5943600"/>
            <a:ext cx="3505198" cy="369332"/>
          </a:xfrm>
          <a:prstGeom prst="rect">
            <a:avLst/>
          </a:prstGeom>
          <a:noFill/>
        </p:spPr>
        <p:txBody>
          <a:bodyPr wrap="square" rtlCol="0">
            <a:spAutoFit/>
          </a:bodyPr>
          <a:lstStyle/>
          <a:p>
            <a:r>
              <a:rPr lang="en-US" dirty="0"/>
              <a:t>Dataset For Energy Resources</a:t>
            </a:r>
          </a:p>
        </p:txBody>
      </p:sp>
      <p:cxnSp>
        <p:nvCxnSpPr>
          <p:cNvPr id="13" name="Straight Arrow Connector 12"/>
          <p:cNvCxnSpPr/>
          <p:nvPr/>
        </p:nvCxnSpPr>
        <p:spPr>
          <a:xfrm>
            <a:off x="7239000" y="5620151"/>
            <a:ext cx="92366" cy="692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835076" y="6299478"/>
            <a:ext cx="3352799" cy="369332"/>
          </a:xfrm>
          <a:prstGeom prst="rect">
            <a:avLst/>
          </a:prstGeom>
          <a:noFill/>
        </p:spPr>
        <p:txBody>
          <a:bodyPr wrap="square" rtlCol="0">
            <a:spAutoFit/>
          </a:bodyPr>
          <a:lstStyle/>
          <a:p>
            <a:r>
              <a:rPr lang="en-US" dirty="0"/>
              <a:t>Dataset For Population</a:t>
            </a:r>
          </a:p>
        </p:txBody>
      </p:sp>
    </p:spTree>
    <p:extLst>
      <p:ext uri="{BB962C8B-B14F-4D97-AF65-F5344CB8AC3E}">
        <p14:creationId xmlns:p14="http://schemas.microsoft.com/office/powerpoint/2010/main" val="1753923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81000" y="304801"/>
            <a:ext cx="8458200" cy="1523999"/>
          </a:xfrm>
        </p:spPr>
        <p:txBody>
          <a:bodyPr>
            <a:normAutofit/>
          </a:bodyPr>
          <a:lstStyle/>
          <a:p>
            <a:r>
              <a:rPr lang="en-US" sz="2200" dirty="0"/>
              <a:t>The data from every set from the year 2013-16 has been used in order to train the machine using linear Regression and data from 2017 for population has been used in order to test the model to predict the future requirement of energy.</a:t>
            </a:r>
          </a:p>
          <a:p>
            <a:endParaRPr lang="en-US" sz="2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3514130"/>
            <a:ext cx="7162800" cy="2362200"/>
          </a:xfrm>
          <a:prstGeom prst="rect">
            <a:avLst/>
          </a:prstGeom>
        </p:spPr>
      </p:pic>
      <p:cxnSp>
        <p:nvCxnSpPr>
          <p:cNvPr id="7" name="Straight Arrow Connector 6"/>
          <p:cNvCxnSpPr>
            <a:stCxn id="5" idx="0"/>
          </p:cNvCxnSpPr>
          <p:nvPr/>
        </p:nvCxnSpPr>
        <p:spPr>
          <a:xfrm flipH="1" flipV="1">
            <a:off x="3657600" y="2980730"/>
            <a:ext cx="114300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3400" y="2209800"/>
            <a:ext cx="6400800" cy="923330"/>
          </a:xfrm>
          <a:prstGeom prst="rect">
            <a:avLst/>
          </a:prstGeom>
          <a:noFill/>
        </p:spPr>
        <p:txBody>
          <a:bodyPr wrap="square" rtlCol="0">
            <a:spAutoFit/>
          </a:bodyPr>
          <a:lstStyle/>
          <a:p>
            <a:r>
              <a:rPr lang="en-US" dirty="0"/>
              <a:t>This Function uses the Linear Regression the find 2 coefficients from the test Dataset that are used to predict the outcome using the train data</a:t>
            </a:r>
          </a:p>
        </p:txBody>
      </p:sp>
    </p:spTree>
    <p:extLst>
      <p:ext uri="{BB962C8B-B14F-4D97-AF65-F5344CB8AC3E}">
        <p14:creationId xmlns:p14="http://schemas.microsoft.com/office/powerpoint/2010/main" val="2111880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81000" y="457200"/>
            <a:ext cx="5029200" cy="5867400"/>
          </a:xfrm>
        </p:spPr>
      </p:pic>
      <p:cxnSp>
        <p:nvCxnSpPr>
          <p:cNvPr id="7" name="Straight Arrow Connector 6"/>
          <p:cNvCxnSpPr/>
          <p:nvPr/>
        </p:nvCxnSpPr>
        <p:spPr>
          <a:xfrm flipV="1">
            <a:off x="3505200" y="762000"/>
            <a:ext cx="1752600" cy="553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394035" y="392668"/>
            <a:ext cx="3689664" cy="923330"/>
          </a:xfrm>
          <a:prstGeom prst="rect">
            <a:avLst/>
          </a:prstGeom>
          <a:noFill/>
        </p:spPr>
        <p:txBody>
          <a:bodyPr wrap="none" rtlCol="0">
            <a:spAutoFit/>
          </a:bodyPr>
          <a:lstStyle/>
          <a:p>
            <a:r>
              <a:rPr lang="en-US" dirty="0"/>
              <a:t>This function uses all datasets and </a:t>
            </a:r>
          </a:p>
          <a:p>
            <a:r>
              <a:rPr lang="en-US" dirty="0"/>
              <a:t>Passes them to the machine learning </a:t>
            </a:r>
          </a:p>
          <a:p>
            <a:r>
              <a:rPr lang="en-US" dirty="0"/>
              <a:t>Algorithm.</a:t>
            </a:r>
          </a:p>
        </p:txBody>
      </p:sp>
      <p:cxnSp>
        <p:nvCxnSpPr>
          <p:cNvPr id="13" name="Straight Arrow Connector 12"/>
          <p:cNvCxnSpPr/>
          <p:nvPr/>
        </p:nvCxnSpPr>
        <p:spPr>
          <a:xfrm flipV="1">
            <a:off x="4114800" y="2057400"/>
            <a:ext cx="129540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562600" y="1872734"/>
            <a:ext cx="2761140" cy="646331"/>
          </a:xfrm>
          <a:prstGeom prst="rect">
            <a:avLst/>
          </a:prstGeom>
          <a:noFill/>
        </p:spPr>
        <p:txBody>
          <a:bodyPr wrap="none" rtlCol="0">
            <a:spAutoFit/>
          </a:bodyPr>
          <a:lstStyle/>
          <a:p>
            <a:r>
              <a:rPr lang="en-US" dirty="0"/>
              <a:t>This function evaluates the </a:t>
            </a:r>
          </a:p>
          <a:p>
            <a:r>
              <a:rPr lang="en-US" dirty="0"/>
              <a:t>Mean.</a:t>
            </a:r>
          </a:p>
        </p:txBody>
      </p:sp>
      <p:cxnSp>
        <p:nvCxnSpPr>
          <p:cNvPr id="16" name="Straight Arrow Connector 15"/>
          <p:cNvCxnSpPr/>
          <p:nvPr/>
        </p:nvCxnSpPr>
        <p:spPr>
          <a:xfrm flipV="1">
            <a:off x="3962400" y="3048000"/>
            <a:ext cx="1600200" cy="34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562600" y="2667000"/>
            <a:ext cx="2761140" cy="923330"/>
          </a:xfrm>
          <a:prstGeom prst="rect">
            <a:avLst/>
          </a:prstGeom>
          <a:noFill/>
        </p:spPr>
        <p:txBody>
          <a:bodyPr wrap="none" rtlCol="0">
            <a:spAutoFit/>
          </a:bodyPr>
          <a:lstStyle/>
          <a:p>
            <a:r>
              <a:rPr lang="en-US" dirty="0"/>
              <a:t>This function evaluates the </a:t>
            </a:r>
          </a:p>
          <a:p>
            <a:r>
              <a:rPr lang="en-US" dirty="0"/>
              <a:t>Covariance.</a:t>
            </a:r>
          </a:p>
          <a:p>
            <a:endParaRPr lang="en-US" dirty="0"/>
          </a:p>
        </p:txBody>
      </p:sp>
      <p:cxnSp>
        <p:nvCxnSpPr>
          <p:cNvPr id="19" name="Straight Arrow Connector 18"/>
          <p:cNvCxnSpPr/>
          <p:nvPr/>
        </p:nvCxnSpPr>
        <p:spPr>
          <a:xfrm flipV="1">
            <a:off x="4114800" y="4191000"/>
            <a:ext cx="1279235"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562600" y="4038600"/>
            <a:ext cx="2761140" cy="646331"/>
          </a:xfrm>
          <a:prstGeom prst="rect">
            <a:avLst/>
          </a:prstGeom>
          <a:noFill/>
        </p:spPr>
        <p:txBody>
          <a:bodyPr wrap="none" rtlCol="0">
            <a:spAutoFit/>
          </a:bodyPr>
          <a:lstStyle/>
          <a:p>
            <a:r>
              <a:rPr lang="en-US" dirty="0"/>
              <a:t>This function evaluates the </a:t>
            </a:r>
          </a:p>
          <a:p>
            <a:r>
              <a:rPr lang="en-US" dirty="0"/>
              <a:t>Variance.</a:t>
            </a:r>
          </a:p>
        </p:txBody>
      </p:sp>
      <p:cxnSp>
        <p:nvCxnSpPr>
          <p:cNvPr id="22" name="Straight Arrow Connector 21"/>
          <p:cNvCxnSpPr/>
          <p:nvPr/>
        </p:nvCxnSpPr>
        <p:spPr>
          <a:xfrm>
            <a:off x="3962400" y="5334000"/>
            <a:ext cx="1736435"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698835" y="5334000"/>
            <a:ext cx="3483575" cy="923330"/>
          </a:xfrm>
          <a:prstGeom prst="rect">
            <a:avLst/>
          </a:prstGeom>
          <a:noFill/>
        </p:spPr>
        <p:txBody>
          <a:bodyPr wrap="square" rtlCol="0">
            <a:spAutoFit/>
          </a:bodyPr>
          <a:lstStyle/>
          <a:p>
            <a:r>
              <a:rPr lang="en-US" dirty="0"/>
              <a:t>This function finds the coefficients</a:t>
            </a:r>
          </a:p>
          <a:p>
            <a:r>
              <a:rPr lang="en-US" dirty="0"/>
              <a:t>b0 and b1 that are useful to predict </a:t>
            </a:r>
          </a:p>
          <a:p>
            <a:r>
              <a:rPr lang="en-US" dirty="0"/>
              <a:t>Outcomes. </a:t>
            </a:r>
          </a:p>
        </p:txBody>
      </p:sp>
    </p:spTree>
    <p:extLst>
      <p:ext uri="{BB962C8B-B14F-4D97-AF65-F5344CB8AC3E}">
        <p14:creationId xmlns:p14="http://schemas.microsoft.com/office/powerpoint/2010/main" val="834284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3400" y="381000"/>
            <a:ext cx="8153400" cy="4525963"/>
          </a:xfrm>
        </p:spPr>
        <p:txBody>
          <a:bodyPr>
            <a:normAutofit/>
          </a:bodyPr>
          <a:lstStyle/>
          <a:p>
            <a:r>
              <a:rPr lang="en-US" sz="2200" dirty="0"/>
              <a:t>The energy requirements predicted as well as actual have been represented using the map of India i.e. greater the intensity on the map higher the energy requirement for that state, bar chart and Pie chart.</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752601"/>
            <a:ext cx="6400800" cy="5105400"/>
          </a:xfrm>
          <a:prstGeom prst="rect">
            <a:avLst/>
          </a:prstGeom>
        </p:spPr>
      </p:pic>
    </p:spTree>
    <p:extLst>
      <p:ext uri="{BB962C8B-B14F-4D97-AF65-F5344CB8AC3E}">
        <p14:creationId xmlns:p14="http://schemas.microsoft.com/office/powerpoint/2010/main" val="1596802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Discussion</a:t>
            </a:r>
          </a:p>
        </p:txBody>
      </p:sp>
      <p:sp>
        <p:nvSpPr>
          <p:cNvPr id="4" name="Text Placeholder 3"/>
          <p:cNvSpPr>
            <a:spLocks noGrp="1"/>
          </p:cNvSpPr>
          <p:nvPr>
            <p:ph type="body" idx="1"/>
          </p:nvPr>
        </p:nvSpPr>
        <p:spPr/>
        <p:txBody>
          <a:bodyPr>
            <a:normAutofit fontScale="85000" lnSpcReduction="20000"/>
          </a:bodyPr>
          <a:lstStyle/>
          <a:p>
            <a:r>
              <a:rPr lang="en-US"/>
              <a:t>Pie Chart of Energy Resources of Maharashtra Year 2015</a:t>
            </a:r>
          </a:p>
        </p:txBody>
      </p:sp>
      <p:pic>
        <p:nvPicPr>
          <p:cNvPr id="9" name="Content Placeholder 8" descr="Pie"/>
          <p:cNvPicPr>
            <a:picLocks noGrp="1" noChangeAspect="1"/>
          </p:cNvPicPr>
          <p:nvPr>
            <p:ph sz="half" idx="2"/>
          </p:nvPr>
        </p:nvPicPr>
        <p:blipFill>
          <a:blip r:embed="rId2"/>
          <a:stretch>
            <a:fillRect/>
          </a:stretch>
        </p:blipFill>
        <p:spPr>
          <a:xfrm>
            <a:off x="457200" y="2379345"/>
            <a:ext cx="4040505" cy="3746500"/>
          </a:xfrm>
          <a:prstGeom prst="rect">
            <a:avLst/>
          </a:prstGeom>
        </p:spPr>
      </p:pic>
      <p:sp>
        <p:nvSpPr>
          <p:cNvPr id="7" name="Text Placeholder 6"/>
          <p:cNvSpPr>
            <a:spLocks noGrp="1"/>
          </p:cNvSpPr>
          <p:nvPr>
            <p:ph type="body" sz="quarter" idx="3"/>
          </p:nvPr>
        </p:nvSpPr>
        <p:spPr/>
        <p:txBody>
          <a:bodyPr>
            <a:normAutofit fontScale="87500" lnSpcReduction="20000"/>
          </a:bodyPr>
          <a:lstStyle/>
          <a:p>
            <a:r>
              <a:rPr lang="en-US"/>
              <a:t>Resource wise Production of energy</a:t>
            </a:r>
          </a:p>
          <a:p>
            <a:endParaRPr lang="en-US"/>
          </a:p>
        </p:txBody>
      </p:sp>
      <p:pic>
        <p:nvPicPr>
          <p:cNvPr id="10" name="Content Placeholder 9" descr="Bar"/>
          <p:cNvPicPr>
            <a:picLocks noGrp="1" noChangeAspect="1"/>
          </p:cNvPicPr>
          <p:nvPr>
            <p:ph sz="quarter" idx="4"/>
          </p:nvPr>
        </p:nvPicPr>
        <p:blipFill>
          <a:blip r:embed="rId3"/>
          <a:stretch>
            <a:fillRect/>
          </a:stretch>
        </p:blipFill>
        <p:spPr>
          <a:xfrm>
            <a:off x="4645025" y="2378710"/>
            <a:ext cx="4041775" cy="37477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normAutofit lnSpcReduction="10000"/>
          </a:bodyPr>
          <a:lstStyle/>
          <a:p>
            <a:r>
              <a:rPr lang="en-IN" altLang="en-US" dirty="0"/>
              <a:t>Title Page</a:t>
            </a:r>
            <a:r>
              <a:rPr lang="en-US" dirty="0"/>
              <a:t>						</a:t>
            </a:r>
          </a:p>
          <a:p>
            <a:r>
              <a:rPr lang="en-US" dirty="0"/>
              <a:t>Abstract                                                                                                        </a:t>
            </a:r>
          </a:p>
          <a:p>
            <a:r>
              <a:rPr lang="en-IN" altLang="en-US" dirty="0"/>
              <a:t>Problem Statement</a:t>
            </a:r>
            <a:r>
              <a:rPr lang="en-US" dirty="0"/>
              <a:t>					</a:t>
            </a:r>
          </a:p>
          <a:p>
            <a:r>
              <a:rPr lang="en-IN" altLang="en-US" dirty="0"/>
              <a:t>Software and Hardware Requirement</a:t>
            </a:r>
            <a:r>
              <a:rPr lang="en-US" dirty="0"/>
              <a:t>	</a:t>
            </a:r>
          </a:p>
          <a:p>
            <a:r>
              <a:rPr lang="en-IN" altLang="en-US" dirty="0"/>
              <a:t>Methodology</a:t>
            </a:r>
          </a:p>
          <a:p>
            <a:r>
              <a:rPr lang="en-IN" altLang="en-US" dirty="0"/>
              <a:t>Results and Discussion</a:t>
            </a:r>
          </a:p>
          <a:p>
            <a:r>
              <a:rPr lang="en-IN" altLang="en-US" dirty="0"/>
              <a:t>Conclusion</a:t>
            </a:r>
          </a:p>
          <a:p>
            <a:r>
              <a:rPr lang="en-IN" altLang="en-US" dirty="0"/>
              <a:t>Refrences</a:t>
            </a:r>
            <a:r>
              <a:rPr lang="en-US" dirty="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altLang="en-US"/>
              <a:t>Results and Discussion</a:t>
            </a:r>
          </a:p>
        </p:txBody>
      </p:sp>
      <p:sp>
        <p:nvSpPr>
          <p:cNvPr id="19" name="Text Placeholder 18"/>
          <p:cNvSpPr>
            <a:spLocks noGrp="1"/>
          </p:cNvSpPr>
          <p:nvPr>
            <p:ph type="body" idx="1"/>
          </p:nvPr>
        </p:nvSpPr>
        <p:spPr>
          <a:xfrm>
            <a:off x="457200" y="1535430"/>
            <a:ext cx="7863205" cy="639445"/>
          </a:xfrm>
        </p:spPr>
        <p:txBody>
          <a:bodyPr/>
          <a:lstStyle/>
          <a:p>
            <a:pPr marL="342900" indent="-342900">
              <a:buFont typeface="Arial" panose="020B0604020202020204" pitchFamily="34" charset="0"/>
              <a:buChar char="•"/>
            </a:pPr>
            <a:r>
              <a:rPr lang="en-US"/>
              <a:t>Map of India according to energy consumption</a:t>
            </a:r>
          </a:p>
        </p:txBody>
      </p:sp>
      <p:pic>
        <p:nvPicPr>
          <p:cNvPr id="5" name="Content Placeholder 4">
            <a:extLst>
              <a:ext uri="{FF2B5EF4-FFF2-40B4-BE49-F238E27FC236}">
                <a16:creationId xmlns:a16="http://schemas.microsoft.com/office/drawing/2014/main" id="{EAFC16A2-9512-4D74-9792-DAB1998E35B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76399" y="2174874"/>
            <a:ext cx="5562601" cy="4454525"/>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sz="half" idx="1"/>
          </p:nvPr>
        </p:nvSpPr>
        <p:spPr/>
        <p:txBody>
          <a:bodyPr>
            <a:normAutofit fontScale="67500" lnSpcReduction="20000"/>
          </a:bodyPr>
          <a:lstStyle/>
          <a:p>
            <a:r>
              <a:rPr lang="en-US" dirty="0"/>
              <a:t>We have used python to show the analysis of data in diagrammatical format like Pie Chart, Bar Chart, Multiple Bar Chart. </a:t>
            </a:r>
          </a:p>
          <a:p>
            <a:r>
              <a:rPr lang="en-US" dirty="0"/>
              <a:t>It also shows map of India with respect to intensity of the Energy Consumption as well as Population of India state wise. </a:t>
            </a:r>
          </a:p>
          <a:p>
            <a:r>
              <a:rPr lang="en-US" dirty="0"/>
              <a:t>By using Machine Learning, we have predicted the requirement of amount of energy in the specified year for each state in India. </a:t>
            </a:r>
          </a:p>
          <a:p>
            <a:r>
              <a:rPr lang="en-US" dirty="0"/>
              <a:t>Technologies used in project are Python, Machine learning, Data Analysis. </a:t>
            </a:r>
          </a:p>
          <a:p>
            <a:r>
              <a:rPr lang="en-US" dirty="0"/>
              <a:t>This program gives clear idea about the energy requirement in Future. </a:t>
            </a:r>
          </a:p>
          <a:p>
            <a:endParaRPr lang="en-US" dirty="0"/>
          </a:p>
          <a:p>
            <a:endParaRPr lang="en-US" dirty="0"/>
          </a:p>
        </p:txBody>
      </p:sp>
      <p:pic>
        <p:nvPicPr>
          <p:cNvPr id="8" name="Content Placeholder 7">
            <a:extLst>
              <a:ext uri="{FF2B5EF4-FFF2-40B4-BE49-F238E27FC236}">
                <a16:creationId xmlns:a16="http://schemas.microsoft.com/office/drawing/2014/main" id="{579DE668-EDDC-41C2-86C9-0172110D4CE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343400" y="1600200"/>
            <a:ext cx="4724400" cy="4648200"/>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85000" lnSpcReduction="20000"/>
          </a:bodyPr>
          <a:lstStyle/>
          <a:p>
            <a:r>
              <a:rPr lang="en-US" b="1" dirty="0"/>
              <a:t>Book</a:t>
            </a:r>
          </a:p>
          <a:p>
            <a:r>
              <a:rPr lang="en-US" dirty="0"/>
              <a:t>[1]Trevor Hastie, Robert Tibshirani. ESL II, 2nd Edition, Spinger Publication.</a:t>
            </a:r>
          </a:p>
          <a:p>
            <a:r>
              <a:rPr lang="en-US" dirty="0"/>
              <a:t>[2]Martin C.Brown. Python Complete Reference.</a:t>
            </a:r>
          </a:p>
          <a:p>
            <a:endParaRPr lang="en-US" b="1" dirty="0"/>
          </a:p>
          <a:p>
            <a:endParaRPr lang="en-US" b="1" dirty="0"/>
          </a:p>
          <a:p>
            <a:r>
              <a:rPr lang="en-US" b="1" dirty="0"/>
              <a:t>World Wide Web </a:t>
            </a:r>
          </a:p>
          <a:p>
            <a:r>
              <a:rPr lang="en-US" dirty="0"/>
              <a:t>[1]www.python.org</a:t>
            </a:r>
          </a:p>
          <a:p>
            <a:r>
              <a:rPr lang="en-US" dirty="0"/>
              <a:t>[2]www.stackoverflow.com</a:t>
            </a:r>
          </a:p>
          <a:p>
            <a:r>
              <a:rPr lang="en-US" dirty="0"/>
              <a:t>[3]www.datacamp.com</a:t>
            </a:r>
          </a:p>
          <a:p>
            <a:r>
              <a:rPr lang="en-US" dirty="0"/>
              <a:t>[4]www.data,gov.in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fontScale="97500" lnSpcReduction="10000"/>
          </a:bodyPr>
          <a:lstStyle/>
          <a:p>
            <a:endParaRPr lang="en-US" sz="2100" dirty="0"/>
          </a:p>
          <a:p>
            <a:r>
              <a:rPr lang="en-US" sz="2300" dirty="0"/>
              <a:t>Energy is one of the most important resources available to man and it is necessary to keep a check on the growing need of energy day by day.</a:t>
            </a:r>
          </a:p>
          <a:p>
            <a:endParaRPr lang="en-US" sz="2300" dirty="0"/>
          </a:p>
          <a:p>
            <a:r>
              <a:rPr lang="en-US" sz="2300" dirty="0"/>
              <a:t>The Issue of availability of Energy is getting prominent these days. So to analyze the consumption of energy and production of Energy via available Energy Resources is important.</a:t>
            </a:r>
          </a:p>
          <a:p>
            <a:endParaRPr lang="en-US" sz="2300" dirty="0"/>
          </a:p>
          <a:p>
            <a:r>
              <a:rPr lang="en-US" sz="2300" dirty="0"/>
              <a:t> The project describes the consumption of energy resources of all states of India of last few years with respect to the population of India state wise and predicts the future energy requirements for every states</a:t>
            </a:r>
            <a:r>
              <a:rPr lang="en-US" sz="2100" dirty="0"/>
              <a:t>.</a:t>
            </a:r>
          </a:p>
          <a:p>
            <a:endParaRPr lang="en-US" sz="1400" dirty="0"/>
          </a:p>
          <a:p>
            <a:endParaRPr lang="en-US" sz="1400" dirty="0"/>
          </a:p>
          <a:p>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a:bodyPr>
          <a:lstStyle/>
          <a:p>
            <a:pPr marL="0" indent="0">
              <a:buNone/>
            </a:pPr>
            <a:endParaRPr lang="en-US" b="1" dirty="0"/>
          </a:p>
          <a:p>
            <a:pPr>
              <a:buNone/>
            </a:pPr>
            <a:endParaRPr lang="en-US" b="1" dirty="0"/>
          </a:p>
          <a:p>
            <a:r>
              <a:rPr lang="en-US" b="1" dirty="0"/>
              <a:t>“Analysis of Energy Resources and Population of every state of India using Python and Prediction of Energy using Machine learning.”</a:t>
            </a:r>
            <a:r>
              <a:rPr lang="en-US"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953000"/>
          </a:xfrm>
        </p:spPr>
        <p:txBody>
          <a:bodyPr>
            <a:normAutofit lnSpcReduction="10000"/>
          </a:bodyPr>
          <a:lstStyle/>
          <a:p>
            <a:r>
              <a:rPr lang="en-IN" sz="2200" dirty="0"/>
              <a:t>India is a growing economic superpower. At this point in time, we are sitting at the tip of our economic explosion. The vast reserves of resources in all factors of production have earned us the title of </a:t>
            </a:r>
            <a:r>
              <a:rPr lang="en-IN" sz="2200" b="1" dirty="0"/>
              <a:t>The Land of Potential</a:t>
            </a:r>
            <a:r>
              <a:rPr lang="en-IN" sz="2200" dirty="0"/>
              <a:t>. But this comes at a cost, with this growing potential comes the need to satisfy the potential through generation of energy.</a:t>
            </a:r>
          </a:p>
          <a:p>
            <a:endParaRPr lang="en-IN" sz="2200" dirty="0"/>
          </a:p>
          <a:p>
            <a:r>
              <a:rPr lang="en-IN" sz="2200" dirty="0"/>
              <a:t>To meet this challenge of growing energy is very important for India and it is even more important to predict the future requirements of energy in our country.</a:t>
            </a:r>
          </a:p>
          <a:p>
            <a:endParaRPr lang="en-IN" sz="2200" dirty="0"/>
          </a:p>
          <a:p>
            <a:r>
              <a:rPr lang="en-IN" sz="2200" dirty="0"/>
              <a:t>If we are able to predict the energy required in the future it will boost the potential of the country and increase the overall growth in every field</a:t>
            </a:r>
          </a:p>
        </p:txBody>
      </p:sp>
      <p:sp>
        <p:nvSpPr>
          <p:cNvPr id="4" name="Title 3"/>
          <p:cNvSpPr>
            <a:spLocks noGrp="1"/>
          </p:cNvSpPr>
          <p:nvPr>
            <p:ph type="title"/>
          </p:nvPr>
        </p:nvSpPr>
        <p:spPr>
          <a:xfrm>
            <a:off x="457200" y="274638"/>
            <a:ext cx="8229600" cy="1143000"/>
          </a:xfrm>
        </p:spPr>
        <p:txBody>
          <a:bodyPr/>
          <a:lstStyle/>
          <a:p>
            <a:r>
              <a:rPr lang="en-US" dirty="0"/>
              <a:t>INTRODUCTION</a:t>
            </a:r>
          </a:p>
        </p:txBody>
      </p:sp>
    </p:spTree>
    <p:extLst>
      <p:ext uri="{BB962C8B-B14F-4D97-AF65-F5344CB8AC3E}">
        <p14:creationId xmlns:p14="http://schemas.microsoft.com/office/powerpoint/2010/main" val="4233153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10000"/>
          </a:bodyPr>
          <a:lstStyle/>
          <a:p>
            <a:r>
              <a:rPr lang="en-US" sz="2800" b="1" dirty="0"/>
              <a:t>Background and Basics:</a:t>
            </a:r>
          </a:p>
          <a:p>
            <a:pPr lvl="1"/>
            <a:r>
              <a:rPr lang="en-US" sz="2400" dirty="0"/>
              <a:t>Programming language Python is very useful for analysis of data in every field.</a:t>
            </a:r>
          </a:p>
          <a:p>
            <a:pPr lvl="1"/>
            <a:r>
              <a:rPr lang="en-IN" sz="2400" dirty="0"/>
              <a:t>Python has been used to show the analysis of data in diagrammatical format like Pie Chart, Bar Chart, Multiple Bar Chart.</a:t>
            </a:r>
          </a:p>
          <a:p>
            <a:pPr lvl="1"/>
            <a:r>
              <a:rPr lang="en-IN" sz="2400" dirty="0"/>
              <a:t>It also shows map of India with respect to intensity of the Energy Consumption as well as Population of India state wise. By using Machine Learning.</a:t>
            </a:r>
          </a:p>
          <a:p>
            <a:pPr lvl="1"/>
            <a:r>
              <a:rPr lang="en-IN" sz="2400" dirty="0"/>
              <a:t>We have predicted the requirement of amount of energy for every state using </a:t>
            </a:r>
            <a:r>
              <a:rPr lang="en-IN" sz="2400" b="1" dirty="0"/>
              <a:t>The Linear Regression Machine Learning Algorithm.</a:t>
            </a:r>
            <a:r>
              <a:rPr lang="en-IN" sz="2400" dirty="0"/>
              <a:t> It uses two parameters on the outcome and one on which the outcome depends</a:t>
            </a:r>
          </a:p>
          <a:p>
            <a:pPr lvl="1"/>
            <a:r>
              <a:rPr lang="en-IN" sz="2400" dirty="0"/>
              <a:t>Population has been used as a parameter on which energy depends</a:t>
            </a:r>
          </a:p>
          <a:p>
            <a:pPr marL="457200" lvl="1" indent="0">
              <a:buNone/>
            </a:pPr>
            <a:endParaRPr lang="en-US" sz="2400" b="1" dirty="0"/>
          </a:p>
          <a:p>
            <a:pPr>
              <a:buFont typeface="Arial" panose="020B0604020202020204" pitchFamily="34" charset="0"/>
              <a:buChar char="•"/>
            </a:pPr>
            <a:r>
              <a:rPr lang="en-IN" altLang="en-US" sz="2800" b="1" dirty="0"/>
              <a:t>Future Use</a:t>
            </a:r>
          </a:p>
          <a:p>
            <a:pPr lvl="1">
              <a:buFont typeface="Wingdings" panose="05000000000000000000" charset="0"/>
              <a:buChar char=""/>
            </a:pPr>
            <a:r>
              <a:rPr lang="en-IN" altLang="en-US" sz="2450" b="1" dirty="0"/>
              <a:t>	</a:t>
            </a:r>
            <a:r>
              <a:rPr lang="en-IN" altLang="en-US" sz="2450" dirty="0"/>
              <a:t>This program gives clear idea about the energy requirement in Future.    </a:t>
            </a:r>
            <a:r>
              <a:rPr lang="en-IN" altLang="en-US" sz="2450" b="1"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Software and Hardware Requirement</a:t>
            </a:r>
          </a:p>
        </p:txBody>
      </p:sp>
      <p:sp>
        <p:nvSpPr>
          <p:cNvPr id="3" name="Content Placeholder 2"/>
          <p:cNvSpPr>
            <a:spLocks noGrp="1"/>
          </p:cNvSpPr>
          <p:nvPr>
            <p:ph idx="1"/>
          </p:nvPr>
        </p:nvSpPr>
        <p:spPr/>
        <p:txBody>
          <a:bodyPr>
            <a:normAutofit fontScale="85000" lnSpcReduction="20000"/>
          </a:bodyPr>
          <a:lstStyle/>
          <a:p>
            <a:r>
              <a:rPr lang="en-US" dirty="0"/>
              <a:t>Details of software</a:t>
            </a:r>
          </a:p>
          <a:p>
            <a:pPr lvl="1">
              <a:buFont typeface="Wingdings" panose="05000000000000000000" charset="0"/>
              <a:buChar char=""/>
            </a:pPr>
            <a:r>
              <a:rPr lang="en-US" dirty="0"/>
              <a:t>Python </a:t>
            </a:r>
          </a:p>
          <a:p>
            <a:pPr lvl="1">
              <a:buFont typeface="Wingdings" panose="05000000000000000000" charset="0"/>
              <a:buChar char=""/>
            </a:pPr>
            <a:r>
              <a:rPr lang="en-US" dirty="0"/>
              <a:t>Anaconda (Spyder) IDE </a:t>
            </a:r>
          </a:p>
          <a:p>
            <a:pPr lvl="1">
              <a:buFont typeface="Wingdings" panose="05000000000000000000" charset="0"/>
              <a:buChar char=""/>
            </a:pPr>
            <a:r>
              <a:rPr lang="en-US" dirty="0"/>
              <a:t>Required Python Libraries:</a:t>
            </a:r>
          </a:p>
          <a:p>
            <a:pPr lvl="2">
              <a:buFont typeface="Wingdings" panose="05000000000000000000" charset="0"/>
              <a:buChar char=""/>
            </a:pPr>
            <a:r>
              <a:rPr lang="en-US" dirty="0"/>
              <a:t>Numpy</a:t>
            </a:r>
          </a:p>
          <a:p>
            <a:pPr lvl="2">
              <a:buFont typeface="Wingdings" panose="05000000000000000000" charset="0"/>
              <a:buChar char=""/>
            </a:pPr>
            <a:r>
              <a:rPr lang="en-US" dirty="0"/>
              <a:t>Pandas</a:t>
            </a:r>
          </a:p>
          <a:p>
            <a:pPr lvl="2">
              <a:buFont typeface="Wingdings" panose="05000000000000000000" charset="0"/>
              <a:buChar char=""/>
            </a:pPr>
            <a:r>
              <a:rPr lang="en-US" dirty="0"/>
              <a:t>Matplotlib</a:t>
            </a:r>
          </a:p>
          <a:p>
            <a:pPr lvl="2">
              <a:buFont typeface="Wingdings" panose="05000000000000000000" charset="0"/>
              <a:buChar char=""/>
            </a:pPr>
            <a:r>
              <a:rPr lang="en-US" dirty="0"/>
              <a:t>Tkinter</a:t>
            </a:r>
          </a:p>
          <a:p>
            <a:pPr lvl="2">
              <a:buFont typeface="Wingdings" panose="05000000000000000000" charset="0"/>
              <a:buChar char=""/>
            </a:pPr>
            <a:r>
              <a:rPr lang="en-US" dirty="0"/>
              <a:t>PIL</a:t>
            </a:r>
          </a:p>
          <a:p>
            <a:pPr lvl="2">
              <a:buFont typeface="Wingdings" panose="05000000000000000000" charset="0"/>
              <a:buChar char=""/>
            </a:pPr>
            <a:r>
              <a:rPr lang="en-US" dirty="0">
                <a:sym typeface="+mn-ea"/>
              </a:rPr>
              <a:t>Mpl_toolkits.basemapDetails of hardware</a:t>
            </a:r>
          </a:p>
          <a:p>
            <a:pPr lvl="2">
              <a:buFont typeface="Wingdings" panose="05000000000000000000" charset="0"/>
              <a:buChar char=""/>
            </a:pPr>
            <a:endParaRPr lang="en-US" dirty="0"/>
          </a:p>
          <a:p>
            <a:r>
              <a:rPr lang="en-US" dirty="0">
                <a:sym typeface="+mn-ea"/>
              </a:rPr>
              <a:t>Details of </a:t>
            </a:r>
            <a:r>
              <a:rPr lang="en-IN" altLang="en-US" dirty="0">
                <a:sym typeface="+mn-ea"/>
              </a:rPr>
              <a:t>Hardware</a:t>
            </a:r>
          </a:p>
          <a:p>
            <a:pPr lvl="1">
              <a:buFont typeface="Wingdings" panose="05000000000000000000" charset="0"/>
              <a:buChar char=""/>
            </a:pPr>
            <a:r>
              <a:rPr lang="en-IN" altLang="en-US" sz="2800" dirty="0">
                <a:sym typeface="+mn-ea"/>
              </a:rPr>
              <a:t>Working PC</a:t>
            </a:r>
          </a:p>
          <a:p>
            <a:pPr>
              <a:buFont typeface="Wingdings" panose="05000000000000000000" charset="0"/>
              <a:buChar char=""/>
            </a:pPr>
            <a:endParaRPr lang="en-IN" altLang="en-US" dirty="0">
              <a:sym typeface="+mn-ea"/>
            </a:endParaRPr>
          </a:p>
          <a:p>
            <a:pPr>
              <a:buNone/>
            </a:pPr>
            <a:endParaRPr lang="en-US" dirty="0"/>
          </a:p>
          <a:p>
            <a:pPr lvl="1">
              <a:buFont typeface="Wingdings" panose="05000000000000000000" charset="0"/>
              <a:buChar cha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1">
            <a:extLst>
              <a:ext uri="{FF2B5EF4-FFF2-40B4-BE49-F238E27FC236}">
                <a16:creationId xmlns:a16="http://schemas.microsoft.com/office/drawing/2014/main" id="{C8AC7BDF-3D55-47EF-9546-D2B6573D49C3}"/>
              </a:ext>
            </a:extLst>
          </p:cNvPr>
          <p:cNvSpPr>
            <a:spLocks noChangeArrowheads="1"/>
          </p:cNvSpPr>
          <p:nvPr/>
        </p:nvSpPr>
        <p:spPr bwMode="auto">
          <a:xfrm>
            <a:off x="2776208" y="1446530"/>
            <a:ext cx="2457450" cy="657225"/>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def </a:t>
            </a:r>
            <a:r>
              <a:rPr kumimoji="0" lang="en-US" altLang="en-US"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evaluate_algorithm</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dataset,algorithm,train,test</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6" name="Straight Arrow Connector 5">
            <a:extLst>
              <a:ext uri="{FF2B5EF4-FFF2-40B4-BE49-F238E27FC236}">
                <a16:creationId xmlns:a16="http://schemas.microsoft.com/office/drawing/2014/main" id="{C8A00472-2D93-445E-A09F-BFF8E874236B}"/>
              </a:ext>
            </a:extLst>
          </p:cNvPr>
          <p:cNvCxnSpPr/>
          <p:nvPr/>
        </p:nvCxnSpPr>
        <p:spPr>
          <a:xfrm>
            <a:off x="3890010" y="1074420"/>
            <a:ext cx="28575" cy="3619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7" name="Text Box 6">
            <a:extLst>
              <a:ext uri="{FF2B5EF4-FFF2-40B4-BE49-F238E27FC236}">
                <a16:creationId xmlns:a16="http://schemas.microsoft.com/office/drawing/2014/main" id="{07A7F563-61D3-43D9-9AF1-631DB620DE89}"/>
              </a:ext>
            </a:extLst>
          </p:cNvPr>
          <p:cNvSpPr txBox="1">
            <a:spLocks noChangeArrowheads="1"/>
          </p:cNvSpPr>
          <p:nvPr/>
        </p:nvSpPr>
        <p:spPr bwMode="auto">
          <a:xfrm>
            <a:off x="3331563" y="2434847"/>
            <a:ext cx="1800225" cy="48577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Machine Learning Algorithm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8" name="Straight Arrow Connector 7">
            <a:extLst>
              <a:ext uri="{FF2B5EF4-FFF2-40B4-BE49-F238E27FC236}">
                <a16:creationId xmlns:a16="http://schemas.microsoft.com/office/drawing/2014/main" id="{370DF9B8-7129-4E02-B87F-1BFFF7D59B5F}"/>
              </a:ext>
            </a:extLst>
          </p:cNvPr>
          <p:cNvCxnSpPr/>
          <p:nvPr/>
        </p:nvCxnSpPr>
        <p:spPr>
          <a:xfrm>
            <a:off x="3899535" y="2103755"/>
            <a:ext cx="0" cy="30416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8487C707-FB64-4F6E-A62B-460C7EA0C9D5}"/>
              </a:ext>
            </a:extLst>
          </p:cNvPr>
          <p:cNvCxnSpPr/>
          <p:nvPr/>
        </p:nvCxnSpPr>
        <p:spPr>
          <a:xfrm>
            <a:off x="3909060" y="2875280"/>
            <a:ext cx="0" cy="26606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0" name="Rectangle 12">
            <a:extLst>
              <a:ext uri="{FF2B5EF4-FFF2-40B4-BE49-F238E27FC236}">
                <a16:creationId xmlns:a16="http://schemas.microsoft.com/office/drawing/2014/main" id="{97BE6B36-5941-4AF4-85D2-BE690456538D}"/>
              </a:ext>
            </a:extLst>
          </p:cNvPr>
          <p:cNvSpPr>
            <a:spLocks noChangeArrowheads="1"/>
          </p:cNvSpPr>
          <p:nvPr/>
        </p:nvSpPr>
        <p:spPr bwMode="auto">
          <a:xfrm>
            <a:off x="3031966" y="3163764"/>
            <a:ext cx="1773238" cy="401638"/>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test_set</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 list()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1" name="Straight Arrow Connector 10">
            <a:extLst>
              <a:ext uri="{FF2B5EF4-FFF2-40B4-BE49-F238E27FC236}">
                <a16:creationId xmlns:a16="http://schemas.microsoft.com/office/drawing/2014/main" id="{6D726DD8-C3A4-4872-91E6-F6B8F8E3706D}"/>
              </a:ext>
            </a:extLst>
          </p:cNvPr>
          <p:cNvCxnSpPr/>
          <p:nvPr/>
        </p:nvCxnSpPr>
        <p:spPr>
          <a:xfrm>
            <a:off x="3909060" y="3599180"/>
            <a:ext cx="0" cy="26606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2" name="Hexagon 23">
            <a:extLst>
              <a:ext uri="{FF2B5EF4-FFF2-40B4-BE49-F238E27FC236}">
                <a16:creationId xmlns:a16="http://schemas.microsoft.com/office/drawing/2014/main" id="{917F5A00-0ADC-4C99-B512-D869BDA4A928}"/>
              </a:ext>
            </a:extLst>
          </p:cNvPr>
          <p:cNvSpPr>
            <a:spLocks noChangeArrowheads="1"/>
          </p:cNvSpPr>
          <p:nvPr/>
        </p:nvSpPr>
        <p:spPr bwMode="auto">
          <a:xfrm>
            <a:off x="3008434" y="3880362"/>
            <a:ext cx="1847850" cy="390525"/>
          </a:xfrm>
          <a:prstGeom prst="hexagon">
            <a:avLst>
              <a:gd name="adj" fmla="val 117723"/>
              <a:gd name="vf" fmla="val 115470"/>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15240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for row in test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13" name="Straight Arrow Connector 12">
            <a:extLst>
              <a:ext uri="{FF2B5EF4-FFF2-40B4-BE49-F238E27FC236}">
                <a16:creationId xmlns:a16="http://schemas.microsoft.com/office/drawing/2014/main" id="{315EE7B4-E509-4017-B42B-80D36CD7DFAE}"/>
              </a:ext>
            </a:extLst>
          </p:cNvPr>
          <p:cNvCxnSpPr/>
          <p:nvPr/>
        </p:nvCxnSpPr>
        <p:spPr>
          <a:xfrm>
            <a:off x="3928110" y="4304665"/>
            <a:ext cx="0" cy="21907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4" name="Rectangle 14">
            <a:extLst>
              <a:ext uri="{FF2B5EF4-FFF2-40B4-BE49-F238E27FC236}">
                <a16:creationId xmlns:a16="http://schemas.microsoft.com/office/drawing/2014/main" id="{0476B927-3941-4792-A84E-8F7450DFC6F5}"/>
              </a:ext>
            </a:extLst>
          </p:cNvPr>
          <p:cNvSpPr>
            <a:spLocks noChangeArrowheads="1"/>
          </p:cNvSpPr>
          <p:nvPr/>
        </p:nvSpPr>
        <p:spPr bwMode="auto">
          <a:xfrm>
            <a:off x="2739866" y="4621847"/>
            <a:ext cx="2446338" cy="102870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row_copy</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 list(row)</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row_copy</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[-1] = None</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test_set.append</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row_copy</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Predicted = algorithm (</a:t>
            </a:r>
            <a:r>
              <a:rPr kumimoji="0" lang="en-US" altLang="en-US"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train,test_set</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return predicted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5" name="Straight Arrow Connector 14">
            <a:extLst>
              <a:ext uri="{FF2B5EF4-FFF2-40B4-BE49-F238E27FC236}">
                <a16:creationId xmlns:a16="http://schemas.microsoft.com/office/drawing/2014/main" id="{902AF469-DFF1-407C-8CAA-D80BAABF79A4}"/>
              </a:ext>
            </a:extLst>
          </p:cNvPr>
          <p:cNvCxnSpPr/>
          <p:nvPr/>
        </p:nvCxnSpPr>
        <p:spPr>
          <a:xfrm>
            <a:off x="3951605" y="5640070"/>
            <a:ext cx="0" cy="2762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60AC3B79-7B25-41C4-85B2-65316D276933}"/>
              </a:ext>
            </a:extLst>
          </p:cNvPr>
          <p:cNvSpPr/>
          <p:nvPr/>
        </p:nvSpPr>
        <p:spPr>
          <a:xfrm>
            <a:off x="3434715" y="5928360"/>
            <a:ext cx="1056640" cy="72517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en-IN"/>
          </a:p>
        </p:txBody>
      </p:sp>
      <p:sp>
        <p:nvSpPr>
          <p:cNvPr id="17" name="Diamond 17">
            <a:extLst>
              <a:ext uri="{FF2B5EF4-FFF2-40B4-BE49-F238E27FC236}">
                <a16:creationId xmlns:a16="http://schemas.microsoft.com/office/drawing/2014/main" id="{F9699BDD-6420-4056-9A97-F7F7D4CE9080}"/>
              </a:ext>
            </a:extLst>
          </p:cNvPr>
          <p:cNvSpPr>
            <a:spLocks noChangeArrowheads="1"/>
          </p:cNvSpPr>
          <p:nvPr/>
        </p:nvSpPr>
        <p:spPr bwMode="auto">
          <a:xfrm>
            <a:off x="3442970" y="5938520"/>
            <a:ext cx="1044575" cy="704850"/>
          </a:xfrm>
          <a:prstGeom prst="diamond">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End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18" name="Curved Connector 24">
            <a:extLst>
              <a:ext uri="{FF2B5EF4-FFF2-40B4-BE49-F238E27FC236}">
                <a16:creationId xmlns:a16="http://schemas.microsoft.com/office/drawing/2014/main" id="{7CAA0FDA-FF0C-42A6-B078-81FE563583B5}"/>
              </a:ext>
            </a:extLst>
          </p:cNvPr>
          <p:cNvCxnSpPr/>
          <p:nvPr/>
        </p:nvCxnSpPr>
        <p:spPr>
          <a:xfrm rot="10800000" flipH="1" flipV="1">
            <a:off x="2975610" y="4098925"/>
            <a:ext cx="467360" cy="2193290"/>
          </a:xfrm>
          <a:prstGeom prst="curvedConnector3">
            <a:avLst>
              <a:gd name="adj1" fmla="val -432065"/>
            </a:avLst>
          </a:prstGeom>
          <a:ln>
            <a:tailEnd type="arrow" w="med" len="med"/>
          </a:ln>
        </p:spPr>
        <p:style>
          <a:lnRef idx="1">
            <a:schemeClr val="dk1"/>
          </a:lnRef>
          <a:fillRef idx="0">
            <a:schemeClr val="dk1"/>
          </a:fillRef>
          <a:effectRef idx="0">
            <a:schemeClr val="dk1"/>
          </a:effectRef>
          <a:fontRef idx="minor">
            <a:schemeClr val="tx1"/>
          </a:fontRef>
        </p:style>
      </p:cxnSp>
      <p:sp>
        <p:nvSpPr>
          <p:cNvPr id="19" name="Text Box 19">
            <a:extLst>
              <a:ext uri="{FF2B5EF4-FFF2-40B4-BE49-F238E27FC236}">
                <a16:creationId xmlns:a16="http://schemas.microsoft.com/office/drawing/2014/main" id="{D15C9152-CBD6-41EA-B9CB-ABFC3E878C92}"/>
              </a:ext>
            </a:extLst>
          </p:cNvPr>
          <p:cNvSpPr txBox="1">
            <a:spLocks noChangeArrowheads="1"/>
          </p:cNvSpPr>
          <p:nvPr/>
        </p:nvSpPr>
        <p:spPr bwMode="auto">
          <a:xfrm>
            <a:off x="231775" y="4776788"/>
            <a:ext cx="714375" cy="40005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End for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16">
            <a:extLst>
              <a:ext uri="{FF2B5EF4-FFF2-40B4-BE49-F238E27FC236}">
                <a16:creationId xmlns:a16="http://schemas.microsoft.com/office/drawing/2014/main" id="{ECA218E2-DB02-4B73-929C-E1F5C107FDCE}"/>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1" name="Rectangle 17">
            <a:extLst>
              <a:ext uri="{FF2B5EF4-FFF2-40B4-BE49-F238E27FC236}">
                <a16:creationId xmlns:a16="http://schemas.microsoft.com/office/drawing/2014/main" id="{BDCD231F-B7FB-4DE7-956E-FF87D6AA5BE5}"/>
              </a:ext>
            </a:extLst>
          </p:cNvPr>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&gt;Flow Charts</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25">
            <a:extLst>
              <a:ext uri="{FF2B5EF4-FFF2-40B4-BE49-F238E27FC236}">
                <a16:creationId xmlns:a16="http://schemas.microsoft.com/office/drawing/2014/main" id="{DB6E64C0-DDB4-421A-ABEB-6D8503ED7F35}"/>
              </a:ext>
            </a:extLst>
          </p:cNvPr>
          <p:cNvSpPr>
            <a:spLocks noChangeArrowheads="1"/>
          </p:cNvSpPr>
          <p:nvPr/>
        </p:nvSpPr>
        <p:spPr bwMode="auto">
          <a:xfrm>
            <a:off x="614204" y="46736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052638"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052638"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2052638"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2052638"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Machine learning algorithm</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2052638"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7345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26">
            <a:extLst>
              <a:ext uri="{FF2B5EF4-FFF2-40B4-BE49-F238E27FC236}">
                <a16:creationId xmlns:a16="http://schemas.microsoft.com/office/drawing/2014/main" id="{FA9757EE-D04A-47A9-8247-9A612A53DFD6}"/>
              </a:ext>
            </a:extLst>
          </p:cNvPr>
          <p:cNvSpPr>
            <a:spLocks noChangeArrowheads="1"/>
          </p:cNvSpPr>
          <p:nvPr/>
        </p:nvSpPr>
        <p:spPr bwMode="auto">
          <a:xfrm>
            <a:off x="2408799" y="1351915"/>
            <a:ext cx="2182812" cy="857250"/>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def </a:t>
            </a:r>
            <a:r>
              <a:rPr kumimoji="0" lang="en-US" altLang="en-US"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simple_linear</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_</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regression(</a:t>
            </a:r>
            <a:r>
              <a:rPr kumimoji="0" lang="en-US" altLang="en-US"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train,test</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5" name="Straight Arrow Connector 4">
            <a:extLst>
              <a:ext uri="{FF2B5EF4-FFF2-40B4-BE49-F238E27FC236}">
                <a16:creationId xmlns:a16="http://schemas.microsoft.com/office/drawing/2014/main" id="{96ACECE7-2CA3-4CDD-A308-9315114FF671}"/>
              </a:ext>
            </a:extLst>
          </p:cNvPr>
          <p:cNvCxnSpPr/>
          <p:nvPr/>
        </p:nvCxnSpPr>
        <p:spPr>
          <a:xfrm>
            <a:off x="3468370" y="2221865"/>
            <a:ext cx="0" cy="35179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 name="Rectangle 28">
            <a:extLst>
              <a:ext uri="{FF2B5EF4-FFF2-40B4-BE49-F238E27FC236}">
                <a16:creationId xmlns:a16="http://schemas.microsoft.com/office/drawing/2014/main" id="{2686EA2F-2CA5-4203-9242-8A2287BA5EED}"/>
              </a:ext>
            </a:extLst>
          </p:cNvPr>
          <p:cNvSpPr>
            <a:spLocks noChangeArrowheads="1"/>
          </p:cNvSpPr>
          <p:nvPr/>
        </p:nvSpPr>
        <p:spPr bwMode="auto">
          <a:xfrm>
            <a:off x="2528655" y="2599056"/>
            <a:ext cx="1943100" cy="44767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predicted = list()</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b0,b1 = coefficient(train)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7" name="Straight Arrow Connector 6">
            <a:extLst>
              <a:ext uri="{FF2B5EF4-FFF2-40B4-BE49-F238E27FC236}">
                <a16:creationId xmlns:a16="http://schemas.microsoft.com/office/drawing/2014/main" id="{C0A41B84-BC6C-45C7-AD64-31AF7B0EDD9B}"/>
              </a:ext>
            </a:extLst>
          </p:cNvPr>
          <p:cNvCxnSpPr/>
          <p:nvPr/>
        </p:nvCxnSpPr>
        <p:spPr>
          <a:xfrm>
            <a:off x="3453765" y="3050540"/>
            <a:ext cx="0" cy="32321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8" name="Hexagon 31">
            <a:extLst>
              <a:ext uri="{FF2B5EF4-FFF2-40B4-BE49-F238E27FC236}">
                <a16:creationId xmlns:a16="http://schemas.microsoft.com/office/drawing/2014/main" id="{6D2E6235-C8D9-47AE-9BC7-BD1DAC4D18CD}"/>
              </a:ext>
            </a:extLst>
          </p:cNvPr>
          <p:cNvSpPr>
            <a:spLocks noChangeArrowheads="1"/>
          </p:cNvSpPr>
          <p:nvPr/>
        </p:nvSpPr>
        <p:spPr bwMode="auto">
          <a:xfrm>
            <a:off x="2609618" y="3391694"/>
            <a:ext cx="1847850" cy="390525"/>
          </a:xfrm>
          <a:prstGeom prst="hexagon">
            <a:avLst>
              <a:gd name="adj" fmla="val 117723"/>
              <a:gd name="vf" fmla="val 115470"/>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15240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for row in test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9" name="Straight Arrow Connector 8">
            <a:extLst>
              <a:ext uri="{FF2B5EF4-FFF2-40B4-BE49-F238E27FC236}">
                <a16:creationId xmlns:a16="http://schemas.microsoft.com/office/drawing/2014/main" id="{63570225-1D81-4851-9042-D10C489356FC}"/>
              </a:ext>
            </a:extLst>
          </p:cNvPr>
          <p:cNvCxnSpPr/>
          <p:nvPr/>
        </p:nvCxnSpPr>
        <p:spPr>
          <a:xfrm>
            <a:off x="3472815" y="3785235"/>
            <a:ext cx="0" cy="352425"/>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10" name="Rectangle 33">
            <a:extLst>
              <a:ext uri="{FF2B5EF4-FFF2-40B4-BE49-F238E27FC236}">
                <a16:creationId xmlns:a16="http://schemas.microsoft.com/office/drawing/2014/main" id="{07B8FAC7-25D2-461B-9BFF-13ACEC35391E}"/>
              </a:ext>
            </a:extLst>
          </p:cNvPr>
          <p:cNvSpPr>
            <a:spLocks noChangeArrowheads="1"/>
          </p:cNvSpPr>
          <p:nvPr/>
        </p:nvSpPr>
        <p:spPr bwMode="auto">
          <a:xfrm>
            <a:off x="2542943" y="4176077"/>
            <a:ext cx="1914525" cy="80010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yhat</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 b0 + b1 * row[0]</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predictions.append</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yhat</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34">
            <a:extLst>
              <a:ext uri="{FF2B5EF4-FFF2-40B4-BE49-F238E27FC236}">
                <a16:creationId xmlns:a16="http://schemas.microsoft.com/office/drawing/2014/main" id="{F3DB7D2A-C016-4184-8134-BE4DDE0048DE}"/>
              </a:ext>
            </a:extLst>
          </p:cNvPr>
          <p:cNvSpPr>
            <a:spLocks noChangeArrowheads="1"/>
          </p:cNvSpPr>
          <p:nvPr/>
        </p:nvSpPr>
        <p:spPr bwMode="auto">
          <a:xfrm>
            <a:off x="4939030" y="4249420"/>
            <a:ext cx="1009650" cy="61912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return predictions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2" name="Straight Arrow Connector 11">
            <a:extLst>
              <a:ext uri="{FF2B5EF4-FFF2-40B4-BE49-F238E27FC236}">
                <a16:creationId xmlns:a16="http://schemas.microsoft.com/office/drawing/2014/main" id="{D44A0A21-D765-460F-8E3A-E48D6322EF04}"/>
              </a:ext>
            </a:extLst>
          </p:cNvPr>
          <p:cNvCxnSpPr/>
          <p:nvPr/>
        </p:nvCxnSpPr>
        <p:spPr>
          <a:xfrm>
            <a:off x="3963670" y="3779520"/>
            <a:ext cx="1395095" cy="45339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6CC79947-7662-4775-BD17-82C53A8FFE38}"/>
              </a:ext>
            </a:extLst>
          </p:cNvPr>
          <p:cNvCxnSpPr/>
          <p:nvPr/>
        </p:nvCxnSpPr>
        <p:spPr>
          <a:xfrm>
            <a:off x="5399405" y="4868545"/>
            <a:ext cx="0" cy="2762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A7FDBBA8-03A5-4239-B6E6-D9A9C0E654D8}"/>
              </a:ext>
            </a:extLst>
          </p:cNvPr>
          <p:cNvSpPr/>
          <p:nvPr/>
        </p:nvSpPr>
        <p:spPr>
          <a:xfrm>
            <a:off x="4892040" y="5156835"/>
            <a:ext cx="1056640" cy="72517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en-IN"/>
          </a:p>
        </p:txBody>
      </p:sp>
      <p:sp>
        <p:nvSpPr>
          <p:cNvPr id="15" name="Diamond 42">
            <a:extLst>
              <a:ext uri="{FF2B5EF4-FFF2-40B4-BE49-F238E27FC236}">
                <a16:creationId xmlns:a16="http://schemas.microsoft.com/office/drawing/2014/main" id="{AA6CCAE5-0C24-4D65-9C27-B18F76528317}"/>
              </a:ext>
            </a:extLst>
          </p:cNvPr>
          <p:cNvSpPr>
            <a:spLocks noChangeArrowheads="1"/>
          </p:cNvSpPr>
          <p:nvPr/>
        </p:nvSpPr>
        <p:spPr bwMode="auto">
          <a:xfrm>
            <a:off x="4892040" y="5156835"/>
            <a:ext cx="1044575" cy="704850"/>
          </a:xfrm>
          <a:prstGeom prst="diamond">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End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Text Box 44">
            <a:extLst>
              <a:ext uri="{FF2B5EF4-FFF2-40B4-BE49-F238E27FC236}">
                <a16:creationId xmlns:a16="http://schemas.microsoft.com/office/drawing/2014/main" id="{DF9DCC19-99CB-4F5F-9338-353EB3FFAE06}"/>
              </a:ext>
            </a:extLst>
          </p:cNvPr>
          <p:cNvSpPr txBox="1">
            <a:spLocks noChangeArrowheads="1"/>
          </p:cNvSpPr>
          <p:nvPr/>
        </p:nvSpPr>
        <p:spPr bwMode="auto">
          <a:xfrm>
            <a:off x="4729480" y="3539808"/>
            <a:ext cx="714375" cy="2667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End for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4">
            <a:extLst>
              <a:ext uri="{FF2B5EF4-FFF2-40B4-BE49-F238E27FC236}">
                <a16:creationId xmlns:a16="http://schemas.microsoft.com/office/drawing/2014/main" id="{E491AAB0-692A-4281-BA63-9F73A63DC521}"/>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8" name="Rectangle 22">
            <a:extLst>
              <a:ext uri="{FF2B5EF4-FFF2-40B4-BE49-F238E27FC236}">
                <a16:creationId xmlns:a16="http://schemas.microsoft.com/office/drawing/2014/main" id="{14230A49-7DD4-4D27-A28E-CC3CF84BFC9C}"/>
              </a:ext>
            </a:extLst>
          </p:cNvPr>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Concept of Simple Linear Regression</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9" name="Straight Arrow Connector 18">
            <a:extLst>
              <a:ext uri="{FF2B5EF4-FFF2-40B4-BE49-F238E27FC236}">
                <a16:creationId xmlns:a16="http://schemas.microsoft.com/office/drawing/2014/main" id="{766C83C1-9789-4DF6-96B6-A28E24A22FE0}"/>
              </a:ext>
            </a:extLst>
          </p:cNvPr>
          <p:cNvCxnSpPr/>
          <p:nvPr/>
        </p:nvCxnSpPr>
        <p:spPr>
          <a:xfrm>
            <a:off x="3453765" y="970915"/>
            <a:ext cx="0" cy="3810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62351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TotalTime>
  <Words>1007</Words>
  <Application>Microsoft Office PowerPoint</Application>
  <PresentationFormat>On-screen Show (4:3)</PresentationFormat>
  <Paragraphs>149</Paragraphs>
  <Slides>22</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8" baseType="lpstr">
      <vt:lpstr>Arial</vt:lpstr>
      <vt:lpstr>Calibri</vt:lpstr>
      <vt:lpstr>Times New Roman</vt:lpstr>
      <vt:lpstr>Wingdings</vt:lpstr>
      <vt:lpstr>Office Theme</vt:lpstr>
      <vt:lpstr>MSPhotoEd.3</vt:lpstr>
      <vt:lpstr>PowerPoint Presentation</vt:lpstr>
      <vt:lpstr>Contents</vt:lpstr>
      <vt:lpstr>Abstract</vt:lpstr>
      <vt:lpstr>Problem Statement</vt:lpstr>
      <vt:lpstr>INTRODUCTION</vt:lpstr>
      <vt:lpstr>PowerPoint Presentation</vt:lpstr>
      <vt:lpstr>Software and Hardware Requirement</vt:lpstr>
      <vt:lpstr>PowerPoint Presentation</vt:lpstr>
      <vt:lpstr>PowerPoint Presentation</vt:lpstr>
      <vt:lpstr>Methodology</vt:lpstr>
      <vt:lpstr>PowerPoint Presentation</vt:lpstr>
      <vt:lpstr>PowerPoint Presentation</vt:lpstr>
      <vt:lpstr>The PIE Chart on the GUI plots the energy resource required percentage wise. </vt:lpstr>
      <vt:lpstr>The BAR Chart on the GUI plots the energy resource required percentage wise.</vt:lpstr>
      <vt:lpstr>Flow of Project</vt:lpstr>
      <vt:lpstr>PowerPoint Presentation</vt:lpstr>
      <vt:lpstr>PowerPoint Presentation</vt:lpstr>
      <vt:lpstr>PowerPoint Presentation</vt:lpstr>
      <vt:lpstr>Results and Discussion</vt:lpstr>
      <vt:lpstr>Results and Discussion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SHRAYANK MISTRY</cp:lastModifiedBy>
  <cp:revision>31</cp:revision>
  <dcterms:created xsi:type="dcterms:W3CDTF">2017-09-26T18:35:00Z</dcterms:created>
  <dcterms:modified xsi:type="dcterms:W3CDTF">2017-10-30T10:19:13Z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1033-10.2.0.5934</vt:lpwstr>
  </property>
</Properties>
</file>