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2"/>
  </p:notesMasterIdLst>
  <p:handoutMasterIdLst>
    <p:handoutMasterId r:id="rId33"/>
  </p:handoutMasterIdLst>
  <p:sldIdLst>
    <p:sldId id="265" r:id="rId3"/>
    <p:sldId id="273" r:id="rId4"/>
    <p:sldId id="288" r:id="rId5"/>
    <p:sldId id="281" r:id="rId6"/>
    <p:sldId id="283" r:id="rId7"/>
    <p:sldId id="291" r:id="rId8"/>
    <p:sldId id="307" r:id="rId9"/>
    <p:sldId id="292" r:id="rId10"/>
    <p:sldId id="303" r:id="rId11"/>
    <p:sldId id="293" r:id="rId12"/>
    <p:sldId id="294" r:id="rId13"/>
    <p:sldId id="308" r:id="rId14"/>
    <p:sldId id="295" r:id="rId15"/>
    <p:sldId id="296" r:id="rId16"/>
    <p:sldId id="297" r:id="rId17"/>
    <p:sldId id="298" r:id="rId18"/>
    <p:sldId id="300" r:id="rId19"/>
    <p:sldId id="301" r:id="rId20"/>
    <p:sldId id="284" r:id="rId21"/>
    <p:sldId id="285" r:id="rId22"/>
    <p:sldId id="310" r:id="rId23"/>
    <p:sldId id="290" r:id="rId24"/>
    <p:sldId id="286" r:id="rId25"/>
    <p:sldId id="287" r:id="rId26"/>
    <p:sldId id="309" r:id="rId27"/>
    <p:sldId id="304" r:id="rId28"/>
    <p:sldId id="305" r:id="rId29"/>
    <p:sldId id="306"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p:scale>
          <a:sx n="60" d="100"/>
          <a:sy n="60" d="100"/>
        </p:scale>
        <p:origin x="1176" y="39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C7389-DA79-4D0A-9911-0DB079C68CA9}" type="doc">
      <dgm:prSet loTypeId="urn:microsoft.com/office/officeart/2005/8/layout/matrix3" loCatId="matrix" qsTypeId="urn:microsoft.com/office/officeart/2005/8/quickstyle/simple2" qsCatId="simple" csTypeId="urn:microsoft.com/office/officeart/2005/8/colors/accent1_2" csCatId="accent1"/>
      <dgm:spPr/>
      <dgm:t>
        <a:bodyPr/>
        <a:lstStyle/>
        <a:p>
          <a:endParaRPr lang="en-US"/>
        </a:p>
      </dgm:t>
    </dgm:pt>
    <dgm:pt modelId="{3DF138FE-D7C6-4E2B-B4D3-BBE8446FAF2A}">
      <dgm:prSet/>
      <dgm:spPr/>
      <dgm:t>
        <a:bodyPr/>
        <a:lstStyle/>
        <a:p>
          <a:pPr rtl="0"/>
          <a:r>
            <a:rPr lang="en-US" dirty="0" smtClean="0"/>
            <a:t>Consumer</a:t>
          </a:r>
          <a:endParaRPr lang="en-US" dirty="0"/>
        </a:p>
      </dgm:t>
    </dgm:pt>
    <dgm:pt modelId="{97806D89-0757-41A5-885B-FC963A209D9C}" type="parTrans" cxnId="{A010C40E-7D8A-4033-9C68-8F483E6B4CBB}">
      <dgm:prSet/>
      <dgm:spPr/>
      <dgm:t>
        <a:bodyPr/>
        <a:lstStyle/>
        <a:p>
          <a:endParaRPr lang="en-US"/>
        </a:p>
      </dgm:t>
    </dgm:pt>
    <dgm:pt modelId="{F6DC823B-71EF-4A7C-B11F-1F53015C5E60}" type="sibTrans" cxnId="{A010C40E-7D8A-4033-9C68-8F483E6B4CBB}">
      <dgm:prSet/>
      <dgm:spPr/>
      <dgm:t>
        <a:bodyPr/>
        <a:lstStyle/>
        <a:p>
          <a:endParaRPr lang="en-US"/>
        </a:p>
      </dgm:t>
    </dgm:pt>
    <dgm:pt modelId="{EDA3A6BF-A9EA-4CFE-A5D3-0F5D85EE078D}">
      <dgm:prSet/>
      <dgm:spPr/>
      <dgm:t>
        <a:bodyPr/>
        <a:lstStyle/>
        <a:p>
          <a:pPr rtl="0"/>
          <a:r>
            <a:rPr lang="en-US" smtClean="0"/>
            <a:t>Bicycle Sharing system</a:t>
          </a:r>
          <a:endParaRPr lang="en-US"/>
        </a:p>
      </dgm:t>
    </dgm:pt>
    <dgm:pt modelId="{EDC5AD69-BCEF-455C-9EBB-BFDADAF468A5}" type="parTrans" cxnId="{3379B105-0FFD-4676-B63A-27AFECFC5850}">
      <dgm:prSet/>
      <dgm:spPr/>
      <dgm:t>
        <a:bodyPr/>
        <a:lstStyle/>
        <a:p>
          <a:endParaRPr lang="en-US"/>
        </a:p>
      </dgm:t>
    </dgm:pt>
    <dgm:pt modelId="{5CF08D84-4FCC-47AA-B70A-B49D84472AAB}" type="sibTrans" cxnId="{3379B105-0FFD-4676-B63A-27AFECFC5850}">
      <dgm:prSet/>
      <dgm:spPr/>
      <dgm:t>
        <a:bodyPr/>
        <a:lstStyle/>
        <a:p>
          <a:endParaRPr lang="en-US"/>
        </a:p>
      </dgm:t>
    </dgm:pt>
    <dgm:pt modelId="{CB2FFBD8-F2FA-4E55-986A-554BC2B2ECF5}">
      <dgm:prSet/>
      <dgm:spPr/>
      <dgm:t>
        <a:bodyPr/>
        <a:lstStyle/>
        <a:p>
          <a:pPr rtl="0"/>
          <a:r>
            <a:rPr lang="en-US" smtClean="0"/>
            <a:t>Dynamic Car Pooling</a:t>
          </a:r>
          <a:endParaRPr lang="en-US"/>
        </a:p>
      </dgm:t>
    </dgm:pt>
    <dgm:pt modelId="{53521904-A1F4-4CED-A2F9-EFC6AB9C288E}" type="parTrans" cxnId="{49ECA732-3946-4563-8DFD-B097D2C1E6DB}">
      <dgm:prSet/>
      <dgm:spPr/>
      <dgm:t>
        <a:bodyPr/>
        <a:lstStyle/>
        <a:p>
          <a:endParaRPr lang="en-US"/>
        </a:p>
      </dgm:t>
    </dgm:pt>
    <dgm:pt modelId="{252C0946-AFEF-4117-93E9-8BAF50EC7ABC}" type="sibTrans" cxnId="{49ECA732-3946-4563-8DFD-B097D2C1E6DB}">
      <dgm:prSet/>
      <dgm:spPr/>
      <dgm:t>
        <a:bodyPr/>
        <a:lstStyle/>
        <a:p>
          <a:endParaRPr lang="en-US"/>
        </a:p>
      </dgm:t>
    </dgm:pt>
    <dgm:pt modelId="{31A03198-FE6E-4B99-B346-54902F217CD4}">
      <dgm:prSet/>
      <dgm:spPr/>
      <dgm:t>
        <a:bodyPr/>
        <a:lstStyle/>
        <a:p>
          <a:pPr rtl="0"/>
          <a:r>
            <a:rPr lang="en-US" dirty="0" smtClean="0"/>
            <a:t>Public and private transportation</a:t>
          </a:r>
          <a:endParaRPr lang="en-US" dirty="0"/>
        </a:p>
      </dgm:t>
    </dgm:pt>
    <dgm:pt modelId="{203E4F1B-8060-4CCB-852B-1CD3B2D20059}" type="parTrans" cxnId="{4C583E01-B08A-42D9-96DB-9E1CB589D3AC}">
      <dgm:prSet/>
      <dgm:spPr/>
      <dgm:t>
        <a:bodyPr/>
        <a:lstStyle/>
        <a:p>
          <a:endParaRPr lang="en-US"/>
        </a:p>
      </dgm:t>
    </dgm:pt>
    <dgm:pt modelId="{283C8A4E-EEB5-4113-B490-8476A5C1BF16}" type="sibTrans" cxnId="{4C583E01-B08A-42D9-96DB-9E1CB589D3AC}">
      <dgm:prSet/>
      <dgm:spPr/>
      <dgm:t>
        <a:bodyPr/>
        <a:lstStyle/>
        <a:p>
          <a:endParaRPr lang="en-US"/>
        </a:p>
      </dgm:t>
    </dgm:pt>
    <dgm:pt modelId="{A0D0696B-4A3D-4CAB-9E46-3B3D18645969}">
      <dgm:prSet/>
      <dgm:spPr/>
    </dgm:pt>
    <dgm:pt modelId="{A6BCF341-ADBF-4B3E-A2BB-AD34B9C5D350}" type="parTrans" cxnId="{485A0C87-8E00-4E4C-A463-D7FB6A4D0248}">
      <dgm:prSet/>
      <dgm:spPr/>
      <dgm:t>
        <a:bodyPr/>
        <a:lstStyle/>
        <a:p>
          <a:endParaRPr lang="en-US"/>
        </a:p>
      </dgm:t>
    </dgm:pt>
    <dgm:pt modelId="{5100B784-E772-46A4-B3CC-BDA193E2A1F4}" type="sibTrans" cxnId="{485A0C87-8E00-4E4C-A463-D7FB6A4D0248}">
      <dgm:prSet/>
      <dgm:spPr/>
      <dgm:t>
        <a:bodyPr/>
        <a:lstStyle/>
        <a:p>
          <a:endParaRPr lang="en-US"/>
        </a:p>
      </dgm:t>
    </dgm:pt>
    <dgm:pt modelId="{4E637878-EEF0-4AAD-B681-1DFC382FFE40}">
      <dgm:prSet/>
      <dgm:spPr/>
    </dgm:pt>
    <dgm:pt modelId="{A812D542-9AC4-47D7-ADFB-8B6AB41CDD84}" type="parTrans" cxnId="{A63D2FA7-15F1-40A6-8E0A-6DC22F5913B0}">
      <dgm:prSet/>
      <dgm:spPr/>
      <dgm:t>
        <a:bodyPr/>
        <a:lstStyle/>
        <a:p>
          <a:endParaRPr lang="en-US"/>
        </a:p>
      </dgm:t>
    </dgm:pt>
    <dgm:pt modelId="{E93A859F-2E5C-4A0D-80CD-EC183585C603}" type="sibTrans" cxnId="{A63D2FA7-15F1-40A6-8E0A-6DC22F5913B0}">
      <dgm:prSet/>
      <dgm:spPr/>
      <dgm:t>
        <a:bodyPr/>
        <a:lstStyle/>
        <a:p>
          <a:endParaRPr lang="en-US"/>
        </a:p>
      </dgm:t>
    </dgm:pt>
    <dgm:pt modelId="{7A267802-5E80-4FBE-B644-9177A78767DE}">
      <dgm:prSet/>
      <dgm:spPr/>
    </dgm:pt>
    <dgm:pt modelId="{1232FE7D-2BEC-456A-920A-802443D46FCA}" type="parTrans" cxnId="{2C46DC35-FFCB-43D6-A664-0E4EBC7677AE}">
      <dgm:prSet/>
      <dgm:spPr/>
      <dgm:t>
        <a:bodyPr/>
        <a:lstStyle/>
        <a:p>
          <a:endParaRPr lang="en-US"/>
        </a:p>
      </dgm:t>
    </dgm:pt>
    <dgm:pt modelId="{6E98E944-2FFA-4005-846C-4E2E83E773DC}" type="sibTrans" cxnId="{2C46DC35-FFCB-43D6-A664-0E4EBC7677AE}">
      <dgm:prSet/>
      <dgm:spPr/>
      <dgm:t>
        <a:bodyPr/>
        <a:lstStyle/>
        <a:p>
          <a:endParaRPr lang="en-US"/>
        </a:p>
      </dgm:t>
    </dgm:pt>
    <dgm:pt modelId="{ECEE106A-92CA-41E9-AD17-0E4154630099}">
      <dgm:prSet/>
      <dgm:spPr/>
    </dgm:pt>
    <dgm:pt modelId="{AEF8EC71-5E1F-426F-8E09-D12367C2FDD3}" type="parTrans" cxnId="{BE94B118-3435-4660-8F52-73974C6CA9F9}">
      <dgm:prSet/>
      <dgm:spPr/>
      <dgm:t>
        <a:bodyPr/>
        <a:lstStyle/>
        <a:p>
          <a:endParaRPr lang="en-US"/>
        </a:p>
      </dgm:t>
    </dgm:pt>
    <dgm:pt modelId="{5784AC76-E234-442A-B97D-4624700CAEB0}" type="sibTrans" cxnId="{BE94B118-3435-4660-8F52-73974C6CA9F9}">
      <dgm:prSet/>
      <dgm:spPr/>
      <dgm:t>
        <a:bodyPr/>
        <a:lstStyle/>
        <a:p>
          <a:endParaRPr lang="en-US"/>
        </a:p>
      </dgm:t>
    </dgm:pt>
    <dgm:pt modelId="{38E16003-AE49-4F47-B2E3-0BFB802E0B1F}">
      <dgm:prSet/>
      <dgm:spPr/>
    </dgm:pt>
    <dgm:pt modelId="{317B829A-0ACB-46D7-A9E9-CCBE4F1866BB}" type="parTrans" cxnId="{4E6420D4-3748-4671-A28A-545AC560723F}">
      <dgm:prSet/>
      <dgm:spPr/>
      <dgm:t>
        <a:bodyPr/>
        <a:lstStyle/>
        <a:p>
          <a:endParaRPr lang="en-US"/>
        </a:p>
      </dgm:t>
    </dgm:pt>
    <dgm:pt modelId="{E5476F61-59E7-44F9-90BE-535533CFD79D}" type="sibTrans" cxnId="{4E6420D4-3748-4671-A28A-545AC560723F}">
      <dgm:prSet/>
      <dgm:spPr/>
      <dgm:t>
        <a:bodyPr/>
        <a:lstStyle/>
        <a:p>
          <a:endParaRPr lang="en-US"/>
        </a:p>
      </dgm:t>
    </dgm:pt>
    <dgm:pt modelId="{9508AD8E-4290-4442-98D5-34931BC7C4CD}">
      <dgm:prSet/>
      <dgm:spPr/>
    </dgm:pt>
    <dgm:pt modelId="{368420E7-E74D-4353-9F7F-D02A37135BA9}" type="parTrans" cxnId="{8A282973-3797-4903-9A7F-30B3F80D7E25}">
      <dgm:prSet/>
      <dgm:spPr/>
      <dgm:t>
        <a:bodyPr/>
        <a:lstStyle/>
        <a:p>
          <a:endParaRPr lang="en-US"/>
        </a:p>
      </dgm:t>
    </dgm:pt>
    <dgm:pt modelId="{63241CE5-DA44-45C3-9FDB-93B05F17B447}" type="sibTrans" cxnId="{8A282973-3797-4903-9A7F-30B3F80D7E25}">
      <dgm:prSet/>
      <dgm:spPr/>
      <dgm:t>
        <a:bodyPr/>
        <a:lstStyle/>
        <a:p>
          <a:endParaRPr lang="en-US"/>
        </a:p>
      </dgm:t>
    </dgm:pt>
    <dgm:pt modelId="{3B8D2770-4C51-46BA-BB8E-DFD769E1A4F4}" type="pres">
      <dgm:prSet presAssocID="{C29C7389-DA79-4D0A-9911-0DB079C68CA9}" presName="matrix" presStyleCnt="0">
        <dgm:presLayoutVars>
          <dgm:chMax val="1"/>
          <dgm:dir/>
          <dgm:resizeHandles val="exact"/>
        </dgm:presLayoutVars>
      </dgm:prSet>
      <dgm:spPr/>
    </dgm:pt>
    <dgm:pt modelId="{5A4FD24C-7DE1-4AFE-8526-966535E2E6CB}" type="pres">
      <dgm:prSet presAssocID="{C29C7389-DA79-4D0A-9911-0DB079C68CA9}" presName="diamond" presStyleLbl="bgShp" presStyleIdx="0" presStyleCnt="1"/>
      <dgm:spPr/>
      <dgm:t>
        <a:bodyPr/>
        <a:lstStyle/>
        <a:p>
          <a:endParaRPr lang="en-US"/>
        </a:p>
      </dgm:t>
    </dgm:pt>
    <dgm:pt modelId="{CB59A0F2-EB7E-4829-AD77-F3FC53543C14}" type="pres">
      <dgm:prSet presAssocID="{C29C7389-DA79-4D0A-9911-0DB079C68CA9}" presName="quad1" presStyleLbl="node1" presStyleIdx="0" presStyleCnt="4">
        <dgm:presLayoutVars>
          <dgm:chMax val="0"/>
          <dgm:chPref val="0"/>
          <dgm:bulletEnabled val="1"/>
        </dgm:presLayoutVars>
      </dgm:prSet>
      <dgm:spPr/>
    </dgm:pt>
    <dgm:pt modelId="{571C39F0-3A5C-4A83-A480-07D16775B4C2}" type="pres">
      <dgm:prSet presAssocID="{C29C7389-DA79-4D0A-9911-0DB079C68CA9}" presName="quad2" presStyleLbl="node1" presStyleIdx="1" presStyleCnt="4">
        <dgm:presLayoutVars>
          <dgm:chMax val="0"/>
          <dgm:chPref val="0"/>
          <dgm:bulletEnabled val="1"/>
        </dgm:presLayoutVars>
      </dgm:prSet>
      <dgm:spPr/>
    </dgm:pt>
    <dgm:pt modelId="{2C510AE9-396F-4843-97A6-E64CE3BC8957}" type="pres">
      <dgm:prSet presAssocID="{C29C7389-DA79-4D0A-9911-0DB079C68CA9}" presName="quad3" presStyleLbl="node1" presStyleIdx="2" presStyleCnt="4">
        <dgm:presLayoutVars>
          <dgm:chMax val="0"/>
          <dgm:chPref val="0"/>
          <dgm:bulletEnabled val="1"/>
        </dgm:presLayoutVars>
      </dgm:prSet>
      <dgm:spPr/>
    </dgm:pt>
    <dgm:pt modelId="{204B741E-3A0B-48F0-9D71-7AE3354F5CBB}" type="pres">
      <dgm:prSet presAssocID="{C29C7389-DA79-4D0A-9911-0DB079C68CA9}" presName="quad4" presStyleLbl="node1" presStyleIdx="3" presStyleCnt="4">
        <dgm:presLayoutVars>
          <dgm:chMax val="0"/>
          <dgm:chPref val="0"/>
          <dgm:bulletEnabled val="1"/>
        </dgm:presLayoutVars>
      </dgm:prSet>
      <dgm:spPr/>
    </dgm:pt>
  </dgm:ptLst>
  <dgm:cxnLst>
    <dgm:cxn modelId="{4C583E01-B08A-42D9-96DB-9E1CB589D3AC}" srcId="{C29C7389-DA79-4D0A-9911-0DB079C68CA9}" destId="{31A03198-FE6E-4B99-B346-54902F217CD4}" srcOrd="3" destOrd="0" parTransId="{203E4F1B-8060-4CCB-852B-1CD3B2D20059}" sibTransId="{283C8A4E-EEB5-4113-B490-8476A5C1BF16}"/>
    <dgm:cxn modelId="{4E6420D4-3748-4671-A28A-545AC560723F}" srcId="{C29C7389-DA79-4D0A-9911-0DB079C68CA9}" destId="{38E16003-AE49-4F47-B2E3-0BFB802E0B1F}" srcOrd="8" destOrd="0" parTransId="{317B829A-0ACB-46D7-A9E9-CCBE4F1866BB}" sibTransId="{E5476F61-59E7-44F9-90BE-535533CFD79D}"/>
    <dgm:cxn modelId="{2C46DC35-FFCB-43D6-A664-0E4EBC7677AE}" srcId="{C29C7389-DA79-4D0A-9911-0DB079C68CA9}" destId="{7A267802-5E80-4FBE-B644-9177A78767DE}" srcOrd="6" destOrd="0" parTransId="{1232FE7D-2BEC-456A-920A-802443D46FCA}" sibTransId="{6E98E944-2FFA-4005-846C-4E2E83E773DC}"/>
    <dgm:cxn modelId="{A63D2FA7-15F1-40A6-8E0A-6DC22F5913B0}" srcId="{C29C7389-DA79-4D0A-9911-0DB079C68CA9}" destId="{4E637878-EEF0-4AAD-B681-1DFC382FFE40}" srcOrd="5" destOrd="0" parTransId="{A812D542-9AC4-47D7-ADFB-8B6AB41CDD84}" sibTransId="{E93A859F-2E5C-4A0D-80CD-EC183585C603}"/>
    <dgm:cxn modelId="{485A0C87-8E00-4E4C-A463-D7FB6A4D0248}" srcId="{C29C7389-DA79-4D0A-9911-0DB079C68CA9}" destId="{A0D0696B-4A3D-4CAB-9E46-3B3D18645969}" srcOrd="4" destOrd="0" parTransId="{A6BCF341-ADBF-4B3E-A2BB-AD34B9C5D350}" sibTransId="{5100B784-E772-46A4-B3CC-BDA193E2A1F4}"/>
    <dgm:cxn modelId="{3379B105-0FFD-4676-B63A-27AFECFC5850}" srcId="{C29C7389-DA79-4D0A-9911-0DB079C68CA9}" destId="{EDA3A6BF-A9EA-4CFE-A5D3-0F5D85EE078D}" srcOrd="1" destOrd="0" parTransId="{EDC5AD69-BCEF-455C-9EBB-BFDADAF468A5}" sibTransId="{5CF08D84-4FCC-47AA-B70A-B49D84472AAB}"/>
    <dgm:cxn modelId="{D6BBFF82-13B1-4378-B974-3F5D669DEF0C}" type="presOf" srcId="{EDA3A6BF-A9EA-4CFE-A5D3-0F5D85EE078D}" destId="{571C39F0-3A5C-4A83-A480-07D16775B4C2}" srcOrd="0" destOrd="0" presId="urn:microsoft.com/office/officeart/2005/8/layout/matrix3"/>
    <dgm:cxn modelId="{BE94B118-3435-4660-8F52-73974C6CA9F9}" srcId="{C29C7389-DA79-4D0A-9911-0DB079C68CA9}" destId="{ECEE106A-92CA-41E9-AD17-0E4154630099}" srcOrd="7" destOrd="0" parTransId="{AEF8EC71-5E1F-426F-8E09-D12367C2FDD3}" sibTransId="{5784AC76-E234-442A-B97D-4624700CAEB0}"/>
    <dgm:cxn modelId="{20457576-A506-4F03-BBC5-243B89E12612}" type="presOf" srcId="{3DF138FE-D7C6-4E2B-B4D3-BBE8446FAF2A}" destId="{CB59A0F2-EB7E-4829-AD77-F3FC53543C14}" srcOrd="0" destOrd="0" presId="urn:microsoft.com/office/officeart/2005/8/layout/matrix3"/>
    <dgm:cxn modelId="{49ECA732-3946-4563-8DFD-B097D2C1E6DB}" srcId="{C29C7389-DA79-4D0A-9911-0DB079C68CA9}" destId="{CB2FFBD8-F2FA-4E55-986A-554BC2B2ECF5}" srcOrd="2" destOrd="0" parTransId="{53521904-A1F4-4CED-A2F9-EFC6AB9C288E}" sibTransId="{252C0946-AFEF-4117-93E9-8BAF50EC7ABC}"/>
    <dgm:cxn modelId="{8A282973-3797-4903-9A7F-30B3F80D7E25}" srcId="{C29C7389-DA79-4D0A-9911-0DB079C68CA9}" destId="{9508AD8E-4290-4442-98D5-34931BC7C4CD}" srcOrd="9" destOrd="0" parTransId="{368420E7-E74D-4353-9F7F-D02A37135BA9}" sibTransId="{63241CE5-DA44-45C3-9FDB-93B05F17B447}"/>
    <dgm:cxn modelId="{3D30D445-8667-4F5D-BEC6-72DE4A00C076}" type="presOf" srcId="{CB2FFBD8-F2FA-4E55-986A-554BC2B2ECF5}" destId="{2C510AE9-396F-4843-97A6-E64CE3BC8957}" srcOrd="0" destOrd="0" presId="urn:microsoft.com/office/officeart/2005/8/layout/matrix3"/>
    <dgm:cxn modelId="{D2337E83-BF70-487F-A82D-A591E1AFDDB3}" type="presOf" srcId="{C29C7389-DA79-4D0A-9911-0DB079C68CA9}" destId="{3B8D2770-4C51-46BA-BB8E-DFD769E1A4F4}" srcOrd="0" destOrd="0" presId="urn:microsoft.com/office/officeart/2005/8/layout/matrix3"/>
    <dgm:cxn modelId="{A010C40E-7D8A-4033-9C68-8F483E6B4CBB}" srcId="{C29C7389-DA79-4D0A-9911-0DB079C68CA9}" destId="{3DF138FE-D7C6-4E2B-B4D3-BBE8446FAF2A}" srcOrd="0" destOrd="0" parTransId="{97806D89-0757-41A5-885B-FC963A209D9C}" sibTransId="{F6DC823B-71EF-4A7C-B11F-1F53015C5E60}"/>
    <dgm:cxn modelId="{6FC4CF2C-000A-42B5-874C-3062A07BAF94}" type="presOf" srcId="{31A03198-FE6E-4B99-B346-54902F217CD4}" destId="{204B741E-3A0B-48F0-9D71-7AE3354F5CBB}" srcOrd="0" destOrd="0" presId="urn:microsoft.com/office/officeart/2005/8/layout/matrix3"/>
    <dgm:cxn modelId="{5912546D-898B-4678-8FA7-C87F68599BA2}" type="presParOf" srcId="{3B8D2770-4C51-46BA-BB8E-DFD769E1A4F4}" destId="{5A4FD24C-7DE1-4AFE-8526-966535E2E6CB}" srcOrd="0" destOrd="0" presId="urn:microsoft.com/office/officeart/2005/8/layout/matrix3"/>
    <dgm:cxn modelId="{3C86BE05-6012-45E3-9364-34596FF3DA96}" type="presParOf" srcId="{3B8D2770-4C51-46BA-BB8E-DFD769E1A4F4}" destId="{CB59A0F2-EB7E-4829-AD77-F3FC53543C14}" srcOrd="1" destOrd="0" presId="urn:microsoft.com/office/officeart/2005/8/layout/matrix3"/>
    <dgm:cxn modelId="{3C85D1A2-022C-4FB8-AC69-02894C9DFD36}" type="presParOf" srcId="{3B8D2770-4C51-46BA-BB8E-DFD769E1A4F4}" destId="{571C39F0-3A5C-4A83-A480-07D16775B4C2}" srcOrd="2" destOrd="0" presId="urn:microsoft.com/office/officeart/2005/8/layout/matrix3"/>
    <dgm:cxn modelId="{66699230-9808-4383-BC6E-63260C2AEEDC}" type="presParOf" srcId="{3B8D2770-4C51-46BA-BB8E-DFD769E1A4F4}" destId="{2C510AE9-396F-4843-97A6-E64CE3BC8957}" srcOrd="3" destOrd="0" presId="urn:microsoft.com/office/officeart/2005/8/layout/matrix3"/>
    <dgm:cxn modelId="{8AAA2A96-62CD-4BEB-BEBD-945F4ADE3557}" type="presParOf" srcId="{3B8D2770-4C51-46BA-BB8E-DFD769E1A4F4}" destId="{204B741E-3A0B-48F0-9D71-7AE3354F5CB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ED00F-ABEC-4057-83BF-EBD6F7A2E8C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99A3BF52-0D7D-45BB-AA17-EA6CF04173D0}">
      <dgm:prSet phldrT="[Text]"/>
      <dgm:spPr/>
      <dgm:t>
        <a:bodyPr/>
        <a:lstStyle/>
        <a:p>
          <a:r>
            <a:rPr lang="en-US" dirty="0" smtClean="0"/>
            <a:t>Surveillance systems at weight stations</a:t>
          </a:r>
          <a:endParaRPr lang="en-US" dirty="0"/>
        </a:p>
      </dgm:t>
    </dgm:pt>
    <dgm:pt modelId="{67275BE2-7368-44C5-B604-35C01AD357F1}" type="parTrans" cxnId="{FDD936D6-7CF6-4C7D-8E26-F56968304889}">
      <dgm:prSet/>
      <dgm:spPr/>
      <dgm:t>
        <a:bodyPr/>
        <a:lstStyle/>
        <a:p>
          <a:endParaRPr lang="en-US"/>
        </a:p>
      </dgm:t>
    </dgm:pt>
    <dgm:pt modelId="{55FCC0FE-9FCB-4E8B-A74E-26A88D793B2F}" type="sibTrans" cxnId="{FDD936D6-7CF6-4C7D-8E26-F56968304889}">
      <dgm:prSet/>
      <dgm:spPr/>
      <dgm:t>
        <a:bodyPr/>
        <a:lstStyle/>
        <a:p>
          <a:endParaRPr lang="en-US"/>
        </a:p>
      </dgm:t>
    </dgm:pt>
    <dgm:pt modelId="{3F359CC6-2BFA-411D-877F-6DD0F7DA2F29}">
      <dgm:prSet phldrT="[Text]" phldr="1"/>
      <dgm:spPr/>
      <dgm:t>
        <a:bodyPr/>
        <a:lstStyle/>
        <a:p>
          <a:endParaRPr lang="en-US" dirty="0"/>
        </a:p>
      </dgm:t>
    </dgm:pt>
    <dgm:pt modelId="{1C633929-40FC-4758-B979-B563D535C971}" type="parTrans" cxnId="{9DA0D1AC-4906-4A31-9A00-800711FDDA22}">
      <dgm:prSet/>
      <dgm:spPr/>
      <dgm:t>
        <a:bodyPr/>
        <a:lstStyle/>
        <a:p>
          <a:endParaRPr lang="en-US"/>
        </a:p>
      </dgm:t>
    </dgm:pt>
    <dgm:pt modelId="{66DA7280-9C4C-4A4F-8898-D7B0DD6C3285}" type="sibTrans" cxnId="{9DA0D1AC-4906-4A31-9A00-800711FDDA22}">
      <dgm:prSet/>
      <dgm:spPr/>
      <dgm:t>
        <a:bodyPr/>
        <a:lstStyle/>
        <a:p>
          <a:endParaRPr lang="en-US"/>
        </a:p>
      </dgm:t>
    </dgm:pt>
    <dgm:pt modelId="{7699C3A4-92E7-4735-9F0D-7113384E1F4B}">
      <dgm:prSet phldrT="[Text]" phldr="1"/>
      <dgm:spPr/>
      <dgm:t>
        <a:bodyPr/>
        <a:lstStyle/>
        <a:p>
          <a:endParaRPr lang="en-US" dirty="0"/>
        </a:p>
      </dgm:t>
    </dgm:pt>
    <dgm:pt modelId="{AA5DDEA5-98DC-4597-9895-0BB8829A025E}" type="parTrans" cxnId="{A15FF5B6-6E7A-4D18-AE28-E4EC97F907E3}">
      <dgm:prSet/>
      <dgm:spPr/>
      <dgm:t>
        <a:bodyPr/>
        <a:lstStyle/>
        <a:p>
          <a:endParaRPr lang="en-US"/>
        </a:p>
      </dgm:t>
    </dgm:pt>
    <dgm:pt modelId="{916B17E9-B25F-425C-AF48-631B25F10494}" type="sibTrans" cxnId="{A15FF5B6-6E7A-4D18-AE28-E4EC97F907E3}">
      <dgm:prSet/>
      <dgm:spPr/>
      <dgm:t>
        <a:bodyPr/>
        <a:lstStyle/>
        <a:p>
          <a:endParaRPr lang="en-US"/>
        </a:p>
      </dgm:t>
    </dgm:pt>
    <dgm:pt modelId="{8BB7D569-6F1F-488F-9556-4F89C61A1958}">
      <dgm:prSet phldrT="[Text]" phldr="1"/>
      <dgm:spPr/>
      <dgm:t>
        <a:bodyPr/>
        <a:lstStyle/>
        <a:p>
          <a:endParaRPr lang="en-US" dirty="0"/>
        </a:p>
      </dgm:t>
    </dgm:pt>
    <dgm:pt modelId="{AF1AB376-E996-46EB-AF5D-4C2DB493E0E3}" type="parTrans" cxnId="{53422A01-3451-492F-95C7-1F429CB85099}">
      <dgm:prSet/>
      <dgm:spPr/>
      <dgm:t>
        <a:bodyPr/>
        <a:lstStyle/>
        <a:p>
          <a:endParaRPr lang="en-US"/>
        </a:p>
      </dgm:t>
    </dgm:pt>
    <dgm:pt modelId="{6CB1AA6C-F9B4-4CED-96CA-E9169F71E795}" type="sibTrans" cxnId="{53422A01-3451-492F-95C7-1F429CB85099}">
      <dgm:prSet/>
      <dgm:spPr/>
      <dgm:t>
        <a:bodyPr/>
        <a:lstStyle/>
        <a:p>
          <a:endParaRPr lang="en-US"/>
        </a:p>
      </dgm:t>
    </dgm:pt>
    <dgm:pt modelId="{AAFAC02F-78E5-496D-8439-1754E4655422}">
      <dgm:prSet/>
      <dgm:spPr/>
      <dgm:t>
        <a:bodyPr/>
        <a:lstStyle/>
        <a:p>
          <a:r>
            <a:rPr lang="en-US" smtClean="0"/>
            <a:t>Smart traffic lights</a:t>
          </a:r>
          <a:endParaRPr lang="en-US"/>
        </a:p>
      </dgm:t>
    </dgm:pt>
    <dgm:pt modelId="{D05B18F7-B920-465C-8B6D-C7E51BC3DBB6}" type="parTrans" cxnId="{8653D4A9-BD2A-41C7-A07A-0B3550C60D00}">
      <dgm:prSet/>
      <dgm:spPr/>
      <dgm:t>
        <a:bodyPr/>
        <a:lstStyle/>
        <a:p>
          <a:endParaRPr lang="en-US"/>
        </a:p>
      </dgm:t>
    </dgm:pt>
    <dgm:pt modelId="{41C620B5-2F4F-42B7-AF34-3021130DC040}" type="sibTrans" cxnId="{8653D4A9-BD2A-41C7-A07A-0B3550C60D00}">
      <dgm:prSet/>
      <dgm:spPr/>
      <dgm:t>
        <a:bodyPr/>
        <a:lstStyle/>
        <a:p>
          <a:endParaRPr lang="en-US"/>
        </a:p>
      </dgm:t>
    </dgm:pt>
    <dgm:pt modelId="{78AEAE3F-1258-40C9-8E00-60D2EE03E53A}">
      <dgm:prSet/>
      <dgm:spPr/>
      <dgm:t>
        <a:bodyPr/>
        <a:lstStyle/>
        <a:p>
          <a:r>
            <a:rPr lang="en-US" dirty="0" smtClean="0"/>
            <a:t>GPS based tracking and route information of public transport</a:t>
          </a:r>
          <a:endParaRPr lang="en-US" dirty="0"/>
        </a:p>
      </dgm:t>
    </dgm:pt>
    <dgm:pt modelId="{71FE1856-6656-4C9B-9443-45B20367B58A}" type="parTrans" cxnId="{BBE8EE39-329C-4B88-9ABA-5971B4506937}">
      <dgm:prSet/>
      <dgm:spPr/>
      <dgm:t>
        <a:bodyPr/>
        <a:lstStyle/>
        <a:p>
          <a:endParaRPr lang="en-US"/>
        </a:p>
      </dgm:t>
    </dgm:pt>
    <dgm:pt modelId="{701FA9F8-4554-45F4-881D-23BC4DB5D9FD}" type="sibTrans" cxnId="{BBE8EE39-329C-4B88-9ABA-5971B4506937}">
      <dgm:prSet/>
      <dgm:spPr/>
      <dgm:t>
        <a:bodyPr/>
        <a:lstStyle/>
        <a:p>
          <a:endParaRPr lang="en-US"/>
        </a:p>
      </dgm:t>
    </dgm:pt>
    <dgm:pt modelId="{EAF99EC5-3531-4BD3-87C8-7C859BA46FAD}">
      <dgm:prSet/>
      <dgm:spPr/>
      <dgm:t>
        <a:bodyPr/>
        <a:lstStyle/>
        <a:p>
          <a:r>
            <a:rPr lang="en-US" smtClean="0"/>
            <a:t>Smart parking</a:t>
          </a:r>
          <a:endParaRPr lang="en-US"/>
        </a:p>
      </dgm:t>
    </dgm:pt>
    <dgm:pt modelId="{3C0ACF6F-C4D4-4A71-A453-F5136A2F8554}" type="parTrans" cxnId="{E7830BB2-63DF-4AC4-92F3-EBC42E743D98}">
      <dgm:prSet/>
      <dgm:spPr/>
      <dgm:t>
        <a:bodyPr/>
        <a:lstStyle/>
        <a:p>
          <a:endParaRPr lang="en-US"/>
        </a:p>
      </dgm:t>
    </dgm:pt>
    <dgm:pt modelId="{CCCE615D-876C-4798-8A98-B2227A5D8A13}" type="sibTrans" cxnId="{E7830BB2-63DF-4AC4-92F3-EBC42E743D98}">
      <dgm:prSet/>
      <dgm:spPr/>
      <dgm:t>
        <a:bodyPr/>
        <a:lstStyle/>
        <a:p>
          <a:endParaRPr lang="en-US"/>
        </a:p>
      </dgm:t>
    </dgm:pt>
    <dgm:pt modelId="{68575D8D-13E4-45B5-B6FB-B044D9DAD4DE}">
      <dgm:prSet/>
      <dgm:spPr/>
      <dgm:t>
        <a:bodyPr/>
        <a:lstStyle/>
        <a:p>
          <a:endParaRPr lang="en-US"/>
        </a:p>
      </dgm:t>
    </dgm:pt>
    <dgm:pt modelId="{4C889BD1-E60A-4343-A6C7-DFB187CC53C7}" type="parTrans" cxnId="{964F3D47-6719-47BE-9CA8-DEFD569DC444}">
      <dgm:prSet/>
      <dgm:spPr/>
      <dgm:t>
        <a:bodyPr/>
        <a:lstStyle/>
        <a:p>
          <a:endParaRPr lang="en-US"/>
        </a:p>
      </dgm:t>
    </dgm:pt>
    <dgm:pt modelId="{5EF23987-3349-4B70-982F-C724DA1C562D}" type="sibTrans" cxnId="{964F3D47-6719-47BE-9CA8-DEFD569DC444}">
      <dgm:prSet/>
      <dgm:spPr/>
      <dgm:t>
        <a:bodyPr/>
        <a:lstStyle/>
        <a:p>
          <a:endParaRPr lang="en-US"/>
        </a:p>
      </dgm:t>
    </dgm:pt>
    <dgm:pt modelId="{1E1B025F-94BB-468F-ABCE-D1312325A528}" type="pres">
      <dgm:prSet presAssocID="{706ED00F-ABEC-4057-83BF-EBD6F7A2E8C0}" presName="matrix" presStyleCnt="0">
        <dgm:presLayoutVars>
          <dgm:chMax val="1"/>
          <dgm:dir/>
          <dgm:resizeHandles val="exact"/>
        </dgm:presLayoutVars>
      </dgm:prSet>
      <dgm:spPr/>
    </dgm:pt>
    <dgm:pt modelId="{6BBF96F7-2E64-4BEB-AA7C-9D257D7FFC4F}" type="pres">
      <dgm:prSet presAssocID="{706ED00F-ABEC-4057-83BF-EBD6F7A2E8C0}" presName="diamond" presStyleLbl="bgShp" presStyleIdx="0" presStyleCnt="1"/>
      <dgm:spPr/>
    </dgm:pt>
    <dgm:pt modelId="{7AEA40E1-C69E-47AD-A5D2-E9C9A97A7D62}" type="pres">
      <dgm:prSet presAssocID="{706ED00F-ABEC-4057-83BF-EBD6F7A2E8C0}" presName="quad1" presStyleLbl="node1" presStyleIdx="0" presStyleCnt="4">
        <dgm:presLayoutVars>
          <dgm:chMax val="0"/>
          <dgm:chPref val="0"/>
          <dgm:bulletEnabled val="1"/>
        </dgm:presLayoutVars>
      </dgm:prSet>
      <dgm:spPr/>
      <dgm:t>
        <a:bodyPr/>
        <a:lstStyle/>
        <a:p>
          <a:endParaRPr lang="en-US"/>
        </a:p>
      </dgm:t>
    </dgm:pt>
    <dgm:pt modelId="{032AA457-CCFD-4BBF-B49B-F46F1AEE57EF}" type="pres">
      <dgm:prSet presAssocID="{706ED00F-ABEC-4057-83BF-EBD6F7A2E8C0}" presName="quad2" presStyleLbl="node1" presStyleIdx="1" presStyleCnt="4">
        <dgm:presLayoutVars>
          <dgm:chMax val="0"/>
          <dgm:chPref val="0"/>
          <dgm:bulletEnabled val="1"/>
        </dgm:presLayoutVars>
      </dgm:prSet>
      <dgm:spPr/>
    </dgm:pt>
    <dgm:pt modelId="{7F9365DC-CE3E-4C8C-B837-4150C3F3A724}" type="pres">
      <dgm:prSet presAssocID="{706ED00F-ABEC-4057-83BF-EBD6F7A2E8C0}" presName="quad3" presStyleLbl="node1" presStyleIdx="2" presStyleCnt="4">
        <dgm:presLayoutVars>
          <dgm:chMax val="0"/>
          <dgm:chPref val="0"/>
          <dgm:bulletEnabled val="1"/>
        </dgm:presLayoutVars>
      </dgm:prSet>
      <dgm:spPr/>
    </dgm:pt>
    <dgm:pt modelId="{AF29EF0D-DCF2-43E2-9A89-E6684AAF1996}" type="pres">
      <dgm:prSet presAssocID="{706ED00F-ABEC-4057-83BF-EBD6F7A2E8C0}" presName="quad4" presStyleLbl="node1" presStyleIdx="3" presStyleCnt="4">
        <dgm:presLayoutVars>
          <dgm:chMax val="0"/>
          <dgm:chPref val="0"/>
          <dgm:bulletEnabled val="1"/>
        </dgm:presLayoutVars>
      </dgm:prSet>
      <dgm:spPr/>
    </dgm:pt>
  </dgm:ptLst>
  <dgm:cxnLst>
    <dgm:cxn modelId="{4EB1B598-D090-439C-A6A0-63C90489A269}" type="presOf" srcId="{78AEAE3F-1258-40C9-8E00-60D2EE03E53A}" destId="{7F9365DC-CE3E-4C8C-B837-4150C3F3A724}" srcOrd="0" destOrd="0" presId="urn:microsoft.com/office/officeart/2005/8/layout/matrix3"/>
    <dgm:cxn modelId="{A15FF5B6-6E7A-4D18-AE28-E4EC97F907E3}" srcId="{706ED00F-ABEC-4057-83BF-EBD6F7A2E8C0}" destId="{7699C3A4-92E7-4735-9F0D-7113384E1F4B}" srcOrd="6" destOrd="0" parTransId="{AA5DDEA5-98DC-4597-9895-0BB8829A025E}" sibTransId="{916B17E9-B25F-425C-AF48-631B25F10494}"/>
    <dgm:cxn modelId="{964F3D47-6719-47BE-9CA8-DEFD569DC444}" srcId="{706ED00F-ABEC-4057-83BF-EBD6F7A2E8C0}" destId="{68575D8D-13E4-45B5-B6FB-B044D9DAD4DE}" srcOrd="4" destOrd="0" parTransId="{4C889BD1-E60A-4343-A6C7-DFB187CC53C7}" sibTransId="{5EF23987-3349-4B70-982F-C724DA1C562D}"/>
    <dgm:cxn modelId="{1C589DD7-239B-4EED-93F9-7C7F851F203B}" type="presOf" srcId="{99A3BF52-0D7D-45BB-AA17-EA6CF04173D0}" destId="{7AEA40E1-C69E-47AD-A5D2-E9C9A97A7D62}" srcOrd="0" destOrd="0" presId="urn:microsoft.com/office/officeart/2005/8/layout/matrix3"/>
    <dgm:cxn modelId="{FDD936D6-7CF6-4C7D-8E26-F56968304889}" srcId="{706ED00F-ABEC-4057-83BF-EBD6F7A2E8C0}" destId="{99A3BF52-0D7D-45BB-AA17-EA6CF04173D0}" srcOrd="0" destOrd="0" parTransId="{67275BE2-7368-44C5-B604-35C01AD357F1}" sibTransId="{55FCC0FE-9FCB-4E8B-A74E-26A88D793B2F}"/>
    <dgm:cxn modelId="{D0CFC9FC-4890-444A-A0F3-04877C78280F}" type="presOf" srcId="{EAF99EC5-3531-4BD3-87C8-7C859BA46FAD}" destId="{AF29EF0D-DCF2-43E2-9A89-E6684AAF1996}" srcOrd="0" destOrd="0" presId="urn:microsoft.com/office/officeart/2005/8/layout/matrix3"/>
    <dgm:cxn modelId="{E7830BB2-63DF-4AC4-92F3-EBC42E743D98}" srcId="{706ED00F-ABEC-4057-83BF-EBD6F7A2E8C0}" destId="{EAF99EC5-3531-4BD3-87C8-7C859BA46FAD}" srcOrd="3" destOrd="0" parTransId="{3C0ACF6F-C4D4-4A71-A453-F5136A2F8554}" sibTransId="{CCCE615D-876C-4798-8A98-B2227A5D8A13}"/>
    <dgm:cxn modelId="{9DA0D1AC-4906-4A31-9A00-800711FDDA22}" srcId="{706ED00F-ABEC-4057-83BF-EBD6F7A2E8C0}" destId="{3F359CC6-2BFA-411D-877F-6DD0F7DA2F29}" srcOrd="5" destOrd="0" parTransId="{1C633929-40FC-4758-B979-B563D535C971}" sibTransId="{66DA7280-9C4C-4A4F-8898-D7B0DD6C3285}"/>
    <dgm:cxn modelId="{C117D4F0-0AAB-4C8D-8642-99EA20E0E243}" type="presOf" srcId="{AAFAC02F-78E5-496D-8439-1754E4655422}" destId="{032AA457-CCFD-4BBF-B49B-F46F1AEE57EF}" srcOrd="0" destOrd="0" presId="urn:microsoft.com/office/officeart/2005/8/layout/matrix3"/>
    <dgm:cxn modelId="{53422A01-3451-492F-95C7-1F429CB85099}" srcId="{706ED00F-ABEC-4057-83BF-EBD6F7A2E8C0}" destId="{8BB7D569-6F1F-488F-9556-4F89C61A1958}" srcOrd="7" destOrd="0" parTransId="{AF1AB376-E996-46EB-AF5D-4C2DB493E0E3}" sibTransId="{6CB1AA6C-F9B4-4CED-96CA-E9169F71E795}"/>
    <dgm:cxn modelId="{8653D4A9-BD2A-41C7-A07A-0B3550C60D00}" srcId="{706ED00F-ABEC-4057-83BF-EBD6F7A2E8C0}" destId="{AAFAC02F-78E5-496D-8439-1754E4655422}" srcOrd="1" destOrd="0" parTransId="{D05B18F7-B920-465C-8B6D-C7E51BC3DBB6}" sibTransId="{41C620B5-2F4F-42B7-AF34-3021130DC040}"/>
    <dgm:cxn modelId="{BBE8EE39-329C-4B88-9ABA-5971B4506937}" srcId="{706ED00F-ABEC-4057-83BF-EBD6F7A2E8C0}" destId="{78AEAE3F-1258-40C9-8E00-60D2EE03E53A}" srcOrd="2" destOrd="0" parTransId="{71FE1856-6656-4C9B-9443-45B20367B58A}" sibTransId="{701FA9F8-4554-45F4-881D-23BC4DB5D9FD}"/>
    <dgm:cxn modelId="{F3F86C68-B639-4260-B03D-E654293F0EB9}" type="presOf" srcId="{706ED00F-ABEC-4057-83BF-EBD6F7A2E8C0}" destId="{1E1B025F-94BB-468F-ABCE-D1312325A528}" srcOrd="0" destOrd="0" presId="urn:microsoft.com/office/officeart/2005/8/layout/matrix3"/>
    <dgm:cxn modelId="{05B4030B-0196-4618-B78B-3714E786A346}" type="presParOf" srcId="{1E1B025F-94BB-468F-ABCE-D1312325A528}" destId="{6BBF96F7-2E64-4BEB-AA7C-9D257D7FFC4F}" srcOrd="0" destOrd="0" presId="urn:microsoft.com/office/officeart/2005/8/layout/matrix3"/>
    <dgm:cxn modelId="{0AAA5944-8F3D-4B82-8C3A-6507F3716A34}" type="presParOf" srcId="{1E1B025F-94BB-468F-ABCE-D1312325A528}" destId="{7AEA40E1-C69E-47AD-A5D2-E9C9A97A7D62}" srcOrd="1" destOrd="0" presId="urn:microsoft.com/office/officeart/2005/8/layout/matrix3"/>
    <dgm:cxn modelId="{46BEF4D8-CB26-46E9-A321-4AFAB6ECA904}" type="presParOf" srcId="{1E1B025F-94BB-468F-ABCE-D1312325A528}" destId="{032AA457-CCFD-4BBF-B49B-F46F1AEE57EF}" srcOrd="2" destOrd="0" presId="urn:microsoft.com/office/officeart/2005/8/layout/matrix3"/>
    <dgm:cxn modelId="{D706E443-0DDE-4586-B0DF-4660884D6CCC}" type="presParOf" srcId="{1E1B025F-94BB-468F-ABCE-D1312325A528}" destId="{7F9365DC-CE3E-4C8C-B837-4150C3F3A724}" srcOrd="3" destOrd="0" presId="urn:microsoft.com/office/officeart/2005/8/layout/matrix3"/>
    <dgm:cxn modelId="{B61D9887-3705-4A20-AAB4-6CB64CEBC015}" type="presParOf" srcId="{1E1B025F-94BB-468F-ABCE-D1312325A528}" destId="{AF29EF0D-DCF2-43E2-9A89-E6684AAF1996}" srcOrd="4" destOrd="0" presId="urn:microsoft.com/office/officeart/2005/8/layout/matrix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29A5AB-86EE-4290-8541-DBD24A81752D}"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5EC95D07-822B-4119-96E5-EF5CE05324FC}">
      <dgm:prSet phldrT="[Text]"/>
      <dgm:spPr/>
      <dgm:t>
        <a:bodyPr/>
        <a:lstStyle/>
        <a:p>
          <a:endParaRPr lang="en-US" dirty="0"/>
        </a:p>
      </dgm:t>
    </dgm:pt>
    <dgm:pt modelId="{306FE34C-432D-4531-B939-75AEEDFA96C5}" type="parTrans" cxnId="{7634FAF0-4E42-46B0-B793-147A5FD254AB}">
      <dgm:prSet/>
      <dgm:spPr/>
      <dgm:t>
        <a:bodyPr/>
        <a:lstStyle/>
        <a:p>
          <a:endParaRPr lang="en-US"/>
        </a:p>
      </dgm:t>
    </dgm:pt>
    <dgm:pt modelId="{31A5FE77-B994-42BC-B5F6-544D8808E3A6}" type="sibTrans" cxnId="{7634FAF0-4E42-46B0-B793-147A5FD254AB}">
      <dgm:prSet/>
      <dgm:spPr/>
      <dgm:t>
        <a:bodyPr/>
        <a:lstStyle/>
        <a:p>
          <a:endParaRPr lang="en-US"/>
        </a:p>
      </dgm:t>
    </dgm:pt>
    <dgm:pt modelId="{A8E2C962-E5BC-40DD-AC7E-42FA918370FB}">
      <dgm:prSet phldrT="[Text]"/>
      <dgm:spPr/>
      <dgm:t>
        <a:bodyPr/>
        <a:lstStyle/>
        <a:p>
          <a:r>
            <a:rPr lang="en-US" dirty="0" smtClean="0"/>
            <a:t>Better city planning and development</a:t>
          </a:r>
          <a:endParaRPr lang="en-US" dirty="0"/>
        </a:p>
      </dgm:t>
    </dgm:pt>
    <dgm:pt modelId="{23103AAF-4226-4685-9225-E95347616E19}" type="parTrans" cxnId="{FB031209-B263-484A-BC07-61FFD84444DC}">
      <dgm:prSet/>
      <dgm:spPr/>
      <dgm:t>
        <a:bodyPr/>
        <a:lstStyle/>
        <a:p>
          <a:endParaRPr lang="en-US"/>
        </a:p>
      </dgm:t>
    </dgm:pt>
    <dgm:pt modelId="{6393E0A1-A1AC-4ECB-A954-29B10A035F4E}" type="sibTrans" cxnId="{FB031209-B263-484A-BC07-61FFD84444DC}">
      <dgm:prSet/>
      <dgm:spPr/>
      <dgm:t>
        <a:bodyPr/>
        <a:lstStyle/>
        <a:p>
          <a:endParaRPr lang="en-US"/>
        </a:p>
      </dgm:t>
    </dgm:pt>
    <dgm:pt modelId="{9A2942B5-DE36-480B-8D9D-12A9FC33802D}">
      <dgm:prSet/>
      <dgm:spPr/>
      <dgm:t>
        <a:bodyPr/>
        <a:lstStyle/>
        <a:p>
          <a:r>
            <a:rPr lang="en-US" smtClean="0"/>
            <a:t>E-government services delivered to citizens, faster, and at a lower operating expense</a:t>
          </a:r>
          <a:endParaRPr lang="en-US" dirty="0"/>
        </a:p>
      </dgm:t>
    </dgm:pt>
    <dgm:pt modelId="{AD4FFCF9-41CE-4119-8483-3A92C67EDB0B}" type="parTrans" cxnId="{0122DAAB-5864-46C0-88F4-D481FE73F85A}">
      <dgm:prSet/>
      <dgm:spPr/>
      <dgm:t>
        <a:bodyPr/>
        <a:lstStyle/>
        <a:p>
          <a:endParaRPr lang="en-US"/>
        </a:p>
      </dgm:t>
    </dgm:pt>
    <dgm:pt modelId="{2259E54C-FDC0-48BF-B55A-8E5413345F6E}" type="sibTrans" cxnId="{0122DAAB-5864-46C0-88F4-D481FE73F85A}">
      <dgm:prSet/>
      <dgm:spPr/>
      <dgm:t>
        <a:bodyPr/>
        <a:lstStyle/>
        <a:p>
          <a:endParaRPr lang="en-US"/>
        </a:p>
      </dgm:t>
    </dgm:pt>
    <dgm:pt modelId="{F19F62BC-EE89-49A6-9138-45BAD7D4C7B2}">
      <dgm:prSet/>
      <dgm:spPr/>
      <dgm:t>
        <a:bodyPr/>
        <a:lstStyle/>
        <a:p>
          <a:r>
            <a:rPr lang="en-US" smtClean="0"/>
            <a:t>Local economic development</a:t>
          </a:r>
          <a:endParaRPr lang="en-US" dirty="0"/>
        </a:p>
      </dgm:t>
    </dgm:pt>
    <dgm:pt modelId="{F7BA3F4B-06E1-41DC-9C32-52AB49868E75}" type="parTrans" cxnId="{94161DEF-DB9A-45CB-AB1B-3E2554E17371}">
      <dgm:prSet/>
      <dgm:spPr/>
      <dgm:t>
        <a:bodyPr/>
        <a:lstStyle/>
        <a:p>
          <a:endParaRPr lang="en-US"/>
        </a:p>
      </dgm:t>
    </dgm:pt>
    <dgm:pt modelId="{D13B5AE1-7DFE-4AE5-A275-BE4AD4E3D863}" type="sibTrans" cxnId="{94161DEF-DB9A-45CB-AB1B-3E2554E17371}">
      <dgm:prSet/>
      <dgm:spPr/>
      <dgm:t>
        <a:bodyPr/>
        <a:lstStyle/>
        <a:p>
          <a:endParaRPr lang="en-US"/>
        </a:p>
      </dgm:t>
    </dgm:pt>
    <dgm:pt modelId="{2048D9D4-2764-4138-B244-B2A1B6E443A9}">
      <dgm:prSet/>
      <dgm:spPr/>
      <dgm:t>
        <a:bodyPr/>
        <a:lstStyle/>
        <a:p>
          <a:r>
            <a:rPr lang="en-US" smtClean="0"/>
            <a:t>Improved productivity and service</a:t>
          </a:r>
          <a:endParaRPr lang="en-US" dirty="0"/>
        </a:p>
      </dgm:t>
    </dgm:pt>
    <dgm:pt modelId="{024E815A-6FBD-49E9-9EEE-E1C3B24A1800}" type="parTrans" cxnId="{F400F700-DCC5-4B97-A54A-A03AE8857BAB}">
      <dgm:prSet/>
      <dgm:spPr/>
      <dgm:t>
        <a:bodyPr/>
        <a:lstStyle/>
        <a:p>
          <a:endParaRPr lang="en-US"/>
        </a:p>
      </dgm:t>
    </dgm:pt>
    <dgm:pt modelId="{5CC83D48-A8C7-464C-B26A-0507EA41B9EC}" type="sibTrans" cxnId="{F400F700-DCC5-4B97-A54A-A03AE8857BAB}">
      <dgm:prSet/>
      <dgm:spPr/>
      <dgm:t>
        <a:bodyPr/>
        <a:lstStyle/>
        <a:p>
          <a:endParaRPr lang="en-US"/>
        </a:p>
      </dgm:t>
    </dgm:pt>
    <dgm:pt modelId="{73D859FB-98EB-4FD1-B9C5-C6BC7BD34811}" type="pres">
      <dgm:prSet presAssocID="{4E29A5AB-86EE-4290-8541-DBD24A81752D}" presName="Name0" presStyleCnt="0">
        <dgm:presLayoutVars>
          <dgm:dir/>
          <dgm:resizeHandles val="exact"/>
        </dgm:presLayoutVars>
      </dgm:prSet>
      <dgm:spPr/>
    </dgm:pt>
    <dgm:pt modelId="{9144F31C-B17C-4605-896B-F4003E16ED66}" type="pres">
      <dgm:prSet presAssocID="{5EC95D07-822B-4119-96E5-EF5CE05324FC}" presName="node" presStyleLbl="node1" presStyleIdx="0" presStyleCnt="1" custRadScaleRad="65613" custRadScaleInc="-3153">
        <dgm:presLayoutVars>
          <dgm:bulletEnabled val="1"/>
        </dgm:presLayoutVars>
      </dgm:prSet>
      <dgm:spPr/>
      <dgm:t>
        <a:bodyPr/>
        <a:lstStyle/>
        <a:p>
          <a:endParaRPr lang="en-US"/>
        </a:p>
      </dgm:t>
    </dgm:pt>
  </dgm:ptLst>
  <dgm:cxnLst>
    <dgm:cxn modelId="{70A67CCF-159B-410A-9643-D370C9CA9F5E}" type="presOf" srcId="{2048D9D4-2764-4138-B244-B2A1B6E443A9}" destId="{9144F31C-B17C-4605-896B-F4003E16ED66}" srcOrd="0" destOrd="4" presId="urn:microsoft.com/office/officeart/2005/8/layout/cycle7"/>
    <dgm:cxn modelId="{94161DEF-DB9A-45CB-AB1B-3E2554E17371}" srcId="{5EC95D07-822B-4119-96E5-EF5CE05324FC}" destId="{F19F62BC-EE89-49A6-9138-45BAD7D4C7B2}" srcOrd="2" destOrd="0" parTransId="{F7BA3F4B-06E1-41DC-9C32-52AB49868E75}" sibTransId="{D13B5AE1-7DFE-4AE5-A275-BE4AD4E3D863}"/>
    <dgm:cxn modelId="{0122DAAB-5864-46C0-88F4-D481FE73F85A}" srcId="{5EC95D07-822B-4119-96E5-EF5CE05324FC}" destId="{9A2942B5-DE36-480B-8D9D-12A9FC33802D}" srcOrd="1" destOrd="0" parTransId="{AD4FFCF9-41CE-4119-8483-3A92C67EDB0B}" sibTransId="{2259E54C-FDC0-48BF-B55A-8E5413345F6E}"/>
    <dgm:cxn modelId="{85226637-56E6-4D3D-9CEA-D04F413B373D}" type="presOf" srcId="{A8E2C962-E5BC-40DD-AC7E-42FA918370FB}" destId="{9144F31C-B17C-4605-896B-F4003E16ED66}" srcOrd="0" destOrd="1" presId="urn:microsoft.com/office/officeart/2005/8/layout/cycle7"/>
    <dgm:cxn modelId="{7634FAF0-4E42-46B0-B793-147A5FD254AB}" srcId="{4E29A5AB-86EE-4290-8541-DBD24A81752D}" destId="{5EC95D07-822B-4119-96E5-EF5CE05324FC}" srcOrd="0" destOrd="0" parTransId="{306FE34C-432D-4531-B939-75AEEDFA96C5}" sibTransId="{31A5FE77-B994-42BC-B5F6-544D8808E3A6}"/>
    <dgm:cxn modelId="{B177C673-EB5F-4A28-9EB8-CD27302CE31E}" type="presOf" srcId="{4E29A5AB-86EE-4290-8541-DBD24A81752D}" destId="{73D859FB-98EB-4FD1-B9C5-C6BC7BD34811}" srcOrd="0" destOrd="0" presId="urn:microsoft.com/office/officeart/2005/8/layout/cycle7"/>
    <dgm:cxn modelId="{F400F700-DCC5-4B97-A54A-A03AE8857BAB}" srcId="{5EC95D07-822B-4119-96E5-EF5CE05324FC}" destId="{2048D9D4-2764-4138-B244-B2A1B6E443A9}" srcOrd="3" destOrd="0" parTransId="{024E815A-6FBD-49E9-9EEE-E1C3B24A1800}" sibTransId="{5CC83D48-A8C7-464C-B26A-0507EA41B9EC}"/>
    <dgm:cxn modelId="{677B0BBF-F116-4C57-B527-1D651F06BE13}" type="presOf" srcId="{9A2942B5-DE36-480B-8D9D-12A9FC33802D}" destId="{9144F31C-B17C-4605-896B-F4003E16ED66}" srcOrd="0" destOrd="2" presId="urn:microsoft.com/office/officeart/2005/8/layout/cycle7"/>
    <dgm:cxn modelId="{EBEBBFB0-DBA7-4E9A-A100-BC6A545CD278}" type="presOf" srcId="{F19F62BC-EE89-49A6-9138-45BAD7D4C7B2}" destId="{9144F31C-B17C-4605-896B-F4003E16ED66}" srcOrd="0" destOrd="3" presId="urn:microsoft.com/office/officeart/2005/8/layout/cycle7"/>
    <dgm:cxn modelId="{4A3F4C69-E547-4081-8E41-E1E69B534192}" type="presOf" srcId="{5EC95D07-822B-4119-96E5-EF5CE05324FC}" destId="{9144F31C-B17C-4605-896B-F4003E16ED66}" srcOrd="0" destOrd="0" presId="urn:microsoft.com/office/officeart/2005/8/layout/cycle7"/>
    <dgm:cxn modelId="{FB031209-B263-484A-BC07-61FFD84444DC}" srcId="{5EC95D07-822B-4119-96E5-EF5CE05324FC}" destId="{A8E2C962-E5BC-40DD-AC7E-42FA918370FB}" srcOrd="0" destOrd="0" parTransId="{23103AAF-4226-4685-9225-E95347616E19}" sibTransId="{6393E0A1-A1AC-4ECB-A954-29B10A035F4E}"/>
    <dgm:cxn modelId="{9DC4219C-4059-482E-B2EE-75ABD80C4679}" type="presParOf" srcId="{73D859FB-98EB-4FD1-B9C5-C6BC7BD34811}" destId="{9144F31C-B17C-4605-896B-F4003E16ED66}"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3F22E2-5415-4083-A2D3-67BCF3D4E83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A94A575C-5415-4BFE-95A4-D08A8DEB9B94}">
      <dgm:prSet phldrT="[Text]"/>
      <dgm:spPr/>
      <dgm:t>
        <a:bodyPr/>
        <a:lstStyle/>
        <a:p>
          <a:r>
            <a:rPr lang="en-US" dirty="0" smtClean="0"/>
            <a:t>Advantages</a:t>
          </a:r>
          <a:endParaRPr lang="en-US" dirty="0"/>
        </a:p>
      </dgm:t>
    </dgm:pt>
    <dgm:pt modelId="{EA6E0D60-A9BE-4A8A-BCE7-3BDBA662C4EE}" type="parTrans" cxnId="{13CDF5BC-AB9D-4BFF-B894-442D6162779E}">
      <dgm:prSet/>
      <dgm:spPr/>
      <dgm:t>
        <a:bodyPr/>
        <a:lstStyle/>
        <a:p>
          <a:endParaRPr lang="en-US"/>
        </a:p>
      </dgm:t>
    </dgm:pt>
    <dgm:pt modelId="{82B71D92-87DF-4FC1-AA9E-152BF9B96541}" type="sibTrans" cxnId="{13CDF5BC-AB9D-4BFF-B894-442D6162779E}">
      <dgm:prSet/>
      <dgm:spPr/>
      <dgm:t>
        <a:bodyPr/>
        <a:lstStyle/>
        <a:p>
          <a:endParaRPr lang="en-US"/>
        </a:p>
      </dgm:t>
    </dgm:pt>
    <dgm:pt modelId="{547C478B-19D0-4A2E-9871-AB5E6DB8CE60}">
      <dgm:prSet phldrT="[Text]"/>
      <dgm:spPr/>
      <dgm:t>
        <a:bodyPr/>
        <a:lstStyle/>
        <a:p>
          <a:r>
            <a:rPr lang="en-US" dirty="0" smtClean="0"/>
            <a:t>Waste management</a:t>
          </a:r>
          <a:endParaRPr lang="en-US" dirty="0"/>
        </a:p>
      </dgm:t>
    </dgm:pt>
    <dgm:pt modelId="{257DF318-A847-4080-802D-360F2C7D417C}" type="parTrans" cxnId="{8F1EB9BE-5147-4B13-82A2-E69F0B87CFC3}">
      <dgm:prSet/>
      <dgm:spPr/>
      <dgm:t>
        <a:bodyPr/>
        <a:lstStyle/>
        <a:p>
          <a:endParaRPr lang="en-US"/>
        </a:p>
      </dgm:t>
    </dgm:pt>
    <dgm:pt modelId="{EEA55EAA-07DB-4AD9-9CAB-728CB3B9962D}" type="sibTrans" cxnId="{8F1EB9BE-5147-4B13-82A2-E69F0B87CFC3}">
      <dgm:prSet/>
      <dgm:spPr/>
      <dgm:t>
        <a:bodyPr/>
        <a:lstStyle/>
        <a:p>
          <a:endParaRPr lang="en-US"/>
        </a:p>
      </dgm:t>
    </dgm:pt>
    <dgm:pt modelId="{CFBCB9BC-0108-4953-9578-2529BF51AEBA}">
      <dgm:prSet phldrT="[Text]"/>
      <dgm:spPr/>
      <dgm:t>
        <a:bodyPr/>
        <a:lstStyle/>
        <a:p>
          <a:r>
            <a:rPr lang="en-US" dirty="0" smtClean="0"/>
            <a:t>Water management</a:t>
          </a:r>
          <a:endParaRPr lang="en-US" dirty="0"/>
        </a:p>
      </dgm:t>
    </dgm:pt>
    <dgm:pt modelId="{AB0CCA9D-397F-4922-821E-22916A2AC323}" type="parTrans" cxnId="{6AA8E336-11AB-4B7A-8FF6-0BABB74E4EBD}">
      <dgm:prSet/>
      <dgm:spPr/>
      <dgm:t>
        <a:bodyPr/>
        <a:lstStyle/>
        <a:p>
          <a:endParaRPr lang="en-US"/>
        </a:p>
      </dgm:t>
    </dgm:pt>
    <dgm:pt modelId="{2C938A3E-A537-4942-881C-9D92451A5D75}" type="sibTrans" cxnId="{6AA8E336-11AB-4B7A-8FF6-0BABB74E4EBD}">
      <dgm:prSet/>
      <dgm:spPr/>
      <dgm:t>
        <a:bodyPr/>
        <a:lstStyle/>
        <a:p>
          <a:endParaRPr lang="en-US"/>
        </a:p>
      </dgm:t>
    </dgm:pt>
    <dgm:pt modelId="{431D3862-3C36-4064-83F7-56A2AF127823}">
      <dgm:prSet phldrT="[Text]"/>
      <dgm:spPr/>
      <dgm:t>
        <a:bodyPr/>
        <a:lstStyle/>
        <a:p>
          <a:r>
            <a:rPr lang="en-US" dirty="0" smtClean="0"/>
            <a:t>Energy</a:t>
          </a:r>
          <a:endParaRPr lang="en-US" dirty="0"/>
        </a:p>
      </dgm:t>
    </dgm:pt>
    <dgm:pt modelId="{B955A197-42FB-4CE8-996A-26D3FF3DA686}" type="parTrans" cxnId="{14BBF79E-6327-44CE-806A-BC1285822FC7}">
      <dgm:prSet/>
      <dgm:spPr/>
      <dgm:t>
        <a:bodyPr/>
        <a:lstStyle/>
        <a:p>
          <a:endParaRPr lang="en-US"/>
        </a:p>
      </dgm:t>
    </dgm:pt>
    <dgm:pt modelId="{C9CF3E05-47BF-4BC1-A9D9-2A93011A1BD7}" type="sibTrans" cxnId="{14BBF79E-6327-44CE-806A-BC1285822FC7}">
      <dgm:prSet/>
      <dgm:spPr/>
      <dgm:t>
        <a:bodyPr/>
        <a:lstStyle/>
        <a:p>
          <a:endParaRPr lang="en-US"/>
        </a:p>
      </dgm:t>
    </dgm:pt>
    <dgm:pt modelId="{9F639F45-F081-4C34-85E6-051F85441859}">
      <dgm:prSet phldrT="[Text]"/>
      <dgm:spPr/>
      <dgm:t>
        <a:bodyPr/>
        <a:lstStyle/>
        <a:p>
          <a:r>
            <a:rPr lang="en-US" dirty="0" smtClean="0"/>
            <a:t>Mobility</a:t>
          </a:r>
          <a:endParaRPr lang="en-US" dirty="0"/>
        </a:p>
      </dgm:t>
    </dgm:pt>
    <dgm:pt modelId="{AFA0A759-D18E-49D0-9058-9726C0146BF1}" type="parTrans" cxnId="{F3D04EB6-534B-4CE7-8AE6-5E242048D46C}">
      <dgm:prSet/>
      <dgm:spPr/>
      <dgm:t>
        <a:bodyPr/>
        <a:lstStyle/>
        <a:p>
          <a:endParaRPr lang="en-US"/>
        </a:p>
      </dgm:t>
    </dgm:pt>
    <dgm:pt modelId="{BFAF1141-7D7B-4459-AE70-FED85E168F35}" type="sibTrans" cxnId="{F3D04EB6-534B-4CE7-8AE6-5E242048D46C}">
      <dgm:prSet/>
      <dgm:spPr/>
      <dgm:t>
        <a:bodyPr/>
        <a:lstStyle/>
        <a:p>
          <a:endParaRPr lang="en-US"/>
        </a:p>
      </dgm:t>
    </dgm:pt>
    <dgm:pt modelId="{BD209392-5238-4D1F-979F-D45D0A593501}" type="pres">
      <dgm:prSet presAssocID="{7F3F22E2-5415-4083-A2D3-67BCF3D4E830}" presName="Name0" presStyleCnt="0">
        <dgm:presLayoutVars>
          <dgm:chMax val="1"/>
          <dgm:dir/>
          <dgm:animLvl val="ctr"/>
          <dgm:resizeHandles val="exact"/>
        </dgm:presLayoutVars>
      </dgm:prSet>
      <dgm:spPr/>
    </dgm:pt>
    <dgm:pt modelId="{669D724D-5873-4C41-B570-7702C95378B3}" type="pres">
      <dgm:prSet presAssocID="{A94A575C-5415-4BFE-95A4-D08A8DEB9B94}" presName="centerShape" presStyleLbl="node0" presStyleIdx="0" presStyleCnt="1"/>
      <dgm:spPr/>
    </dgm:pt>
    <dgm:pt modelId="{7FA7ADE9-D118-44D5-97F8-2F56903B84F1}" type="pres">
      <dgm:prSet presAssocID="{547C478B-19D0-4A2E-9871-AB5E6DB8CE60}" presName="node" presStyleLbl="node1" presStyleIdx="0" presStyleCnt="4">
        <dgm:presLayoutVars>
          <dgm:bulletEnabled val="1"/>
        </dgm:presLayoutVars>
      </dgm:prSet>
      <dgm:spPr/>
    </dgm:pt>
    <dgm:pt modelId="{93EB1922-F7BD-4EFB-81A1-AD43D00B75BB}" type="pres">
      <dgm:prSet presAssocID="{547C478B-19D0-4A2E-9871-AB5E6DB8CE60}" presName="dummy" presStyleCnt="0"/>
      <dgm:spPr/>
    </dgm:pt>
    <dgm:pt modelId="{F3D1443A-2F2E-4CF9-9CDE-4498D410EA18}" type="pres">
      <dgm:prSet presAssocID="{EEA55EAA-07DB-4AD9-9CAB-728CB3B9962D}" presName="sibTrans" presStyleLbl="sibTrans2D1" presStyleIdx="0" presStyleCnt="4"/>
      <dgm:spPr/>
    </dgm:pt>
    <dgm:pt modelId="{E9D1EBC0-3A3E-433E-98B3-B29F93F1E302}" type="pres">
      <dgm:prSet presAssocID="{CFBCB9BC-0108-4953-9578-2529BF51AEBA}" presName="node" presStyleLbl="node1" presStyleIdx="1" presStyleCnt="4" custRadScaleRad="96868">
        <dgm:presLayoutVars>
          <dgm:bulletEnabled val="1"/>
        </dgm:presLayoutVars>
      </dgm:prSet>
      <dgm:spPr/>
      <dgm:t>
        <a:bodyPr/>
        <a:lstStyle/>
        <a:p>
          <a:endParaRPr lang="en-US"/>
        </a:p>
      </dgm:t>
    </dgm:pt>
    <dgm:pt modelId="{7F4B0E87-61D7-4B74-9240-C91EC93B2B86}" type="pres">
      <dgm:prSet presAssocID="{CFBCB9BC-0108-4953-9578-2529BF51AEBA}" presName="dummy" presStyleCnt="0"/>
      <dgm:spPr/>
    </dgm:pt>
    <dgm:pt modelId="{21F17108-7C8C-4F2D-8E30-F3D88280BB76}" type="pres">
      <dgm:prSet presAssocID="{2C938A3E-A537-4942-881C-9D92451A5D75}" presName="sibTrans" presStyleLbl="sibTrans2D1" presStyleIdx="1" presStyleCnt="4"/>
      <dgm:spPr/>
    </dgm:pt>
    <dgm:pt modelId="{4FBCB641-59F2-4A6E-9E9A-0D135EEB73FB}" type="pres">
      <dgm:prSet presAssocID="{431D3862-3C36-4064-83F7-56A2AF127823}" presName="node" presStyleLbl="node1" presStyleIdx="2" presStyleCnt="4">
        <dgm:presLayoutVars>
          <dgm:bulletEnabled val="1"/>
        </dgm:presLayoutVars>
      </dgm:prSet>
      <dgm:spPr/>
      <dgm:t>
        <a:bodyPr/>
        <a:lstStyle/>
        <a:p>
          <a:endParaRPr lang="en-US"/>
        </a:p>
      </dgm:t>
    </dgm:pt>
    <dgm:pt modelId="{0F898BAB-5C45-44A6-A7E4-3E043BBE7751}" type="pres">
      <dgm:prSet presAssocID="{431D3862-3C36-4064-83F7-56A2AF127823}" presName="dummy" presStyleCnt="0"/>
      <dgm:spPr/>
    </dgm:pt>
    <dgm:pt modelId="{EBCE45D0-7B79-47E7-BA0E-9B649E160F33}" type="pres">
      <dgm:prSet presAssocID="{C9CF3E05-47BF-4BC1-A9D9-2A93011A1BD7}" presName="sibTrans" presStyleLbl="sibTrans2D1" presStyleIdx="2" presStyleCnt="4"/>
      <dgm:spPr/>
    </dgm:pt>
    <dgm:pt modelId="{BDDB1F72-A450-4C59-96AC-38167195BD22}" type="pres">
      <dgm:prSet presAssocID="{9F639F45-F081-4C34-85E6-051F85441859}" presName="node" presStyleLbl="node1" presStyleIdx="3" presStyleCnt="4">
        <dgm:presLayoutVars>
          <dgm:bulletEnabled val="1"/>
        </dgm:presLayoutVars>
      </dgm:prSet>
      <dgm:spPr/>
    </dgm:pt>
    <dgm:pt modelId="{1314A86F-A48C-4177-99A7-EB9FA755CD97}" type="pres">
      <dgm:prSet presAssocID="{9F639F45-F081-4C34-85E6-051F85441859}" presName="dummy" presStyleCnt="0"/>
      <dgm:spPr/>
    </dgm:pt>
    <dgm:pt modelId="{69D8B625-F1C3-45D0-9894-F7A199BB479C}" type="pres">
      <dgm:prSet presAssocID="{BFAF1141-7D7B-4459-AE70-FED85E168F35}" presName="sibTrans" presStyleLbl="sibTrans2D1" presStyleIdx="3" presStyleCnt="4"/>
      <dgm:spPr/>
    </dgm:pt>
  </dgm:ptLst>
  <dgm:cxnLst>
    <dgm:cxn modelId="{8F1EB9BE-5147-4B13-82A2-E69F0B87CFC3}" srcId="{A94A575C-5415-4BFE-95A4-D08A8DEB9B94}" destId="{547C478B-19D0-4A2E-9871-AB5E6DB8CE60}" srcOrd="0" destOrd="0" parTransId="{257DF318-A847-4080-802D-360F2C7D417C}" sibTransId="{EEA55EAA-07DB-4AD9-9CAB-728CB3B9962D}"/>
    <dgm:cxn modelId="{34558C8D-9ACB-464D-8D9E-153F5FA10044}" type="presOf" srcId="{BFAF1141-7D7B-4459-AE70-FED85E168F35}" destId="{69D8B625-F1C3-45D0-9894-F7A199BB479C}" srcOrd="0" destOrd="0" presId="urn:microsoft.com/office/officeart/2005/8/layout/radial6"/>
    <dgm:cxn modelId="{48491D5F-D95F-475D-97F9-8A6FB37F0C37}" type="presOf" srcId="{431D3862-3C36-4064-83F7-56A2AF127823}" destId="{4FBCB641-59F2-4A6E-9E9A-0D135EEB73FB}" srcOrd="0" destOrd="0" presId="urn:microsoft.com/office/officeart/2005/8/layout/radial6"/>
    <dgm:cxn modelId="{3570C5D2-E6E1-4C09-94A6-C40B29997DAD}" type="presOf" srcId="{7F3F22E2-5415-4083-A2D3-67BCF3D4E830}" destId="{BD209392-5238-4D1F-979F-D45D0A593501}" srcOrd="0" destOrd="0" presId="urn:microsoft.com/office/officeart/2005/8/layout/radial6"/>
    <dgm:cxn modelId="{92310992-12E9-43BD-875F-E5329A220F1F}" type="presOf" srcId="{547C478B-19D0-4A2E-9871-AB5E6DB8CE60}" destId="{7FA7ADE9-D118-44D5-97F8-2F56903B84F1}" srcOrd="0" destOrd="0" presId="urn:microsoft.com/office/officeart/2005/8/layout/radial6"/>
    <dgm:cxn modelId="{3E6FF3D2-0EF5-4AC9-B903-02E7C0030406}" type="presOf" srcId="{CFBCB9BC-0108-4953-9578-2529BF51AEBA}" destId="{E9D1EBC0-3A3E-433E-98B3-B29F93F1E302}" srcOrd="0" destOrd="0" presId="urn:microsoft.com/office/officeart/2005/8/layout/radial6"/>
    <dgm:cxn modelId="{301128F1-E163-41B4-8F6E-0D3EFD43E71A}" type="presOf" srcId="{9F639F45-F081-4C34-85E6-051F85441859}" destId="{BDDB1F72-A450-4C59-96AC-38167195BD22}" srcOrd="0" destOrd="0" presId="urn:microsoft.com/office/officeart/2005/8/layout/radial6"/>
    <dgm:cxn modelId="{13CDF5BC-AB9D-4BFF-B894-442D6162779E}" srcId="{7F3F22E2-5415-4083-A2D3-67BCF3D4E830}" destId="{A94A575C-5415-4BFE-95A4-D08A8DEB9B94}" srcOrd="0" destOrd="0" parTransId="{EA6E0D60-A9BE-4A8A-BCE7-3BDBA662C4EE}" sibTransId="{82B71D92-87DF-4FC1-AA9E-152BF9B96541}"/>
    <dgm:cxn modelId="{6AA8E336-11AB-4B7A-8FF6-0BABB74E4EBD}" srcId="{A94A575C-5415-4BFE-95A4-D08A8DEB9B94}" destId="{CFBCB9BC-0108-4953-9578-2529BF51AEBA}" srcOrd="1" destOrd="0" parTransId="{AB0CCA9D-397F-4922-821E-22916A2AC323}" sibTransId="{2C938A3E-A537-4942-881C-9D92451A5D75}"/>
    <dgm:cxn modelId="{9A446C55-C711-4A0F-A60E-1154B851C667}" type="presOf" srcId="{A94A575C-5415-4BFE-95A4-D08A8DEB9B94}" destId="{669D724D-5873-4C41-B570-7702C95378B3}" srcOrd="0" destOrd="0" presId="urn:microsoft.com/office/officeart/2005/8/layout/radial6"/>
    <dgm:cxn modelId="{BB52B78E-2E60-4E55-A04F-C268A7F135AE}" type="presOf" srcId="{C9CF3E05-47BF-4BC1-A9D9-2A93011A1BD7}" destId="{EBCE45D0-7B79-47E7-BA0E-9B649E160F33}" srcOrd="0" destOrd="0" presId="urn:microsoft.com/office/officeart/2005/8/layout/radial6"/>
    <dgm:cxn modelId="{BEA8E581-7486-4DF8-AE8B-8B849873F785}" type="presOf" srcId="{EEA55EAA-07DB-4AD9-9CAB-728CB3B9962D}" destId="{F3D1443A-2F2E-4CF9-9CDE-4498D410EA18}" srcOrd="0" destOrd="0" presId="urn:microsoft.com/office/officeart/2005/8/layout/radial6"/>
    <dgm:cxn modelId="{F3D04EB6-534B-4CE7-8AE6-5E242048D46C}" srcId="{A94A575C-5415-4BFE-95A4-D08A8DEB9B94}" destId="{9F639F45-F081-4C34-85E6-051F85441859}" srcOrd="3" destOrd="0" parTransId="{AFA0A759-D18E-49D0-9058-9726C0146BF1}" sibTransId="{BFAF1141-7D7B-4459-AE70-FED85E168F35}"/>
    <dgm:cxn modelId="{64B60E59-7C85-4623-A1FD-93DA8F980F6F}" type="presOf" srcId="{2C938A3E-A537-4942-881C-9D92451A5D75}" destId="{21F17108-7C8C-4F2D-8E30-F3D88280BB76}" srcOrd="0" destOrd="0" presId="urn:microsoft.com/office/officeart/2005/8/layout/radial6"/>
    <dgm:cxn modelId="{14BBF79E-6327-44CE-806A-BC1285822FC7}" srcId="{A94A575C-5415-4BFE-95A4-D08A8DEB9B94}" destId="{431D3862-3C36-4064-83F7-56A2AF127823}" srcOrd="2" destOrd="0" parTransId="{B955A197-42FB-4CE8-996A-26D3FF3DA686}" sibTransId="{C9CF3E05-47BF-4BC1-A9D9-2A93011A1BD7}"/>
    <dgm:cxn modelId="{680D6AA0-E900-41C5-B7A7-759CC29BD9C8}" type="presParOf" srcId="{BD209392-5238-4D1F-979F-D45D0A593501}" destId="{669D724D-5873-4C41-B570-7702C95378B3}" srcOrd="0" destOrd="0" presId="urn:microsoft.com/office/officeart/2005/8/layout/radial6"/>
    <dgm:cxn modelId="{9599F89B-19A1-4D15-8F3A-D02BB081A8D6}" type="presParOf" srcId="{BD209392-5238-4D1F-979F-D45D0A593501}" destId="{7FA7ADE9-D118-44D5-97F8-2F56903B84F1}" srcOrd="1" destOrd="0" presId="urn:microsoft.com/office/officeart/2005/8/layout/radial6"/>
    <dgm:cxn modelId="{F6C16D58-68D1-4DAB-82AE-3C548ACC6B4F}" type="presParOf" srcId="{BD209392-5238-4D1F-979F-D45D0A593501}" destId="{93EB1922-F7BD-4EFB-81A1-AD43D00B75BB}" srcOrd="2" destOrd="0" presId="urn:microsoft.com/office/officeart/2005/8/layout/radial6"/>
    <dgm:cxn modelId="{18288FF6-E1E6-4A47-9B14-38B8AEAB3C0B}" type="presParOf" srcId="{BD209392-5238-4D1F-979F-D45D0A593501}" destId="{F3D1443A-2F2E-4CF9-9CDE-4498D410EA18}" srcOrd="3" destOrd="0" presId="urn:microsoft.com/office/officeart/2005/8/layout/radial6"/>
    <dgm:cxn modelId="{D2BBE6FC-5293-479E-BFDC-4EFC5B89E6E5}" type="presParOf" srcId="{BD209392-5238-4D1F-979F-D45D0A593501}" destId="{E9D1EBC0-3A3E-433E-98B3-B29F93F1E302}" srcOrd="4" destOrd="0" presId="urn:microsoft.com/office/officeart/2005/8/layout/radial6"/>
    <dgm:cxn modelId="{3A68696B-40F2-4935-8415-C6C27236015E}" type="presParOf" srcId="{BD209392-5238-4D1F-979F-D45D0A593501}" destId="{7F4B0E87-61D7-4B74-9240-C91EC93B2B86}" srcOrd="5" destOrd="0" presId="urn:microsoft.com/office/officeart/2005/8/layout/radial6"/>
    <dgm:cxn modelId="{1BD14985-2906-4F1C-8279-35245B11FEF0}" type="presParOf" srcId="{BD209392-5238-4D1F-979F-D45D0A593501}" destId="{21F17108-7C8C-4F2D-8E30-F3D88280BB76}" srcOrd="6" destOrd="0" presId="urn:microsoft.com/office/officeart/2005/8/layout/radial6"/>
    <dgm:cxn modelId="{B74535F1-94F2-4036-813B-EFEEE664E820}" type="presParOf" srcId="{BD209392-5238-4D1F-979F-D45D0A593501}" destId="{4FBCB641-59F2-4A6E-9E9A-0D135EEB73FB}" srcOrd="7" destOrd="0" presId="urn:microsoft.com/office/officeart/2005/8/layout/radial6"/>
    <dgm:cxn modelId="{7FD0B0CE-6ED4-4522-9F8D-41BFA48BFD6A}" type="presParOf" srcId="{BD209392-5238-4D1F-979F-D45D0A593501}" destId="{0F898BAB-5C45-44A6-A7E4-3E043BBE7751}" srcOrd="8" destOrd="0" presId="urn:microsoft.com/office/officeart/2005/8/layout/radial6"/>
    <dgm:cxn modelId="{7B41B4A9-05F9-49C1-8C2A-77C95020AB99}" type="presParOf" srcId="{BD209392-5238-4D1F-979F-D45D0A593501}" destId="{EBCE45D0-7B79-47E7-BA0E-9B649E160F33}" srcOrd="9" destOrd="0" presId="urn:microsoft.com/office/officeart/2005/8/layout/radial6"/>
    <dgm:cxn modelId="{7910F7C1-9CAD-4014-8206-437271A50025}" type="presParOf" srcId="{BD209392-5238-4D1F-979F-D45D0A593501}" destId="{BDDB1F72-A450-4C59-96AC-38167195BD22}" srcOrd="10" destOrd="0" presId="urn:microsoft.com/office/officeart/2005/8/layout/radial6"/>
    <dgm:cxn modelId="{30DF1A9A-4F66-4388-AFEB-8ADEDCDAEFBD}" type="presParOf" srcId="{BD209392-5238-4D1F-979F-D45D0A593501}" destId="{1314A86F-A48C-4177-99A7-EB9FA755CD97}" srcOrd="11" destOrd="0" presId="urn:microsoft.com/office/officeart/2005/8/layout/radial6"/>
    <dgm:cxn modelId="{774C0F48-3C14-42C3-904B-FB600951B3E1}" type="presParOf" srcId="{BD209392-5238-4D1F-979F-D45D0A593501}" destId="{69D8B625-F1C3-45D0-9894-F7A199BB479C}"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2FE25A-3163-44A1-98C8-F718026CEE54}"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FC807466-7744-469D-98E6-C40F389C2F8D}">
      <dgm:prSet/>
      <dgm:spPr/>
      <dgm:t>
        <a:bodyPr/>
        <a:lstStyle/>
        <a:p>
          <a:pPr rtl="0"/>
          <a:r>
            <a:rPr lang="en-US" smtClean="0"/>
            <a:t>With all the effort and support of people the city will be able to transform in smart city, thus making the environment clean and increasing the overall development of country</a:t>
          </a:r>
          <a:endParaRPr lang="en-US"/>
        </a:p>
      </dgm:t>
    </dgm:pt>
    <dgm:pt modelId="{988938E0-0ACC-4119-B28D-E93A8770815C}" type="parTrans" cxnId="{9EF77450-62C3-4E29-AD8F-DC228A63A8E3}">
      <dgm:prSet/>
      <dgm:spPr/>
      <dgm:t>
        <a:bodyPr/>
        <a:lstStyle/>
        <a:p>
          <a:endParaRPr lang="en-US"/>
        </a:p>
      </dgm:t>
    </dgm:pt>
    <dgm:pt modelId="{39ADEAF9-BBE6-4B5F-8A35-19BA2D48EF72}" type="sibTrans" cxnId="{9EF77450-62C3-4E29-AD8F-DC228A63A8E3}">
      <dgm:prSet/>
      <dgm:spPr/>
      <dgm:t>
        <a:bodyPr/>
        <a:lstStyle/>
        <a:p>
          <a:endParaRPr lang="en-US"/>
        </a:p>
      </dgm:t>
    </dgm:pt>
    <dgm:pt modelId="{F2BD562B-2BB5-4E6F-8BC1-C2F24A37F3FF}" type="pres">
      <dgm:prSet presAssocID="{E52FE25A-3163-44A1-98C8-F718026CEE54}" presName="CompostProcess" presStyleCnt="0">
        <dgm:presLayoutVars>
          <dgm:dir/>
          <dgm:resizeHandles val="exact"/>
        </dgm:presLayoutVars>
      </dgm:prSet>
      <dgm:spPr/>
    </dgm:pt>
    <dgm:pt modelId="{2EFD670E-98AE-4F03-B624-E42FF6D675EA}" type="pres">
      <dgm:prSet presAssocID="{E52FE25A-3163-44A1-98C8-F718026CEE54}" presName="arrow" presStyleLbl="bgShp" presStyleIdx="0" presStyleCnt="1"/>
      <dgm:spPr/>
    </dgm:pt>
    <dgm:pt modelId="{EC6E3305-916F-4B7C-A297-D8F8818C40AA}" type="pres">
      <dgm:prSet presAssocID="{E52FE25A-3163-44A1-98C8-F718026CEE54}" presName="linearProcess" presStyleCnt="0"/>
      <dgm:spPr/>
    </dgm:pt>
    <dgm:pt modelId="{E3C2618B-07E7-4DF2-8689-D00D7B246A0E}" type="pres">
      <dgm:prSet presAssocID="{FC807466-7744-469D-98E6-C40F389C2F8D}" presName="textNode" presStyleLbl="node1" presStyleIdx="0" presStyleCnt="1">
        <dgm:presLayoutVars>
          <dgm:bulletEnabled val="1"/>
        </dgm:presLayoutVars>
      </dgm:prSet>
      <dgm:spPr/>
    </dgm:pt>
  </dgm:ptLst>
  <dgm:cxnLst>
    <dgm:cxn modelId="{8C146E98-2AD5-413E-94FF-6A57888B49BB}" type="presOf" srcId="{E52FE25A-3163-44A1-98C8-F718026CEE54}" destId="{F2BD562B-2BB5-4E6F-8BC1-C2F24A37F3FF}" srcOrd="0" destOrd="0" presId="urn:microsoft.com/office/officeart/2005/8/layout/hProcess9"/>
    <dgm:cxn modelId="{812BE00B-7D19-4149-BAB1-6C7B5F8339D5}" type="presOf" srcId="{FC807466-7744-469D-98E6-C40F389C2F8D}" destId="{E3C2618B-07E7-4DF2-8689-D00D7B246A0E}" srcOrd="0" destOrd="0" presId="urn:microsoft.com/office/officeart/2005/8/layout/hProcess9"/>
    <dgm:cxn modelId="{9EF77450-62C3-4E29-AD8F-DC228A63A8E3}" srcId="{E52FE25A-3163-44A1-98C8-F718026CEE54}" destId="{FC807466-7744-469D-98E6-C40F389C2F8D}" srcOrd="0" destOrd="0" parTransId="{988938E0-0ACC-4119-B28D-E93A8770815C}" sibTransId="{39ADEAF9-BBE6-4B5F-8A35-19BA2D48EF72}"/>
    <dgm:cxn modelId="{445785A4-31C5-40A7-B87F-28D4170FA470}" type="presParOf" srcId="{F2BD562B-2BB5-4E6F-8BC1-C2F24A37F3FF}" destId="{2EFD670E-98AE-4F03-B624-E42FF6D675EA}" srcOrd="0" destOrd="0" presId="urn:microsoft.com/office/officeart/2005/8/layout/hProcess9"/>
    <dgm:cxn modelId="{4B95DA2F-928C-4B27-9609-ACF531B21292}" type="presParOf" srcId="{F2BD562B-2BB5-4E6F-8BC1-C2F24A37F3FF}" destId="{EC6E3305-916F-4B7C-A297-D8F8818C40AA}" srcOrd="1" destOrd="0" presId="urn:microsoft.com/office/officeart/2005/8/layout/hProcess9"/>
    <dgm:cxn modelId="{7E4284A1-D8EA-455E-BC0E-AF1280BAC1A0}" type="presParOf" srcId="{EC6E3305-916F-4B7C-A297-D8F8818C40AA}" destId="{E3C2618B-07E7-4DF2-8689-D00D7B246A0E}"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FD24C-7DE1-4AFE-8526-966535E2E6CB}">
      <dsp:nvSpPr>
        <dsp:cNvPr id="0" name=""/>
        <dsp:cNvSpPr/>
      </dsp:nvSpPr>
      <dsp:spPr>
        <a:xfrm>
          <a:off x="8826" y="0"/>
          <a:ext cx="4127627" cy="412762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59A0F2-EB7E-4829-AD77-F3FC53543C14}">
      <dsp:nvSpPr>
        <dsp:cNvPr id="0" name=""/>
        <dsp:cNvSpPr/>
      </dsp:nvSpPr>
      <dsp:spPr>
        <a:xfrm>
          <a:off x="400951" y="392124"/>
          <a:ext cx="1609774" cy="160977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Consumer</a:t>
          </a:r>
          <a:endParaRPr lang="en-US" sz="1700" kern="1200" dirty="0"/>
        </a:p>
      </dsp:txBody>
      <dsp:txXfrm>
        <a:off x="479534" y="470707"/>
        <a:ext cx="1452608" cy="1452608"/>
      </dsp:txXfrm>
    </dsp:sp>
    <dsp:sp modelId="{571C39F0-3A5C-4A83-A480-07D16775B4C2}">
      <dsp:nvSpPr>
        <dsp:cNvPr id="0" name=""/>
        <dsp:cNvSpPr/>
      </dsp:nvSpPr>
      <dsp:spPr>
        <a:xfrm>
          <a:off x="2134554" y="392124"/>
          <a:ext cx="1609774" cy="160977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Bicycle Sharing system</a:t>
          </a:r>
          <a:endParaRPr lang="en-US" sz="1700" kern="1200"/>
        </a:p>
      </dsp:txBody>
      <dsp:txXfrm>
        <a:off x="2213137" y="470707"/>
        <a:ext cx="1452608" cy="1452608"/>
      </dsp:txXfrm>
    </dsp:sp>
    <dsp:sp modelId="{2C510AE9-396F-4843-97A6-E64CE3BC8957}">
      <dsp:nvSpPr>
        <dsp:cNvPr id="0" name=""/>
        <dsp:cNvSpPr/>
      </dsp:nvSpPr>
      <dsp:spPr>
        <a:xfrm>
          <a:off x="400951" y="2125727"/>
          <a:ext cx="1609774" cy="160977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Dynamic Car Pooling</a:t>
          </a:r>
          <a:endParaRPr lang="en-US" sz="1700" kern="1200"/>
        </a:p>
      </dsp:txBody>
      <dsp:txXfrm>
        <a:off x="479534" y="2204310"/>
        <a:ext cx="1452608" cy="1452608"/>
      </dsp:txXfrm>
    </dsp:sp>
    <dsp:sp modelId="{204B741E-3A0B-48F0-9D71-7AE3354F5CBB}">
      <dsp:nvSpPr>
        <dsp:cNvPr id="0" name=""/>
        <dsp:cNvSpPr/>
      </dsp:nvSpPr>
      <dsp:spPr>
        <a:xfrm>
          <a:off x="2134554" y="2125727"/>
          <a:ext cx="1609774" cy="160977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Public and private transportation</a:t>
          </a:r>
          <a:endParaRPr lang="en-US" sz="1700" kern="1200" dirty="0"/>
        </a:p>
      </dsp:txBody>
      <dsp:txXfrm>
        <a:off x="2213137" y="2204310"/>
        <a:ext cx="1452608" cy="1452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F96F7-2E64-4BEB-AA7C-9D257D7FFC4F}">
      <dsp:nvSpPr>
        <dsp:cNvPr id="0" name=""/>
        <dsp:cNvSpPr/>
      </dsp:nvSpPr>
      <dsp:spPr>
        <a:xfrm>
          <a:off x="662515" y="0"/>
          <a:ext cx="4328795" cy="432879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EA40E1-C69E-47AD-A5D2-E9C9A97A7D62}">
      <dsp:nvSpPr>
        <dsp:cNvPr id="0" name=""/>
        <dsp:cNvSpPr/>
      </dsp:nvSpPr>
      <dsp:spPr>
        <a:xfrm>
          <a:off x="1073751" y="411235"/>
          <a:ext cx="1688230" cy="16882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Surveillance systems at weight stations</a:t>
          </a:r>
          <a:endParaRPr lang="en-US" sz="1600" kern="1200" dirty="0"/>
        </a:p>
      </dsp:txBody>
      <dsp:txXfrm>
        <a:off x="1156164" y="493648"/>
        <a:ext cx="1523404" cy="1523404"/>
      </dsp:txXfrm>
    </dsp:sp>
    <dsp:sp modelId="{032AA457-CCFD-4BBF-B49B-F46F1AEE57EF}">
      <dsp:nvSpPr>
        <dsp:cNvPr id="0" name=""/>
        <dsp:cNvSpPr/>
      </dsp:nvSpPr>
      <dsp:spPr>
        <a:xfrm>
          <a:off x="2891844" y="411235"/>
          <a:ext cx="1688230" cy="16882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Smart traffic lights</a:t>
          </a:r>
          <a:endParaRPr lang="en-US" sz="1600" kern="1200"/>
        </a:p>
      </dsp:txBody>
      <dsp:txXfrm>
        <a:off x="2974257" y="493648"/>
        <a:ext cx="1523404" cy="1523404"/>
      </dsp:txXfrm>
    </dsp:sp>
    <dsp:sp modelId="{7F9365DC-CE3E-4C8C-B837-4150C3F3A724}">
      <dsp:nvSpPr>
        <dsp:cNvPr id="0" name=""/>
        <dsp:cNvSpPr/>
      </dsp:nvSpPr>
      <dsp:spPr>
        <a:xfrm>
          <a:off x="1073751" y="2229329"/>
          <a:ext cx="1688230" cy="16882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GPS based tracking and route information of public transport</a:t>
          </a:r>
          <a:endParaRPr lang="en-US" sz="1600" kern="1200" dirty="0"/>
        </a:p>
      </dsp:txBody>
      <dsp:txXfrm>
        <a:off x="1156164" y="2311742"/>
        <a:ext cx="1523404" cy="1523404"/>
      </dsp:txXfrm>
    </dsp:sp>
    <dsp:sp modelId="{AF29EF0D-DCF2-43E2-9A89-E6684AAF1996}">
      <dsp:nvSpPr>
        <dsp:cNvPr id="0" name=""/>
        <dsp:cNvSpPr/>
      </dsp:nvSpPr>
      <dsp:spPr>
        <a:xfrm>
          <a:off x="2891844" y="2229329"/>
          <a:ext cx="1688230" cy="16882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Smart parking</a:t>
          </a:r>
          <a:endParaRPr lang="en-US" sz="1600" kern="1200"/>
        </a:p>
      </dsp:txBody>
      <dsp:txXfrm>
        <a:off x="2974257" y="2311742"/>
        <a:ext cx="1523404" cy="1523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4F31C-B17C-4605-896B-F4003E16ED66}">
      <dsp:nvSpPr>
        <dsp:cNvPr id="0" name=""/>
        <dsp:cNvSpPr/>
      </dsp:nvSpPr>
      <dsp:spPr>
        <a:xfrm>
          <a:off x="105061" y="2087"/>
          <a:ext cx="7133823" cy="35669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endParaRPr lang="en-US" sz="3500" kern="1200" dirty="0"/>
        </a:p>
        <a:p>
          <a:pPr marL="228600" lvl="1" indent="-228600" algn="l" defTabSz="1200150">
            <a:lnSpc>
              <a:spcPct val="90000"/>
            </a:lnSpc>
            <a:spcBef>
              <a:spcPct val="0"/>
            </a:spcBef>
            <a:spcAft>
              <a:spcPct val="15000"/>
            </a:spcAft>
            <a:buChar char="••"/>
          </a:pPr>
          <a:r>
            <a:rPr lang="en-US" sz="2700" kern="1200" dirty="0" smtClean="0"/>
            <a:t>Better city planning and development</a:t>
          </a:r>
          <a:endParaRPr lang="en-US" sz="2700" kern="1200" dirty="0"/>
        </a:p>
        <a:p>
          <a:pPr marL="228600" lvl="1" indent="-228600" algn="l" defTabSz="1200150">
            <a:lnSpc>
              <a:spcPct val="90000"/>
            </a:lnSpc>
            <a:spcBef>
              <a:spcPct val="0"/>
            </a:spcBef>
            <a:spcAft>
              <a:spcPct val="15000"/>
            </a:spcAft>
            <a:buChar char="••"/>
          </a:pPr>
          <a:r>
            <a:rPr lang="en-US" sz="2700" kern="1200" smtClean="0"/>
            <a:t>E-government services delivered to citizens, faster, and at a lower operating expense</a:t>
          </a:r>
          <a:endParaRPr lang="en-US" sz="2700" kern="1200" dirty="0"/>
        </a:p>
        <a:p>
          <a:pPr marL="228600" lvl="1" indent="-228600" algn="l" defTabSz="1200150">
            <a:lnSpc>
              <a:spcPct val="90000"/>
            </a:lnSpc>
            <a:spcBef>
              <a:spcPct val="0"/>
            </a:spcBef>
            <a:spcAft>
              <a:spcPct val="15000"/>
            </a:spcAft>
            <a:buChar char="••"/>
          </a:pPr>
          <a:r>
            <a:rPr lang="en-US" sz="2700" kern="1200" smtClean="0"/>
            <a:t>Local economic development</a:t>
          </a:r>
          <a:endParaRPr lang="en-US" sz="2700" kern="1200" dirty="0"/>
        </a:p>
        <a:p>
          <a:pPr marL="228600" lvl="1" indent="-228600" algn="l" defTabSz="1200150">
            <a:lnSpc>
              <a:spcPct val="90000"/>
            </a:lnSpc>
            <a:spcBef>
              <a:spcPct val="0"/>
            </a:spcBef>
            <a:spcAft>
              <a:spcPct val="15000"/>
            </a:spcAft>
            <a:buChar char="••"/>
          </a:pPr>
          <a:r>
            <a:rPr lang="en-US" sz="2700" kern="1200" smtClean="0"/>
            <a:t>Improved productivity and service</a:t>
          </a:r>
          <a:endParaRPr lang="en-US" sz="2700" kern="1200" dirty="0"/>
        </a:p>
      </dsp:txBody>
      <dsp:txXfrm>
        <a:off x="209532" y="106558"/>
        <a:ext cx="6924881" cy="33579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8B625-F1C3-45D0-9894-F7A199BB479C}">
      <dsp:nvSpPr>
        <dsp:cNvPr id="0" name=""/>
        <dsp:cNvSpPr/>
      </dsp:nvSpPr>
      <dsp:spPr>
        <a:xfrm>
          <a:off x="1980380" y="625714"/>
          <a:ext cx="4167238" cy="4167238"/>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CE45D0-7B79-47E7-BA0E-9B649E160F33}">
      <dsp:nvSpPr>
        <dsp:cNvPr id="0" name=""/>
        <dsp:cNvSpPr/>
      </dsp:nvSpPr>
      <dsp:spPr>
        <a:xfrm>
          <a:off x="1980380" y="625714"/>
          <a:ext cx="4167238" cy="4167238"/>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F17108-7C8C-4F2D-8E30-F3D88280BB76}">
      <dsp:nvSpPr>
        <dsp:cNvPr id="0" name=""/>
        <dsp:cNvSpPr/>
      </dsp:nvSpPr>
      <dsp:spPr>
        <a:xfrm>
          <a:off x="1916636" y="626712"/>
          <a:ext cx="4167238" cy="4167238"/>
        </a:xfrm>
        <a:prstGeom prst="blockArc">
          <a:avLst>
            <a:gd name="adj1" fmla="val 21598313"/>
            <a:gd name="adj2" fmla="val 5292313"/>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D1443A-2F2E-4CF9-9CDE-4498D410EA18}">
      <dsp:nvSpPr>
        <dsp:cNvPr id="0" name=""/>
        <dsp:cNvSpPr/>
      </dsp:nvSpPr>
      <dsp:spPr>
        <a:xfrm>
          <a:off x="1916636" y="624715"/>
          <a:ext cx="4167238" cy="4167238"/>
        </a:xfrm>
        <a:prstGeom prst="blockArc">
          <a:avLst>
            <a:gd name="adj1" fmla="val 16307687"/>
            <a:gd name="adj2" fmla="val 1687"/>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9D724D-5873-4C41-B570-7702C95378B3}">
      <dsp:nvSpPr>
        <dsp:cNvPr id="0" name=""/>
        <dsp:cNvSpPr/>
      </dsp:nvSpPr>
      <dsp:spPr>
        <a:xfrm>
          <a:off x="3104554" y="1749888"/>
          <a:ext cx="1918890" cy="19188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Advantages</a:t>
          </a:r>
          <a:endParaRPr lang="en-US" sz="2000" kern="1200" dirty="0"/>
        </a:p>
      </dsp:txBody>
      <dsp:txXfrm>
        <a:off x="3385569" y="2030903"/>
        <a:ext cx="1356860" cy="1356860"/>
      </dsp:txXfrm>
    </dsp:sp>
    <dsp:sp modelId="{7FA7ADE9-D118-44D5-97F8-2F56903B84F1}">
      <dsp:nvSpPr>
        <dsp:cNvPr id="0" name=""/>
        <dsp:cNvSpPr/>
      </dsp:nvSpPr>
      <dsp:spPr>
        <a:xfrm>
          <a:off x="3392388" y="2458"/>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Waste management</a:t>
          </a:r>
          <a:endParaRPr lang="en-US" sz="1200" kern="1200" dirty="0"/>
        </a:p>
      </dsp:txBody>
      <dsp:txXfrm>
        <a:off x="3589098" y="199168"/>
        <a:ext cx="949803" cy="949803"/>
      </dsp:txXfrm>
    </dsp:sp>
    <dsp:sp modelId="{E9D1EBC0-3A3E-433E-98B3-B29F93F1E302}">
      <dsp:nvSpPr>
        <dsp:cNvPr id="0" name=""/>
        <dsp:cNvSpPr/>
      </dsp:nvSpPr>
      <dsp:spPr>
        <a:xfrm>
          <a:off x="5363907" y="2037721"/>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Water management</a:t>
          </a:r>
          <a:endParaRPr lang="en-US" sz="1200" kern="1200" dirty="0"/>
        </a:p>
      </dsp:txBody>
      <dsp:txXfrm>
        <a:off x="5560617" y="2234431"/>
        <a:ext cx="949803" cy="949803"/>
      </dsp:txXfrm>
    </dsp:sp>
    <dsp:sp modelId="{4FBCB641-59F2-4A6E-9E9A-0D135EEB73FB}">
      <dsp:nvSpPr>
        <dsp:cNvPr id="0" name=""/>
        <dsp:cNvSpPr/>
      </dsp:nvSpPr>
      <dsp:spPr>
        <a:xfrm>
          <a:off x="3392388" y="4072985"/>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Energy</a:t>
          </a:r>
          <a:endParaRPr lang="en-US" sz="1200" kern="1200" dirty="0"/>
        </a:p>
      </dsp:txBody>
      <dsp:txXfrm>
        <a:off x="3589098" y="4269695"/>
        <a:ext cx="949803" cy="949803"/>
      </dsp:txXfrm>
    </dsp:sp>
    <dsp:sp modelId="{BDDB1F72-A450-4C59-96AC-38167195BD22}">
      <dsp:nvSpPr>
        <dsp:cNvPr id="0" name=""/>
        <dsp:cNvSpPr/>
      </dsp:nvSpPr>
      <dsp:spPr>
        <a:xfrm>
          <a:off x="1357124" y="2037721"/>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Mobility</a:t>
          </a:r>
          <a:endParaRPr lang="en-US" sz="1200" kern="1200" dirty="0"/>
        </a:p>
      </dsp:txBody>
      <dsp:txXfrm>
        <a:off x="1553834" y="2234431"/>
        <a:ext cx="949803" cy="9498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D670E-98AE-4F03-B624-E42FF6D675EA}">
      <dsp:nvSpPr>
        <dsp:cNvPr id="0" name=""/>
        <dsp:cNvSpPr/>
      </dsp:nvSpPr>
      <dsp:spPr>
        <a:xfrm>
          <a:off x="758114" y="0"/>
          <a:ext cx="8591968" cy="412394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2618B-07E7-4DF2-8689-D00D7B246A0E}">
      <dsp:nvSpPr>
        <dsp:cNvPr id="0" name=""/>
        <dsp:cNvSpPr/>
      </dsp:nvSpPr>
      <dsp:spPr>
        <a:xfrm>
          <a:off x="110558" y="1237183"/>
          <a:ext cx="9887081" cy="16495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With all the effort and support of people the city will be able to transform in smart city, thus making the environment clean and increasing the overall development of country</a:t>
          </a:r>
          <a:endParaRPr lang="en-US" sz="3000" kern="1200"/>
        </a:p>
      </dsp:txBody>
      <dsp:txXfrm>
        <a:off x="191084" y="1317709"/>
        <a:ext cx="9726029" cy="148852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5/22/2016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5/22/2016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title="Slide Design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5/22/2016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5/22/2016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5/22/2016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5/22/2016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smtClean="0"/>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5/22/2016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5/22/2016</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DD7D43D-6574-4C7B-808D-C6C12215A4D4}" type="datetimeFigureOut">
              <a:rPr lang="en-US"/>
              <a:t>5/22/2016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5/22/2016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5/22/2016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5/22/2016</a:t>
            </a:fld>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5/22/2016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a:pPr/>
              <a:t>5/22/2016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100000"/>
        <a:buFont typeface="Arial" pitchFamily="34" charset="0"/>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City-Pune Transport</a:t>
            </a:r>
            <a:endParaRPr lang="en-US" dirty="0"/>
          </a:p>
        </p:txBody>
      </p:sp>
      <p:sp>
        <p:nvSpPr>
          <p:cNvPr id="4" name="Subtitle 3"/>
          <p:cNvSpPr>
            <a:spLocks noGrp="1"/>
          </p:cNvSpPr>
          <p:nvPr>
            <p:ph type="subTitle" idx="1"/>
          </p:nvPr>
        </p:nvSpPr>
        <p:spPr/>
        <p:txBody>
          <a:bodyPr/>
          <a:lstStyle/>
          <a:p>
            <a:r>
              <a:rPr lang="en-US" dirty="0" smtClean="0"/>
              <a:t>Pune City Transport</a:t>
            </a:r>
            <a:endParaRPr lang="en-US" dirty="0"/>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Bicycle Sharing System</a:t>
            </a:r>
            <a:endParaRPr lang="en-US" dirty="0"/>
          </a:p>
        </p:txBody>
      </p:sp>
      <p:sp>
        <p:nvSpPr>
          <p:cNvPr id="3" name="Content Placeholder 2"/>
          <p:cNvSpPr>
            <a:spLocks noGrp="1"/>
          </p:cNvSpPr>
          <p:nvPr>
            <p:ph idx="1"/>
          </p:nvPr>
        </p:nvSpPr>
        <p:spPr/>
        <p:txBody>
          <a:bodyPr/>
          <a:lstStyle/>
          <a:p>
            <a:r>
              <a:rPr lang="en-US" dirty="0" smtClean="0"/>
              <a:t>Bike sharing can be ideal element of smart city as </a:t>
            </a:r>
            <a:r>
              <a:rPr lang="en-US" dirty="0"/>
              <a:t> </a:t>
            </a:r>
            <a:r>
              <a:rPr lang="en-US" dirty="0" smtClean="0"/>
              <a:t>they have potential to impact at multiple levels</a:t>
            </a:r>
          </a:p>
          <a:p>
            <a:r>
              <a:rPr lang="en-US" dirty="0" smtClean="0"/>
              <a:t>Putting sensor at every corner of city is not alone enough to make city smart ,addressing various social, economic and environmental issues, creating sustainable economic development and high quality of life</a:t>
            </a:r>
          </a:p>
          <a:p>
            <a:r>
              <a:rPr lang="en-US" dirty="0" smtClean="0"/>
              <a:t>Benefit of using bicycle is to reduce air pollution and cut carbon as well as calories</a:t>
            </a:r>
          </a:p>
          <a:p>
            <a:r>
              <a:rPr lang="en-US" dirty="0" smtClean="0"/>
              <a:t>Accessible and affordable personal transportation is a key condition of economic development within cities</a:t>
            </a:r>
            <a:endParaRPr lang="en-US" dirty="0"/>
          </a:p>
        </p:txBody>
      </p:sp>
    </p:spTree>
    <p:extLst>
      <p:ext uri="{BB962C8B-B14F-4D97-AF65-F5344CB8AC3E}">
        <p14:creationId xmlns:p14="http://schemas.microsoft.com/office/powerpoint/2010/main" val="6035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Car Pooling</a:t>
            </a:r>
            <a:endParaRPr lang="en-US" dirty="0"/>
          </a:p>
        </p:txBody>
      </p:sp>
      <p:sp>
        <p:nvSpPr>
          <p:cNvPr id="3" name="Content Placeholder 2"/>
          <p:cNvSpPr>
            <a:spLocks noGrp="1"/>
          </p:cNvSpPr>
          <p:nvPr>
            <p:ph idx="1"/>
          </p:nvPr>
        </p:nvSpPr>
        <p:spPr/>
        <p:txBody>
          <a:bodyPr/>
          <a:lstStyle/>
          <a:p>
            <a:r>
              <a:rPr lang="en-US" b="1" dirty="0"/>
              <a:t>Real-time ridesharing</a:t>
            </a:r>
            <a:r>
              <a:rPr lang="en-US" dirty="0"/>
              <a:t> </a:t>
            </a:r>
            <a:r>
              <a:rPr lang="en-US" dirty="0" smtClean="0"/>
              <a:t>(Dynamic Car Pool) </a:t>
            </a:r>
            <a:r>
              <a:rPr lang="en-US" dirty="0"/>
              <a:t>is a service that arranges one-timeshared rides on very short notice</a:t>
            </a:r>
            <a:r>
              <a:rPr lang="en-US" dirty="0" smtClean="0"/>
              <a:t>.</a:t>
            </a:r>
            <a:r>
              <a:rPr lang="en-US" dirty="0"/>
              <a:t> This type of carpooling generally makes use of three recent technological advances</a:t>
            </a:r>
            <a:r>
              <a:rPr lang="en-US" dirty="0" smtClean="0"/>
              <a:t>:</a:t>
            </a:r>
            <a:endParaRPr lang="en-US" dirty="0"/>
          </a:p>
          <a:p>
            <a:pPr lvl="1"/>
            <a:r>
              <a:rPr lang="en-US" dirty="0"/>
              <a:t>GPS navigation devices to determine a driver's route and arrange the shared ride</a:t>
            </a:r>
          </a:p>
          <a:p>
            <a:pPr lvl="1"/>
            <a:r>
              <a:rPr lang="en-US" dirty="0"/>
              <a:t>Smartphones for a traveler to request a ride from wherever they happen to be</a:t>
            </a:r>
          </a:p>
          <a:p>
            <a:pPr lvl="1"/>
            <a:r>
              <a:rPr lang="en-US" dirty="0"/>
              <a:t>Social networks to establish trust and accountability between drivers and passengers</a:t>
            </a:r>
          </a:p>
          <a:p>
            <a:r>
              <a:rPr lang="en-US" dirty="0"/>
              <a:t>These elements are coordinated through a network service, which can instantaneously handle the driver payments and match rides using an </a:t>
            </a:r>
            <a:r>
              <a:rPr lang="en-US" dirty="0" smtClean="0"/>
              <a:t>optimization algorithm</a:t>
            </a:r>
            <a:r>
              <a:rPr lang="en-US" dirty="0"/>
              <a:t>.</a:t>
            </a:r>
          </a:p>
          <a:p>
            <a:endParaRPr lang="en-US" dirty="0"/>
          </a:p>
        </p:txBody>
      </p:sp>
    </p:spTree>
    <p:extLst>
      <p:ext uri="{BB962C8B-B14F-4D97-AF65-F5344CB8AC3E}">
        <p14:creationId xmlns:p14="http://schemas.microsoft.com/office/powerpoint/2010/main" val="171635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dependent phases</a:t>
            </a:r>
            <a:endParaRPr lang="en-US" dirty="0"/>
          </a:p>
        </p:txBody>
      </p:sp>
    </p:spTree>
    <p:extLst>
      <p:ext uri="{BB962C8B-B14F-4D97-AF65-F5344CB8AC3E}">
        <p14:creationId xmlns:p14="http://schemas.microsoft.com/office/powerpoint/2010/main" val="41936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and private transportation</a:t>
            </a:r>
            <a:endParaRPr lang="en-US" dirty="0"/>
          </a:p>
        </p:txBody>
      </p:sp>
      <p:sp>
        <p:nvSpPr>
          <p:cNvPr id="3" name="Content Placeholder 2"/>
          <p:cNvSpPr>
            <a:spLocks noGrp="1"/>
          </p:cNvSpPr>
          <p:nvPr>
            <p:ph idx="1"/>
          </p:nvPr>
        </p:nvSpPr>
        <p:spPr/>
        <p:txBody>
          <a:bodyPr>
            <a:normAutofit lnSpcReduction="10000"/>
          </a:bodyPr>
          <a:lstStyle/>
          <a:p>
            <a:r>
              <a:rPr lang="en-US" dirty="0"/>
              <a:t>City transportation is an important pillar for quality of life of citizens in a </a:t>
            </a:r>
            <a:r>
              <a:rPr lang="en-US" dirty="0" smtClean="0"/>
              <a:t>city.</a:t>
            </a:r>
          </a:p>
          <a:p>
            <a:r>
              <a:rPr lang="en-US" dirty="0" smtClean="0"/>
              <a:t>Currently</a:t>
            </a:r>
            <a:r>
              <a:rPr lang="en-US" dirty="0"/>
              <a:t>, in most of the cities, public and private road transportation are the key mode of commuting and logistics. </a:t>
            </a:r>
            <a:endParaRPr lang="en-US" dirty="0" smtClean="0"/>
          </a:p>
          <a:p>
            <a:r>
              <a:rPr lang="en-US" dirty="0" smtClean="0"/>
              <a:t>Some </a:t>
            </a:r>
            <a:r>
              <a:rPr lang="en-US" dirty="0"/>
              <a:t>large and mega cities have metro and local train network as the backbone transportation mode.</a:t>
            </a:r>
          </a:p>
          <a:p>
            <a:r>
              <a:rPr lang="en-US" dirty="0"/>
              <a:t>Lack of quality and safe public transportation, inadequate capacity of public transportation, road safety concerns, overcrowded road network, poor traffic management, parking issues, theft, poor road conditions, lack of modal options (including pedestrian walkways) remain the key issues in most of the cities</a:t>
            </a:r>
            <a:r>
              <a:rPr lang="en-US" dirty="0" smtClean="0"/>
              <a:t>.</a:t>
            </a:r>
          </a:p>
          <a:p>
            <a:r>
              <a:rPr lang="en-US" dirty="0" smtClean="0"/>
              <a:t> </a:t>
            </a:r>
            <a:r>
              <a:rPr lang="en-US" dirty="0"/>
              <a:t>Most cities also lack the integrated transportation plans leading to huge demand-supply gap and poor transportation network. For transport operators, huge demand-supply gap, under recovery and poor asset management remain the key issues.</a:t>
            </a:r>
          </a:p>
          <a:p>
            <a:endParaRPr lang="en-US" dirty="0"/>
          </a:p>
        </p:txBody>
      </p:sp>
    </p:spTree>
    <p:extLst>
      <p:ext uri="{BB962C8B-B14F-4D97-AF65-F5344CB8AC3E}">
        <p14:creationId xmlns:p14="http://schemas.microsoft.com/office/powerpoint/2010/main" val="26672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Surveillance systems </a:t>
            </a:r>
            <a:endParaRPr lang="en-US" dirty="0"/>
          </a:p>
        </p:txBody>
      </p:sp>
      <p:sp>
        <p:nvSpPr>
          <p:cNvPr id="3" name="Content Placeholder 2"/>
          <p:cNvSpPr>
            <a:spLocks noGrp="1"/>
          </p:cNvSpPr>
          <p:nvPr>
            <p:ph idx="1"/>
          </p:nvPr>
        </p:nvSpPr>
        <p:spPr/>
        <p:txBody>
          <a:bodyPr/>
          <a:lstStyle/>
          <a:p>
            <a:r>
              <a:rPr lang="en-US" b="1" dirty="0"/>
              <a:t>Freight ICT services</a:t>
            </a:r>
            <a:r>
              <a:rPr lang="en-US" dirty="0"/>
              <a:t>: Freight ICT applications can help save time and energy by improving the efficiency of freight vehicle operations including processes at entry and exit and making better use of the freight network</a:t>
            </a:r>
            <a:r>
              <a:rPr lang="en-US" dirty="0" smtClean="0"/>
              <a:t>.</a:t>
            </a:r>
          </a:p>
          <a:p>
            <a:pPr lvl="1"/>
            <a:r>
              <a:rPr lang="en-US" dirty="0" smtClean="0"/>
              <a:t> </a:t>
            </a:r>
            <a:r>
              <a:rPr lang="en-US" dirty="0"/>
              <a:t>ICT brings the potential for </a:t>
            </a:r>
            <a:endParaRPr lang="en-US" dirty="0" smtClean="0"/>
          </a:p>
          <a:p>
            <a:pPr lvl="2"/>
            <a:r>
              <a:rPr lang="en-US" dirty="0" smtClean="0"/>
              <a:t>virtually </a:t>
            </a:r>
            <a:r>
              <a:rPr lang="en-US" dirty="0"/>
              <a:t>unlimited data collection, </a:t>
            </a:r>
            <a:endParaRPr lang="en-US" dirty="0" smtClean="0"/>
          </a:p>
          <a:p>
            <a:pPr lvl="2"/>
            <a:r>
              <a:rPr lang="en-US" dirty="0" smtClean="0"/>
              <a:t>greatly </a:t>
            </a:r>
            <a:r>
              <a:rPr lang="en-US" dirty="0"/>
              <a:t>enhanced predictive capabilities, and </a:t>
            </a:r>
            <a:endParaRPr lang="en-US" dirty="0" smtClean="0"/>
          </a:p>
          <a:p>
            <a:pPr lvl="2"/>
            <a:r>
              <a:rPr lang="en-US" dirty="0" smtClean="0"/>
              <a:t>real-time</a:t>
            </a:r>
            <a:r>
              <a:rPr lang="en-US" dirty="0"/>
              <a:t>, dynamic decision-making and </a:t>
            </a:r>
            <a:r>
              <a:rPr lang="en-US" dirty="0" smtClean="0"/>
              <a:t>implementation </a:t>
            </a:r>
            <a:r>
              <a:rPr lang="en-US" dirty="0"/>
              <a:t>which lead to a more efficient freight system based on completely visible and accessible physical and digital networks.</a:t>
            </a:r>
          </a:p>
          <a:p>
            <a:r>
              <a:rPr lang="en-US" b="1" dirty="0"/>
              <a:t>Electric vehicles</a:t>
            </a:r>
            <a:r>
              <a:rPr lang="en-US" dirty="0"/>
              <a:t>: Support electricity and renewable energy operated cars with the required infrastructure. Make a few cities as pilot for "Plug-in" ready cities by facilitating the expansion of a Public Electric Vehicle (EV) infrastructure that ensures the safe, reliable, and efficient integration of EV charging loads with the power grid.</a:t>
            </a:r>
          </a:p>
          <a:p>
            <a:endParaRPr lang="en-US" dirty="0"/>
          </a:p>
        </p:txBody>
      </p:sp>
    </p:spTree>
    <p:extLst>
      <p:ext uri="{BB962C8B-B14F-4D97-AF65-F5344CB8AC3E}">
        <p14:creationId xmlns:p14="http://schemas.microsoft.com/office/powerpoint/2010/main" val="369497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Route</a:t>
            </a:r>
            <a:endParaRPr lang="en-US" dirty="0"/>
          </a:p>
        </p:txBody>
      </p:sp>
      <p:sp>
        <p:nvSpPr>
          <p:cNvPr id="3" name="Content Placeholder 2"/>
          <p:cNvSpPr>
            <a:spLocks noGrp="1"/>
          </p:cNvSpPr>
          <p:nvPr>
            <p:ph idx="1"/>
          </p:nvPr>
        </p:nvSpPr>
        <p:spPr/>
        <p:txBody>
          <a:bodyPr>
            <a:normAutofit/>
          </a:bodyPr>
          <a:lstStyle/>
          <a:p>
            <a:r>
              <a:rPr lang="en-US" dirty="0" smtClean="0"/>
              <a:t>Single </a:t>
            </a:r>
            <a:r>
              <a:rPr lang="en-US" dirty="0"/>
              <a:t>fare card :Single fare card for fare payment on the various participating public transportation systems. The cards can be recharged by mobile applications/internet/retail outlets. Potential extension of the cards could also be for street parking</a:t>
            </a:r>
            <a:r>
              <a:rPr lang="en-US" dirty="0" smtClean="0"/>
              <a:t>.</a:t>
            </a:r>
            <a:endParaRPr lang="en-US" dirty="0"/>
          </a:p>
          <a:p>
            <a:r>
              <a:rPr lang="en-US" dirty="0"/>
              <a:t>Smart parking: A smart parking leverages parking sensors, cameras, smart parking solution, etc. to provide efficient management of on street and off street parking </a:t>
            </a:r>
            <a:r>
              <a:rPr lang="en-US" dirty="0" smtClean="0"/>
              <a:t>spaces.</a:t>
            </a:r>
          </a:p>
          <a:p>
            <a:r>
              <a:rPr lang="en-US" dirty="0" smtClean="0"/>
              <a:t>Smart </a:t>
            </a:r>
            <a:r>
              <a:rPr lang="en-US" dirty="0"/>
              <a:t>toll: Smart toll leverages technology like number plate detection, RFID, etc. to charge toll fees to user account so that vehicles do not have to wait at toll gates on local, national and state highway</a:t>
            </a:r>
            <a:r>
              <a:rPr lang="en-US" dirty="0" smtClean="0"/>
              <a:t>.</a:t>
            </a:r>
            <a:endParaRPr lang="en-US" dirty="0"/>
          </a:p>
          <a:p>
            <a:r>
              <a:rPr lang="en-US" dirty="0"/>
              <a:t>Smart traffic lights: Smart traffic lights leverages technology to sense traffic condition to tune traffic lights which enable smooth flow of traffic.</a:t>
            </a:r>
          </a:p>
        </p:txBody>
      </p:sp>
    </p:spTree>
    <p:extLst>
      <p:ext uri="{BB962C8B-B14F-4D97-AF65-F5344CB8AC3E}">
        <p14:creationId xmlns:p14="http://schemas.microsoft.com/office/powerpoint/2010/main" val="307182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based tracking and route information of public transport</a:t>
            </a:r>
            <a:endParaRPr lang="en-US" dirty="0"/>
          </a:p>
        </p:txBody>
      </p:sp>
      <p:sp>
        <p:nvSpPr>
          <p:cNvPr id="3" name="Content Placeholder 2"/>
          <p:cNvSpPr>
            <a:spLocks noGrp="1"/>
          </p:cNvSpPr>
          <p:nvPr>
            <p:ph idx="1"/>
          </p:nvPr>
        </p:nvSpPr>
        <p:spPr/>
        <p:txBody>
          <a:bodyPr/>
          <a:lstStyle/>
          <a:p>
            <a:r>
              <a:rPr lang="en-US" dirty="0" smtClean="0"/>
              <a:t>Advanced </a:t>
            </a:r>
            <a:r>
              <a:rPr lang="en-US" dirty="0"/>
              <a:t>vehicle tracking solutions enhances operations and </a:t>
            </a:r>
            <a:r>
              <a:rPr lang="en-US" dirty="0" smtClean="0"/>
              <a:t>optimizes </a:t>
            </a:r>
            <a:r>
              <a:rPr lang="en-US" dirty="0"/>
              <a:t>public transportation and ridership. </a:t>
            </a:r>
            <a:endParaRPr lang="en-US" dirty="0"/>
          </a:p>
          <a:p>
            <a:r>
              <a:rPr lang="en-US" dirty="0" smtClean="0"/>
              <a:t>These </a:t>
            </a:r>
            <a:r>
              <a:rPr lang="en-US" dirty="0"/>
              <a:t>solutions offer real-time GPS tracking from mobile devices thus increasing the reliability of public transportation</a:t>
            </a:r>
            <a:r>
              <a:rPr lang="en-US" dirty="0" smtClean="0"/>
              <a:t>.</a:t>
            </a:r>
            <a:endParaRPr lang="en-US" dirty="0"/>
          </a:p>
          <a:p>
            <a:r>
              <a:rPr lang="en-US" dirty="0" smtClean="0"/>
              <a:t>The greater use of public transport will thus lead to increase in economic development and help in clean city vision to a larger extent</a:t>
            </a:r>
            <a:endParaRPr lang="en-US" dirty="0"/>
          </a:p>
        </p:txBody>
      </p:sp>
    </p:spTree>
    <p:extLst>
      <p:ext uri="{BB962C8B-B14F-4D97-AF65-F5344CB8AC3E}">
        <p14:creationId xmlns:p14="http://schemas.microsoft.com/office/powerpoint/2010/main" val="234326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Toll</a:t>
            </a:r>
            <a:endParaRPr lang="en-US" dirty="0"/>
          </a:p>
        </p:txBody>
      </p:sp>
      <p:sp>
        <p:nvSpPr>
          <p:cNvPr id="3" name="Content Placeholder 2"/>
          <p:cNvSpPr>
            <a:spLocks noGrp="1"/>
          </p:cNvSpPr>
          <p:nvPr>
            <p:ph idx="1"/>
          </p:nvPr>
        </p:nvSpPr>
        <p:spPr/>
        <p:txBody>
          <a:bodyPr/>
          <a:lstStyle/>
          <a:p>
            <a:r>
              <a:rPr lang="en-US" dirty="0"/>
              <a:t>Road user charges are direct charges levied for the use of roads, </a:t>
            </a:r>
            <a:endParaRPr lang="en-US" dirty="0" smtClean="0"/>
          </a:p>
          <a:p>
            <a:pPr lvl="1"/>
            <a:r>
              <a:rPr lang="en-US" dirty="0" smtClean="0"/>
              <a:t>including </a:t>
            </a:r>
            <a:r>
              <a:rPr lang="en-US" dirty="0"/>
              <a:t>road tolls</a:t>
            </a:r>
            <a:r>
              <a:rPr lang="en-US" dirty="0" smtClean="0"/>
              <a:t>,</a:t>
            </a:r>
          </a:p>
          <a:p>
            <a:pPr lvl="1"/>
            <a:r>
              <a:rPr lang="en-US" dirty="0" smtClean="0"/>
              <a:t> </a:t>
            </a:r>
            <a:r>
              <a:rPr lang="en-US" dirty="0"/>
              <a:t>distance or time-based fees, </a:t>
            </a:r>
            <a:endParaRPr lang="en-US" dirty="0" smtClean="0"/>
          </a:p>
          <a:p>
            <a:pPr lvl="1"/>
            <a:r>
              <a:rPr lang="en-US" dirty="0" smtClean="0"/>
              <a:t>congestion </a:t>
            </a:r>
            <a:r>
              <a:rPr lang="en-US" dirty="0"/>
              <a:t>charges and </a:t>
            </a:r>
            <a:endParaRPr lang="en-US" dirty="0" smtClean="0"/>
          </a:p>
          <a:p>
            <a:pPr lvl="1"/>
            <a:r>
              <a:rPr lang="en-US" dirty="0" smtClean="0"/>
              <a:t>charges </a:t>
            </a:r>
            <a:r>
              <a:rPr lang="en-US" dirty="0"/>
              <a:t>designed to discourage use of certain classes of vehicle, fuel sources or more polluting vehicles. </a:t>
            </a:r>
            <a:endParaRPr lang="en-US" dirty="0"/>
          </a:p>
          <a:p>
            <a:pPr lvl="1"/>
            <a:r>
              <a:rPr lang="en-US" dirty="0" smtClean="0"/>
              <a:t>These </a:t>
            </a:r>
            <a:r>
              <a:rPr lang="en-US" dirty="0"/>
              <a:t>charges help to reduce peak hour travel and the associated traffic congestion or other social and environmental negative externalities associated with road travel such as </a:t>
            </a:r>
            <a:endParaRPr lang="en-US" dirty="0" smtClean="0"/>
          </a:p>
          <a:p>
            <a:pPr lvl="2"/>
            <a:r>
              <a:rPr lang="en-US" dirty="0" smtClean="0"/>
              <a:t>air </a:t>
            </a:r>
            <a:r>
              <a:rPr lang="en-US" dirty="0"/>
              <a:t>pollution, </a:t>
            </a:r>
            <a:endParaRPr lang="en-US" dirty="0" smtClean="0"/>
          </a:p>
          <a:p>
            <a:pPr lvl="2"/>
            <a:r>
              <a:rPr lang="en-US" dirty="0" smtClean="0"/>
              <a:t>greenhouse </a:t>
            </a:r>
            <a:r>
              <a:rPr lang="en-US" dirty="0"/>
              <a:t>gas emissions, and visual intrusion, noise and road accidents</a:t>
            </a:r>
            <a:r>
              <a:rPr lang="en-US" dirty="0" smtClean="0"/>
              <a:t>.</a:t>
            </a:r>
          </a:p>
          <a:p>
            <a:pPr lvl="2"/>
            <a:r>
              <a:rPr lang="en-US" dirty="0" smtClean="0"/>
              <a:t> </a:t>
            </a:r>
            <a:r>
              <a:rPr lang="en-US" dirty="0"/>
              <a:t>It can be leveraged in certain busy areas or selected cities to discourage private transport usage.</a:t>
            </a:r>
            <a:endParaRPr lang="en-US" dirty="0"/>
          </a:p>
        </p:txBody>
      </p:sp>
    </p:spTree>
    <p:extLst>
      <p:ext uri="{BB962C8B-B14F-4D97-AF65-F5344CB8AC3E}">
        <p14:creationId xmlns:p14="http://schemas.microsoft.com/office/powerpoint/2010/main" val="26132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analytics and surveillance</a:t>
            </a:r>
            <a:endParaRPr lang="en-US" dirty="0"/>
          </a:p>
        </p:txBody>
      </p:sp>
      <p:sp>
        <p:nvSpPr>
          <p:cNvPr id="3" name="Content Placeholder 2"/>
          <p:cNvSpPr>
            <a:spLocks noGrp="1"/>
          </p:cNvSpPr>
          <p:nvPr>
            <p:ph idx="1"/>
          </p:nvPr>
        </p:nvSpPr>
        <p:spPr/>
        <p:txBody>
          <a:bodyPr/>
          <a:lstStyle/>
          <a:p>
            <a:r>
              <a:rPr lang="en-US" dirty="0"/>
              <a:t>As the public transit population grows, it becomes increasingly important to launch surveillance system on the public transport, </a:t>
            </a:r>
          </a:p>
          <a:p>
            <a:r>
              <a:rPr lang="en-US" dirty="0"/>
              <a:t>for e.g. buses, mass transit railway, underground, and trains to secure public transportation.</a:t>
            </a:r>
          </a:p>
          <a:p>
            <a:r>
              <a:rPr lang="en-US" dirty="0"/>
              <a:t> The administrators can monitor the public transport remotely and take action against any accidents/incidents. </a:t>
            </a:r>
          </a:p>
          <a:p>
            <a:r>
              <a:rPr lang="en-US" dirty="0"/>
              <a:t>The video footage can also be used as legal evidence against damage or criminal action on the public transport.</a:t>
            </a:r>
          </a:p>
          <a:p>
            <a:endParaRPr lang="en-US" dirty="0"/>
          </a:p>
        </p:txBody>
      </p:sp>
    </p:spTree>
    <p:extLst>
      <p:ext uri="{BB962C8B-B14F-4D97-AF65-F5344CB8AC3E}">
        <p14:creationId xmlns:p14="http://schemas.microsoft.com/office/powerpoint/2010/main" val="69822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Infotainment Portal</a:t>
            </a:r>
            <a:endParaRPr lang="en-US" dirty="0"/>
          </a:p>
        </p:txBody>
      </p:sp>
      <p:sp>
        <p:nvSpPr>
          <p:cNvPr id="3" name="Content Placeholder 2"/>
          <p:cNvSpPr>
            <a:spLocks noGrp="1"/>
          </p:cNvSpPr>
          <p:nvPr>
            <p:ph idx="1"/>
          </p:nvPr>
        </p:nvSpPr>
        <p:spPr/>
        <p:txBody>
          <a:bodyPr/>
          <a:lstStyle/>
          <a:p>
            <a:r>
              <a:rPr lang="en-US" dirty="0"/>
              <a:t>The system can include various features such as transport from one place to other in the city, houses available for rent and sell in particular area, carpooling from one point to other at a particular time</a:t>
            </a:r>
          </a:p>
          <a:p>
            <a:pPr lvl="1"/>
            <a:r>
              <a:rPr lang="en-US" dirty="0"/>
              <a:t>	</a:t>
            </a:r>
            <a:r>
              <a:rPr lang="en-US" b="1" dirty="0"/>
              <a:t>Transport</a:t>
            </a:r>
            <a:r>
              <a:rPr lang="en-US" dirty="0"/>
              <a:t>- Timetables of </a:t>
            </a:r>
            <a:r>
              <a:rPr lang="en-US" dirty="0" err="1"/>
              <a:t>pmpl</a:t>
            </a:r>
            <a:r>
              <a:rPr lang="en-US" dirty="0"/>
              <a:t>, </a:t>
            </a:r>
            <a:r>
              <a:rPr lang="en-US" dirty="0" err="1"/>
              <a:t>metrozip</a:t>
            </a:r>
            <a:r>
              <a:rPr lang="en-US" dirty="0"/>
              <a:t> , info about Ola, </a:t>
            </a:r>
            <a:r>
              <a:rPr lang="en-US" dirty="0" err="1"/>
              <a:t>uber</a:t>
            </a:r>
            <a:r>
              <a:rPr lang="en-US" dirty="0"/>
              <a:t>, cabs, taxis, </a:t>
            </a:r>
            <a:r>
              <a:rPr lang="en-US" dirty="0" err="1"/>
              <a:t>jugnoo</a:t>
            </a:r>
            <a:endParaRPr lang="en-US" dirty="0"/>
          </a:p>
          <a:p>
            <a:pPr lvl="1"/>
            <a:r>
              <a:rPr lang="en-US" dirty="0"/>
              <a:t>	</a:t>
            </a:r>
            <a:r>
              <a:rPr lang="en-US" b="1" dirty="0"/>
              <a:t>Events </a:t>
            </a:r>
            <a:r>
              <a:rPr lang="en-US" dirty="0"/>
              <a:t>:- Things to do in city, various public parks and places to go around</a:t>
            </a:r>
          </a:p>
          <a:p>
            <a:pPr lvl="1"/>
            <a:r>
              <a:rPr lang="en-US" dirty="0"/>
              <a:t>	</a:t>
            </a:r>
            <a:r>
              <a:rPr lang="en-US" b="1" dirty="0"/>
              <a:t>Tickets</a:t>
            </a:r>
            <a:r>
              <a:rPr lang="en-US" dirty="0"/>
              <a:t>:- book tickets for rail, bus, </a:t>
            </a:r>
            <a:r>
              <a:rPr lang="en-US" dirty="0" err="1"/>
              <a:t>metrozip</a:t>
            </a:r>
            <a:r>
              <a:rPr lang="en-US" dirty="0"/>
              <a:t> bus and other event tickets</a:t>
            </a:r>
          </a:p>
          <a:p>
            <a:pPr lvl="1"/>
            <a:r>
              <a:rPr lang="en-US" dirty="0"/>
              <a:t>	</a:t>
            </a:r>
            <a:r>
              <a:rPr lang="en-US" b="1" dirty="0"/>
              <a:t>Projects</a:t>
            </a:r>
            <a:r>
              <a:rPr lang="en-US" dirty="0"/>
              <a:t>: -it will include various projects and initiatives undertaken by </a:t>
            </a:r>
            <a:r>
              <a:rPr lang="en-US" dirty="0" err="1"/>
              <a:t>ngos</a:t>
            </a:r>
            <a:r>
              <a:rPr lang="en-US" dirty="0"/>
              <a:t> and municipal organizations.</a:t>
            </a:r>
          </a:p>
          <a:p>
            <a:endParaRPr lang="en-US" dirty="0"/>
          </a:p>
        </p:txBody>
      </p:sp>
    </p:spTree>
    <p:extLst>
      <p:ext uri="{BB962C8B-B14F-4D97-AF65-F5344CB8AC3E}">
        <p14:creationId xmlns:p14="http://schemas.microsoft.com/office/powerpoint/2010/main" val="35415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Contents</a:t>
            </a:r>
            <a:endParaRPr lang="en-US" dirty="0"/>
          </a:p>
        </p:txBody>
      </p:sp>
      <p:sp>
        <p:nvSpPr>
          <p:cNvPr id="14" name="Content Placeholder 13"/>
          <p:cNvSpPr>
            <a:spLocks noGrp="1"/>
          </p:cNvSpPr>
          <p:nvPr>
            <p:ph idx="1"/>
          </p:nvPr>
        </p:nvSpPr>
        <p:spPr/>
        <p:txBody>
          <a:bodyPr/>
          <a:lstStyle/>
          <a:p>
            <a:r>
              <a:rPr lang="en-US" dirty="0" smtClean="0"/>
              <a:t>Introduction to Smart City</a:t>
            </a:r>
          </a:p>
          <a:p>
            <a:r>
              <a:rPr lang="en-US" dirty="0" smtClean="0"/>
              <a:t>Current Scenario</a:t>
            </a:r>
            <a:endParaRPr lang="en-US" dirty="0" smtClean="0"/>
          </a:p>
          <a:p>
            <a:r>
              <a:rPr lang="en-US" dirty="0" smtClean="0"/>
              <a:t>Transformation into Smart City</a:t>
            </a:r>
          </a:p>
          <a:p>
            <a:r>
              <a:rPr lang="en-US" dirty="0" smtClean="0"/>
              <a:t>Features of smart city</a:t>
            </a:r>
          </a:p>
          <a:p>
            <a:r>
              <a:rPr lang="en-US" dirty="0" smtClean="0"/>
              <a:t>Proposed Idea</a:t>
            </a:r>
          </a:p>
          <a:p>
            <a:r>
              <a:rPr lang="en-US" dirty="0" smtClean="0"/>
              <a:t>Issues and Challenges</a:t>
            </a:r>
          </a:p>
          <a:p>
            <a:r>
              <a:rPr lang="en-US" dirty="0" smtClean="0"/>
              <a:t>Benefits of Transformation</a:t>
            </a:r>
          </a:p>
          <a:p>
            <a:endParaRPr lang="en-US" dirty="0" smtClean="0"/>
          </a:p>
        </p:txBody>
      </p:sp>
    </p:spTree>
    <p:extLst>
      <p:ext uri="{BB962C8B-B14F-4D97-AF65-F5344CB8AC3E}">
        <p14:creationId xmlns:p14="http://schemas.microsoft.com/office/powerpoint/2010/main" val="149595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Infotainment Portal contd.</a:t>
            </a:r>
            <a:endParaRPr lang="en-US" dirty="0"/>
          </a:p>
        </p:txBody>
      </p:sp>
      <p:sp>
        <p:nvSpPr>
          <p:cNvPr id="3" name="Content Placeholder 2"/>
          <p:cNvSpPr>
            <a:spLocks noGrp="1"/>
          </p:cNvSpPr>
          <p:nvPr>
            <p:ph idx="1"/>
          </p:nvPr>
        </p:nvSpPr>
        <p:spPr/>
        <p:txBody>
          <a:bodyPr/>
          <a:lstStyle/>
          <a:p>
            <a:r>
              <a:rPr lang="en-US" dirty="0"/>
              <a:t>Government help-box: </a:t>
            </a:r>
          </a:p>
          <a:p>
            <a:pPr lvl="1"/>
            <a:r>
              <a:rPr lang="en-US" dirty="0" smtClean="0"/>
              <a:t> </a:t>
            </a:r>
            <a:r>
              <a:rPr lang="en-US" dirty="0"/>
              <a:t>An ATM type application capable on working with speech which will provide information on government related services provided to people, income tax, driving license, insurance.</a:t>
            </a:r>
          </a:p>
          <a:p>
            <a:pPr lvl="1"/>
            <a:r>
              <a:rPr lang="en-US" dirty="0" smtClean="0"/>
              <a:t>A </a:t>
            </a:r>
            <a:r>
              <a:rPr lang="en-US" dirty="0"/>
              <a:t>person can apply for any license like driving </a:t>
            </a:r>
            <a:r>
              <a:rPr lang="en-US" dirty="0" err="1"/>
              <a:t>licence</a:t>
            </a:r>
            <a:r>
              <a:rPr lang="en-US" dirty="0"/>
              <a:t>, </a:t>
            </a:r>
            <a:r>
              <a:rPr lang="en-US" dirty="0" err="1"/>
              <a:t>aadhar</a:t>
            </a:r>
            <a:r>
              <a:rPr lang="en-US" dirty="0"/>
              <a:t> card, birth certificate and various other government docs.</a:t>
            </a:r>
          </a:p>
          <a:p>
            <a:r>
              <a:rPr lang="en-US" dirty="0" smtClean="0"/>
              <a:t>Policy </a:t>
            </a:r>
            <a:r>
              <a:rPr lang="en-US" dirty="0"/>
              <a:t>tender – basically providing single system to the consumer for reaching govt</a:t>
            </a:r>
            <a:r>
              <a:rPr lang="en-US" dirty="0" smtClean="0"/>
              <a:t>.</a:t>
            </a:r>
          </a:p>
          <a:p>
            <a:r>
              <a:rPr lang="en-US" dirty="0" smtClean="0"/>
              <a:t>Travel:</a:t>
            </a:r>
          </a:p>
          <a:p>
            <a:pPr lvl="2"/>
            <a:r>
              <a:rPr lang="en-US" dirty="0" smtClean="0"/>
              <a:t>People </a:t>
            </a:r>
            <a:r>
              <a:rPr lang="en-US" dirty="0"/>
              <a:t>can book the nearest available resort or hotel and travel to nearby hill station.</a:t>
            </a:r>
          </a:p>
        </p:txBody>
      </p:sp>
    </p:spTree>
    <p:extLst>
      <p:ext uri="{BB962C8B-B14F-4D97-AF65-F5344CB8AC3E}">
        <p14:creationId xmlns:p14="http://schemas.microsoft.com/office/powerpoint/2010/main" val="194292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5009" y="287172"/>
            <a:ext cx="11687175" cy="6570828"/>
          </a:xfrm>
          <a:prstGeom prst="rect">
            <a:avLst/>
          </a:prstGeom>
        </p:spPr>
      </p:pic>
    </p:spTree>
    <p:extLst>
      <p:ext uri="{BB962C8B-B14F-4D97-AF65-F5344CB8AC3E}">
        <p14:creationId xmlns:p14="http://schemas.microsoft.com/office/powerpoint/2010/main" val="217936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505997"/>
            <a:ext cx="9509760" cy="1233424"/>
          </a:xfrm>
        </p:spPr>
        <p:txBody>
          <a:bodyPr/>
          <a:lstStyle/>
          <a:p>
            <a:r>
              <a:rPr lang="en-US" dirty="0" smtClean="0"/>
              <a:t>Clean City Smart City</a:t>
            </a:r>
            <a:endParaRPr lang="en-US" dirty="0"/>
          </a:p>
        </p:txBody>
      </p:sp>
      <p:sp>
        <p:nvSpPr>
          <p:cNvPr id="3" name="Content Placeholder 2"/>
          <p:cNvSpPr>
            <a:spLocks noGrp="1"/>
          </p:cNvSpPr>
          <p:nvPr>
            <p:ph idx="1"/>
          </p:nvPr>
        </p:nvSpPr>
        <p:spPr/>
        <p:txBody>
          <a:bodyPr/>
          <a:lstStyle/>
          <a:p>
            <a:r>
              <a:rPr lang="en-US" dirty="0"/>
              <a:t>E-wallet:  a one stops solution to travel for public transport including rail, cab and bus </a:t>
            </a:r>
          </a:p>
          <a:p>
            <a:r>
              <a:rPr lang="en-US" dirty="0" smtClean="0"/>
              <a:t>Clean </a:t>
            </a:r>
            <a:r>
              <a:rPr lang="en-US" dirty="0"/>
              <a:t>city</a:t>
            </a:r>
            <a:r>
              <a:rPr lang="en-US" dirty="0" smtClean="0"/>
              <a:t>:</a:t>
            </a:r>
          </a:p>
          <a:p>
            <a:pPr lvl="1"/>
            <a:r>
              <a:rPr lang="en-US" dirty="0" smtClean="0"/>
              <a:t> </a:t>
            </a:r>
            <a:r>
              <a:rPr lang="en-US" dirty="0"/>
              <a:t>Waste management system and awareness on </a:t>
            </a:r>
            <a:r>
              <a:rPr lang="en-US" dirty="0" smtClean="0"/>
              <a:t>environment through Social Media and use of advanced technologies as well as advertisements and campaigns through social living drive</a:t>
            </a:r>
          </a:p>
          <a:p>
            <a:pPr lvl="1"/>
            <a:r>
              <a:rPr lang="en-US" dirty="0" smtClean="0"/>
              <a:t>Emergency and Security System:</a:t>
            </a:r>
          </a:p>
          <a:p>
            <a:pPr lvl="2"/>
            <a:r>
              <a:rPr lang="en-US" dirty="0" smtClean="0"/>
              <a:t>Through the use of IOT the smart device can help in security and emergency situations</a:t>
            </a:r>
          </a:p>
          <a:p>
            <a:pPr lvl="3"/>
            <a:r>
              <a:rPr lang="en-US" dirty="0" smtClean="0"/>
              <a:t>Example: weather detecting drones with LI-Fi connectivity</a:t>
            </a:r>
            <a:endParaRPr lang="en-US" dirty="0"/>
          </a:p>
        </p:txBody>
      </p:sp>
    </p:spTree>
    <p:extLst>
      <p:ext uri="{BB962C8B-B14F-4D97-AF65-F5344CB8AC3E}">
        <p14:creationId xmlns:p14="http://schemas.microsoft.com/office/powerpoint/2010/main" val="384894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781891"/>
          </a:xfrm>
        </p:spPr>
        <p:txBody>
          <a:bodyPr/>
          <a:lstStyle/>
          <a:p>
            <a:r>
              <a:rPr lang="en-US" dirty="0" smtClean="0"/>
              <a:t>Traditional City vs  Smart City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415" y="1425169"/>
            <a:ext cx="8657169" cy="4578398"/>
          </a:xfrm>
        </p:spPr>
      </p:pic>
    </p:spTree>
    <p:extLst>
      <p:ext uri="{BB962C8B-B14F-4D97-AF65-F5344CB8AC3E}">
        <p14:creationId xmlns:p14="http://schemas.microsoft.com/office/powerpoint/2010/main" val="401645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43415895"/>
              </p:ext>
            </p:extLst>
          </p:nvPr>
        </p:nvGraphicFramePr>
        <p:xfrm>
          <a:off x="1091842" y="2007553"/>
          <a:ext cx="8425646" cy="3568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1341120" y="467360"/>
            <a:ext cx="9509760" cy="1233424"/>
          </a:xfrm>
        </p:spPr>
        <p:txBody>
          <a:bodyPr/>
          <a:lstStyle/>
          <a:p>
            <a:r>
              <a:rPr lang="en-US" dirty="0" smtClean="0"/>
              <a:t>Benefits of Smart City</a:t>
            </a:r>
            <a:endParaRPr lang="en-US" dirty="0"/>
          </a:p>
        </p:txBody>
      </p:sp>
    </p:spTree>
    <p:extLst>
      <p:ext uri="{BB962C8B-B14F-4D97-AF65-F5344CB8AC3E}">
        <p14:creationId xmlns:p14="http://schemas.microsoft.com/office/powerpoint/2010/main" val="332326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83831619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029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(Waste and Water </a:t>
            </a:r>
            <a:r>
              <a:rPr lang="en-US" dirty="0" err="1" smtClean="0"/>
              <a:t>Mgmt</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Waste management</a:t>
            </a:r>
          </a:p>
          <a:p>
            <a:pPr marL="502920" indent="-457200">
              <a:buFont typeface="+mj-lt"/>
              <a:buAutoNum type="alphaLcParenR"/>
            </a:pPr>
            <a:r>
              <a:rPr lang="en-US" dirty="0" smtClean="0"/>
              <a:t> </a:t>
            </a:r>
            <a:r>
              <a:rPr lang="en-US" dirty="0"/>
              <a:t>Waste to energy &amp; fuel</a:t>
            </a:r>
          </a:p>
          <a:p>
            <a:pPr marL="502920" indent="-457200">
              <a:buFont typeface="+mj-lt"/>
              <a:buAutoNum type="alphaLcParenR"/>
            </a:pPr>
            <a:r>
              <a:rPr lang="en-US" dirty="0" smtClean="0"/>
              <a:t> </a:t>
            </a:r>
            <a:r>
              <a:rPr lang="en-US" dirty="0"/>
              <a:t>Waste water to be </a:t>
            </a:r>
            <a:r>
              <a:rPr lang="en-US" dirty="0" smtClean="0"/>
              <a:t>treated</a:t>
            </a:r>
          </a:p>
          <a:p>
            <a:pPr marL="502920" indent="-457200">
              <a:buFont typeface="+mj-lt"/>
              <a:buAutoNum type="alphaLcParenR"/>
            </a:pPr>
            <a:r>
              <a:rPr lang="en-US" dirty="0" smtClean="0"/>
              <a:t> </a:t>
            </a:r>
            <a:r>
              <a:rPr lang="en-US" dirty="0"/>
              <a:t>Recycling &amp; reduction of waste</a:t>
            </a:r>
          </a:p>
        </p:txBody>
      </p:sp>
      <p:sp>
        <p:nvSpPr>
          <p:cNvPr id="4" name="Content Placeholder 3"/>
          <p:cNvSpPr>
            <a:spLocks noGrp="1"/>
          </p:cNvSpPr>
          <p:nvPr>
            <p:ph sz="half" idx="2"/>
          </p:nvPr>
        </p:nvSpPr>
        <p:spPr/>
        <p:txBody>
          <a:bodyPr/>
          <a:lstStyle/>
          <a:p>
            <a:r>
              <a:rPr lang="en-US" dirty="0" smtClean="0"/>
              <a:t>Water Management</a:t>
            </a:r>
          </a:p>
          <a:p>
            <a:pPr marL="502920" indent="-457200">
              <a:buFont typeface="+mj-lt"/>
              <a:buAutoNum type="alphaLcParenR"/>
            </a:pPr>
            <a:r>
              <a:rPr lang="en-US" dirty="0" smtClean="0"/>
              <a:t> </a:t>
            </a:r>
            <a:r>
              <a:rPr lang="en-US" dirty="0"/>
              <a:t>Smart </a:t>
            </a:r>
            <a:r>
              <a:rPr lang="en-US" dirty="0" smtClean="0"/>
              <a:t>meters</a:t>
            </a:r>
            <a:endParaRPr lang="en-US" dirty="0"/>
          </a:p>
          <a:p>
            <a:pPr marL="502920" indent="-457200">
              <a:buFont typeface="+mj-lt"/>
              <a:buAutoNum type="alphaLcParenR"/>
            </a:pPr>
            <a:r>
              <a:rPr lang="en-US" dirty="0" smtClean="0"/>
              <a:t> </a:t>
            </a:r>
            <a:r>
              <a:rPr lang="en-US" dirty="0"/>
              <a:t>Leakage identification &amp; </a:t>
            </a:r>
            <a:r>
              <a:rPr lang="en-US" dirty="0" smtClean="0"/>
              <a:t>prevention</a:t>
            </a:r>
          </a:p>
          <a:p>
            <a:pPr marL="502920" indent="-457200">
              <a:buFont typeface="+mj-lt"/>
              <a:buAutoNum type="alphaLcParenR"/>
            </a:pPr>
            <a:r>
              <a:rPr lang="en-US" dirty="0" smtClean="0"/>
              <a:t> </a:t>
            </a:r>
            <a:r>
              <a:rPr lang="en-US" dirty="0"/>
              <a:t>Water quality monitoring</a:t>
            </a:r>
          </a:p>
          <a:p>
            <a:endParaRPr lang="en-US" dirty="0"/>
          </a:p>
        </p:txBody>
      </p:sp>
    </p:spTree>
    <p:extLst>
      <p:ext uri="{BB962C8B-B14F-4D97-AF65-F5344CB8AC3E}">
        <p14:creationId xmlns:p14="http://schemas.microsoft.com/office/powerpoint/2010/main" val="90883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contd.(Energy &amp; Mobility)</a:t>
            </a:r>
            <a:endParaRPr lang="en-US" dirty="0"/>
          </a:p>
        </p:txBody>
      </p:sp>
      <p:sp>
        <p:nvSpPr>
          <p:cNvPr id="3" name="Content Placeholder 2"/>
          <p:cNvSpPr>
            <a:spLocks noGrp="1"/>
          </p:cNvSpPr>
          <p:nvPr>
            <p:ph sz="half" idx="1"/>
          </p:nvPr>
        </p:nvSpPr>
        <p:spPr/>
        <p:txBody>
          <a:bodyPr/>
          <a:lstStyle/>
          <a:p>
            <a:r>
              <a:rPr lang="en-US" dirty="0"/>
              <a:t>Energy</a:t>
            </a:r>
          </a:p>
          <a:p>
            <a:pPr marL="502920" indent="-457200">
              <a:buFont typeface="+mj-lt"/>
              <a:buAutoNum type="alphaLcParenR"/>
            </a:pPr>
            <a:r>
              <a:rPr lang="en-US" dirty="0" smtClean="0"/>
              <a:t>Smart </a:t>
            </a:r>
            <a:r>
              <a:rPr lang="en-US" dirty="0"/>
              <a:t>meters</a:t>
            </a:r>
          </a:p>
          <a:p>
            <a:pPr marL="502920" indent="-457200">
              <a:buFont typeface="+mj-lt"/>
              <a:buAutoNum type="alphaLcParenR"/>
            </a:pPr>
            <a:endParaRPr lang="en-US" dirty="0"/>
          </a:p>
          <a:p>
            <a:pPr marL="502920" indent="-457200">
              <a:buFont typeface="+mj-lt"/>
              <a:buAutoNum type="alphaLcParenR"/>
            </a:pPr>
            <a:r>
              <a:rPr lang="en-US" dirty="0"/>
              <a:t>Green buildings</a:t>
            </a:r>
          </a:p>
          <a:p>
            <a:pPr marL="502920" indent="-457200">
              <a:buFont typeface="+mj-lt"/>
              <a:buAutoNum type="alphaLcParenR"/>
            </a:pPr>
            <a:endParaRPr lang="en-US" dirty="0"/>
          </a:p>
          <a:p>
            <a:pPr marL="502920" indent="-457200">
              <a:buFont typeface="+mj-lt"/>
              <a:buAutoNum type="alphaLcParenR"/>
            </a:pPr>
            <a:r>
              <a:rPr lang="en-US" dirty="0"/>
              <a:t>Renewable sources of energy</a:t>
            </a:r>
          </a:p>
          <a:p>
            <a:endParaRPr lang="en-US" dirty="0"/>
          </a:p>
        </p:txBody>
      </p:sp>
      <p:sp>
        <p:nvSpPr>
          <p:cNvPr id="4" name="Content Placeholder 3"/>
          <p:cNvSpPr>
            <a:spLocks noGrp="1"/>
          </p:cNvSpPr>
          <p:nvPr>
            <p:ph sz="half" idx="2"/>
          </p:nvPr>
        </p:nvSpPr>
        <p:spPr/>
        <p:txBody>
          <a:bodyPr/>
          <a:lstStyle/>
          <a:p>
            <a:r>
              <a:rPr lang="en-US" dirty="0"/>
              <a:t>Mobility</a:t>
            </a:r>
          </a:p>
          <a:p>
            <a:pPr marL="502920" indent="-457200">
              <a:buFont typeface="+mj-lt"/>
              <a:buAutoNum type="alphaLcParenR"/>
            </a:pPr>
            <a:r>
              <a:rPr lang="en-US" dirty="0"/>
              <a:t>Smart parking</a:t>
            </a:r>
          </a:p>
          <a:p>
            <a:pPr marL="502920" indent="-457200">
              <a:buFont typeface="+mj-lt"/>
              <a:buAutoNum type="alphaLcParenR"/>
            </a:pPr>
            <a:endParaRPr lang="en-US" dirty="0"/>
          </a:p>
          <a:p>
            <a:pPr marL="502920" indent="-457200">
              <a:buFont typeface="+mj-lt"/>
              <a:buAutoNum type="alphaLcParenR"/>
            </a:pPr>
            <a:r>
              <a:rPr lang="en-US" dirty="0"/>
              <a:t>Intelligent traffic management</a:t>
            </a:r>
          </a:p>
          <a:p>
            <a:pPr marL="502920" indent="-457200">
              <a:buFont typeface="+mj-lt"/>
              <a:buAutoNum type="alphaLcParenR"/>
            </a:pPr>
            <a:endParaRPr lang="en-US" dirty="0"/>
          </a:p>
          <a:p>
            <a:pPr marL="502920" indent="-457200">
              <a:buFont typeface="+mj-lt"/>
              <a:buAutoNum type="alphaLcParenR"/>
            </a:pPr>
            <a:r>
              <a:rPr lang="en-US" dirty="0"/>
              <a:t>Integrated multi-modal transport</a:t>
            </a:r>
          </a:p>
          <a:p>
            <a:endParaRPr lang="en-US" dirty="0"/>
          </a:p>
        </p:txBody>
      </p:sp>
    </p:spTree>
    <p:extLst>
      <p:ext uri="{BB962C8B-B14F-4D97-AF65-F5344CB8AC3E}">
        <p14:creationId xmlns:p14="http://schemas.microsoft.com/office/powerpoint/2010/main" val="166134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526301698"/>
              </p:ext>
            </p:extLst>
          </p:nvPr>
        </p:nvGraphicFramePr>
        <p:xfrm>
          <a:off x="1341120" y="1901952"/>
          <a:ext cx="10108198" cy="4123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53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120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Smart City</a:t>
            </a:r>
          </a:p>
        </p:txBody>
      </p:sp>
      <p:sp>
        <p:nvSpPr>
          <p:cNvPr id="3" name="Content Placeholder 2"/>
          <p:cNvSpPr>
            <a:spLocks noGrp="1"/>
          </p:cNvSpPr>
          <p:nvPr>
            <p:ph sz="half" idx="1"/>
          </p:nvPr>
        </p:nvSpPr>
        <p:spPr/>
        <p:txBody>
          <a:bodyPr/>
          <a:lstStyle/>
          <a:p>
            <a:r>
              <a:rPr lang="en-US" dirty="0"/>
              <a:t>A smart city is an urban development vision </a:t>
            </a:r>
            <a:endParaRPr lang="en-US" dirty="0" smtClean="0"/>
          </a:p>
          <a:p>
            <a:pPr lvl="1"/>
            <a:r>
              <a:rPr lang="en-US" dirty="0" smtClean="0"/>
              <a:t>to </a:t>
            </a:r>
            <a:r>
              <a:rPr lang="en-US" dirty="0"/>
              <a:t>integrate multiple information and communication technology (ICT) </a:t>
            </a:r>
            <a:r>
              <a:rPr lang="en-US" dirty="0" smtClean="0"/>
              <a:t>solutions</a:t>
            </a:r>
          </a:p>
          <a:p>
            <a:pPr lvl="1"/>
            <a:r>
              <a:rPr lang="en-US" dirty="0" smtClean="0"/>
              <a:t> </a:t>
            </a:r>
            <a:r>
              <a:rPr lang="en-US" dirty="0"/>
              <a:t>in a secure fashion to manage a city’s assets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63866" y="2073498"/>
            <a:ext cx="5646281" cy="3952397"/>
          </a:xfrm>
        </p:spPr>
      </p:pic>
    </p:spTree>
    <p:extLst>
      <p:ext uri="{BB962C8B-B14F-4D97-AF65-F5344CB8AC3E}">
        <p14:creationId xmlns:p14="http://schemas.microsoft.com/office/powerpoint/2010/main" val="242244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Smart City-Transportation</a:t>
            </a:r>
            <a:endParaRPr lang="en-US" dirty="0"/>
          </a:p>
        </p:txBody>
      </p:sp>
      <p:sp>
        <p:nvSpPr>
          <p:cNvPr id="3" name="Content Placeholder 2"/>
          <p:cNvSpPr>
            <a:spLocks noGrp="1"/>
          </p:cNvSpPr>
          <p:nvPr>
            <p:ph idx="1"/>
          </p:nvPr>
        </p:nvSpPr>
        <p:spPr/>
        <p:txBody>
          <a:bodyPr/>
          <a:lstStyle/>
          <a:p>
            <a:pPr lvl="1"/>
            <a:r>
              <a:rPr lang="en-US" dirty="0"/>
              <a:t>Transportation is a key pillar for quality of life in a city</a:t>
            </a:r>
            <a:r>
              <a:rPr lang="en-US" dirty="0" smtClean="0"/>
              <a:t>.</a:t>
            </a:r>
          </a:p>
          <a:p>
            <a:pPr lvl="1"/>
            <a:r>
              <a:rPr lang="en-US" dirty="0" smtClean="0"/>
              <a:t> </a:t>
            </a:r>
            <a:r>
              <a:rPr lang="en-US" dirty="0"/>
              <a:t>India needs a balanced focus in terms of improving/extending transportation infrastructure and leveraging smart technology solutions. </a:t>
            </a:r>
            <a:endParaRPr lang="en-US" dirty="0" smtClean="0"/>
          </a:p>
          <a:p>
            <a:pPr lvl="1"/>
            <a:r>
              <a:rPr lang="en-US" dirty="0" smtClean="0"/>
              <a:t>While</a:t>
            </a:r>
            <a:r>
              <a:rPr lang="en-US" dirty="0"/>
              <a:t>, there is lots that needs to be done to improve/extend public transportation infrastructure in Indian cities and Government of India is investing in various national/ state/ local initiatives to improve public </a:t>
            </a:r>
            <a:r>
              <a:rPr lang="en-US" dirty="0" smtClean="0"/>
              <a:t>transportation. </a:t>
            </a:r>
          </a:p>
          <a:p>
            <a:pPr lvl="1"/>
            <a:r>
              <a:rPr lang="en-US" dirty="0"/>
              <a:t>T</a:t>
            </a:r>
            <a:r>
              <a:rPr lang="en-US" dirty="0" smtClean="0"/>
              <a:t>here </a:t>
            </a:r>
            <a:r>
              <a:rPr lang="en-US" dirty="0"/>
              <a:t>is also need to leverage Smart Technology Solutions to quickly improve efficiency/capacity of public transportation and to create high quality public transportation system.</a:t>
            </a:r>
            <a:endParaRPr lang="en-US" dirty="0"/>
          </a:p>
        </p:txBody>
      </p:sp>
    </p:spTree>
    <p:extLst>
      <p:ext uri="{BB962C8B-B14F-4D97-AF65-F5344CB8AC3E}">
        <p14:creationId xmlns:p14="http://schemas.microsoft.com/office/powerpoint/2010/main" val="408964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into Smart City</a:t>
            </a:r>
            <a:endParaRPr lang="en-US" dirty="0"/>
          </a:p>
        </p:txBody>
      </p:sp>
      <p:sp>
        <p:nvSpPr>
          <p:cNvPr id="3" name="Content Placeholder 2"/>
          <p:cNvSpPr>
            <a:spLocks noGrp="1"/>
          </p:cNvSpPr>
          <p:nvPr>
            <p:ph idx="1"/>
          </p:nvPr>
        </p:nvSpPr>
        <p:spPr/>
        <p:txBody>
          <a:bodyPr/>
          <a:lstStyle/>
          <a:p>
            <a:r>
              <a:rPr lang="en-US" dirty="0"/>
              <a:t> Pune is the hub of IT industry and one of very important issue faced by people, corporates and students who immigrate here or relocate for job is there is no single point of contact for public transport related information.</a:t>
            </a:r>
          </a:p>
          <a:p>
            <a:r>
              <a:rPr lang="en-US" dirty="0"/>
              <a:t>The system will solely be presenting the various phases of </a:t>
            </a:r>
            <a:r>
              <a:rPr lang="en-US" dirty="0" err="1"/>
              <a:t>pune</a:t>
            </a:r>
            <a:r>
              <a:rPr lang="en-US" dirty="0"/>
              <a:t> and sub urban city</a:t>
            </a:r>
            <a:r>
              <a:rPr lang="en-US" dirty="0" smtClean="0"/>
              <a:t>.</a:t>
            </a:r>
          </a:p>
          <a:p>
            <a:r>
              <a:rPr lang="en-US" dirty="0" smtClean="0"/>
              <a:t> </a:t>
            </a:r>
            <a:r>
              <a:rPr lang="en-US" dirty="0"/>
              <a:t>As a result there is lack of proper transport system for the city to turn </a:t>
            </a:r>
            <a:r>
              <a:rPr lang="en-US" dirty="0" smtClean="0"/>
              <a:t>in to </a:t>
            </a:r>
            <a:r>
              <a:rPr lang="en-US" dirty="0"/>
              <a:t>smart city</a:t>
            </a:r>
            <a:r>
              <a:rPr lang="en-US" dirty="0" smtClean="0"/>
              <a:t>.</a:t>
            </a:r>
          </a:p>
          <a:p>
            <a:r>
              <a:rPr lang="en-US" dirty="0" smtClean="0"/>
              <a:t>This is single phase and there are many more things in  order to transform into smart city</a:t>
            </a:r>
          </a:p>
          <a:p>
            <a:endParaRPr lang="en-US" dirty="0"/>
          </a:p>
        </p:txBody>
      </p:sp>
    </p:spTree>
    <p:extLst>
      <p:ext uri="{BB962C8B-B14F-4D97-AF65-F5344CB8AC3E}">
        <p14:creationId xmlns:p14="http://schemas.microsoft.com/office/powerpoint/2010/main" val="169971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Smart Pune City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16328217"/>
              </p:ext>
            </p:extLst>
          </p:nvPr>
        </p:nvGraphicFramePr>
        <p:xfrm>
          <a:off x="1341120" y="1901952"/>
          <a:ext cx="4145280" cy="4127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755635489"/>
              </p:ext>
            </p:extLst>
          </p:nvPr>
        </p:nvGraphicFramePr>
        <p:xfrm>
          <a:off x="5950039" y="1700784"/>
          <a:ext cx="5653826" cy="43287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Rounded Rectangle 9"/>
          <p:cNvSpPr/>
          <p:nvPr/>
        </p:nvSpPr>
        <p:spPr>
          <a:xfrm>
            <a:off x="1807535" y="5869172"/>
            <a:ext cx="3168502" cy="63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 dependent</a:t>
            </a:r>
            <a:endParaRPr lang="en-US" dirty="0"/>
          </a:p>
        </p:txBody>
      </p:sp>
      <p:sp>
        <p:nvSpPr>
          <p:cNvPr id="11" name="Rounded Rectangle 10"/>
          <p:cNvSpPr/>
          <p:nvPr/>
        </p:nvSpPr>
        <p:spPr>
          <a:xfrm>
            <a:off x="7192701" y="5869172"/>
            <a:ext cx="3168502" cy="63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Administration(</a:t>
            </a:r>
            <a:r>
              <a:rPr lang="en-US" dirty="0" err="1" smtClean="0"/>
              <a:t>Govt</a:t>
            </a:r>
            <a:r>
              <a:rPr lang="en-US" dirty="0" smtClean="0"/>
              <a:t>) dependent</a:t>
            </a:r>
            <a:endParaRPr lang="en-US" dirty="0"/>
          </a:p>
        </p:txBody>
      </p:sp>
    </p:spTree>
    <p:extLst>
      <p:ext uri="{BB962C8B-B14F-4D97-AF65-F5344CB8AC3E}">
        <p14:creationId xmlns:p14="http://schemas.microsoft.com/office/powerpoint/2010/main" val="394551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228" y="4104166"/>
            <a:ext cx="9144000" cy="1143000"/>
          </a:xfrm>
        </p:spPr>
        <p:txBody>
          <a:bodyPr/>
          <a:lstStyle/>
          <a:p>
            <a:r>
              <a:rPr lang="en-US" dirty="0" smtClean="0"/>
              <a:t>Consumer dependent</a:t>
            </a:r>
            <a:endParaRPr lang="en-US" dirty="0"/>
          </a:p>
        </p:txBody>
      </p:sp>
      <p:pic>
        <p:nvPicPr>
          <p:cNvPr id="2050" name="Picture 2" descr="http://www.globalswellinteractive.com/wp-content/uploads/2014/07/consumer-centri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8844" y="223285"/>
            <a:ext cx="7023569" cy="388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78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a:t>
            </a:r>
            <a:endParaRPr lang="en-US" dirty="0"/>
          </a:p>
        </p:txBody>
      </p:sp>
      <p:sp>
        <p:nvSpPr>
          <p:cNvPr id="3" name="Content Placeholder 2"/>
          <p:cNvSpPr>
            <a:spLocks noGrp="1"/>
          </p:cNvSpPr>
          <p:nvPr>
            <p:ph idx="1"/>
          </p:nvPr>
        </p:nvSpPr>
        <p:spPr/>
        <p:txBody>
          <a:bodyPr/>
          <a:lstStyle/>
          <a:p>
            <a:r>
              <a:rPr lang="en-US" dirty="0" smtClean="0"/>
              <a:t>In order to transform the traditional city to smart city, consumer support is mandatory to achieve success</a:t>
            </a:r>
          </a:p>
          <a:p>
            <a:r>
              <a:rPr lang="en-US" dirty="0" smtClean="0"/>
              <a:t>To make Cities in India smart we need an integrated approach to modernize city infrastructure and leverage technology to improve efficiency and capacity of city services</a:t>
            </a:r>
          </a:p>
          <a:p>
            <a:r>
              <a:rPr lang="en-US" dirty="0" smtClean="0"/>
              <a:t>Smartness in a city lies in integration of the core city sub systems and enabling seamless service delivery</a:t>
            </a:r>
          </a:p>
          <a:p>
            <a:r>
              <a:rPr lang="en-US" dirty="0" smtClean="0"/>
              <a:t>Digital master plans have to be dovetailed into City Master Development Plans</a:t>
            </a:r>
          </a:p>
          <a:p>
            <a:endParaRPr lang="en-US" dirty="0" smtClean="0"/>
          </a:p>
        </p:txBody>
      </p:sp>
    </p:spTree>
    <p:extLst>
      <p:ext uri="{BB962C8B-B14F-4D97-AF65-F5344CB8AC3E}">
        <p14:creationId xmlns:p14="http://schemas.microsoft.com/office/powerpoint/2010/main" val="236767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Smart City</a:t>
            </a:r>
            <a:endParaRPr lang="en-US" dirty="0"/>
          </a:p>
        </p:txBody>
      </p:sp>
      <p:pic>
        <p:nvPicPr>
          <p:cNvPr id="4" name="Content Placeholder 3"/>
          <p:cNvPicPr>
            <a:picLocks noGrp="1" noChangeAspect="1"/>
          </p:cNvPicPr>
          <p:nvPr>
            <p:ph idx="1"/>
          </p:nvPr>
        </p:nvPicPr>
        <p:blipFill>
          <a:blip r:embed="rId2"/>
          <a:stretch>
            <a:fillRect/>
          </a:stretch>
        </p:blipFill>
        <p:spPr>
          <a:xfrm>
            <a:off x="3147786" y="1901825"/>
            <a:ext cx="5896428" cy="4127500"/>
          </a:xfrm>
          <a:prstGeom prst="rect">
            <a:avLst/>
          </a:prstGeom>
        </p:spPr>
      </p:pic>
    </p:spTree>
    <p:extLst>
      <p:ext uri="{BB962C8B-B14F-4D97-AF65-F5344CB8AC3E}">
        <p14:creationId xmlns:p14="http://schemas.microsoft.com/office/powerpoint/2010/main" val="75754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Blue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4D8109F-05D6-4A26-8F7E-3EF448E618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banded nature presentation with mountain sunrise photo  (widescreen)</Template>
  <TotalTime>10062</TotalTime>
  <Words>1502</Words>
  <Application>Microsoft Office PowerPoint</Application>
  <PresentationFormat>Widescreen</PresentationFormat>
  <Paragraphs>147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Corbel</vt:lpstr>
      <vt:lpstr>Euphemia</vt:lpstr>
      <vt:lpstr>Banded Design Blue 16x9</vt:lpstr>
      <vt:lpstr>Smart City-Pune Transport</vt:lpstr>
      <vt:lpstr>Contents</vt:lpstr>
      <vt:lpstr>Introduction to Smart City</vt:lpstr>
      <vt:lpstr>Introduction to Smart City-Transportation</vt:lpstr>
      <vt:lpstr>Transformation into Smart City</vt:lpstr>
      <vt:lpstr>Features of Smart Pune City</vt:lpstr>
      <vt:lpstr>PowerPoint Presentation</vt:lpstr>
      <vt:lpstr>Consumer</vt:lpstr>
      <vt:lpstr>Phases of Smart City</vt:lpstr>
      <vt:lpstr>Bicycle Sharing System</vt:lpstr>
      <vt:lpstr>Dynamic Car Pooling</vt:lpstr>
      <vt:lpstr>Administration dependent phases</vt:lpstr>
      <vt:lpstr>Public and private transportation</vt:lpstr>
      <vt:lpstr>Surveillance systems </vt:lpstr>
      <vt:lpstr>Smart Route</vt:lpstr>
      <vt:lpstr>GPS based tracking and route information of public transport</vt:lpstr>
      <vt:lpstr>Smart Toll</vt:lpstr>
      <vt:lpstr>Video analytics and surveillance</vt:lpstr>
      <vt:lpstr>Smart Infotainment Portal</vt:lpstr>
      <vt:lpstr>Smart Infotainment Portal contd.</vt:lpstr>
      <vt:lpstr>PowerPoint Presentation</vt:lpstr>
      <vt:lpstr>Clean City Smart City</vt:lpstr>
      <vt:lpstr>Traditional City vs  Smart City</vt:lpstr>
      <vt:lpstr>Benefits of Smart City</vt:lpstr>
      <vt:lpstr>PowerPoint Presentation</vt:lpstr>
      <vt:lpstr>Advantages (Waste and Water Mgmt)</vt:lpstr>
      <vt:lpstr>Advantages contd.(Energy &amp; Mobility)</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City-Pune Transport</dc:title>
  <dc:creator>Gaurav Punjabi</dc:creator>
  <cp:keywords/>
  <cp:lastModifiedBy>Gaurav Punjabi</cp:lastModifiedBy>
  <cp:revision>18</cp:revision>
  <cp:lastPrinted>2016-05-22T18:02:25Z</cp:lastPrinted>
  <dcterms:created xsi:type="dcterms:W3CDTF">2016-05-22T17:54:30Z</dcterms:created>
  <dcterms:modified xsi:type="dcterms:W3CDTF">2016-05-29T17:37:17Z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TC028952539991</vt:lpwstr>
  </property>
</Properties>
</file>