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6" r:id="rId9"/>
    <p:sldId id="263" r:id="rId10"/>
    <p:sldId id="262" r:id="rId11"/>
    <p:sldId id="267" r:id="rId12"/>
    <p:sldId id="264" r:id="rId13"/>
    <p:sldId id="270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4"/>
    <p:restoredTop sz="94648"/>
  </p:normalViewPr>
  <p:slideViewPr>
    <p:cSldViewPr snapToGrid="0" snapToObjects="1">
      <p:cViewPr>
        <p:scale>
          <a:sx n="72" d="100"/>
          <a:sy n="72" d="100"/>
        </p:scale>
        <p:origin x="-532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7/23/2020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7/23/2020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7/23/2020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7/23/2020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7/23/2020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7/23/2020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7/23/2020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7/23/2020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7/23/2020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7/23/2020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7/23/2020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7/23/2020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smtClean="0"/>
              <a:t>Online Customer Intention Prediction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smtClean="0"/>
              <a:t>Pradumna</a:t>
            </a:r>
            <a:endParaRPr lang="en-US" smtClean="0"/>
          </a:p>
          <a:p>
            <a:pPr algn="l"/>
            <a:r>
              <a:rPr lang="en-US" dirty="0" smtClean="0"/>
              <a:t>IBM Advanced Data Science Capstone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24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models were uses:-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Gradient boosted tree implemented with LightGBM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Deep Neural Network implemented with Keras</a:t>
            </a:r>
          </a:p>
          <a:p>
            <a:r>
              <a:rPr lang="en-US" dirty="0" smtClean="0"/>
              <a:t>Hyper-parameters For each models were optimized using Bayesian optimization</a:t>
            </a:r>
          </a:p>
          <a:p>
            <a:r>
              <a:rPr lang="en-US" dirty="0" smtClean="0"/>
              <a:t>The models were evaluated on all 3 three feature sets.</a:t>
            </a:r>
          </a:p>
        </p:txBody>
      </p:sp>
    </p:spTree>
    <p:extLst>
      <p:ext uri="{BB962C8B-B14F-4D97-AF65-F5344CB8AC3E}">
        <p14:creationId xmlns:p14="http://schemas.microsoft.com/office/powerpoint/2010/main" val="204175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432" y="3100388"/>
            <a:ext cx="7534341" cy="1543050"/>
          </a:xfrm>
        </p:spPr>
      </p:pic>
    </p:spTree>
    <p:extLst>
      <p:ext uri="{BB962C8B-B14F-4D97-AF65-F5344CB8AC3E}">
        <p14:creationId xmlns:p14="http://schemas.microsoft.com/office/powerpoint/2010/main" val="192757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001" y="2336800"/>
            <a:ext cx="6857973" cy="3598863"/>
          </a:xfrm>
        </p:spPr>
      </p:pic>
      <p:sp>
        <p:nvSpPr>
          <p:cNvPr id="7" name="TextBox 6"/>
          <p:cNvSpPr txBox="1"/>
          <p:nvPr/>
        </p:nvSpPr>
        <p:spPr>
          <a:xfrm>
            <a:off x="4062715" y="6157732"/>
            <a:ext cx="3566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 10 most important features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33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Dataset was cleaned , explored and visualized</a:t>
            </a:r>
          </a:p>
          <a:p>
            <a:r>
              <a:rPr lang="en-US" dirty="0" smtClean="0"/>
              <a:t>Three transformations were tested and applied</a:t>
            </a:r>
          </a:p>
          <a:p>
            <a:r>
              <a:rPr lang="en-US" dirty="0" smtClean="0"/>
              <a:t>Two models were trained</a:t>
            </a:r>
          </a:p>
          <a:p>
            <a:r>
              <a:rPr lang="en-US" dirty="0" smtClean="0"/>
              <a:t>Top 10 correlating features were isolated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69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9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835915" cy="3599316"/>
          </a:xfrm>
        </p:spPr>
        <p:txBody>
          <a:bodyPr/>
          <a:lstStyle/>
          <a:p>
            <a:r>
              <a:rPr lang="en-US" dirty="0" smtClean="0"/>
              <a:t>Model user behavior based on their interactions with an e-commerce website</a:t>
            </a:r>
          </a:p>
          <a:p>
            <a:endParaRPr lang="en-US" dirty="0" smtClean="0"/>
          </a:p>
          <a:p>
            <a:r>
              <a:rPr lang="en-US" dirty="0" smtClean="0"/>
              <a:t>Measure which website actions correlate with revenue and sales</a:t>
            </a:r>
          </a:p>
          <a:p>
            <a:endParaRPr lang="en-US" dirty="0" smtClean="0"/>
          </a:p>
          <a:p>
            <a:r>
              <a:rPr lang="en-US" dirty="0" smtClean="0"/>
              <a:t>Identify seasonality and trends in buying behaviors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36" y="2336873"/>
            <a:ext cx="5070022" cy="359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47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233914"/>
            <a:ext cx="10058400" cy="192139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dataset was obtained </a:t>
            </a:r>
            <a:r>
              <a:rPr lang="en-US" dirty="0"/>
              <a:t>from Kaggle (https://</a:t>
            </a:r>
            <a:r>
              <a:rPr lang="en-US" dirty="0" err="1"/>
              <a:t>www.kaggle.com</a:t>
            </a:r>
            <a:r>
              <a:rPr lang="en-US" dirty="0"/>
              <a:t>/</a:t>
            </a:r>
            <a:r>
              <a:rPr lang="en-US" dirty="0" err="1"/>
              <a:t>roshansharma</a:t>
            </a:r>
            <a:r>
              <a:rPr lang="en-US" dirty="0"/>
              <a:t>/online-shopper-s-intention)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Dataset consists of </a:t>
            </a:r>
            <a:r>
              <a:rPr lang="is-IS" dirty="0"/>
              <a:t>12316</a:t>
            </a:r>
            <a:r>
              <a:rPr lang="en-US" dirty="0" smtClean="0"/>
              <a:t> samples and  18 features of which 8 are categorical and 10 are numeric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4433104"/>
            <a:ext cx="10058400" cy="200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20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Quality 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Data consists of 0.11 percent Missing values</a:t>
            </a:r>
          </a:p>
          <a:p>
            <a:endParaRPr lang="en-US" dirty="0" smtClean="0"/>
          </a:p>
          <a:p>
            <a:r>
              <a:rPr lang="en-US" dirty="0" smtClean="0"/>
              <a:t>Some duration values were negative suggesting outliers or missing values</a:t>
            </a:r>
          </a:p>
          <a:p>
            <a:endParaRPr lang="en-US" dirty="0" smtClean="0"/>
          </a:p>
          <a:p>
            <a:r>
              <a:rPr lang="en-US" dirty="0" smtClean="0"/>
              <a:t>The numerical features are highly skewed.</a:t>
            </a:r>
          </a:p>
          <a:p>
            <a:endParaRPr lang="en-US" dirty="0" smtClean="0"/>
          </a:p>
          <a:p>
            <a:r>
              <a:rPr lang="en-US" dirty="0" smtClean="0"/>
              <a:t>The Prediction classes are imbalanced with 1908 True and 10422 False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41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Exploration and Visualization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422" y="2151605"/>
            <a:ext cx="6567657" cy="3496841"/>
          </a:xfrm>
        </p:spPr>
      </p:pic>
      <p:sp>
        <p:nvSpPr>
          <p:cNvPr id="5" name="TextBox 4"/>
          <p:cNvSpPr txBox="1"/>
          <p:nvPr/>
        </p:nvSpPr>
        <p:spPr>
          <a:xfrm>
            <a:off x="2203423" y="6007261"/>
            <a:ext cx="6567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Website visitors  and their contribution towards Revenue for different Months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63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Exploration and Visualization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3" y="2293536"/>
            <a:ext cx="5779008" cy="2743200"/>
          </a:xfrm>
        </p:spPr>
      </p:pic>
      <p:pic>
        <p:nvPicPr>
          <p:cNvPr id="5" name="Picture 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684" y="2293536"/>
            <a:ext cx="5870448" cy="2743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71911" y="5496106"/>
            <a:ext cx="545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Enhanced Box Plots for </a:t>
            </a:r>
            <a:r>
              <a:rPr lang="en-US" smtClean="0"/>
              <a:t>outlier Detection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96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Missing values were dropped</a:t>
            </a:r>
          </a:p>
          <a:p>
            <a:r>
              <a:rPr lang="en-US" dirty="0" smtClean="0"/>
              <a:t>Each numerical values was clipped to remove outliers</a:t>
            </a:r>
          </a:p>
          <a:p>
            <a:r>
              <a:rPr lang="en-US" dirty="0" smtClean="0"/>
              <a:t>Categorical variables were One Hot encoded </a:t>
            </a:r>
          </a:p>
          <a:p>
            <a:r>
              <a:rPr lang="en-US" dirty="0" smtClean="0"/>
              <a:t>Three different feature sets were generated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No scaling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Scaled using </a:t>
            </a:r>
            <a:r>
              <a:rPr lang="en-US" dirty="0" err="1" smtClean="0"/>
              <a:t>MinMax</a:t>
            </a:r>
            <a:r>
              <a:rPr lang="en-US" dirty="0" smtClean="0"/>
              <a:t> scaler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Yeo Johnson transformation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46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Exploration and Visualization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38" y="2427142"/>
            <a:ext cx="5779008" cy="2743200"/>
          </a:xfrm>
        </p:spPr>
      </p:pic>
      <p:pic>
        <p:nvPicPr>
          <p:cNvPr id="5" name="Picture 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052" y="2427142"/>
            <a:ext cx="5779008" cy="2743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00225" y="5763318"/>
            <a:ext cx="7988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 (left) and after applying Yeo Johnson Transformation on </a:t>
            </a:r>
            <a:r>
              <a:rPr lang="en-US" smtClean="0"/>
              <a:t>one feature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23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Performance Indicator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handle imbalance of classes Balanced accuracy score was used</a:t>
            </a:r>
          </a:p>
          <a:p>
            <a:endParaRPr lang="en-US" dirty="0" smtClean="0"/>
          </a:p>
          <a:p>
            <a:r>
              <a:rPr lang="en-US" dirty="0" smtClean="0"/>
              <a:t>Balanced </a:t>
            </a:r>
            <a:r>
              <a:rPr lang="en-US" dirty="0"/>
              <a:t>accuracy is calculated as the average of the proportion corrects of each class individually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763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4599</TotalTime>
  <Words>268</Words>
  <Application>Microsoft Office PowerPoint</Application>
  <PresentationFormat>Custom</PresentationFormat>
  <Paragraphs>54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Berlin</vt:lpstr>
      <vt:lpstr>Online Customer Intention Prediction </vt:lpstr>
      <vt:lpstr>Use Case</vt:lpstr>
      <vt:lpstr>Dataset</vt:lpstr>
      <vt:lpstr>Data Quality Assessment</vt:lpstr>
      <vt:lpstr>Exploration and Visualization</vt:lpstr>
      <vt:lpstr>Exploration and Visualization</vt:lpstr>
      <vt:lpstr>Feature Engineering</vt:lpstr>
      <vt:lpstr>Exploration and Visualization</vt:lpstr>
      <vt:lpstr>Model Performance Indicator</vt:lpstr>
      <vt:lpstr>Model Selection</vt:lpstr>
      <vt:lpstr>Results</vt:lpstr>
      <vt:lpstr>Results</vt:lpstr>
      <vt:lpstr>Conclusion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Customer Intention Prediction</dc:title>
  <dc:creator>Nikhil Nishikant Dange</dc:creator>
  <cp:lastModifiedBy>jezz</cp:lastModifiedBy>
  <cp:revision>26</cp:revision>
  <dcterms:created xsi:type="dcterms:W3CDTF">2019-09-05T18:53:51Z</dcterms:created>
  <dcterms:modified xsi:type="dcterms:W3CDTF">2020-07-23T12:03:31Z</dcterms:modified>
</cp:coreProperties>
</file>