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6" name="Shape 3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9" name="Shape 3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1" name="Shape 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7" name="Shape 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5" name="Shape 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7" name="Shape 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Font typeface="Arial"/>
              <a:buNone/>
            </a:pPr>
            <a:r>
              <a:t/>
            </a:r>
            <a:endParaRPr strike="noStrike" u="none" b="0" cap="none" baseline="0" sz="11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2" x="685800"/>
            <a:ext cy="784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1" x="685800"/>
            <a:ext cy="1159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8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8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8" x="457200"/>
            <a:ext cy="519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Arial"/>
              <a:buNone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joelonsoftware.com/articles/LeakyAbstractions.html" Type="http://schemas.openxmlformats.org/officeDocument/2006/relationships/hyperlink" TargetMode="External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Chinese_room" Type="http://schemas.openxmlformats.org/officeDocument/2006/relationships/hyperlink" TargetMode="External" Id="rId3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1" x="685800"/>
            <a:ext cy="1159856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4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Quality Assurance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2" x="685800"/>
            <a:ext cy="784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2400" lang="en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“Were you listening to The Dude's story, Donny?”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Study: Microsoft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Cue… Catastrophic Data loss!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And, a Class action lawsuit against Microsoft!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And, a loss of confidence in the Azure Cloud!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And, the immediate tank of their then launching product the “Kin”!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Study: Microsoft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less cataclysmic terms,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effects of Quality are: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Easier bug fixes.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Better customer experience.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Faster development. 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(Really? Yes, really.)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1583341" x="685800"/>
            <a:ext cy="1159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4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 to measure Quality: by numbers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2840052" x="685800"/>
            <a:ext cy="784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3000" lang="en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When I was a little kid my mother told me not to stare into the sun, so once when I was six, I did.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Measurement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So, how do you measure Quality?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3000" lang="en">
                <a:rtl val="0"/>
              </a:rPr>
              <a:t>How do you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measure a good, QA Engineer?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By Number (of Bugs)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Quality Metric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May reward under-reporting of issues.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Or, worse, devs might stop taking chances.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QA Engineer Metric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Rewards over-reporting of minor or inconsequential issues.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Measurement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 rot="5400249" flipH="1">
            <a:off y="892384" x="669882"/>
            <a:ext cy="3725698" cx="822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7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72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:(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7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By Severity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Quality Metric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reward lying / overemphasizing severity.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May punish devs who work on difficult projects.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QA Engineer Metric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Rewards QA paired with bad devs.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Measurement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 rot="5400249" flipH="1">
            <a:off y="892384" x="669882"/>
            <a:ext cy="3725698" cx="822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7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72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:(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7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By Provenance 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If ugly bugs slip through to production, then tracing how they got there is important.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Is it our first time seeing it?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 long was it there?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we catch it next time?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Measurement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249" flipH="1">
            <a:off y="892384" x="669882"/>
            <a:ext cy="3725698" cx="822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7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72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:D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7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“All non-trivial abstractions, to some degree, are leaky.“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(All software has bugs.)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strike="noStrike" u="sng" b="0" cap="none" baseline="0" sz="1200" lang="en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  <a:rtl val="0"/>
              </a:rPr>
              <a:t>http://www.joelonsoftware.com/articles/LeakyAbstractions.html</a:t>
            </a: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Joel Spoelsky, Leaky Abstractions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By Number of Broken Builds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 you failing to run automation tests before checking into </a:t>
            </a:r>
            <a:r>
              <a:rPr sz="3000" lang="en">
                <a:rtl val="0"/>
              </a:rPr>
              <a:t>the r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epository?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Jerk.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Negative a </a:t>
            </a: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billion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points!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By Number of Broken Builds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Also a measure of good White Box QA </a:t>
            </a:r>
            <a:b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:D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 Devs use your tests?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No? They’re your customers.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You need to assess </a:t>
            </a:r>
            <a:r>
              <a:rPr sz="3000" lang="en">
                <a:rtl val="0"/>
              </a:rPr>
              <a:t>and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approach </a:t>
            </a:r>
            <a:r>
              <a:rPr sz="3000" lang="en">
                <a:rtl val="0"/>
              </a:rPr>
              <a:t>differently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By Coverage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By number of unit tests, or integration tests.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Some features aren’t worth covering*, so unadulterated coverage stats can be misleading.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*Some tests require a TON of effort to implement. Not worthwhile.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Measurement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There are many stats that can speak to “Quality”.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At the end of the day Devs trade Size, Maintainability, Reliability, Efficiency, and a lot of other Adjectives for 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Measurement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(and happy Product Groups)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Measurement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Which is to say: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Stats are </a:t>
            </a: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only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meaningful with context.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(Caveat Emptor!)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Measurement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Get context in Retrospectives.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ctrTitle"/>
          </p:nvPr>
        </p:nvSpPr>
        <p:spPr>
          <a:xfrm>
            <a:off y="1583341" x="685800"/>
            <a:ext cy="1159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4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Testing Strategies</a:t>
            </a:r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y="2840052" x="685800"/>
            <a:ext cy="784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3000" lang="en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Science isn't about why, it's about why not. You ask: why is so much of our science dangerous? I say: why not marry safe science if you love it so much.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Boundary Testing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Cases!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(Occasionally useful?)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Good for new models, new DB tables, etc.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(check constraints)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Dog Fooding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Company makes Product.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Company uses own Product.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sz="3000" lang="en"/>
              <a:t>Result</a:t>
            </a:r>
            <a:r>
              <a:rPr sz="3000" lang="en"/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Common Areas get tested well.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3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600"/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600"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Hurray! I’m employable.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Regression Testing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Everytime you see a bug, add to test suite.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sz="3000" lang="en"/>
              <a:t>Result</a:t>
            </a:r>
            <a:r>
              <a:rPr sz="3000" lang="en"/>
              <a:t>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Tricky Areas </a:t>
            </a:r>
            <a:r>
              <a:rPr sz="3000" lang="en">
                <a:rtl val="0"/>
              </a:rPr>
              <a:t>are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tested well.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Model Checking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Mathematical / Algorithmic proof of correctness.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Almost never happens in reality.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Interactions muddy things.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Exploratory Testing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Just play with it.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Reveals hidden cases that may be difficult to uncover from the proverbial “arm chair”.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QA can be boring.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Have fun!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Fuzz Testing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Bombard inputs with random or semi-random data.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Inadvertently, does Boundary Testing.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Yay, stochasticity!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Functional Testing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 one </a:t>
            </a:r>
            <a:r>
              <a:rPr strike="noStrike" u="none" b="0" cap="none" baseline="0" sz="3000" lang="en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feature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of the product, in isolation.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Once a bug is found, you likely know what code caused it.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Integration Testing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Opposite of Functional. Lump it all together.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</a:t>
            </a:r>
            <a:r>
              <a:rPr strike="noStrike" u="none" b="0" cap="none" baseline="3000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+ b</a:t>
            </a:r>
            <a:r>
              <a:rPr strike="noStrike" u="none" b="0" cap="none" baseline="3000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= c</a:t>
            </a:r>
            <a:r>
              <a:rPr strike="noStrike" u="none" b="0" cap="none" baseline="3000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Even better, a</a:t>
            </a:r>
            <a:r>
              <a:rPr strike="noStrike" u="none" b="0" cap="none" baseline="3000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+ b</a:t>
            </a:r>
            <a:r>
              <a:rPr strike="noStrike" u="none" b="0" cap="none" baseline="3000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+ c</a:t>
            </a:r>
            <a:r>
              <a:rPr strike="noStrike" u="none" b="0" cap="none" baseline="3000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= z</a:t>
            </a:r>
            <a:r>
              <a:rPr strike="noStrike" u="none" b="0" cap="none" baseline="3000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more interactions at play, the better.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Team Testing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Just need another person + 5 minutes.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3000" lang="en">
                <a:rtl val="0"/>
              </a:rPr>
              <a:t>First, y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ou </a:t>
            </a:r>
            <a:r>
              <a:rPr sz="3000" lang="en">
                <a:rtl val="0"/>
              </a:rPr>
              <a:t>run through the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Happy Path </a:t>
            </a:r>
            <a:b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+ name known issues.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Then, other(s) </a:t>
            </a:r>
            <a:r>
              <a:rPr sz="3000" lang="en">
                <a:rtl val="0"/>
              </a:rPr>
              <a:t>discover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negative cases.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Everyone wins!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Team Testing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Half of QA is getting a fresh set of eyes.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 all have eyes!* </a:t>
            </a:r>
            <a:r>
              <a:rPr sz="3000" lang="en">
                <a:rtl val="0"/>
              </a:rPr>
              <a:t>Offer to QA someone’s feature, if they can QA yours.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3000" lang="en">
                <a:rtl val="0"/>
              </a:rPr>
              <a:t>*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(Unless you’re blind, in which case as part of the American’s with Disabilities Act I’m required to apologize to you. I sorry.)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Testing the Razor’s Edge 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Query DB and logs for anomalous stats or impossible states.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Facebook does this for Performance Testing.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Deal with the craziest cases first.</a:t>
            </a:r>
            <a:r>
              <a:rPr sz="3000" lang="en">
                <a:rtl val="0"/>
              </a:rPr>
              <a:t> Difficult fixes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sz="3000" lang="en">
                <a:rtl val="0"/>
              </a:rPr>
              <a:t>w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ill often resolve simpler case</a:t>
            </a:r>
            <a:r>
              <a:rPr sz="3000" lang="en">
                <a:rtl val="0"/>
              </a:rPr>
              <a:t>s </a:t>
            </a:r>
            <a:r>
              <a:rPr b="1" sz="3000" lang="en">
                <a:rtl val="0"/>
              </a:rPr>
              <a:t>for free</a:t>
            </a:r>
            <a:r>
              <a:rPr sz="3000" lang="en">
                <a:rtl val="0"/>
              </a:rPr>
              <a:t>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ctrTitle"/>
          </p:nvPr>
        </p:nvSpPr>
        <p:spPr>
          <a:xfrm>
            <a:off y="1583341" x="685800"/>
            <a:ext cy="1159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4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Tools of the Trade </a:t>
            </a:r>
          </a:p>
        </p:txBody>
      </p:sp>
      <p:sp>
        <p:nvSpPr>
          <p:cNvPr id="252" name="Shape 252"/>
          <p:cNvSpPr txBox="1"/>
          <p:nvPr>
            <p:ph idx="1" type="subTitle"/>
          </p:nvPr>
        </p:nvSpPr>
        <p:spPr>
          <a:xfrm>
            <a:off y="2840052" x="685800"/>
            <a:ext cy="784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3000" lang="en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Look, Sammy, I'm not a very good shot…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3000" lang="en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But, the Samaritan here uses REALLY big bullets.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John Maynard Keynes: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“There is no harm in being sometimes wrong - especially if one is promptly found out.”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fact, making buggy software can be great!..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...As long as we find and fix the bugs quickly.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Manual Tools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Most manual processes can be automated.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So, let’s cover manual first.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QA Matrix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200149" x="457200"/>
            <a:ext cy="5630448" cx="83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QA Matrix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Great for organization.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Fails to capture complex interactions.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Only allows two items (2-axis) to interact.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QA Dimensions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Allows tests spanning more than two domains.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Pick one or more of each: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Browser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FF, IE, Chrome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2400" lang="en"/>
              <a:t>Cookies: </a:t>
            </a:r>
            <a:r>
              <a:rPr sz="2400" lang="en"/>
              <a:t>On, Off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2400" lang="en"/>
              <a:t>Javascript: </a:t>
            </a:r>
            <a:r>
              <a:rPr sz="2400" lang="en"/>
              <a:t>On, Off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Interactions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click, middle click, right click, back, refresh, hard refresh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Connectivity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Poor connection, session expiry, good connection, insanely fast connection, Local caching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QA Dimensions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Allows tests spanning more than two domains.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Pick one or more of each: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4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Browser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FF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IE, Chrome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sz="2400" lang="en"/>
              <a:t>Cookies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</a:t>
            </a:r>
            <a:r>
              <a:rPr sz="2400" lang="en">
                <a:rtl val="0"/>
              </a:rPr>
              <a:t>On, </a:t>
            </a:r>
            <a:r>
              <a:rPr sz="2400" lang="en">
                <a:rtl val="0"/>
              </a:rPr>
              <a:t>Off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sz="2400" lang="en">
                <a:rtl val="0"/>
              </a:rPr>
              <a:t>Javascript</a:t>
            </a:r>
            <a:r>
              <a:rPr sz="2400" lang="en">
                <a:rtl val="0"/>
              </a:rPr>
              <a:t>: </a:t>
            </a:r>
            <a:r>
              <a:rPr sz="2400" lang="en">
                <a:rtl val="0"/>
              </a:rPr>
              <a:t>On</a:t>
            </a:r>
            <a:r>
              <a:rPr sz="2400" lang="en">
                <a:rtl val="0"/>
              </a:rPr>
              <a:t>, Off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Interactions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click, 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middle click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right click, back, refresh, hard refresh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Connectivity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Poor connection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session expiry, good connection, insanely fast connection, Local caching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QA Dimensions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green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</a:t>
            </a:r>
            <a:r>
              <a:rPr strike="noStrike" u="none" b="0" cap="none" baseline="0" sz="3000" lang="en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one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path.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There are </a:t>
            </a: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many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more permutations.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QA Dimensions are hard to communicate with a team, but </a:t>
            </a:r>
            <a:r>
              <a:rPr strike="noStrike" u="none" b="0" cap="none" baseline="0" sz="3000" lang="en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essential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for ensuring full coverage.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 Plan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Great if your company plays the blame game.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At it’s most </a:t>
            </a: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formal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denotes Test Coverage, Methodology, and Responsibility.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Informally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sz="3000" lang="en">
                <a:rtl val="0"/>
              </a:rPr>
              <a:t>just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sz="3000" lang="en">
                <a:rtl val="0"/>
              </a:rPr>
              <a:t>helpful for devs pre-code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:</a:t>
            </a:r>
            <a:r>
              <a:rPr sz="3000" lang="en">
                <a:rtl val="0"/>
              </a:rPr>
              <a:t> 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“I’ll try to break the thing, like this.”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Regression Test Document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018975" x="770225"/>
            <a:ext cy="4294450" cx="76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Regression Test Document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natural repository for product behavior.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Constantly being tested!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Consequently, it’s up to date.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Server Logs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Find Error.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Does it already exist in Bug Tracking? No?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 Error. Easy!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3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Finding a bug while elbow deep in the code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=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Easy to fix!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Customer Feedback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Customers report bugs, too.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It </a:t>
            </a:r>
            <a:r>
              <a:rPr strike="noStrike" u="none" b="0" cap="none" baseline="0" sz="3000" lang="en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shouldn’t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happen, but it does.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Automation Tools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Fuzz Testing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Integration Testing </a:t>
            </a:r>
            <a:r>
              <a:rPr strike="noStrike" u="none" b="0" cap="none" baseline="0" sz="30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⚠ </a:t>
            </a:r>
            <a:r>
              <a:rPr strike="noStrike" u="none" b="0" cap="none" baseline="0" sz="1400" lang="en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Fragile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Functional Testing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Unit Testing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Lint Checker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 txBox="1"/>
          <p:nvPr>
            <p:ph type="ctrTitle"/>
          </p:nvPr>
        </p:nvSpPr>
        <p:spPr>
          <a:xfrm>
            <a:off y="1583341" x="685800"/>
            <a:ext cy="1159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4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 the Leaders Do It</a:t>
            </a:r>
          </a:p>
        </p:txBody>
      </p:sp>
      <p:sp>
        <p:nvSpPr>
          <p:cNvPr id="332" name="Shape 332"/>
          <p:cNvSpPr txBox="1"/>
          <p:nvPr>
            <p:ph idx="1" type="subTitle"/>
          </p:nvPr>
        </p:nvSpPr>
        <p:spPr>
          <a:xfrm>
            <a:off y="2840052" x="685800"/>
            <a:ext cy="784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2400" lang="en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Listen, strange women lyin' in ponds distributin' swords is no basis for a system of government.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trike="noStrike" u="none" b="0" cap="none" baseline="0" sz="2400" i="1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2400" lang="en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Supreme executive power derives from a mandate from the masses, not from some farcical aquatic ceremony.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big guys do without QA, right?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Nope.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companies invest in Quality.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So, All companies hire people to do QA.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QED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Whether they call them QA or not, </a:t>
            </a:r>
            <a:r>
              <a:rPr strike="noStrike" u="none" b="0" cap="none" baseline="0" sz="3000" lang="en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someone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there is maintaining Quality.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39" name="Shape 339"/>
          <p:cNvCxnSpPr/>
          <p:nvPr/>
        </p:nvCxnSpPr>
        <p:spPr>
          <a:xfrm>
            <a:off y="3356650" x="2398475"/>
            <a:ext cy="0" cx="420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study: Box.net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Claim they do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strike="noStrike" u="none" b="0" cap="none" baseline="0" sz="3000" lang="en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not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employ QA Engineers.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Have a Tools and Frameworks division. 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Members are experienced software engineers. They provide testing tools, process, CI, code review, etc.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Box also employs “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Code Reliability Engineers”.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(</a:t>
            </a: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)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study: Box.net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Hey… Wait a minute…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3000" lang="en">
                <a:rtl val="0"/>
              </a:rPr>
              <a:t>Those CREs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sound like...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study: Box.net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CREs </a:t>
            </a:r>
            <a:r>
              <a:rPr sz="3000" lang="en">
                <a:rtl val="0"/>
              </a:rPr>
              <a:t>create and tool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large </a:t>
            </a:r>
            <a:r>
              <a:rPr sz="3000" lang="en">
                <a:rtl val="0"/>
              </a:rPr>
              <a:t>set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of automated tests. (Devs also contribute to tests)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Helps catch bugs fast! 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strike="noStrike" u="none" b="0" cap="none" baseline="0" sz="1800" lang="en" i="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r>
              <a:rPr sz="1800" lang="en">
                <a:solidFill>
                  <a:srgbClr val="CC4125"/>
                </a:solidFill>
                <a:rtl val="0"/>
              </a:rPr>
              <a:t>PE</a:t>
            </a:r>
            <a:r>
              <a:rPr strike="noStrike" u="none" b="0" cap="none" baseline="0" sz="1800" lang="en" i="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 </a:t>
            </a:r>
            <a:r>
              <a:rPr sz="1800" lang="en">
                <a:solidFill>
                  <a:srgbClr val="CC4125"/>
                </a:solidFill>
                <a:rtl val="0"/>
              </a:rPr>
              <a:t>is king</a:t>
            </a:r>
            <a:r>
              <a:rPr strike="noStrike" u="none" b="0" cap="none" baseline="0" sz="1800" lang="en" i="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  <a:rtl val="0"/>
              </a:rPr>
              <a:t>!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Before big changes make it to Production, a third party organization performs black box testing.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study: Box.net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AppLause is one such Third Party.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 start with them next week!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(Box and Google also use them)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study: Box.net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is Black Box testing?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Blackbox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= Manual testing.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Whitebox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= Automation testing.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More specifically, the ability to read, write, and review code.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study: Box.net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Whitebox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sometimes called “QE” or “SDET”.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(Quality Engineering or Software Development Engineering in Test)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Companies go to great lengths to distance themselves from the term “Quality Assurance”.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3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Receiving a bug after a few days… =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Transient memory loss.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(read: being human)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Others’ve begun adding to the buggy code.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Difficult to trace the origin.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Oh good, let me just switch branches agai…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Moving On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 gotta say, </a:t>
            </a: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Whitebox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sounding way better...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So, what IS the use of </a:t>
            </a: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Blackbox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Consider the Chinese Room: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strike="noStrike" u="sng" b="0" cap="none" baseline="0" sz="3000" lang="en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  <a:rtl val="0"/>
              </a:rPr>
              <a:t>http://en.wikipedia.org/wiki/Chinese_room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Searle writes in his first description of the argument: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 txBox="1"/>
          <p:nvPr/>
        </p:nvSpPr>
        <p:spPr>
          <a:xfrm>
            <a:off y="95575" x="116825"/>
            <a:ext cy="4949100" cx="893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"Suppose that I'm locked in a room and ... that I know no Chinese, either written or spoken".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 further supposes that he has a set of rules in English that "enable me to correlate one set of formal symbols with another set of formal symbols", that is, the Chinese characters.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These rules allow him to respond, in written Chinese, to questions, also written in Chinese, in such a way that the posers of the questions – who do understand Chinese – are convinced that Searle can actually understand the Chinese conversation too, even though he cannot.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White Box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Understanding how the room works promotes one type of testing.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 the translation rules accurate?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Does it account for all Chinese dialects?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Black Box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3000" lang="en"/>
              <a:t>Ignorance of the rules, paradoxically, promotes another line of thought.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happens when Mr. Searle runs out of cards to write on?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happens if slang or </a:t>
            </a:r>
            <a:r>
              <a:rPr sz="3000" lang="en">
                <a:rtl val="0"/>
              </a:rPr>
              <a:t>misappropriated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english phrases are mixed in?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makes a good QA Engineer?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Attention to detail.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Good communication.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Good personality. 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(read: NOT “your code sucks, dude”)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Good understanding of ______ technology. 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(Web, mobile, etc)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Quickly gets up to speed when confronted with new challenges and opportunit</a:t>
            </a:r>
            <a:r>
              <a:rPr sz="3000" lang="en">
                <a:rtl val="0"/>
              </a:rPr>
              <a:t>ies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to learn.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makes a good QA Engineer?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Sounds a lot like a Developer.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ideal QA </a:t>
            </a: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is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Developer.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But, Developers are </a:t>
            </a:r>
            <a:r>
              <a:rPr strike="noStrike" u="none" b="1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expensive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3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36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600"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Hurray! I’m employable. 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Shape 427"/>
          <p:cNvSpPr txBox="1"/>
          <p:nvPr>
            <p:ph type="ctrTitle"/>
          </p:nvPr>
        </p:nvSpPr>
        <p:spPr>
          <a:xfrm>
            <a:off y="1583341" x="685800"/>
            <a:ext cy="1159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4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Summary</a:t>
            </a:r>
          </a:p>
        </p:txBody>
      </p:sp>
      <p:sp>
        <p:nvSpPr>
          <p:cNvPr id="428" name="Shape 428"/>
          <p:cNvSpPr txBox="1"/>
          <p:nvPr>
            <p:ph idx="1" type="subTitle"/>
          </p:nvPr>
        </p:nvSpPr>
        <p:spPr>
          <a:xfrm>
            <a:off y="2840052" x="685800"/>
            <a:ext cy="784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 long, and thanks for all the fish.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Summary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Quality is higher when Developers own it.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But, writing a test is expensive (time-wise).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And, dev time is expensive (money-wise).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3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Speed is Critical.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Summary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000"/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So, people are employed (don’t call them QA!)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 empower de</a:t>
            </a:r>
            <a:r>
              <a:rPr sz="3000" lang="en">
                <a:rtl val="0"/>
              </a:rPr>
              <a:t>vs via automation tests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Blackbox QA tends to get outsourced.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(for now!)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36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4800" i="0">
              <a:solidFill>
                <a:srgbClr val="000000"/>
              </a:solidFill>
              <a:latin typeface="Calligraffitti"/>
              <a:ea typeface="Calligraffitti"/>
              <a:cs typeface="Calligraffitti"/>
              <a:sym typeface="Calligraffitti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ligraffitti"/>
              <a:buNone/>
            </a:pPr>
            <a:r>
              <a:rPr strike="noStrike" u="none" b="0" cap="none" baseline="0" sz="4800" lang="en" i="0">
                <a:solidFill>
                  <a:srgbClr val="000000"/>
                </a:solidFill>
                <a:latin typeface="Calligraffitti"/>
                <a:ea typeface="Calligraffitti"/>
                <a:cs typeface="Calligraffitti"/>
                <a:sym typeface="Calligraffitti"/>
                <a:rtl val="0"/>
              </a:rPr>
              <a:t>fin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y="1583341" x="685800"/>
            <a:ext cy="1159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48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Why does Quality Matter?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y="2840052" x="685800"/>
            <a:ext cy="784798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18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I know there's really nobody to blame for this but myself, well, I don't know, maybe the Buffalo Bills, the Boston Red Sox, or Mr. T or, or the Jets…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1800" lang="en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Wait a minute, Mr T.? Are you telling me that you bet on the fight in    Rocky III, and that you bet against Rocky?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18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Hindsight is twenty-twenty, my friend.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Case Study: Microsoft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Back in 2008 Microsoft buys Danger Inc for a rumored half a Billion.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2009 they migrated user data to the Azure cloud.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