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</p:sldIdLst>
  <p:sldSz cx="15119350" cy="1079976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3"/>
    <p:restoredTop sz="95701"/>
  </p:normalViewPr>
  <p:slideViewPr>
    <p:cSldViewPr snapToGrid="0" snapToObjects="1">
      <p:cViewPr varScale="1">
        <p:scale>
          <a:sx n="69" d="100"/>
          <a:sy n="69" d="100"/>
        </p:scale>
        <p:origin x="1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0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2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4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1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3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3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F418-B7E5-EC4F-8D4B-005646A4CA36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400B-2CFA-DE4F-BEF4-A68625C1A2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1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re 7">
            <a:extLst>
              <a:ext uri="{FF2B5EF4-FFF2-40B4-BE49-F238E27FC236}">
                <a16:creationId xmlns:a16="http://schemas.microsoft.com/office/drawing/2014/main" id="{AD74F92B-0B53-7B4A-88C5-689DE402EE37}"/>
              </a:ext>
            </a:extLst>
          </p:cNvPr>
          <p:cNvSpPr/>
          <p:nvPr/>
        </p:nvSpPr>
        <p:spPr>
          <a:xfrm>
            <a:off x="7556665" y="3042603"/>
            <a:ext cx="7239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A831C0-8244-2047-877F-1B8E7AFDA5BA}"/>
              </a:ext>
            </a:extLst>
          </p:cNvPr>
          <p:cNvGrpSpPr/>
          <p:nvPr/>
        </p:nvGrpSpPr>
        <p:grpSpPr>
          <a:xfrm>
            <a:off x="879832" y="2756973"/>
            <a:ext cx="1707766" cy="1274919"/>
            <a:chOff x="1657350" y="1041399"/>
            <a:chExt cx="1707766" cy="12749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" name="Rectangle avec coin rogné  5">
              <a:extLst>
                <a:ext uri="{FF2B5EF4-FFF2-40B4-BE49-F238E27FC236}">
                  <a16:creationId xmlns:a16="http://schemas.microsoft.com/office/drawing/2014/main" id="{9EB77F87-D8F3-3946-A491-949F269E2641}"/>
                </a:ext>
              </a:extLst>
            </p:cNvPr>
            <p:cNvSpPr/>
            <p:nvPr/>
          </p:nvSpPr>
          <p:spPr>
            <a:xfrm>
              <a:off x="1657350" y="1041399"/>
              <a:ext cx="1707766" cy="1274919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0BCBE12-EE5F-2F40-A30A-89ABAC967B12}"/>
                </a:ext>
              </a:extLst>
            </p:cNvPr>
            <p:cNvSpPr txBox="1"/>
            <p:nvPr/>
          </p:nvSpPr>
          <p:spPr>
            <a:xfrm>
              <a:off x="1677731" y="1224746"/>
              <a:ext cx="1584857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Metadata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Ontology IDs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Features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Sequences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231FBA2-0A78-A446-8DFE-215C694086E9}"/>
              </a:ext>
            </a:extLst>
          </p:cNvPr>
          <p:cNvGrpSpPr/>
          <p:nvPr/>
        </p:nvGrpSpPr>
        <p:grpSpPr>
          <a:xfrm>
            <a:off x="4230756" y="2944894"/>
            <a:ext cx="1625600" cy="952500"/>
            <a:chOff x="4991100" y="1041400"/>
            <a:chExt cx="1625600" cy="952500"/>
          </a:xfrm>
        </p:grpSpPr>
        <p:sp>
          <p:nvSpPr>
            <p:cNvPr id="7" name="Rectangle avec coin rogné  6">
              <a:extLst>
                <a:ext uri="{FF2B5EF4-FFF2-40B4-BE49-F238E27FC236}">
                  <a16:creationId xmlns:a16="http://schemas.microsoft.com/office/drawing/2014/main" id="{352F0B68-85A8-7F44-91DF-4751C41DCF45}"/>
                </a:ext>
              </a:extLst>
            </p:cNvPr>
            <p:cNvSpPr/>
            <p:nvPr/>
          </p:nvSpPr>
          <p:spPr>
            <a:xfrm>
              <a:off x="4991100" y="1041400"/>
              <a:ext cx="1625600" cy="9525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1805DA6-3CBD-B74D-BE95-26FAC2E3E04F}"/>
                </a:ext>
              </a:extLst>
            </p:cNvPr>
            <p:cNvSpPr txBox="1"/>
            <p:nvPr/>
          </p:nvSpPr>
          <p:spPr>
            <a:xfrm>
              <a:off x="5082983" y="1216966"/>
              <a:ext cx="1407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bg1"/>
                  </a:solidFill>
                </a:rPr>
                <a:t>Sequences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bg1"/>
                  </a:solidFill>
                </a:rPr>
                <a:t>Ontology IDs</a:t>
              </a:r>
            </a:p>
          </p:txBody>
        </p:sp>
      </p:grpSp>
      <p:sp>
        <p:nvSpPr>
          <p:cNvPr id="12" name="Cylindre 11">
            <a:extLst>
              <a:ext uri="{FF2B5EF4-FFF2-40B4-BE49-F238E27FC236}">
                <a16:creationId xmlns:a16="http://schemas.microsoft.com/office/drawing/2014/main" id="{460583F6-C684-4A4A-BA03-817A97906298}"/>
              </a:ext>
            </a:extLst>
          </p:cNvPr>
          <p:cNvSpPr/>
          <p:nvPr/>
        </p:nvSpPr>
        <p:spPr>
          <a:xfrm>
            <a:off x="10099784" y="2985255"/>
            <a:ext cx="2019507" cy="7620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49DA92-9621-714D-8581-9BB8E1749597}"/>
              </a:ext>
            </a:extLst>
          </p:cNvPr>
          <p:cNvSpPr/>
          <p:nvPr/>
        </p:nvSpPr>
        <p:spPr>
          <a:xfrm>
            <a:off x="429495" y="2096389"/>
            <a:ext cx="2908300" cy="266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Sequence Formats 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BE909B-BBF0-084E-9369-06EA951F35CA}"/>
              </a:ext>
            </a:extLst>
          </p:cNvPr>
          <p:cNvSpPr/>
          <p:nvPr/>
        </p:nvSpPr>
        <p:spPr>
          <a:xfrm>
            <a:off x="3790136" y="2096389"/>
            <a:ext cx="2628900" cy="266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FASTA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AE8E0-5F02-304B-959F-7ACD3DC6EC00}"/>
              </a:ext>
            </a:extLst>
          </p:cNvPr>
          <p:cNvSpPr/>
          <p:nvPr/>
        </p:nvSpPr>
        <p:spPr>
          <a:xfrm>
            <a:off x="7116258" y="2096389"/>
            <a:ext cx="1727200" cy="266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BLAST format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066919-4312-6749-A9B6-A49A5E17BDAF}"/>
              </a:ext>
            </a:extLst>
          </p:cNvPr>
          <p:cNvSpPr/>
          <p:nvPr/>
        </p:nvSpPr>
        <p:spPr>
          <a:xfrm>
            <a:off x="9960691" y="2096389"/>
            <a:ext cx="2297692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Lucene index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DFF2129-6DE5-C844-A73B-0050162C9D52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2485070" y="3417374"/>
            <a:ext cx="1745686" cy="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3AB626D-01DB-0A44-A59B-567CEBCAA3EB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>
            <a:off x="5856358" y="3421146"/>
            <a:ext cx="1700309" cy="2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>
            <a:extLst>
              <a:ext uri="{FF2B5EF4-FFF2-40B4-BE49-F238E27FC236}">
                <a16:creationId xmlns:a16="http://schemas.microsoft.com/office/drawing/2014/main" id="{18C4DE5C-D3EB-834C-800C-099E789891BD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rot="5400000" flipH="1" flipV="1">
            <a:off x="6279308" y="-798338"/>
            <a:ext cx="284636" cy="9375822"/>
          </a:xfrm>
          <a:prstGeom prst="bentConnector3">
            <a:avLst>
              <a:gd name="adj1" fmla="val -8414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24E6449D-A339-CD4D-A447-239153D8AD85}"/>
              </a:ext>
            </a:extLst>
          </p:cNvPr>
          <p:cNvSpPr/>
          <p:nvPr/>
        </p:nvSpPr>
        <p:spPr>
          <a:xfrm>
            <a:off x="3187600" y="3186603"/>
            <a:ext cx="508000" cy="50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A518AE6-12E2-F348-81CF-834BB2972E32}"/>
              </a:ext>
            </a:extLst>
          </p:cNvPr>
          <p:cNvSpPr/>
          <p:nvPr/>
        </p:nvSpPr>
        <p:spPr>
          <a:xfrm>
            <a:off x="6608309" y="3174925"/>
            <a:ext cx="508000" cy="50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F7C25E7-3CBF-1D44-B41C-A291EF6D0CA5}"/>
              </a:ext>
            </a:extLst>
          </p:cNvPr>
          <p:cNvSpPr/>
          <p:nvPr/>
        </p:nvSpPr>
        <p:spPr>
          <a:xfrm>
            <a:off x="8883704" y="6141258"/>
            <a:ext cx="508000" cy="50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DD8A092-12BD-844E-88B0-84F12DCBDD1F}"/>
              </a:ext>
            </a:extLst>
          </p:cNvPr>
          <p:cNvSpPr txBox="1"/>
          <p:nvPr/>
        </p:nvSpPr>
        <p:spPr>
          <a:xfrm>
            <a:off x="1883645" y="4802880"/>
            <a:ext cx="3111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- </a:t>
            </a:r>
            <a:r>
              <a:rPr lang="en-GB" sz="1600" dirty="0" err="1"/>
              <a:t>BeeDeeM</a:t>
            </a:r>
            <a:r>
              <a:rPr lang="en-GB" sz="1600" dirty="0"/>
              <a:t> extracts all sequences</a:t>
            </a:r>
            <a:br>
              <a:rPr lang="en-GB" sz="1600" dirty="0"/>
            </a:br>
            <a:r>
              <a:rPr lang="en-GB" sz="1600" dirty="0"/>
              <a:t>   along with ontology IDs</a:t>
            </a:r>
          </a:p>
          <a:p>
            <a:r>
              <a:rPr lang="en-GB" sz="1600" dirty="0"/>
              <a:t>- Ontology IDs are formatted and </a:t>
            </a:r>
            <a:br>
              <a:rPr lang="en-GB" sz="1600" dirty="0"/>
            </a:br>
            <a:r>
              <a:rPr lang="en-GB" sz="1600" dirty="0"/>
              <a:t>   introduced in FASTA headers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0FEB5A-BC1A-F94D-BD3F-992940185F9A}"/>
              </a:ext>
            </a:extLst>
          </p:cNvPr>
          <p:cNvSpPr txBox="1"/>
          <p:nvPr/>
        </p:nvSpPr>
        <p:spPr>
          <a:xfrm>
            <a:off x="5248865" y="4802881"/>
            <a:ext cx="3241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- </a:t>
            </a:r>
            <a:r>
              <a:rPr lang="en-GB" sz="1600" dirty="0" err="1"/>
              <a:t>BeeDeeM</a:t>
            </a:r>
            <a:r>
              <a:rPr lang="en-GB" sz="1600" dirty="0"/>
              <a:t> uses </a:t>
            </a:r>
            <a:r>
              <a:rPr lang="en-GB" sz="1600" i="1" dirty="0" err="1"/>
              <a:t>makeblastdb</a:t>
            </a:r>
            <a:r>
              <a:rPr lang="en-GB" sz="1600" dirty="0"/>
              <a:t> to</a:t>
            </a:r>
            <a:br>
              <a:rPr lang="en-GB" sz="1600" dirty="0"/>
            </a:br>
            <a:r>
              <a:rPr lang="en-GB" sz="1600" dirty="0"/>
              <a:t>   convert FASTA to BLAST format</a:t>
            </a:r>
          </a:p>
          <a:p>
            <a:r>
              <a:rPr lang="en-GB" sz="1600" dirty="0"/>
              <a:t>- This BLAST bank will be used for </a:t>
            </a:r>
            <a:br>
              <a:rPr lang="en-GB" sz="1600" dirty="0"/>
            </a:br>
            <a:r>
              <a:rPr lang="en-GB" sz="1600" dirty="0"/>
              <a:t>   sequence comparisons with </a:t>
            </a:r>
            <a:br>
              <a:rPr lang="en-GB" sz="1600" dirty="0"/>
            </a:br>
            <a:r>
              <a:rPr lang="en-GB" sz="1600" dirty="0"/>
              <a:t>   BLAST, PLAST or Diamond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715CBEB-E681-7241-9C94-355B1E5EE6F3}"/>
              </a:ext>
            </a:extLst>
          </p:cNvPr>
          <p:cNvSpPr txBox="1"/>
          <p:nvPr/>
        </p:nvSpPr>
        <p:spPr>
          <a:xfrm>
            <a:off x="8630486" y="7343964"/>
            <a:ext cx="5177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- </a:t>
            </a:r>
            <a:r>
              <a:rPr lang="en-GB" sz="1600" dirty="0" err="1"/>
              <a:t>BeeDeeM</a:t>
            </a:r>
            <a:r>
              <a:rPr lang="en-GB" sz="1600" dirty="0"/>
              <a:t> gets all entry IDs  and create an index</a:t>
            </a:r>
          </a:p>
          <a:p>
            <a:r>
              <a:rPr lang="en-GB" sz="1600" dirty="0"/>
              <a:t>- This index will be used for fast entry retrieval</a:t>
            </a:r>
          </a:p>
          <a:p>
            <a:r>
              <a:rPr lang="en-GB" sz="1600" dirty="0"/>
              <a:t>- Enables </a:t>
            </a:r>
            <a:r>
              <a:rPr lang="en-GB" sz="1600" dirty="0" err="1"/>
              <a:t>BeeDeeM</a:t>
            </a:r>
            <a:r>
              <a:rPr lang="en-GB" sz="1600" dirty="0"/>
              <a:t> to run BCO or Full annotation processing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D64BA33-2F1B-D642-84A2-35ADE4D3C9AC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3439256" y="3694604"/>
            <a:ext cx="2345" cy="1108277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3E73E68-EA6D-6F44-8684-B5CC2F19DC49}"/>
              </a:ext>
            </a:extLst>
          </p:cNvPr>
          <p:cNvCxnSpPr>
            <a:cxnSpLocks/>
            <a:stCxn id="48" idx="0"/>
            <a:endCxn id="42" idx="4"/>
          </p:cNvCxnSpPr>
          <p:nvPr/>
        </p:nvCxnSpPr>
        <p:spPr>
          <a:xfrm flipH="1" flipV="1">
            <a:off x="6862310" y="3682926"/>
            <a:ext cx="7471" cy="1119955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3C9F334-7101-C945-8171-A46D4107C8F4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9137704" y="6649259"/>
            <a:ext cx="2081680" cy="694705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C0C5888D-0246-0049-8FB2-027DE9F186AA}"/>
              </a:ext>
            </a:extLst>
          </p:cNvPr>
          <p:cNvGrpSpPr/>
          <p:nvPr/>
        </p:nvGrpSpPr>
        <p:grpSpPr>
          <a:xfrm>
            <a:off x="12828749" y="2756973"/>
            <a:ext cx="1707766" cy="1274919"/>
            <a:chOff x="1657350" y="1041399"/>
            <a:chExt cx="1707766" cy="12749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Rectangle avec coin rogné  79">
              <a:extLst>
                <a:ext uri="{FF2B5EF4-FFF2-40B4-BE49-F238E27FC236}">
                  <a16:creationId xmlns:a16="http://schemas.microsoft.com/office/drawing/2014/main" id="{C3460FD2-0CAE-5F45-8677-C0D0E6CDA361}"/>
                </a:ext>
              </a:extLst>
            </p:cNvPr>
            <p:cNvSpPr/>
            <p:nvPr/>
          </p:nvSpPr>
          <p:spPr>
            <a:xfrm>
              <a:off x="1657350" y="1041399"/>
              <a:ext cx="1707766" cy="1274919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7EABB707-55AD-C841-A3E9-6DCD2F9CF17A}"/>
                </a:ext>
              </a:extLst>
            </p:cNvPr>
            <p:cNvSpPr txBox="1"/>
            <p:nvPr/>
          </p:nvSpPr>
          <p:spPr>
            <a:xfrm>
              <a:off x="1677731" y="1224746"/>
              <a:ext cx="1308500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ID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Definition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Structure </a:t>
              </a:r>
              <a:br>
                <a:rPr lang="en-GB" sz="1400" dirty="0"/>
              </a:br>
              <a:r>
                <a:rPr lang="en-GB" sz="1400" dirty="0"/>
                <a:t>(DAG, Tree)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1F11826B-AD23-A24E-AE1B-A224526E0317}"/>
              </a:ext>
            </a:extLst>
          </p:cNvPr>
          <p:cNvSpPr/>
          <p:nvPr/>
        </p:nvSpPr>
        <p:spPr>
          <a:xfrm>
            <a:off x="12554588" y="2083689"/>
            <a:ext cx="2148925" cy="292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Ontology Formats (2)</a:t>
            </a:r>
          </a:p>
        </p:txBody>
      </p:sp>
      <p:cxnSp>
        <p:nvCxnSpPr>
          <p:cNvPr id="84" name="Connecteur en angle 83">
            <a:extLst>
              <a:ext uri="{FF2B5EF4-FFF2-40B4-BE49-F238E27FC236}">
                <a16:creationId xmlns:a16="http://schemas.microsoft.com/office/drawing/2014/main" id="{47E284C1-15E6-CE48-B447-EF0C15FD30EE}"/>
              </a:ext>
            </a:extLst>
          </p:cNvPr>
          <p:cNvCxnSpPr>
            <a:cxnSpLocks/>
            <a:stCxn id="80" idx="1"/>
            <a:endCxn id="12" idx="3"/>
          </p:cNvCxnSpPr>
          <p:nvPr/>
        </p:nvCxnSpPr>
        <p:spPr>
          <a:xfrm rot="5400000" flipH="1">
            <a:off x="12253767" y="2603027"/>
            <a:ext cx="284636" cy="2573095"/>
          </a:xfrm>
          <a:prstGeom prst="bentConnector3">
            <a:avLst>
              <a:gd name="adj1" fmla="val -8414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46EE271F-D6DF-FF47-A267-B8B6E07A0CA2}"/>
              </a:ext>
            </a:extLst>
          </p:cNvPr>
          <p:cNvSpPr/>
          <p:nvPr/>
        </p:nvSpPr>
        <p:spPr>
          <a:xfrm>
            <a:off x="12004383" y="6146594"/>
            <a:ext cx="508000" cy="50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C8622521-2F29-F542-80FC-902ABD109C27}"/>
              </a:ext>
            </a:extLst>
          </p:cNvPr>
          <p:cNvCxnSpPr>
            <a:cxnSpLocks/>
            <a:stCxn id="49" idx="0"/>
            <a:endCxn id="87" idx="4"/>
          </p:cNvCxnSpPr>
          <p:nvPr/>
        </p:nvCxnSpPr>
        <p:spPr>
          <a:xfrm flipV="1">
            <a:off x="11219385" y="6654595"/>
            <a:ext cx="1038999" cy="689369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B28F7E-4EA5-1E43-B9BF-E44C75248F2F}"/>
              </a:ext>
            </a:extLst>
          </p:cNvPr>
          <p:cNvSpPr/>
          <p:nvPr/>
        </p:nvSpPr>
        <p:spPr>
          <a:xfrm>
            <a:off x="359570" y="1153551"/>
            <a:ext cx="14400213" cy="74136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CF6AE95A-D0ED-7246-9EC1-5C3315523C8F}"/>
              </a:ext>
            </a:extLst>
          </p:cNvPr>
          <p:cNvSpPr txBox="1"/>
          <p:nvPr/>
        </p:nvSpPr>
        <p:spPr>
          <a:xfrm>
            <a:off x="527971" y="830954"/>
            <a:ext cx="31398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200" dirty="0" err="1"/>
              <a:t>BeeDeeM</a:t>
            </a:r>
            <a:r>
              <a:rPr lang="en-GB" sz="3200" dirty="0"/>
              <a:t> </a:t>
            </a:r>
            <a:r>
              <a:rPr lang="en-GB" sz="3200" i="1" dirty="0"/>
              <a:t>Indexer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A86DE0-59C5-4040-B5F5-C758A8A75F64}"/>
              </a:ext>
            </a:extLst>
          </p:cNvPr>
          <p:cNvSpPr/>
          <p:nvPr/>
        </p:nvSpPr>
        <p:spPr>
          <a:xfrm>
            <a:off x="429496" y="7916771"/>
            <a:ext cx="5187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(1) </a:t>
            </a:r>
            <a:r>
              <a:rPr lang="en-GB" sz="1600" dirty="0" err="1">
                <a:solidFill>
                  <a:prstClr val="black"/>
                </a:solidFill>
              </a:rPr>
              <a:t>Genbank</a:t>
            </a:r>
            <a:r>
              <a:rPr lang="en-GB" sz="1600" dirty="0">
                <a:solidFill>
                  <a:prstClr val="black"/>
                </a:solidFill>
              </a:rPr>
              <a:t>, </a:t>
            </a:r>
            <a:r>
              <a:rPr lang="en-GB" sz="1600" dirty="0" err="1">
                <a:solidFill>
                  <a:prstClr val="black"/>
                </a:solidFill>
              </a:rPr>
              <a:t>RefSeq</a:t>
            </a:r>
            <a:r>
              <a:rPr lang="en-GB" sz="1600" dirty="0">
                <a:solidFill>
                  <a:prstClr val="black"/>
                </a:solidFill>
              </a:rPr>
              <a:t>, ENA, </a:t>
            </a:r>
            <a:r>
              <a:rPr lang="en-GB" sz="1600" dirty="0" err="1">
                <a:solidFill>
                  <a:prstClr val="black"/>
                </a:solidFill>
              </a:rPr>
              <a:t>Uniprot</a:t>
            </a:r>
            <a:endParaRPr lang="en-GB" sz="1600" dirty="0">
              <a:solidFill>
                <a:prstClr val="black"/>
              </a:solidFill>
            </a:endParaRPr>
          </a:p>
          <a:p>
            <a:r>
              <a:rPr lang="en-GB" sz="1600" dirty="0">
                <a:solidFill>
                  <a:prstClr val="black"/>
                </a:solidFill>
              </a:rPr>
              <a:t>(2) Gene Ontology, Enzyme, </a:t>
            </a:r>
            <a:r>
              <a:rPr lang="en-GB" sz="1600" dirty="0" err="1">
                <a:solidFill>
                  <a:prstClr val="black"/>
                </a:solidFill>
              </a:rPr>
              <a:t>InterPro</a:t>
            </a:r>
            <a:r>
              <a:rPr lang="en-GB" sz="1600" dirty="0">
                <a:solidFill>
                  <a:prstClr val="black"/>
                </a:solidFill>
              </a:rPr>
              <a:t>, PFAM, NCBI Taxonomy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1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re 7">
            <a:extLst>
              <a:ext uri="{FF2B5EF4-FFF2-40B4-BE49-F238E27FC236}">
                <a16:creationId xmlns:a16="http://schemas.microsoft.com/office/drawing/2014/main" id="{AD74F92B-0B53-7B4A-88C5-689DE402EE37}"/>
              </a:ext>
            </a:extLst>
          </p:cNvPr>
          <p:cNvSpPr/>
          <p:nvPr/>
        </p:nvSpPr>
        <p:spPr>
          <a:xfrm>
            <a:off x="5657528" y="3042603"/>
            <a:ext cx="7239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Cylindre 11">
            <a:extLst>
              <a:ext uri="{FF2B5EF4-FFF2-40B4-BE49-F238E27FC236}">
                <a16:creationId xmlns:a16="http://schemas.microsoft.com/office/drawing/2014/main" id="{460583F6-C684-4A4A-BA03-817A97906298}"/>
              </a:ext>
            </a:extLst>
          </p:cNvPr>
          <p:cNvSpPr/>
          <p:nvPr/>
        </p:nvSpPr>
        <p:spPr>
          <a:xfrm>
            <a:off x="8200647" y="2985255"/>
            <a:ext cx="2019507" cy="7620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AE8E0-5F02-304B-959F-7ACD3DC6EC00}"/>
              </a:ext>
            </a:extLst>
          </p:cNvPr>
          <p:cNvSpPr/>
          <p:nvPr/>
        </p:nvSpPr>
        <p:spPr>
          <a:xfrm>
            <a:off x="5217121" y="2096389"/>
            <a:ext cx="1727200" cy="266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BLAST format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066919-4312-6749-A9B6-A49A5E17BDAF}"/>
              </a:ext>
            </a:extLst>
          </p:cNvPr>
          <p:cNvSpPr/>
          <p:nvPr/>
        </p:nvSpPr>
        <p:spPr>
          <a:xfrm>
            <a:off x="8061554" y="2096389"/>
            <a:ext cx="2297692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Lucene index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B28F7E-4EA5-1E43-B9BF-E44C75248F2F}"/>
              </a:ext>
            </a:extLst>
          </p:cNvPr>
          <p:cNvSpPr/>
          <p:nvPr/>
        </p:nvSpPr>
        <p:spPr>
          <a:xfrm>
            <a:off x="359570" y="1153551"/>
            <a:ext cx="14400213" cy="74136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CF6AE95A-D0ED-7246-9EC1-5C3315523C8F}"/>
              </a:ext>
            </a:extLst>
          </p:cNvPr>
          <p:cNvSpPr txBox="1"/>
          <p:nvPr/>
        </p:nvSpPr>
        <p:spPr>
          <a:xfrm>
            <a:off x="527971" y="830954"/>
            <a:ext cx="475861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200" dirty="0" err="1"/>
              <a:t>BeeDeeM</a:t>
            </a:r>
            <a:r>
              <a:rPr lang="en-GB" sz="3200" dirty="0"/>
              <a:t> </a:t>
            </a:r>
            <a:r>
              <a:rPr lang="en-GB" sz="3200" i="1" dirty="0"/>
              <a:t>“BCO” Annotator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C067F2A-D69B-824B-A563-24AAC1A9FC83}"/>
              </a:ext>
            </a:extLst>
          </p:cNvPr>
          <p:cNvGrpSpPr/>
          <p:nvPr/>
        </p:nvGrpSpPr>
        <p:grpSpPr>
          <a:xfrm>
            <a:off x="740286" y="6033835"/>
            <a:ext cx="1357409" cy="581513"/>
            <a:chOff x="4991100" y="1041400"/>
            <a:chExt cx="1625600" cy="952500"/>
          </a:xfrm>
        </p:grpSpPr>
        <p:sp>
          <p:nvSpPr>
            <p:cNvPr id="37" name="Rectangle avec coin rogné  36">
              <a:extLst>
                <a:ext uri="{FF2B5EF4-FFF2-40B4-BE49-F238E27FC236}">
                  <a16:creationId xmlns:a16="http://schemas.microsoft.com/office/drawing/2014/main" id="{0CC67C39-29B5-004B-96AE-B698CD415155}"/>
                </a:ext>
              </a:extLst>
            </p:cNvPr>
            <p:cNvSpPr/>
            <p:nvPr/>
          </p:nvSpPr>
          <p:spPr>
            <a:xfrm>
              <a:off x="4991100" y="1041400"/>
              <a:ext cx="1625600" cy="9525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E62C51D-19D8-1844-9510-776DB098A79B}"/>
                </a:ext>
              </a:extLst>
            </p:cNvPr>
            <p:cNvSpPr txBox="1"/>
            <p:nvPr/>
          </p:nvSpPr>
          <p:spPr>
            <a:xfrm>
              <a:off x="5263729" y="1265584"/>
              <a:ext cx="1080340" cy="504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Query file</a:t>
              </a:r>
            </a:p>
          </p:txBody>
        </p:sp>
      </p:grpSp>
      <p:sp>
        <p:nvSpPr>
          <p:cNvPr id="39" name="Hexagone 38">
            <a:extLst>
              <a:ext uri="{FF2B5EF4-FFF2-40B4-BE49-F238E27FC236}">
                <a16:creationId xmlns:a16="http://schemas.microsoft.com/office/drawing/2014/main" id="{8A1CC9AC-BA70-404E-85BF-F95460F94796}"/>
              </a:ext>
            </a:extLst>
          </p:cNvPr>
          <p:cNvSpPr/>
          <p:nvPr/>
        </p:nvSpPr>
        <p:spPr>
          <a:xfrm>
            <a:off x="3199559" y="5932000"/>
            <a:ext cx="1426830" cy="75153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BLAST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PLAST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Diamond</a:t>
            </a:r>
          </a:p>
        </p:txBody>
      </p:sp>
      <p:cxnSp>
        <p:nvCxnSpPr>
          <p:cNvPr id="40" name="Connecteur en angle 39">
            <a:extLst>
              <a:ext uri="{FF2B5EF4-FFF2-40B4-BE49-F238E27FC236}">
                <a16:creationId xmlns:a16="http://schemas.microsoft.com/office/drawing/2014/main" id="{EDF35AEE-72A8-4C40-BB40-32DFAEC05A7E}"/>
              </a:ext>
            </a:extLst>
          </p:cNvPr>
          <p:cNvCxnSpPr>
            <a:cxnSpLocks/>
            <a:stCxn id="8" idx="3"/>
            <a:endCxn id="39" idx="4"/>
          </p:cNvCxnSpPr>
          <p:nvPr/>
        </p:nvCxnSpPr>
        <p:spPr>
          <a:xfrm rot="5400000">
            <a:off x="3639763" y="3552283"/>
            <a:ext cx="2127397" cy="26320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F1D0429-5546-FA48-8CE6-8BEF9993902D}"/>
              </a:ext>
            </a:extLst>
          </p:cNvPr>
          <p:cNvCxnSpPr>
            <a:stCxn id="37" idx="0"/>
            <a:endCxn id="39" idx="3"/>
          </p:cNvCxnSpPr>
          <p:nvPr/>
        </p:nvCxnSpPr>
        <p:spPr>
          <a:xfrm flipV="1">
            <a:off x="2097695" y="6307767"/>
            <a:ext cx="1101865" cy="16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81C7CD4-FC37-C840-8749-18324A440B19}"/>
              </a:ext>
            </a:extLst>
          </p:cNvPr>
          <p:cNvGrpSpPr/>
          <p:nvPr/>
        </p:nvGrpSpPr>
        <p:grpSpPr>
          <a:xfrm>
            <a:off x="5691649" y="6017010"/>
            <a:ext cx="1357409" cy="581513"/>
            <a:chOff x="4991100" y="1041400"/>
            <a:chExt cx="1625600" cy="952500"/>
          </a:xfrm>
        </p:grpSpPr>
        <p:sp>
          <p:nvSpPr>
            <p:cNvPr id="46" name="Rectangle avec coin rogné  45">
              <a:extLst>
                <a:ext uri="{FF2B5EF4-FFF2-40B4-BE49-F238E27FC236}">
                  <a16:creationId xmlns:a16="http://schemas.microsoft.com/office/drawing/2014/main" id="{B183CA51-D707-DD47-9A67-F77DEACF6EB2}"/>
                </a:ext>
              </a:extLst>
            </p:cNvPr>
            <p:cNvSpPr/>
            <p:nvPr/>
          </p:nvSpPr>
          <p:spPr>
            <a:xfrm>
              <a:off x="4991100" y="1041400"/>
              <a:ext cx="1625600" cy="9525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5057B85-E626-934D-BB1F-9F7D0C3FFDCD}"/>
                </a:ext>
              </a:extLst>
            </p:cNvPr>
            <p:cNvSpPr txBox="1"/>
            <p:nvPr/>
          </p:nvSpPr>
          <p:spPr>
            <a:xfrm>
              <a:off x="5263729" y="1265584"/>
              <a:ext cx="927607" cy="504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XML file</a:t>
              </a:r>
            </a:p>
          </p:txBody>
        </p:sp>
      </p:grpSp>
      <p:sp>
        <p:nvSpPr>
          <p:cNvPr id="52" name="Rectangle avec coin rogné  51">
            <a:extLst>
              <a:ext uri="{FF2B5EF4-FFF2-40B4-BE49-F238E27FC236}">
                <a16:creationId xmlns:a16="http://schemas.microsoft.com/office/drawing/2014/main" id="{17EFC5A8-27F3-464E-9969-DB5753A9E3A0}"/>
              </a:ext>
            </a:extLst>
          </p:cNvPr>
          <p:cNvSpPr/>
          <p:nvPr/>
        </p:nvSpPr>
        <p:spPr>
          <a:xfrm>
            <a:off x="11709765" y="6017010"/>
            <a:ext cx="1273852" cy="58151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7710BE0-83AC-9545-B151-BD8D31312399}"/>
              </a:ext>
            </a:extLst>
          </p:cNvPr>
          <p:cNvSpPr txBox="1"/>
          <p:nvPr/>
        </p:nvSpPr>
        <p:spPr>
          <a:xfrm>
            <a:off x="11756359" y="6153877"/>
            <a:ext cx="122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Annotated file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3C20256-BC2B-0B4A-84FF-54FF804A7A29}"/>
              </a:ext>
            </a:extLst>
          </p:cNvPr>
          <p:cNvCxnSpPr>
            <a:cxnSpLocks/>
            <a:stCxn id="39" idx="0"/>
            <a:endCxn id="46" idx="2"/>
          </p:cNvCxnSpPr>
          <p:nvPr/>
        </p:nvCxnSpPr>
        <p:spPr>
          <a:xfrm>
            <a:off x="4626390" y="6307766"/>
            <a:ext cx="10652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BCB488C-6A52-AF46-8F90-707112FD808F}"/>
              </a:ext>
            </a:extLst>
          </p:cNvPr>
          <p:cNvCxnSpPr>
            <a:cxnSpLocks/>
            <a:stCxn id="46" idx="0"/>
            <a:endCxn id="58" idx="3"/>
          </p:cNvCxnSpPr>
          <p:nvPr/>
        </p:nvCxnSpPr>
        <p:spPr>
          <a:xfrm flipV="1">
            <a:off x="7049057" y="6295680"/>
            <a:ext cx="1138472" cy="12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exagone 57">
            <a:extLst>
              <a:ext uri="{FF2B5EF4-FFF2-40B4-BE49-F238E27FC236}">
                <a16:creationId xmlns:a16="http://schemas.microsoft.com/office/drawing/2014/main" id="{ECA8D4D3-9F1A-3741-B0F2-409AB2E0C88F}"/>
              </a:ext>
            </a:extLst>
          </p:cNvPr>
          <p:cNvSpPr/>
          <p:nvPr/>
        </p:nvSpPr>
        <p:spPr>
          <a:xfrm>
            <a:off x="8187530" y="5919913"/>
            <a:ext cx="2019507" cy="75153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BeeDeeM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i="1" dirty="0">
                <a:solidFill>
                  <a:schemeClr val="tx1"/>
                </a:solidFill>
              </a:rPr>
              <a:t>Annotator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48FE5E-E9F0-334C-A2CF-320B77381CBB}"/>
              </a:ext>
            </a:extLst>
          </p:cNvPr>
          <p:cNvSpPr/>
          <p:nvPr/>
        </p:nvSpPr>
        <p:spPr>
          <a:xfrm>
            <a:off x="5859352" y="6586437"/>
            <a:ext cx="13894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Contains:</a:t>
            </a:r>
          </a:p>
          <a:p>
            <a:r>
              <a:rPr lang="en-GB" sz="1600" dirty="0">
                <a:solidFill>
                  <a:prstClr val="black"/>
                </a:solidFill>
              </a:rPr>
              <a:t>- Hits</a:t>
            </a:r>
          </a:p>
          <a:p>
            <a:r>
              <a:rPr lang="en-GB" sz="1600" b="1" dirty="0">
                <a:solidFill>
                  <a:prstClr val="black"/>
                </a:solidFill>
              </a:rPr>
              <a:t>- Ontology IDs</a:t>
            </a:r>
            <a:endParaRPr lang="en-GB" sz="20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9EBA88-9A40-DA40-BF20-8A3F3C8FF8AC}"/>
              </a:ext>
            </a:extLst>
          </p:cNvPr>
          <p:cNvSpPr/>
          <p:nvPr/>
        </p:nvSpPr>
        <p:spPr>
          <a:xfrm>
            <a:off x="11656010" y="6624356"/>
            <a:ext cx="2556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Contains:</a:t>
            </a:r>
          </a:p>
          <a:p>
            <a:r>
              <a:rPr lang="en-GB" sz="1600" dirty="0">
                <a:solidFill>
                  <a:prstClr val="black"/>
                </a:solidFill>
              </a:rPr>
              <a:t>- Hits</a:t>
            </a:r>
          </a:p>
          <a:p>
            <a:r>
              <a:rPr lang="en-GB" sz="1600" b="1" dirty="0">
                <a:solidFill>
                  <a:prstClr val="black"/>
                </a:solidFill>
              </a:rPr>
              <a:t>- Ontology IDs &amp; Definitions</a:t>
            </a:r>
            <a:endParaRPr lang="en-GB" sz="2000" b="1" dirty="0"/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10D4F1B3-CAE9-0C4C-8153-5B6CEC616A28}"/>
              </a:ext>
            </a:extLst>
          </p:cNvPr>
          <p:cNvCxnSpPr>
            <a:cxnSpLocks/>
          </p:cNvCxnSpPr>
          <p:nvPr/>
        </p:nvCxnSpPr>
        <p:spPr>
          <a:xfrm flipV="1">
            <a:off x="8999362" y="3894427"/>
            <a:ext cx="0" cy="1944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4EBE30E-1719-F140-B3C6-9243307D80FD}"/>
              </a:ext>
            </a:extLst>
          </p:cNvPr>
          <p:cNvSpPr/>
          <p:nvPr/>
        </p:nvSpPr>
        <p:spPr>
          <a:xfrm rot="16262557">
            <a:off x="8234467" y="4672133"/>
            <a:ext cx="1251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Ontology IDs</a:t>
            </a:r>
            <a:endParaRPr lang="en-GB" sz="2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70063C-970B-EA4B-9858-140FBB78DCE4}"/>
              </a:ext>
            </a:extLst>
          </p:cNvPr>
          <p:cNvSpPr/>
          <p:nvPr/>
        </p:nvSpPr>
        <p:spPr>
          <a:xfrm rot="16133504">
            <a:off x="8956646" y="4666870"/>
            <a:ext cx="1086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Ontology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>Definitions</a:t>
            </a:r>
            <a:endParaRPr lang="en-GB" sz="2000" dirty="0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4822FB2-D046-D54A-8014-EE74297EB385}"/>
              </a:ext>
            </a:extLst>
          </p:cNvPr>
          <p:cNvCxnSpPr>
            <a:cxnSpLocks/>
          </p:cNvCxnSpPr>
          <p:nvPr/>
        </p:nvCxnSpPr>
        <p:spPr>
          <a:xfrm flipV="1">
            <a:off x="9264305" y="3920215"/>
            <a:ext cx="0" cy="194479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9FDF83DA-8E5E-9341-8321-B7C2A52A9EED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>
            <a:off x="10207037" y="6295680"/>
            <a:ext cx="1502729" cy="12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8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re 7">
            <a:extLst>
              <a:ext uri="{FF2B5EF4-FFF2-40B4-BE49-F238E27FC236}">
                <a16:creationId xmlns:a16="http://schemas.microsoft.com/office/drawing/2014/main" id="{AD74F92B-0B53-7B4A-88C5-689DE402EE37}"/>
              </a:ext>
            </a:extLst>
          </p:cNvPr>
          <p:cNvSpPr/>
          <p:nvPr/>
        </p:nvSpPr>
        <p:spPr>
          <a:xfrm>
            <a:off x="5657528" y="3042603"/>
            <a:ext cx="7239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Cylindre 11">
            <a:extLst>
              <a:ext uri="{FF2B5EF4-FFF2-40B4-BE49-F238E27FC236}">
                <a16:creationId xmlns:a16="http://schemas.microsoft.com/office/drawing/2014/main" id="{460583F6-C684-4A4A-BA03-817A97906298}"/>
              </a:ext>
            </a:extLst>
          </p:cNvPr>
          <p:cNvSpPr/>
          <p:nvPr/>
        </p:nvSpPr>
        <p:spPr>
          <a:xfrm>
            <a:off x="8200647" y="2985255"/>
            <a:ext cx="2019507" cy="7620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AE8E0-5F02-304B-959F-7ACD3DC6EC00}"/>
              </a:ext>
            </a:extLst>
          </p:cNvPr>
          <p:cNvSpPr/>
          <p:nvPr/>
        </p:nvSpPr>
        <p:spPr>
          <a:xfrm>
            <a:off x="5217121" y="2096389"/>
            <a:ext cx="1727200" cy="266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BLAST format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066919-4312-6749-A9B6-A49A5E17BDAF}"/>
              </a:ext>
            </a:extLst>
          </p:cNvPr>
          <p:cNvSpPr/>
          <p:nvPr/>
        </p:nvSpPr>
        <p:spPr>
          <a:xfrm>
            <a:off x="8061554" y="2096389"/>
            <a:ext cx="2297692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Lucene index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B28F7E-4EA5-1E43-B9BF-E44C75248F2F}"/>
              </a:ext>
            </a:extLst>
          </p:cNvPr>
          <p:cNvSpPr/>
          <p:nvPr/>
        </p:nvSpPr>
        <p:spPr>
          <a:xfrm>
            <a:off x="359570" y="1153551"/>
            <a:ext cx="14400213" cy="74136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CF6AE95A-D0ED-7246-9EC1-5C3315523C8F}"/>
              </a:ext>
            </a:extLst>
          </p:cNvPr>
          <p:cNvSpPr txBox="1"/>
          <p:nvPr/>
        </p:nvSpPr>
        <p:spPr>
          <a:xfrm>
            <a:off x="527971" y="830954"/>
            <a:ext cx="463780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200" dirty="0" err="1"/>
              <a:t>BeeDeeM</a:t>
            </a:r>
            <a:r>
              <a:rPr lang="en-GB" sz="3200" dirty="0"/>
              <a:t> </a:t>
            </a:r>
            <a:r>
              <a:rPr lang="en-GB" sz="3200" i="1" dirty="0"/>
              <a:t>“Full” Annotator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C067F2A-D69B-824B-A563-24AAC1A9FC83}"/>
              </a:ext>
            </a:extLst>
          </p:cNvPr>
          <p:cNvGrpSpPr/>
          <p:nvPr/>
        </p:nvGrpSpPr>
        <p:grpSpPr>
          <a:xfrm>
            <a:off x="740286" y="6033835"/>
            <a:ext cx="1357409" cy="581513"/>
            <a:chOff x="4991100" y="1041400"/>
            <a:chExt cx="1625600" cy="952500"/>
          </a:xfrm>
        </p:grpSpPr>
        <p:sp>
          <p:nvSpPr>
            <p:cNvPr id="37" name="Rectangle avec coin rogné  36">
              <a:extLst>
                <a:ext uri="{FF2B5EF4-FFF2-40B4-BE49-F238E27FC236}">
                  <a16:creationId xmlns:a16="http://schemas.microsoft.com/office/drawing/2014/main" id="{0CC67C39-29B5-004B-96AE-B698CD415155}"/>
                </a:ext>
              </a:extLst>
            </p:cNvPr>
            <p:cNvSpPr/>
            <p:nvPr/>
          </p:nvSpPr>
          <p:spPr>
            <a:xfrm>
              <a:off x="4991100" y="1041400"/>
              <a:ext cx="1625600" cy="9525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E62C51D-19D8-1844-9510-776DB098A79B}"/>
                </a:ext>
              </a:extLst>
            </p:cNvPr>
            <p:cNvSpPr txBox="1"/>
            <p:nvPr/>
          </p:nvSpPr>
          <p:spPr>
            <a:xfrm>
              <a:off x="5263729" y="1265584"/>
              <a:ext cx="1080340" cy="504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Query file</a:t>
              </a:r>
            </a:p>
          </p:txBody>
        </p:sp>
      </p:grpSp>
      <p:sp>
        <p:nvSpPr>
          <p:cNvPr id="39" name="Hexagone 38">
            <a:extLst>
              <a:ext uri="{FF2B5EF4-FFF2-40B4-BE49-F238E27FC236}">
                <a16:creationId xmlns:a16="http://schemas.microsoft.com/office/drawing/2014/main" id="{8A1CC9AC-BA70-404E-85BF-F95460F94796}"/>
              </a:ext>
            </a:extLst>
          </p:cNvPr>
          <p:cNvSpPr/>
          <p:nvPr/>
        </p:nvSpPr>
        <p:spPr>
          <a:xfrm>
            <a:off x="3199559" y="5932000"/>
            <a:ext cx="1426830" cy="75153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BLAST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PLAST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Diamond</a:t>
            </a:r>
          </a:p>
        </p:txBody>
      </p:sp>
      <p:cxnSp>
        <p:nvCxnSpPr>
          <p:cNvPr id="40" name="Connecteur en angle 39">
            <a:extLst>
              <a:ext uri="{FF2B5EF4-FFF2-40B4-BE49-F238E27FC236}">
                <a16:creationId xmlns:a16="http://schemas.microsoft.com/office/drawing/2014/main" id="{EDF35AEE-72A8-4C40-BB40-32DFAEC05A7E}"/>
              </a:ext>
            </a:extLst>
          </p:cNvPr>
          <p:cNvCxnSpPr>
            <a:cxnSpLocks/>
            <a:stCxn id="8" idx="3"/>
            <a:endCxn id="39" idx="4"/>
          </p:cNvCxnSpPr>
          <p:nvPr/>
        </p:nvCxnSpPr>
        <p:spPr>
          <a:xfrm rot="5400000">
            <a:off x="3639763" y="3552283"/>
            <a:ext cx="2127397" cy="26320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F1D0429-5546-FA48-8CE6-8BEF9993902D}"/>
              </a:ext>
            </a:extLst>
          </p:cNvPr>
          <p:cNvCxnSpPr>
            <a:stCxn id="37" idx="0"/>
            <a:endCxn id="39" idx="3"/>
          </p:cNvCxnSpPr>
          <p:nvPr/>
        </p:nvCxnSpPr>
        <p:spPr>
          <a:xfrm flipV="1">
            <a:off x="2097695" y="6307767"/>
            <a:ext cx="1101865" cy="16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81C7CD4-FC37-C840-8749-18324A440B19}"/>
              </a:ext>
            </a:extLst>
          </p:cNvPr>
          <p:cNvGrpSpPr/>
          <p:nvPr/>
        </p:nvGrpSpPr>
        <p:grpSpPr>
          <a:xfrm>
            <a:off x="5691649" y="6017010"/>
            <a:ext cx="1357409" cy="581513"/>
            <a:chOff x="4991100" y="1041400"/>
            <a:chExt cx="1625600" cy="952500"/>
          </a:xfrm>
        </p:grpSpPr>
        <p:sp>
          <p:nvSpPr>
            <p:cNvPr id="46" name="Rectangle avec coin rogné  45">
              <a:extLst>
                <a:ext uri="{FF2B5EF4-FFF2-40B4-BE49-F238E27FC236}">
                  <a16:creationId xmlns:a16="http://schemas.microsoft.com/office/drawing/2014/main" id="{B183CA51-D707-DD47-9A67-F77DEACF6EB2}"/>
                </a:ext>
              </a:extLst>
            </p:cNvPr>
            <p:cNvSpPr/>
            <p:nvPr/>
          </p:nvSpPr>
          <p:spPr>
            <a:xfrm>
              <a:off x="4991100" y="1041400"/>
              <a:ext cx="1625600" cy="9525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5057B85-E626-934D-BB1F-9F7D0C3FFDCD}"/>
                </a:ext>
              </a:extLst>
            </p:cNvPr>
            <p:cNvSpPr txBox="1"/>
            <p:nvPr/>
          </p:nvSpPr>
          <p:spPr>
            <a:xfrm>
              <a:off x="5263729" y="1265584"/>
              <a:ext cx="927607" cy="504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XML file</a:t>
              </a:r>
            </a:p>
          </p:txBody>
        </p:sp>
      </p:grpSp>
      <p:sp>
        <p:nvSpPr>
          <p:cNvPr id="52" name="Rectangle avec coin rogné  51">
            <a:extLst>
              <a:ext uri="{FF2B5EF4-FFF2-40B4-BE49-F238E27FC236}">
                <a16:creationId xmlns:a16="http://schemas.microsoft.com/office/drawing/2014/main" id="{17EFC5A8-27F3-464E-9969-DB5753A9E3A0}"/>
              </a:ext>
            </a:extLst>
          </p:cNvPr>
          <p:cNvSpPr/>
          <p:nvPr/>
        </p:nvSpPr>
        <p:spPr>
          <a:xfrm>
            <a:off x="11709765" y="6017010"/>
            <a:ext cx="1273852" cy="58151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7710BE0-83AC-9545-B151-BD8D31312399}"/>
              </a:ext>
            </a:extLst>
          </p:cNvPr>
          <p:cNvSpPr txBox="1"/>
          <p:nvPr/>
        </p:nvSpPr>
        <p:spPr>
          <a:xfrm>
            <a:off x="11756359" y="6153877"/>
            <a:ext cx="122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Annotated file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3C20256-BC2B-0B4A-84FF-54FF804A7A29}"/>
              </a:ext>
            </a:extLst>
          </p:cNvPr>
          <p:cNvCxnSpPr>
            <a:cxnSpLocks/>
            <a:stCxn id="39" idx="0"/>
            <a:endCxn id="46" idx="2"/>
          </p:cNvCxnSpPr>
          <p:nvPr/>
        </p:nvCxnSpPr>
        <p:spPr>
          <a:xfrm>
            <a:off x="4626390" y="6307766"/>
            <a:ext cx="10652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BCB488C-6A52-AF46-8F90-707112FD808F}"/>
              </a:ext>
            </a:extLst>
          </p:cNvPr>
          <p:cNvCxnSpPr>
            <a:cxnSpLocks/>
            <a:stCxn id="46" idx="0"/>
            <a:endCxn id="58" idx="3"/>
          </p:cNvCxnSpPr>
          <p:nvPr/>
        </p:nvCxnSpPr>
        <p:spPr>
          <a:xfrm flipV="1">
            <a:off x="7049057" y="6295680"/>
            <a:ext cx="1138472" cy="12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exagone 57">
            <a:extLst>
              <a:ext uri="{FF2B5EF4-FFF2-40B4-BE49-F238E27FC236}">
                <a16:creationId xmlns:a16="http://schemas.microsoft.com/office/drawing/2014/main" id="{ECA8D4D3-9F1A-3741-B0F2-409AB2E0C88F}"/>
              </a:ext>
            </a:extLst>
          </p:cNvPr>
          <p:cNvSpPr/>
          <p:nvPr/>
        </p:nvSpPr>
        <p:spPr>
          <a:xfrm>
            <a:off x="8187530" y="5919913"/>
            <a:ext cx="2019507" cy="75153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BeeDeeM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i="1" dirty="0">
                <a:solidFill>
                  <a:schemeClr val="tx1"/>
                </a:solidFill>
              </a:rPr>
              <a:t>Annotator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48FE5E-E9F0-334C-A2CF-320B77381CBB}"/>
              </a:ext>
            </a:extLst>
          </p:cNvPr>
          <p:cNvSpPr/>
          <p:nvPr/>
        </p:nvSpPr>
        <p:spPr>
          <a:xfrm>
            <a:off x="5859352" y="6586437"/>
            <a:ext cx="13894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Contains:</a:t>
            </a:r>
          </a:p>
          <a:p>
            <a:r>
              <a:rPr lang="en-GB" sz="1600" dirty="0">
                <a:solidFill>
                  <a:prstClr val="black"/>
                </a:solidFill>
              </a:rPr>
              <a:t>- Hits</a:t>
            </a:r>
          </a:p>
          <a:p>
            <a:r>
              <a:rPr lang="en-GB" sz="1600" b="1" dirty="0">
                <a:solidFill>
                  <a:prstClr val="black"/>
                </a:solidFill>
              </a:rPr>
              <a:t>- Ontology IDs</a:t>
            </a:r>
            <a:endParaRPr lang="en-GB" sz="20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9EBA88-9A40-DA40-BF20-8A3F3C8FF8AC}"/>
              </a:ext>
            </a:extLst>
          </p:cNvPr>
          <p:cNvSpPr/>
          <p:nvPr/>
        </p:nvSpPr>
        <p:spPr>
          <a:xfrm>
            <a:off x="11656010" y="6624355"/>
            <a:ext cx="2556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Contains:</a:t>
            </a:r>
          </a:p>
          <a:p>
            <a:r>
              <a:rPr lang="en-GB" sz="1600" dirty="0">
                <a:solidFill>
                  <a:prstClr val="black"/>
                </a:solidFill>
              </a:rPr>
              <a:t>- Hits</a:t>
            </a:r>
          </a:p>
          <a:p>
            <a:r>
              <a:rPr lang="en-GB" sz="1600" b="1" dirty="0">
                <a:solidFill>
                  <a:prstClr val="black"/>
                </a:solidFill>
              </a:rPr>
              <a:t>- Ontology IDs &amp; Definitions</a:t>
            </a:r>
          </a:p>
          <a:p>
            <a:r>
              <a:rPr lang="en-GB" sz="1600" b="1" dirty="0"/>
              <a:t>- Feature Tables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10D4F1B3-CAE9-0C4C-8153-5B6CEC616A28}"/>
              </a:ext>
            </a:extLst>
          </p:cNvPr>
          <p:cNvCxnSpPr>
            <a:cxnSpLocks/>
          </p:cNvCxnSpPr>
          <p:nvPr/>
        </p:nvCxnSpPr>
        <p:spPr>
          <a:xfrm flipV="1">
            <a:off x="8408514" y="3894427"/>
            <a:ext cx="0" cy="1944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4EBE30E-1719-F140-B3C6-9243307D80FD}"/>
              </a:ext>
            </a:extLst>
          </p:cNvPr>
          <p:cNvSpPr/>
          <p:nvPr/>
        </p:nvSpPr>
        <p:spPr>
          <a:xfrm rot="16262557">
            <a:off x="7643619" y="4672133"/>
            <a:ext cx="1251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Ontology IDs</a:t>
            </a:r>
            <a:endParaRPr lang="en-GB" sz="2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70063C-970B-EA4B-9858-140FBB78DCE4}"/>
              </a:ext>
            </a:extLst>
          </p:cNvPr>
          <p:cNvSpPr/>
          <p:nvPr/>
        </p:nvSpPr>
        <p:spPr>
          <a:xfrm rot="16133504">
            <a:off x="8365798" y="4666870"/>
            <a:ext cx="1086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Ontology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>Definitions</a:t>
            </a:r>
            <a:endParaRPr lang="en-GB" sz="2000" dirty="0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4822FB2-D046-D54A-8014-EE74297EB385}"/>
              </a:ext>
            </a:extLst>
          </p:cNvPr>
          <p:cNvCxnSpPr>
            <a:cxnSpLocks/>
          </p:cNvCxnSpPr>
          <p:nvPr/>
        </p:nvCxnSpPr>
        <p:spPr>
          <a:xfrm flipV="1">
            <a:off x="8673457" y="3920215"/>
            <a:ext cx="0" cy="194479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9FDF83DA-8E5E-9341-8321-B7C2A52A9EED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>
            <a:off x="10207037" y="6295680"/>
            <a:ext cx="1502729" cy="12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147004-D82A-974F-8055-4C4AA3BEA339}"/>
              </a:ext>
            </a:extLst>
          </p:cNvPr>
          <p:cNvCxnSpPr>
            <a:cxnSpLocks/>
          </p:cNvCxnSpPr>
          <p:nvPr/>
        </p:nvCxnSpPr>
        <p:spPr>
          <a:xfrm flipV="1">
            <a:off x="9755298" y="3894427"/>
            <a:ext cx="0" cy="1944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0CA8BC-8DAC-404A-8973-E352EB3192D4}"/>
              </a:ext>
            </a:extLst>
          </p:cNvPr>
          <p:cNvSpPr/>
          <p:nvPr/>
        </p:nvSpPr>
        <p:spPr>
          <a:xfrm rot="16262557">
            <a:off x="9249738" y="4672133"/>
            <a:ext cx="73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Hit IDs</a:t>
            </a:r>
            <a:endParaRPr lang="en-GB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6B5815-3D35-B240-9090-272D5514B629}"/>
              </a:ext>
            </a:extLst>
          </p:cNvPr>
          <p:cNvSpPr/>
          <p:nvPr/>
        </p:nvSpPr>
        <p:spPr>
          <a:xfrm rot="16133504">
            <a:off x="9844543" y="4666870"/>
            <a:ext cx="823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Feature</a:t>
            </a:r>
          </a:p>
          <a:p>
            <a:r>
              <a:rPr lang="en-GB" sz="1600" dirty="0">
                <a:solidFill>
                  <a:prstClr val="black"/>
                </a:solidFill>
              </a:rPr>
              <a:t>Tables</a:t>
            </a:r>
            <a:endParaRPr lang="en-GB" sz="20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D3B467A-31BC-E446-9A95-9202E2B2314F}"/>
              </a:ext>
            </a:extLst>
          </p:cNvPr>
          <p:cNvCxnSpPr>
            <a:cxnSpLocks/>
          </p:cNvCxnSpPr>
          <p:nvPr/>
        </p:nvCxnSpPr>
        <p:spPr>
          <a:xfrm flipV="1">
            <a:off x="10020241" y="3920215"/>
            <a:ext cx="0" cy="194479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9914DE6F-FBCE-ED4C-98AB-13431B1DEBBF}"/>
              </a:ext>
            </a:extLst>
          </p:cNvPr>
          <p:cNvSpPr txBox="1"/>
          <p:nvPr/>
        </p:nvSpPr>
        <p:spPr>
          <a:xfrm>
            <a:off x="6944322" y="8099707"/>
            <a:ext cx="502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Takes more CPU time and RAM than BCO processing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582718A-107B-AD41-883F-EF6EE7DF1961}"/>
              </a:ext>
            </a:extLst>
          </p:cNvPr>
          <p:cNvCxnSpPr/>
          <p:nvPr/>
        </p:nvCxnSpPr>
        <p:spPr>
          <a:xfrm flipV="1">
            <a:off x="9197282" y="6902369"/>
            <a:ext cx="0" cy="103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44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190</Words>
  <Application>Microsoft Macintosh PowerPoint</Application>
  <PresentationFormat>Personnalisé</PresentationFormat>
  <Paragraphs>69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Manager/>
  <Company>Plealog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BeeDeem sketches for user manual</dc:title>
  <dc:subject/>
  <dc:creator>Patrick DURAND</dc:creator>
  <cp:keywords/>
  <dc:description/>
  <cp:lastModifiedBy>Patrick DURAND</cp:lastModifiedBy>
  <cp:revision>20</cp:revision>
  <dcterms:created xsi:type="dcterms:W3CDTF">2021-06-25T12:24:18Z</dcterms:created>
  <dcterms:modified xsi:type="dcterms:W3CDTF">2021-06-25T16:11:23Z</dcterms:modified>
  <cp:category/>
</cp:coreProperties>
</file>