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0" r:id="rId1"/>
  </p:sldMasterIdLst>
  <p:notesMasterIdLst>
    <p:notesMasterId r:id="rId12"/>
  </p:notesMasterIdLst>
  <p:handoutMasterIdLst>
    <p:handoutMasterId r:id="rId13"/>
  </p:handoutMasterIdLst>
  <p:sldIdLst>
    <p:sldId id="256" r:id="rId2"/>
    <p:sldId id="257" r:id="rId3"/>
    <p:sldId id="264" r:id="rId4"/>
    <p:sldId id="261" r:id="rId5"/>
    <p:sldId id="262" r:id="rId6"/>
    <p:sldId id="263" r:id="rId7"/>
    <p:sldId id="265" r:id="rId8"/>
    <p:sldId id="258" r:id="rId9"/>
    <p:sldId id="259" r:id="rId10"/>
    <p:sldId id="260" r:id="rId11"/>
  </p:sldIdLst>
  <p:sldSz cx="12192000" cy="6858000"/>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356" autoAdjust="0"/>
  </p:normalViewPr>
  <p:slideViewPr>
    <p:cSldViewPr snapToGrid="0">
      <p:cViewPr varScale="1">
        <p:scale>
          <a:sx n="81" d="100"/>
          <a:sy n="81" d="100"/>
        </p:scale>
        <p:origin x="912"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ru-RU" smtClean="0"/>
              <a:t>Държавен изпит за придобиване на трета степен на професионална квалификация – част по теория на професията</a:t>
            </a:r>
            <a:endParaRPr lang="bg-BG"/>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D7545A-D08E-4DF5-A378-8809D7ECFDDE}" type="datetimeFigureOut">
              <a:rPr lang="bg-BG" smtClean="0"/>
              <a:t>19.5.2024 г.</a:t>
            </a:fld>
            <a:endParaRPr lang="bg-BG"/>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C9AA342-C897-433D-A24F-11AC58AD3B98}" type="slidenum">
              <a:rPr lang="bg-BG" smtClean="0"/>
              <a:t>‹#›</a:t>
            </a:fld>
            <a:endParaRPr lang="bg-BG"/>
          </a:p>
        </p:txBody>
      </p:sp>
    </p:spTree>
    <p:extLst>
      <p:ext uri="{BB962C8B-B14F-4D97-AF65-F5344CB8AC3E}">
        <p14:creationId xmlns:p14="http://schemas.microsoft.com/office/powerpoint/2010/main" val="3307595619"/>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ru-RU" smtClean="0"/>
              <a:t>Държавен изпит за придобиване на трета степен на професионална квалификация – част по теория на професията</a:t>
            </a:r>
            <a:endParaRPr lang="bg-B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7D60EE-26AA-4C09-B55F-8384F76E341D}" type="datetimeFigureOut">
              <a:rPr lang="bg-BG" smtClean="0"/>
              <a:t>19.5.2024 г.</a:t>
            </a:fld>
            <a:endParaRPr lang="bg-B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bg-B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07A54E-596B-47A6-8C76-2A83CDB3619E}" type="slidenum">
              <a:rPr lang="bg-BG" smtClean="0"/>
              <a:t>‹#›</a:t>
            </a:fld>
            <a:endParaRPr lang="bg-BG"/>
          </a:p>
        </p:txBody>
      </p:sp>
    </p:spTree>
    <p:extLst>
      <p:ext uri="{BB962C8B-B14F-4D97-AF65-F5344CB8AC3E}">
        <p14:creationId xmlns:p14="http://schemas.microsoft.com/office/powerpoint/2010/main" val="3885038835"/>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Уважаема г-жо Директор, Уважаема комисия,  уважаеми </a:t>
            </a:r>
            <a:endParaRPr lang="en-US" dirty="0" smtClean="0"/>
          </a:p>
          <a:p>
            <a:r>
              <a:rPr lang="ru-RU" dirty="0" smtClean="0"/>
              <a:t>Аз съм </a:t>
            </a:r>
            <a:r>
              <a:rPr lang="en-US" dirty="0" smtClean="0"/>
              <a:t>…</a:t>
            </a:r>
            <a:r>
              <a:rPr lang="ru-RU" dirty="0" smtClean="0"/>
              <a:t>.</a:t>
            </a:r>
          </a:p>
          <a:p>
            <a:r>
              <a:rPr lang="ru-RU" dirty="0" smtClean="0"/>
              <a:t>Темата на моят дипломен проект е „Разработване на платформа за резервации на билети  за кино/театър през интернет. Потребителите могат да проверяват датите на представленията/прожекциите, да научат повече за тях и да запазят места</a:t>
            </a:r>
            <a:r>
              <a:rPr lang="en-US" dirty="0" smtClean="0"/>
              <a:t>”</a:t>
            </a:r>
            <a:endParaRPr lang="bg-BG" dirty="0"/>
          </a:p>
        </p:txBody>
      </p:sp>
      <p:sp>
        <p:nvSpPr>
          <p:cNvPr id="4" name="Header Placeholder 3"/>
          <p:cNvSpPr>
            <a:spLocks noGrp="1"/>
          </p:cNvSpPr>
          <p:nvPr>
            <p:ph type="hdr" sz="quarter" idx="10"/>
          </p:nvPr>
        </p:nvSpPr>
        <p:spPr/>
        <p:txBody>
          <a:bodyPr/>
          <a:lstStyle/>
          <a:p>
            <a:r>
              <a:rPr lang="ru-RU" smtClean="0"/>
              <a:t>Държавен изпит за придобиване на трета степен на професионална квалификация – част по теория на професията</a:t>
            </a:r>
            <a:endParaRPr lang="bg-BG"/>
          </a:p>
        </p:txBody>
      </p:sp>
      <p:sp>
        <p:nvSpPr>
          <p:cNvPr id="5" name="Slide Number Placeholder 4"/>
          <p:cNvSpPr>
            <a:spLocks noGrp="1"/>
          </p:cNvSpPr>
          <p:nvPr>
            <p:ph type="sldNum" sz="quarter" idx="11"/>
          </p:nvPr>
        </p:nvSpPr>
        <p:spPr/>
        <p:txBody>
          <a:bodyPr/>
          <a:lstStyle/>
          <a:p>
            <a:fld id="{C207A54E-596B-47A6-8C76-2A83CDB3619E}" type="slidenum">
              <a:rPr lang="bg-BG" smtClean="0"/>
              <a:t>1</a:t>
            </a:fld>
            <a:endParaRPr lang="bg-BG"/>
          </a:p>
        </p:txBody>
      </p:sp>
    </p:spTree>
    <p:extLst>
      <p:ext uri="{BB962C8B-B14F-4D97-AF65-F5344CB8AC3E}">
        <p14:creationId xmlns:p14="http://schemas.microsoft.com/office/powerpoint/2010/main" val="2969029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Една от категоричните тенденции в развитието на софтуера е все по-тясното интегриране с Интернет. Все по-често се разработват и развиват WEB-базираните приложения. Такава е и моята разработка  - разработване на платформа за резервации на билети  за кино/театър през интернет. На примера на един хипотетичен кинотеатър, който  иска да създаде онлайн система за резервация на билети за кино, съм се опитал да покажа как сравнително лесно може да се разработи онлайн приложение.</a:t>
            </a:r>
          </a:p>
        </p:txBody>
      </p:sp>
      <p:sp>
        <p:nvSpPr>
          <p:cNvPr id="4" name="Header Placeholder 3"/>
          <p:cNvSpPr>
            <a:spLocks noGrp="1"/>
          </p:cNvSpPr>
          <p:nvPr>
            <p:ph type="hdr" sz="quarter" idx="10"/>
          </p:nvPr>
        </p:nvSpPr>
        <p:spPr/>
        <p:txBody>
          <a:bodyPr/>
          <a:lstStyle/>
          <a:p>
            <a:r>
              <a:rPr lang="ru-RU" smtClean="0"/>
              <a:t>Държавен изпит за придобиване на трета степен на професионална квалификация – част по теория на професията</a:t>
            </a:r>
            <a:endParaRPr lang="bg-BG"/>
          </a:p>
        </p:txBody>
      </p:sp>
      <p:sp>
        <p:nvSpPr>
          <p:cNvPr id="5" name="Slide Number Placeholder 4"/>
          <p:cNvSpPr>
            <a:spLocks noGrp="1"/>
          </p:cNvSpPr>
          <p:nvPr>
            <p:ph type="sldNum" sz="quarter" idx="11"/>
          </p:nvPr>
        </p:nvSpPr>
        <p:spPr/>
        <p:txBody>
          <a:bodyPr/>
          <a:lstStyle/>
          <a:p>
            <a:fld id="{C207A54E-596B-47A6-8C76-2A83CDB3619E}" type="slidenum">
              <a:rPr lang="bg-BG" smtClean="0"/>
              <a:t>2</a:t>
            </a:fld>
            <a:endParaRPr lang="bg-BG"/>
          </a:p>
        </p:txBody>
      </p:sp>
    </p:spTree>
    <p:extLst>
      <p:ext uri="{BB962C8B-B14F-4D97-AF65-F5344CB8AC3E}">
        <p14:creationId xmlns:p14="http://schemas.microsoft.com/office/powerpoint/2010/main" val="2988311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За решаване на поставената ми задача избрах Django. Това e известен framework за създаване на динамични уеб приложения и сайтове. Базира се на MVC шаблона и е напълно безплатен за ползване и инсталиране. Използваме се за създаването на уеб системи, които трябва да включват разнообразни функционалности. Разработен е и се поддържа от Django Software Foundation. Има огроман общност от програмисти, които доброволно и безвъзмездно съдействат за неговото развитие. </a:t>
            </a:r>
          </a:p>
        </p:txBody>
      </p:sp>
      <p:sp>
        <p:nvSpPr>
          <p:cNvPr id="4" name="Header Placeholder 3"/>
          <p:cNvSpPr>
            <a:spLocks noGrp="1"/>
          </p:cNvSpPr>
          <p:nvPr>
            <p:ph type="hdr" sz="quarter" idx="10"/>
          </p:nvPr>
        </p:nvSpPr>
        <p:spPr/>
        <p:txBody>
          <a:bodyPr/>
          <a:lstStyle/>
          <a:p>
            <a:r>
              <a:rPr lang="ru-RU" smtClean="0"/>
              <a:t>Държавен изпит за придобиване на трета степен на професионална квалификация – част по теория на професията</a:t>
            </a:r>
            <a:endParaRPr lang="bg-BG"/>
          </a:p>
        </p:txBody>
      </p:sp>
      <p:sp>
        <p:nvSpPr>
          <p:cNvPr id="5" name="Slide Number Placeholder 4"/>
          <p:cNvSpPr>
            <a:spLocks noGrp="1"/>
          </p:cNvSpPr>
          <p:nvPr>
            <p:ph type="sldNum" sz="quarter" idx="11"/>
          </p:nvPr>
        </p:nvSpPr>
        <p:spPr/>
        <p:txBody>
          <a:bodyPr/>
          <a:lstStyle/>
          <a:p>
            <a:fld id="{C207A54E-596B-47A6-8C76-2A83CDB3619E}" type="slidenum">
              <a:rPr lang="bg-BG" smtClean="0"/>
              <a:t>3</a:t>
            </a:fld>
            <a:endParaRPr lang="bg-BG"/>
          </a:p>
        </p:txBody>
      </p:sp>
    </p:spTree>
    <p:extLst>
      <p:ext uri="{BB962C8B-B14F-4D97-AF65-F5344CB8AC3E}">
        <p14:creationId xmlns:p14="http://schemas.microsoft.com/office/powerpoint/2010/main" val="1181691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kern="1200" dirty="0" smtClean="0">
                <a:solidFill>
                  <a:schemeClr val="tx1"/>
                </a:solidFill>
                <a:effectLst/>
                <a:latin typeface="+mn-lt"/>
                <a:ea typeface="+mn-ea"/>
                <a:cs typeface="+mn-cs"/>
              </a:rPr>
              <a:t>Ето някои от основните характеристики и особености на Django</a:t>
            </a:r>
          </a:p>
          <a:p>
            <a:r>
              <a:rPr lang="ru-RU" sz="1200" kern="1200" dirty="0" smtClean="0">
                <a:solidFill>
                  <a:schemeClr val="tx1"/>
                </a:solidFill>
                <a:effectLst/>
                <a:latin typeface="+mn-lt"/>
                <a:ea typeface="+mn-ea"/>
                <a:cs typeface="+mn-cs"/>
              </a:rPr>
              <a:t>1. Мощна система за управление на бази данни: Django предоставя вградена ORM (Object-Relational Mapping) система, която позволява програмистите да работят с бази данни, като използват Python обекти вместо SQL заявки</a:t>
            </a:r>
          </a:p>
          <a:p>
            <a:r>
              <a:rPr lang="ru-RU" sz="1200" kern="1200" dirty="0" smtClean="0">
                <a:solidFill>
                  <a:schemeClr val="tx1"/>
                </a:solidFill>
                <a:effectLst/>
                <a:latin typeface="+mn-lt"/>
                <a:ea typeface="+mn-ea"/>
                <a:cs typeface="+mn-cs"/>
              </a:rPr>
              <a:t>2. Мощен административен панел: Django включва автоматично генериран административен панел.</a:t>
            </a:r>
          </a:p>
          <a:p>
            <a:r>
              <a:rPr lang="ru-RU" sz="1200" kern="1200" dirty="0" smtClean="0">
                <a:solidFill>
                  <a:schemeClr val="tx1"/>
                </a:solidFill>
                <a:effectLst/>
                <a:latin typeface="+mn-lt"/>
                <a:ea typeface="+mn-ea"/>
                <a:cs typeface="+mn-cs"/>
              </a:rPr>
              <a:t>3. URL маршрутиране и обработка на заявки: Разработчиците могат да дефинират URL адреси и да създават изгледи (views), които обработват заявките и връщат отговорите към потребителите.</a:t>
            </a:r>
          </a:p>
          <a:p>
            <a:r>
              <a:rPr lang="ru-RU" sz="1200" kern="1200" dirty="0" smtClean="0">
                <a:solidFill>
                  <a:schemeClr val="tx1"/>
                </a:solidFill>
                <a:effectLst/>
                <a:latin typeface="+mn-lt"/>
                <a:ea typeface="+mn-ea"/>
                <a:cs typeface="+mn-cs"/>
              </a:rPr>
              <a:t>4. Шаблонна система за уеб дизайн: Django предлага шаблонна система, която позволява да се създават динамично генерирани HTML страници.</a:t>
            </a:r>
          </a:p>
          <a:p>
            <a:r>
              <a:rPr lang="ru-RU" sz="1200" kern="1200" dirty="0" smtClean="0">
                <a:solidFill>
                  <a:schemeClr val="tx1"/>
                </a:solidFill>
                <a:effectLst/>
                <a:latin typeface="+mn-lt"/>
                <a:ea typeface="+mn-ea"/>
                <a:cs typeface="+mn-cs"/>
              </a:rPr>
              <a:t>5. Сигурностт: Django включва вградени механизми за защита на уеб приложенията от различни видове атаки.</a:t>
            </a:r>
          </a:p>
        </p:txBody>
      </p:sp>
      <p:sp>
        <p:nvSpPr>
          <p:cNvPr id="4" name="Header Placeholder 3"/>
          <p:cNvSpPr>
            <a:spLocks noGrp="1"/>
          </p:cNvSpPr>
          <p:nvPr>
            <p:ph type="hdr" sz="quarter" idx="10"/>
          </p:nvPr>
        </p:nvSpPr>
        <p:spPr/>
        <p:txBody>
          <a:bodyPr/>
          <a:lstStyle/>
          <a:p>
            <a:r>
              <a:rPr lang="ru-RU" smtClean="0"/>
              <a:t>Държавен изпит за придобиване на трета степен на професионална квалификация – част по теория на професията</a:t>
            </a:r>
            <a:endParaRPr lang="bg-BG"/>
          </a:p>
        </p:txBody>
      </p:sp>
      <p:sp>
        <p:nvSpPr>
          <p:cNvPr id="5" name="Slide Number Placeholder 4"/>
          <p:cNvSpPr>
            <a:spLocks noGrp="1"/>
          </p:cNvSpPr>
          <p:nvPr>
            <p:ph type="sldNum" sz="quarter" idx="11"/>
          </p:nvPr>
        </p:nvSpPr>
        <p:spPr/>
        <p:txBody>
          <a:bodyPr/>
          <a:lstStyle/>
          <a:p>
            <a:fld id="{C207A54E-596B-47A6-8C76-2A83CDB3619E}" type="slidenum">
              <a:rPr lang="bg-BG" smtClean="0"/>
              <a:t>4</a:t>
            </a:fld>
            <a:endParaRPr lang="bg-BG"/>
          </a:p>
        </p:txBody>
      </p:sp>
    </p:spTree>
    <p:extLst>
      <p:ext uri="{BB962C8B-B14F-4D97-AF65-F5344CB8AC3E}">
        <p14:creationId xmlns:p14="http://schemas.microsoft.com/office/powerpoint/2010/main" val="505778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kern="1200" dirty="0" smtClean="0">
                <a:solidFill>
                  <a:schemeClr val="tx1"/>
                </a:solidFill>
                <a:effectLst/>
                <a:latin typeface="+mn-lt"/>
                <a:ea typeface="+mn-ea"/>
                <a:cs typeface="+mn-cs"/>
              </a:rPr>
              <a:t>Ако изборът на платформа е ключов при разрабоването на уеб-приложение, то другият не по-малко важен елемент е изборът на база данни.</a:t>
            </a:r>
          </a:p>
          <a:p>
            <a:r>
              <a:rPr lang="ru-RU" sz="1200" kern="1200" dirty="0" smtClean="0">
                <a:solidFill>
                  <a:schemeClr val="tx1"/>
                </a:solidFill>
                <a:effectLst/>
                <a:latin typeface="+mn-lt"/>
                <a:ea typeface="+mn-ea"/>
                <a:cs typeface="+mn-cs"/>
              </a:rPr>
              <a:t>За моето приложение аз избрах MySQL.</a:t>
            </a:r>
          </a:p>
          <a:p>
            <a:r>
              <a:rPr lang="ru-RU" sz="1200" kern="1200" dirty="0" smtClean="0">
                <a:solidFill>
                  <a:schemeClr val="tx1"/>
                </a:solidFill>
                <a:effectLst/>
                <a:latin typeface="+mn-lt"/>
                <a:ea typeface="+mn-ea"/>
                <a:cs typeface="+mn-cs"/>
              </a:rPr>
              <a:t>MySQL е една от най-широко използваните релационни бази данни в света и играе важна роля в разработката на уеб сайтове. </a:t>
            </a:r>
          </a:p>
          <a:p>
            <a:r>
              <a:rPr lang="ru-RU" sz="1200" kern="1200" dirty="0" smtClean="0">
                <a:solidFill>
                  <a:schemeClr val="tx1"/>
                </a:solidFill>
                <a:effectLst/>
                <a:latin typeface="+mn-lt"/>
                <a:ea typeface="+mn-ea"/>
                <a:cs typeface="+mn-cs"/>
              </a:rPr>
              <a:t>За мене беше важно и това, че MySQL лесно се интегрира с Django. Достатъчно е да се инсталира библиотеката mysqlclient.</a:t>
            </a:r>
          </a:p>
        </p:txBody>
      </p:sp>
      <p:sp>
        <p:nvSpPr>
          <p:cNvPr id="4" name="Header Placeholder 3"/>
          <p:cNvSpPr>
            <a:spLocks noGrp="1"/>
          </p:cNvSpPr>
          <p:nvPr>
            <p:ph type="hdr" sz="quarter" idx="10"/>
          </p:nvPr>
        </p:nvSpPr>
        <p:spPr/>
        <p:txBody>
          <a:bodyPr/>
          <a:lstStyle/>
          <a:p>
            <a:r>
              <a:rPr lang="ru-RU" smtClean="0"/>
              <a:t>Държавен изпит за придобиване на трета степен на професионална квалификация – част по теория на професията</a:t>
            </a:r>
            <a:endParaRPr lang="bg-BG"/>
          </a:p>
        </p:txBody>
      </p:sp>
      <p:sp>
        <p:nvSpPr>
          <p:cNvPr id="5" name="Slide Number Placeholder 4"/>
          <p:cNvSpPr>
            <a:spLocks noGrp="1"/>
          </p:cNvSpPr>
          <p:nvPr>
            <p:ph type="sldNum" sz="quarter" idx="11"/>
          </p:nvPr>
        </p:nvSpPr>
        <p:spPr/>
        <p:txBody>
          <a:bodyPr/>
          <a:lstStyle/>
          <a:p>
            <a:fld id="{C207A54E-596B-47A6-8C76-2A83CDB3619E}" type="slidenum">
              <a:rPr lang="bg-BG" smtClean="0"/>
              <a:t>5</a:t>
            </a:fld>
            <a:endParaRPr lang="bg-BG"/>
          </a:p>
        </p:txBody>
      </p:sp>
    </p:spTree>
    <p:extLst>
      <p:ext uri="{BB962C8B-B14F-4D97-AF65-F5344CB8AC3E}">
        <p14:creationId xmlns:p14="http://schemas.microsoft.com/office/powerpoint/2010/main" val="3626955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kern="1200" dirty="0" smtClean="0">
                <a:solidFill>
                  <a:schemeClr val="tx1"/>
                </a:solidFill>
                <a:effectLst/>
                <a:latin typeface="+mn-lt"/>
                <a:ea typeface="+mn-ea"/>
                <a:cs typeface="+mn-cs"/>
              </a:rPr>
              <a:t>Всеки проект на Django създава и използва поне едно приложение. За моя проект аз реших да създам две приложения </a:t>
            </a:r>
            <a:r>
              <a:rPr lang="ru-RU" sz="1200" kern="1200" dirty="0" smtClean="0">
                <a:solidFill>
                  <a:schemeClr val="tx1"/>
                </a:solidFill>
                <a:effectLst/>
                <a:latin typeface="+mn-lt"/>
                <a:ea typeface="+mn-ea"/>
                <a:cs typeface="+mn-cs"/>
              </a:rPr>
              <a:t>тъй като </a:t>
            </a:r>
            <a:r>
              <a:rPr lang="ru-RU" sz="1200" kern="1200" dirty="0" smtClean="0">
                <a:solidFill>
                  <a:schemeClr val="tx1"/>
                </a:solidFill>
                <a:effectLst/>
                <a:latin typeface="+mn-lt"/>
                <a:ea typeface="+mn-ea"/>
                <a:cs typeface="+mn-cs"/>
              </a:rPr>
              <a:t>имам две доста различни групи потрбители – клиенти и персонал на кинотеатъра. Те виждат различни страници и взаимодействат практически само чрез базата данни. Като създавам две приложения в един проект опростявам структурата на проекта. Всяко приложение си има свои изгледи и свои шаблони. Важно, обаче, е да се каже че става дума за приложения в терминологията на Django, а не в общоприетия смисъл на този термин.</a:t>
            </a:r>
          </a:p>
        </p:txBody>
      </p:sp>
      <p:sp>
        <p:nvSpPr>
          <p:cNvPr id="4" name="Header Placeholder 3"/>
          <p:cNvSpPr>
            <a:spLocks noGrp="1"/>
          </p:cNvSpPr>
          <p:nvPr>
            <p:ph type="hdr" sz="quarter" idx="10"/>
          </p:nvPr>
        </p:nvSpPr>
        <p:spPr/>
        <p:txBody>
          <a:bodyPr/>
          <a:lstStyle/>
          <a:p>
            <a:r>
              <a:rPr lang="ru-RU" smtClean="0"/>
              <a:t>Държавен изпит за придобиване на трета степен на професионална квалификация – част по теория на професията</a:t>
            </a:r>
            <a:endParaRPr lang="bg-BG"/>
          </a:p>
        </p:txBody>
      </p:sp>
      <p:sp>
        <p:nvSpPr>
          <p:cNvPr id="5" name="Slide Number Placeholder 4"/>
          <p:cNvSpPr>
            <a:spLocks noGrp="1"/>
          </p:cNvSpPr>
          <p:nvPr>
            <p:ph type="sldNum" sz="quarter" idx="11"/>
          </p:nvPr>
        </p:nvSpPr>
        <p:spPr/>
        <p:txBody>
          <a:bodyPr/>
          <a:lstStyle/>
          <a:p>
            <a:fld id="{C207A54E-596B-47A6-8C76-2A83CDB3619E}" type="slidenum">
              <a:rPr lang="bg-BG" smtClean="0"/>
              <a:t>6</a:t>
            </a:fld>
            <a:endParaRPr lang="bg-BG"/>
          </a:p>
        </p:txBody>
      </p:sp>
    </p:spTree>
    <p:extLst>
      <p:ext uri="{BB962C8B-B14F-4D97-AF65-F5344CB8AC3E}">
        <p14:creationId xmlns:p14="http://schemas.microsoft.com/office/powerpoint/2010/main" val="4154362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Шаблоните оформят външния вид. Те се използват от </a:t>
            </a:r>
            <a:r>
              <a:rPr lang="ru-RU" dirty="0" smtClean="0"/>
              <a:t>така ннаречените</a:t>
            </a:r>
            <a:r>
              <a:rPr lang="ru-RU" baseline="0" dirty="0" smtClean="0"/>
              <a:t> </a:t>
            </a:r>
            <a:r>
              <a:rPr lang="ru-RU" dirty="0" smtClean="0"/>
              <a:t>„</a:t>
            </a:r>
            <a:r>
              <a:rPr lang="ru-RU" dirty="0" smtClean="0"/>
              <a:t>изгледи“. Изгледите реализират логиката на приложението. Те съединяват в едно цало визията, алгоритъма и данните.</a:t>
            </a:r>
          </a:p>
          <a:p>
            <a:r>
              <a:rPr lang="ru-RU" dirty="0" smtClean="0"/>
              <a:t>А данните в Django са представени от </a:t>
            </a:r>
            <a:r>
              <a:rPr lang="ru-RU" dirty="0" smtClean="0"/>
              <a:t>така наречените </a:t>
            </a:r>
            <a:r>
              <a:rPr lang="ru-RU" dirty="0" smtClean="0"/>
              <a:t>модели – класове описващи таблиците в базата данни. </a:t>
            </a:r>
          </a:p>
        </p:txBody>
      </p:sp>
      <p:sp>
        <p:nvSpPr>
          <p:cNvPr id="4" name="Header Placeholder 3"/>
          <p:cNvSpPr>
            <a:spLocks noGrp="1"/>
          </p:cNvSpPr>
          <p:nvPr>
            <p:ph type="hdr" sz="quarter" idx="10"/>
          </p:nvPr>
        </p:nvSpPr>
        <p:spPr/>
        <p:txBody>
          <a:bodyPr/>
          <a:lstStyle/>
          <a:p>
            <a:r>
              <a:rPr lang="ru-RU" smtClean="0"/>
              <a:t>Държавен изпит за придобиване на трета степен на професионална квалификация – част по теория на професията</a:t>
            </a:r>
            <a:endParaRPr lang="bg-BG"/>
          </a:p>
        </p:txBody>
      </p:sp>
      <p:sp>
        <p:nvSpPr>
          <p:cNvPr id="5" name="Slide Number Placeholder 4"/>
          <p:cNvSpPr>
            <a:spLocks noGrp="1"/>
          </p:cNvSpPr>
          <p:nvPr>
            <p:ph type="sldNum" sz="quarter" idx="11"/>
          </p:nvPr>
        </p:nvSpPr>
        <p:spPr/>
        <p:txBody>
          <a:bodyPr/>
          <a:lstStyle/>
          <a:p>
            <a:fld id="{C207A54E-596B-47A6-8C76-2A83CDB3619E}" type="slidenum">
              <a:rPr lang="bg-BG" smtClean="0"/>
              <a:t>7</a:t>
            </a:fld>
            <a:endParaRPr lang="bg-BG"/>
          </a:p>
        </p:txBody>
      </p:sp>
    </p:spTree>
    <p:extLst>
      <p:ext uri="{BB962C8B-B14F-4D97-AF65-F5344CB8AC3E}">
        <p14:creationId xmlns:p14="http://schemas.microsoft.com/office/powerpoint/2010/main" val="2018749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kern="1200" dirty="0" smtClean="0">
                <a:solidFill>
                  <a:schemeClr val="tx1"/>
                </a:solidFill>
                <a:effectLst/>
                <a:latin typeface="+mn-lt"/>
                <a:ea typeface="+mn-ea"/>
                <a:cs typeface="+mn-cs"/>
              </a:rPr>
              <a:t>Това е начинът по който Django създава добре оформени и функционални приложения с ясна структура и логика.</a:t>
            </a:r>
          </a:p>
          <a:p>
            <a:r>
              <a:rPr lang="ru-RU" sz="1200" kern="1200" dirty="0" smtClean="0">
                <a:solidFill>
                  <a:schemeClr val="tx1"/>
                </a:solidFill>
                <a:effectLst/>
                <a:latin typeface="+mn-lt"/>
                <a:ea typeface="+mn-ea"/>
                <a:cs typeface="+mn-cs"/>
              </a:rPr>
              <a:t>За </a:t>
            </a:r>
            <a:r>
              <a:rPr lang="ru-RU" sz="1200" kern="1200" dirty="0" smtClean="0">
                <a:solidFill>
                  <a:schemeClr val="tx1"/>
                </a:solidFill>
                <a:effectLst/>
                <a:latin typeface="+mn-lt"/>
                <a:ea typeface="+mn-ea"/>
                <a:cs typeface="+mn-cs"/>
              </a:rPr>
              <a:t>изпращане на запитвания към сървъра  използвам класическият подход в уеб-програмирането – форми. Django има вградени механизми за работа с форми. Нещо повече, възможно е конкретна форма да се обвърже директно с таблица от базата данни.</a:t>
            </a:r>
          </a:p>
          <a:p>
            <a:endParaRPr lang="ru-RU" sz="1200" kern="1200" dirty="0" smtClean="0">
              <a:solidFill>
                <a:schemeClr val="tx1"/>
              </a:solidFill>
              <a:effectLst/>
              <a:latin typeface="+mn-lt"/>
              <a:ea typeface="+mn-ea"/>
              <a:cs typeface="+mn-cs"/>
            </a:endParaRPr>
          </a:p>
        </p:txBody>
      </p:sp>
      <p:sp>
        <p:nvSpPr>
          <p:cNvPr id="4" name="Header Placeholder 3"/>
          <p:cNvSpPr>
            <a:spLocks noGrp="1"/>
          </p:cNvSpPr>
          <p:nvPr>
            <p:ph type="hdr" sz="quarter" idx="10"/>
          </p:nvPr>
        </p:nvSpPr>
        <p:spPr/>
        <p:txBody>
          <a:bodyPr/>
          <a:lstStyle/>
          <a:p>
            <a:r>
              <a:rPr lang="ru-RU" smtClean="0"/>
              <a:t>Държавен изпит за придобиване на трета степен на професионална квалификация – част по теория на професията</a:t>
            </a:r>
            <a:endParaRPr lang="bg-BG"/>
          </a:p>
        </p:txBody>
      </p:sp>
      <p:sp>
        <p:nvSpPr>
          <p:cNvPr id="5" name="Slide Number Placeholder 4"/>
          <p:cNvSpPr>
            <a:spLocks noGrp="1"/>
          </p:cNvSpPr>
          <p:nvPr>
            <p:ph type="sldNum" sz="quarter" idx="11"/>
          </p:nvPr>
        </p:nvSpPr>
        <p:spPr/>
        <p:txBody>
          <a:bodyPr/>
          <a:lstStyle/>
          <a:p>
            <a:fld id="{C207A54E-596B-47A6-8C76-2A83CDB3619E}" type="slidenum">
              <a:rPr lang="bg-BG" smtClean="0"/>
              <a:t>8</a:t>
            </a:fld>
            <a:endParaRPr lang="bg-BG"/>
          </a:p>
        </p:txBody>
      </p:sp>
    </p:spTree>
    <p:extLst>
      <p:ext uri="{BB962C8B-B14F-4D97-AF65-F5344CB8AC3E}">
        <p14:creationId xmlns:p14="http://schemas.microsoft.com/office/powerpoint/2010/main" val="3253167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Представената разработка представлява едно завършено приложение. Реализирана е най-малко минималната функционалност, която е необходима за да се постигнат постаавените в заданието заадачи.  </a:t>
            </a:r>
          </a:p>
          <a:p>
            <a:r>
              <a:rPr lang="ru-RU" dirty="0" smtClean="0"/>
              <a:t>Разработката ми показва как с използване само на форми и  модели може да се направи пълноценно трислойно приложение.</a:t>
            </a:r>
          </a:p>
          <a:p>
            <a:r>
              <a:rPr lang="ru-RU" dirty="0" smtClean="0"/>
              <a:t>Python </a:t>
            </a:r>
            <a:r>
              <a:rPr lang="ru-RU" dirty="0" smtClean="0"/>
              <a:t>и Django е една безспорно добра кобинация.  Затова в редица класации те заемат челните места. </a:t>
            </a:r>
          </a:p>
          <a:p>
            <a:r>
              <a:rPr lang="ru-RU" dirty="0" smtClean="0"/>
              <a:t>Естествено, има какво да се желае още и да се развива в бъдеще. Би могло, на пример, да се доразвие функционалността. </a:t>
            </a:r>
          </a:p>
          <a:p>
            <a:r>
              <a:rPr lang="ru-RU" dirty="0" smtClean="0"/>
              <a:t>Но и във вида, в който е, приложението би могло да се използва</a:t>
            </a:r>
            <a:r>
              <a:rPr lang="en-US" dirty="0" smtClean="0"/>
              <a:t>.</a:t>
            </a:r>
            <a:endParaRPr lang="ru-RU" dirty="0" smtClean="0"/>
          </a:p>
        </p:txBody>
      </p:sp>
      <p:sp>
        <p:nvSpPr>
          <p:cNvPr id="4" name="Header Placeholder 3"/>
          <p:cNvSpPr>
            <a:spLocks noGrp="1"/>
          </p:cNvSpPr>
          <p:nvPr>
            <p:ph type="hdr" sz="quarter" idx="10"/>
          </p:nvPr>
        </p:nvSpPr>
        <p:spPr/>
        <p:txBody>
          <a:bodyPr/>
          <a:lstStyle/>
          <a:p>
            <a:r>
              <a:rPr lang="ru-RU" smtClean="0"/>
              <a:t>Държавен изпит за придобиване на трета степен на професионална квалификация – част по теория на професията</a:t>
            </a:r>
            <a:endParaRPr lang="bg-BG"/>
          </a:p>
        </p:txBody>
      </p:sp>
      <p:sp>
        <p:nvSpPr>
          <p:cNvPr id="5" name="Slide Number Placeholder 4"/>
          <p:cNvSpPr>
            <a:spLocks noGrp="1"/>
          </p:cNvSpPr>
          <p:nvPr>
            <p:ph type="sldNum" sz="quarter" idx="11"/>
          </p:nvPr>
        </p:nvSpPr>
        <p:spPr/>
        <p:txBody>
          <a:bodyPr/>
          <a:lstStyle/>
          <a:p>
            <a:fld id="{C207A54E-596B-47A6-8C76-2A83CDB3619E}" type="slidenum">
              <a:rPr lang="bg-BG" smtClean="0"/>
              <a:t>9</a:t>
            </a:fld>
            <a:endParaRPr lang="bg-BG"/>
          </a:p>
        </p:txBody>
      </p:sp>
    </p:spTree>
    <p:extLst>
      <p:ext uri="{BB962C8B-B14F-4D97-AF65-F5344CB8AC3E}">
        <p14:creationId xmlns:p14="http://schemas.microsoft.com/office/powerpoint/2010/main" val="383688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35131DE2-218C-4B73-8519-0AC6B795ABB7}" type="datetime1">
              <a:rPr lang="bg-BG" smtClean="0"/>
              <a:t>19.5.2024 г.</a:t>
            </a:fld>
            <a:endParaRPr lang="bg-BG"/>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bg-BG"/>
          </a:p>
        </p:txBody>
      </p:sp>
      <p:sp>
        <p:nvSpPr>
          <p:cNvPr id="6" name="Slide Number Placeholder 5"/>
          <p:cNvSpPr>
            <a:spLocks noGrp="1"/>
          </p:cNvSpPr>
          <p:nvPr>
            <p:ph type="sldNum" sz="quarter" idx="12"/>
          </p:nvPr>
        </p:nvSpPr>
        <p:spPr>
          <a:xfrm>
            <a:off x="10469880" y="320040"/>
            <a:ext cx="914400" cy="320040"/>
          </a:xfrm>
        </p:spPr>
        <p:txBody>
          <a:bodyPr/>
          <a:lstStyle/>
          <a:p>
            <a:fld id="{1542C117-F53B-4C04-8140-02C06F39F1BD}" type="slidenum">
              <a:rPr lang="bg-BG" smtClean="0"/>
              <a:t>‹#›</a:t>
            </a:fld>
            <a:endParaRPr lang="bg-BG"/>
          </a:p>
        </p:txBody>
      </p:sp>
    </p:spTree>
    <p:extLst>
      <p:ext uri="{BB962C8B-B14F-4D97-AF65-F5344CB8AC3E}">
        <p14:creationId xmlns:p14="http://schemas.microsoft.com/office/powerpoint/2010/main" val="3119992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C45E06-93C7-43C9-B7FB-34EC0908E527}" type="datetime1">
              <a:rPr lang="bg-BG" smtClean="0"/>
              <a:t>19.5.2024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542C117-F53B-4C04-8140-02C06F39F1BD}" type="slidenum">
              <a:rPr lang="bg-BG" smtClean="0"/>
              <a:t>‹#›</a:t>
            </a:fld>
            <a:endParaRPr lang="bg-BG"/>
          </a:p>
        </p:txBody>
      </p:sp>
    </p:spTree>
    <p:extLst>
      <p:ext uri="{BB962C8B-B14F-4D97-AF65-F5344CB8AC3E}">
        <p14:creationId xmlns:p14="http://schemas.microsoft.com/office/powerpoint/2010/main" val="2194217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64A7E241-AB17-460C-B661-3CFB883EB2DA}" type="datetime1">
              <a:rPr lang="bg-BG" smtClean="0"/>
              <a:t>19.5.2024 г.</a:t>
            </a:fld>
            <a:endParaRPr lang="bg-BG"/>
          </a:p>
        </p:txBody>
      </p:sp>
      <p:sp>
        <p:nvSpPr>
          <p:cNvPr id="5" name="Footer Placeholder 4"/>
          <p:cNvSpPr>
            <a:spLocks noGrp="1"/>
          </p:cNvSpPr>
          <p:nvPr>
            <p:ph type="ftr" sz="quarter" idx="11"/>
          </p:nvPr>
        </p:nvSpPr>
        <p:spPr>
          <a:xfrm>
            <a:off x="804672" y="6227064"/>
            <a:ext cx="10588752" cy="320040"/>
          </a:xfrm>
        </p:spPr>
        <p:txBody>
          <a:bodyPr/>
          <a:lstStyle/>
          <a:p>
            <a:endParaRPr lang="bg-BG"/>
          </a:p>
        </p:txBody>
      </p:sp>
      <p:sp>
        <p:nvSpPr>
          <p:cNvPr id="6" name="Slide Number Placeholder 5"/>
          <p:cNvSpPr>
            <a:spLocks noGrp="1"/>
          </p:cNvSpPr>
          <p:nvPr>
            <p:ph type="sldNum" sz="quarter" idx="12"/>
          </p:nvPr>
        </p:nvSpPr>
        <p:spPr>
          <a:xfrm>
            <a:off x="10469880" y="320040"/>
            <a:ext cx="914400" cy="320040"/>
          </a:xfrm>
        </p:spPr>
        <p:txBody>
          <a:bodyPr/>
          <a:lstStyle/>
          <a:p>
            <a:fld id="{1542C117-F53B-4C04-8140-02C06F39F1BD}" type="slidenum">
              <a:rPr lang="bg-BG" smtClean="0"/>
              <a:t>‹#›</a:t>
            </a:fld>
            <a:endParaRPr lang="bg-BG"/>
          </a:p>
        </p:txBody>
      </p:sp>
    </p:spTree>
    <p:extLst>
      <p:ext uri="{BB962C8B-B14F-4D97-AF65-F5344CB8AC3E}">
        <p14:creationId xmlns:p14="http://schemas.microsoft.com/office/powerpoint/2010/main" val="2089987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1DB74F-2AB8-46EB-BED7-A8C750A71025}" type="datetime1">
              <a:rPr lang="bg-BG" smtClean="0"/>
              <a:t>19.5.2024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542C117-F53B-4C04-8140-02C06F39F1BD}" type="slidenum">
              <a:rPr lang="bg-BG" smtClean="0"/>
              <a:t>‹#›</a:t>
            </a:fld>
            <a:endParaRPr lang="bg-BG"/>
          </a:p>
        </p:txBody>
      </p:sp>
    </p:spTree>
    <p:extLst>
      <p:ext uri="{BB962C8B-B14F-4D97-AF65-F5344CB8AC3E}">
        <p14:creationId xmlns:p14="http://schemas.microsoft.com/office/powerpoint/2010/main" val="2491322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04672" y="320040"/>
            <a:ext cx="3657600" cy="320040"/>
          </a:xfrm>
        </p:spPr>
        <p:txBody>
          <a:bodyPr/>
          <a:lstStyle/>
          <a:p>
            <a:fld id="{2AE1A56C-8EEB-43C4-A8F0-806BF8CF2AEC}" type="datetime1">
              <a:rPr lang="bg-BG" smtClean="0"/>
              <a:t>19.5.2024 г.</a:t>
            </a:fld>
            <a:endParaRPr lang="bg-BG"/>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bg-BG"/>
          </a:p>
        </p:txBody>
      </p:sp>
      <p:sp>
        <p:nvSpPr>
          <p:cNvPr id="6" name="Slide Number Placeholder 5"/>
          <p:cNvSpPr>
            <a:spLocks noGrp="1"/>
          </p:cNvSpPr>
          <p:nvPr>
            <p:ph type="sldNum" sz="quarter" idx="12"/>
          </p:nvPr>
        </p:nvSpPr>
        <p:spPr>
          <a:xfrm>
            <a:off x="10469880" y="320040"/>
            <a:ext cx="914400" cy="320040"/>
          </a:xfrm>
        </p:spPr>
        <p:txBody>
          <a:bodyPr/>
          <a:lstStyle/>
          <a:p>
            <a:fld id="{1542C117-F53B-4C04-8140-02C06F39F1BD}" type="slidenum">
              <a:rPr lang="bg-BG" smtClean="0"/>
              <a:t>‹#›</a:t>
            </a:fld>
            <a:endParaRPr lang="bg-BG"/>
          </a:p>
        </p:txBody>
      </p:sp>
    </p:spTree>
    <p:extLst>
      <p:ext uri="{BB962C8B-B14F-4D97-AF65-F5344CB8AC3E}">
        <p14:creationId xmlns:p14="http://schemas.microsoft.com/office/powerpoint/2010/main" val="2766649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02676ED8-EEFC-4B6E-BB5B-436BD000202F}" type="datetime1">
              <a:rPr lang="bg-BG" smtClean="0"/>
              <a:t>19.5.2024 г.</a:t>
            </a:fld>
            <a:endParaRPr lang="bg-BG"/>
          </a:p>
        </p:txBody>
      </p:sp>
      <p:sp>
        <p:nvSpPr>
          <p:cNvPr id="6" name="Footer Placeholder 5"/>
          <p:cNvSpPr>
            <a:spLocks noGrp="1"/>
          </p:cNvSpPr>
          <p:nvPr>
            <p:ph type="ftr" sz="quarter" idx="11"/>
          </p:nvPr>
        </p:nvSpPr>
        <p:spPr>
          <a:xfrm>
            <a:off x="804672" y="6227064"/>
            <a:ext cx="10588752" cy="320040"/>
          </a:xfrm>
        </p:spPr>
        <p:txBody>
          <a:bodyPr/>
          <a:lstStyle/>
          <a:p>
            <a:endParaRPr lang="bg-BG"/>
          </a:p>
        </p:txBody>
      </p:sp>
      <p:sp>
        <p:nvSpPr>
          <p:cNvPr id="7" name="Slide Number Placeholder 6"/>
          <p:cNvSpPr>
            <a:spLocks noGrp="1"/>
          </p:cNvSpPr>
          <p:nvPr>
            <p:ph type="sldNum" sz="quarter" idx="12"/>
          </p:nvPr>
        </p:nvSpPr>
        <p:spPr>
          <a:xfrm>
            <a:off x="10469880" y="320040"/>
            <a:ext cx="914400" cy="320040"/>
          </a:xfrm>
        </p:spPr>
        <p:txBody>
          <a:bodyPr/>
          <a:lstStyle/>
          <a:p>
            <a:fld id="{1542C117-F53B-4C04-8140-02C06F39F1BD}" type="slidenum">
              <a:rPr lang="bg-BG" smtClean="0"/>
              <a:t>‹#›</a:t>
            </a:fld>
            <a:endParaRPr lang="bg-BG"/>
          </a:p>
        </p:txBody>
      </p:sp>
    </p:spTree>
    <p:extLst>
      <p:ext uri="{BB962C8B-B14F-4D97-AF65-F5344CB8AC3E}">
        <p14:creationId xmlns:p14="http://schemas.microsoft.com/office/powerpoint/2010/main" val="2729880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F5F188DB-FD8C-4D18-9FD8-A2D3B5A7C832}" type="datetime1">
              <a:rPr lang="bg-BG" smtClean="0"/>
              <a:t>19.5.2024 г.</a:t>
            </a:fld>
            <a:endParaRPr lang="bg-BG"/>
          </a:p>
        </p:txBody>
      </p:sp>
      <p:sp>
        <p:nvSpPr>
          <p:cNvPr id="8" name="Footer Placeholder 7"/>
          <p:cNvSpPr>
            <a:spLocks noGrp="1"/>
          </p:cNvSpPr>
          <p:nvPr>
            <p:ph type="ftr" sz="quarter" idx="11"/>
          </p:nvPr>
        </p:nvSpPr>
        <p:spPr>
          <a:xfrm>
            <a:off x="804672" y="6227064"/>
            <a:ext cx="10588752" cy="320040"/>
          </a:xfrm>
        </p:spPr>
        <p:txBody>
          <a:bodyPr/>
          <a:lstStyle/>
          <a:p>
            <a:endParaRPr lang="bg-BG"/>
          </a:p>
        </p:txBody>
      </p:sp>
      <p:sp>
        <p:nvSpPr>
          <p:cNvPr id="9" name="Slide Number Placeholder 8"/>
          <p:cNvSpPr>
            <a:spLocks noGrp="1"/>
          </p:cNvSpPr>
          <p:nvPr>
            <p:ph type="sldNum" sz="quarter" idx="12"/>
          </p:nvPr>
        </p:nvSpPr>
        <p:spPr>
          <a:xfrm>
            <a:off x="10469880" y="320040"/>
            <a:ext cx="914400" cy="320040"/>
          </a:xfrm>
        </p:spPr>
        <p:txBody>
          <a:bodyPr/>
          <a:lstStyle/>
          <a:p>
            <a:fld id="{1542C117-F53B-4C04-8140-02C06F39F1BD}" type="slidenum">
              <a:rPr lang="bg-BG" smtClean="0"/>
              <a:t>‹#›</a:t>
            </a:fld>
            <a:endParaRPr lang="bg-BG"/>
          </a:p>
        </p:txBody>
      </p:sp>
    </p:spTree>
    <p:extLst>
      <p:ext uri="{BB962C8B-B14F-4D97-AF65-F5344CB8AC3E}">
        <p14:creationId xmlns:p14="http://schemas.microsoft.com/office/powerpoint/2010/main" val="3857262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58AF1C6-A3EA-4A59-9FD7-F4A11AE1F98A}" type="datetime1">
              <a:rPr lang="bg-BG" smtClean="0"/>
              <a:t>19.5.2024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1542C117-F53B-4C04-8140-02C06F39F1BD}" type="slidenum">
              <a:rPr lang="bg-BG" smtClean="0"/>
              <a:t>‹#›</a:t>
            </a:fld>
            <a:endParaRPr lang="bg-BG"/>
          </a:p>
        </p:txBody>
      </p:sp>
    </p:spTree>
    <p:extLst>
      <p:ext uri="{BB962C8B-B14F-4D97-AF65-F5344CB8AC3E}">
        <p14:creationId xmlns:p14="http://schemas.microsoft.com/office/powerpoint/2010/main" val="4098114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53BDAEE0-5349-40EF-B3F5-0BA9A1E1EFEF}" type="datetime1">
              <a:rPr lang="bg-BG" smtClean="0"/>
              <a:t>19.5.2024 г.</a:t>
            </a:fld>
            <a:endParaRPr lang="bg-BG"/>
          </a:p>
        </p:txBody>
      </p:sp>
      <p:sp>
        <p:nvSpPr>
          <p:cNvPr id="3" name="Footer Placeholder 2"/>
          <p:cNvSpPr>
            <a:spLocks noGrp="1"/>
          </p:cNvSpPr>
          <p:nvPr>
            <p:ph type="ftr" sz="quarter" idx="11"/>
          </p:nvPr>
        </p:nvSpPr>
        <p:spPr>
          <a:xfrm>
            <a:off x="804672" y="6227064"/>
            <a:ext cx="10588752" cy="320040"/>
          </a:xfrm>
        </p:spPr>
        <p:txBody>
          <a:bodyPr/>
          <a:lstStyle/>
          <a:p>
            <a:endParaRPr lang="bg-BG"/>
          </a:p>
        </p:txBody>
      </p:sp>
      <p:sp>
        <p:nvSpPr>
          <p:cNvPr id="4" name="Slide Number Placeholder 3"/>
          <p:cNvSpPr>
            <a:spLocks noGrp="1"/>
          </p:cNvSpPr>
          <p:nvPr>
            <p:ph type="sldNum" sz="quarter" idx="12"/>
          </p:nvPr>
        </p:nvSpPr>
        <p:spPr>
          <a:xfrm>
            <a:off x="10469880" y="320040"/>
            <a:ext cx="914400" cy="320040"/>
          </a:xfrm>
        </p:spPr>
        <p:txBody>
          <a:bodyPr/>
          <a:lstStyle/>
          <a:p>
            <a:fld id="{1542C117-F53B-4C04-8140-02C06F39F1BD}" type="slidenum">
              <a:rPr lang="bg-BG" smtClean="0"/>
              <a:t>‹#›</a:t>
            </a:fld>
            <a:endParaRPr lang="bg-BG"/>
          </a:p>
        </p:txBody>
      </p:sp>
    </p:spTree>
    <p:extLst>
      <p:ext uri="{BB962C8B-B14F-4D97-AF65-F5344CB8AC3E}">
        <p14:creationId xmlns:p14="http://schemas.microsoft.com/office/powerpoint/2010/main" val="3450360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4DAFD57-B32E-45D7-95B6-E4EDC9F1E2F7}" type="datetime1">
              <a:rPr lang="bg-BG" smtClean="0"/>
              <a:t>19.5.2024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542C117-F53B-4C04-8140-02C06F39F1BD}" type="slidenum">
              <a:rPr lang="bg-BG" smtClean="0"/>
              <a:t>‹#›</a:t>
            </a:fld>
            <a:endParaRPr lang="bg-BG"/>
          </a:p>
        </p:txBody>
      </p:sp>
    </p:spTree>
    <p:extLst>
      <p:ext uri="{BB962C8B-B14F-4D97-AF65-F5344CB8AC3E}">
        <p14:creationId xmlns:p14="http://schemas.microsoft.com/office/powerpoint/2010/main" val="78288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04672" y="320040"/>
            <a:ext cx="3657600" cy="320040"/>
          </a:xfrm>
        </p:spPr>
        <p:txBody>
          <a:bodyPr/>
          <a:lstStyle/>
          <a:p>
            <a:fld id="{DBDD5AD2-BC0A-45A8-AC6F-715DE9ECA970}" type="datetime1">
              <a:rPr lang="bg-BG" smtClean="0"/>
              <a:t>19.5.2024 г.</a:t>
            </a:fld>
            <a:endParaRPr lang="bg-BG"/>
          </a:p>
        </p:txBody>
      </p:sp>
      <p:sp>
        <p:nvSpPr>
          <p:cNvPr id="6" name="Footer Placeholder 5"/>
          <p:cNvSpPr>
            <a:spLocks noGrp="1"/>
          </p:cNvSpPr>
          <p:nvPr>
            <p:ph type="ftr" sz="quarter" idx="11"/>
          </p:nvPr>
        </p:nvSpPr>
        <p:spPr>
          <a:xfrm>
            <a:off x="804672" y="6227064"/>
            <a:ext cx="5942203" cy="320040"/>
          </a:xfrm>
        </p:spPr>
        <p:txBody>
          <a:bodyPr/>
          <a:lstStyle/>
          <a:p>
            <a:endParaRPr lang="bg-BG"/>
          </a:p>
        </p:txBody>
      </p:sp>
      <p:sp>
        <p:nvSpPr>
          <p:cNvPr id="7" name="Slide Number Placeholder 6"/>
          <p:cNvSpPr>
            <a:spLocks noGrp="1"/>
          </p:cNvSpPr>
          <p:nvPr>
            <p:ph type="sldNum" sz="quarter" idx="12"/>
          </p:nvPr>
        </p:nvSpPr>
        <p:spPr>
          <a:xfrm>
            <a:off x="5828377" y="320040"/>
            <a:ext cx="914400" cy="320040"/>
          </a:xfrm>
        </p:spPr>
        <p:txBody>
          <a:bodyPr/>
          <a:lstStyle/>
          <a:p>
            <a:fld id="{1542C117-F53B-4C04-8140-02C06F39F1BD}" type="slidenum">
              <a:rPr lang="bg-BG" smtClean="0"/>
              <a:t>‹#›</a:t>
            </a:fld>
            <a:endParaRPr lang="bg-BG"/>
          </a:p>
        </p:txBody>
      </p:sp>
    </p:spTree>
    <p:extLst>
      <p:ext uri="{BB962C8B-B14F-4D97-AF65-F5344CB8AC3E}">
        <p14:creationId xmlns:p14="http://schemas.microsoft.com/office/powerpoint/2010/main" val="1495120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E59B4EEE-A5C8-4A54-856F-C3B6491BFA94}" type="datetime1">
              <a:rPr lang="bg-BG" smtClean="0"/>
              <a:t>19.5.2024 г.</a:t>
            </a:fld>
            <a:endParaRPr lang="bg-BG"/>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1542C117-F53B-4C04-8140-02C06F39F1BD}" type="slidenum">
              <a:rPr lang="bg-BG" smtClean="0"/>
              <a:t>‹#›</a:t>
            </a:fld>
            <a:endParaRPr lang="bg-BG"/>
          </a:p>
        </p:txBody>
      </p:sp>
    </p:spTree>
    <p:extLst>
      <p:ext uri="{BB962C8B-B14F-4D97-AF65-F5344CB8AC3E}">
        <p14:creationId xmlns:p14="http://schemas.microsoft.com/office/powerpoint/2010/main" val="3908075620"/>
      </p:ext>
    </p:extLst>
  </p:cSld>
  <p:clrMap bg1="lt1" tx1="dk1" bg2="lt2" tx2="dk2" accent1="accent1" accent2="accent2" accent3="accent3" accent4="accent4" accent5="accent5" accent6="accent6" hlink="hlink" folHlink="folHlink"/>
  <p:sldLayoutIdLst>
    <p:sldLayoutId id="2147483941" r:id="rId1"/>
    <p:sldLayoutId id="2147483942" r:id="rId2"/>
    <p:sldLayoutId id="2147483943" r:id="rId3"/>
    <p:sldLayoutId id="2147483944" r:id="rId4"/>
    <p:sldLayoutId id="2147483945" r:id="rId5"/>
    <p:sldLayoutId id="2147483946" r:id="rId6"/>
    <p:sldLayoutId id="2147483947" r:id="rId7"/>
    <p:sldLayoutId id="2147483948" r:id="rId8"/>
    <p:sldLayoutId id="2147483949" r:id="rId9"/>
    <p:sldLayoutId id="2147483950" r:id="rId10"/>
    <p:sldLayoutId id="2147483951" r:id="rId11"/>
  </p:sldLayoutIdLst>
  <p:hf sldNum="0" hdr="0" ftr="0" dt="0"/>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878" y="826693"/>
            <a:ext cx="1221594" cy="1221594"/>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2" name="TextBox 1"/>
          <p:cNvSpPr txBox="1"/>
          <p:nvPr/>
        </p:nvSpPr>
        <p:spPr>
          <a:xfrm>
            <a:off x="315823" y="23751"/>
            <a:ext cx="11236313" cy="1200329"/>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bg-BG" b="1" dirty="0">
                <a:solidFill>
                  <a:schemeClr val="bg2">
                    <a:lumMod val="50000"/>
                  </a:schemeClr>
                </a:solidFill>
              </a:rPr>
              <a:t>Държавен изпит </a:t>
            </a:r>
            <a:endParaRPr lang="bg-BG" b="1" dirty="0" smtClean="0">
              <a:solidFill>
                <a:schemeClr val="bg2">
                  <a:lumMod val="50000"/>
                </a:schemeClr>
              </a:solidFill>
            </a:endParaRPr>
          </a:p>
          <a:p>
            <a:pPr algn="ctr"/>
            <a:r>
              <a:rPr lang="bg-BG" b="1" dirty="0" smtClean="0">
                <a:solidFill>
                  <a:schemeClr val="bg2">
                    <a:lumMod val="50000"/>
                  </a:schemeClr>
                </a:solidFill>
              </a:rPr>
              <a:t>за </a:t>
            </a:r>
            <a:r>
              <a:rPr lang="bg-BG" b="1" dirty="0">
                <a:solidFill>
                  <a:schemeClr val="bg2">
                    <a:lumMod val="50000"/>
                  </a:schemeClr>
                </a:solidFill>
              </a:rPr>
              <a:t>придобиване на трета степен на професионална квалификация – част по теория на професията</a:t>
            </a:r>
            <a:endParaRPr lang="bg-BG" dirty="0">
              <a:solidFill>
                <a:schemeClr val="bg2">
                  <a:lumMod val="50000"/>
                </a:schemeClr>
              </a:solidFill>
            </a:endParaRPr>
          </a:p>
          <a:p>
            <a:pPr algn="ctr"/>
            <a:r>
              <a:rPr lang="bg-BG" b="1" dirty="0">
                <a:solidFill>
                  <a:schemeClr val="bg2">
                    <a:lumMod val="50000"/>
                  </a:schemeClr>
                </a:solidFill>
              </a:rPr>
              <a:t>по професия код 481030 „Приложен </a:t>
            </a:r>
            <a:r>
              <a:rPr lang="bg-BG" b="1" dirty="0" smtClean="0">
                <a:solidFill>
                  <a:schemeClr val="bg2">
                    <a:lumMod val="50000"/>
                  </a:schemeClr>
                </a:solidFill>
              </a:rPr>
              <a:t>програмист”, </a:t>
            </a:r>
          </a:p>
          <a:p>
            <a:pPr algn="ctr"/>
            <a:r>
              <a:rPr lang="bg-BG" b="1" dirty="0" smtClean="0">
                <a:solidFill>
                  <a:schemeClr val="bg2">
                    <a:lumMod val="50000"/>
                  </a:schemeClr>
                </a:solidFill>
              </a:rPr>
              <a:t>специалност </a:t>
            </a:r>
            <a:r>
              <a:rPr lang="bg-BG" b="1" dirty="0">
                <a:solidFill>
                  <a:schemeClr val="bg2">
                    <a:lumMod val="50000"/>
                  </a:schemeClr>
                </a:solidFill>
              </a:rPr>
              <a:t>код 4810301 „Приложно програмиране”</a:t>
            </a:r>
            <a:endParaRPr lang="bg-BG" dirty="0">
              <a:solidFill>
                <a:schemeClr val="bg2">
                  <a:lumMod val="50000"/>
                </a:schemeClr>
              </a:solidFill>
            </a:endParaRPr>
          </a:p>
        </p:txBody>
      </p:sp>
      <p:sp>
        <p:nvSpPr>
          <p:cNvPr id="3" name="Rectangle 2"/>
          <p:cNvSpPr/>
          <p:nvPr/>
        </p:nvSpPr>
        <p:spPr>
          <a:xfrm>
            <a:off x="1655182" y="2613392"/>
            <a:ext cx="8557597" cy="1631216"/>
          </a:xfrm>
          <a:prstGeom prst="rect">
            <a:avLst/>
          </a:prstGeom>
          <a:effectLst>
            <a:outerShdw blurRad="50800" dist="38100" dir="2700000" algn="tl" rotWithShape="0">
              <a:prstClr val="black">
                <a:alpha val="40000"/>
              </a:prstClr>
            </a:outerShdw>
          </a:effectLst>
        </p:spPr>
        <p:txBody>
          <a:bodyPr wrap="square">
            <a:spAutoFit/>
          </a:bodyPr>
          <a:lstStyle/>
          <a:p>
            <a:pPr marL="1077913" indent="-992188" algn="just">
              <a:spcAft>
                <a:spcPts val="0"/>
              </a:spcAft>
            </a:pPr>
            <a:r>
              <a:rPr lang="bg-BG" sz="2800" b="1" dirty="0">
                <a:latin typeface="Calibri" panose="020F0502020204030204" pitchFamily="34" charset="0"/>
                <a:ea typeface="Times New Roman" panose="02020603050405020304" pitchFamily="18" charset="0"/>
                <a:cs typeface="Times New Roman" panose="02020603050405020304" pitchFamily="18" charset="0"/>
              </a:rPr>
              <a:t>Тема:</a:t>
            </a:r>
            <a:r>
              <a:rPr lang="bg-BG" sz="2800" dirty="0">
                <a:latin typeface="Calibri" panose="020F0502020204030204" pitchFamily="34" charset="0"/>
                <a:ea typeface="Times New Roman" panose="02020603050405020304" pitchFamily="18" charset="0"/>
                <a:cs typeface="Times New Roman" panose="02020603050405020304" pitchFamily="18" charset="0"/>
              </a:rPr>
              <a:t> </a:t>
            </a:r>
            <a:r>
              <a:rPr lang="ru-RU" sz="2400" dirty="0">
                <a:latin typeface="Calibri" panose="020F0502020204030204" pitchFamily="34" charset="0"/>
                <a:ea typeface="Times New Roman" panose="02020603050405020304" pitchFamily="18" charset="0"/>
                <a:cs typeface="Times New Roman" panose="02020603050405020304" pitchFamily="18" charset="0"/>
              </a:rPr>
              <a:t>Разработване на платформа за резервации на билети  за кино/театър през интернет. Потребителите могат да проверяват датите на представленията/прожекциите, да научат повече за тях и да запазят места</a:t>
            </a:r>
            <a:endParaRPr lang="bg-BG"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6" name="TextBox 5"/>
          <p:cNvSpPr txBox="1"/>
          <p:nvPr/>
        </p:nvSpPr>
        <p:spPr>
          <a:xfrm>
            <a:off x="7175891" y="1306861"/>
            <a:ext cx="3555444" cy="458011"/>
          </a:xfrm>
          <a:prstGeom prst="rect">
            <a:avLst/>
          </a:prstGeom>
          <a:noFill/>
        </p:spPr>
        <p:txBody>
          <a:bodyPr wrap="square" rtlCol="0">
            <a:spAutoFit/>
          </a:bodyPr>
          <a:lstStyle/>
          <a:p>
            <a:pPr algn="just">
              <a:lnSpc>
                <a:spcPct val="150000"/>
              </a:lnSpc>
              <a:spcAft>
                <a:spcPts val="0"/>
              </a:spcAft>
              <a:tabLst>
                <a:tab pos="1254125" algn="l"/>
              </a:tabLst>
            </a:pPr>
            <a:r>
              <a:rPr lang="bg-BG"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Дипломант: </a:t>
            </a:r>
            <a:r>
              <a:rPr lang="bg-BG" dirty="0" smtClean="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Димитър </a:t>
            </a:r>
            <a:r>
              <a:rPr lang="bg-BG"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Антиов</a:t>
            </a:r>
            <a:endParaRPr lang="bg-BG" dirty="0">
              <a:solidFill>
                <a:schemeClr val="tx2">
                  <a:lumMod val="75000"/>
                </a:schemeClr>
              </a:solidFill>
              <a:effectLst>
                <a:outerShdw blurRad="38100" dist="38100" dir="2700000" algn="tl">
                  <a:srgbClr val="000000">
                    <a:alpha val="43137"/>
                  </a:srgbClr>
                </a:outerShdw>
              </a:effectLst>
            </a:endParaRPr>
          </a:p>
        </p:txBody>
      </p:sp>
      <p:pic>
        <p:nvPicPr>
          <p:cNvPr id="4" name="Picture 3"/>
          <p:cNvPicPr>
            <a:picLocks noChangeAspect="1"/>
          </p:cNvPicPr>
          <p:nvPr/>
        </p:nvPicPr>
        <p:blipFill>
          <a:blip r:embed="rId4"/>
          <a:stretch>
            <a:fillRect/>
          </a:stretch>
        </p:blipFill>
        <p:spPr>
          <a:xfrm>
            <a:off x="10795221" y="822297"/>
            <a:ext cx="1627773" cy="1627773"/>
          </a:xfrm>
          <a:prstGeom prst="rect">
            <a:avLst/>
          </a:prstGeom>
        </p:spPr>
      </p:pic>
    </p:spTree>
    <p:extLst>
      <p:ext uri="{BB962C8B-B14F-4D97-AF65-F5344CB8AC3E}">
        <p14:creationId xmlns:p14="http://schemas.microsoft.com/office/powerpoint/2010/main" val="21628810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7000">
              <a:schemeClr val="bg2">
                <a:lumMod val="90000"/>
              </a:schemeClr>
            </a:gs>
            <a:gs pos="26000">
              <a:schemeClr val="bg1">
                <a:lumMod val="85000"/>
              </a:schemeClr>
            </a:gs>
            <a:gs pos="70000">
              <a:schemeClr val="tx1">
                <a:lumMod val="95000"/>
                <a:lumOff val="5000"/>
              </a:schemeClr>
            </a:gs>
          </a:gsLst>
          <a:lin ang="5400000" scaled="1"/>
        </a:gradFill>
        <a:effectLst/>
      </p:bgPr>
    </p:bg>
    <p:spTree>
      <p:nvGrpSpPr>
        <p:cNvPr id="1" name=""/>
        <p:cNvGrpSpPr/>
        <p:nvPr/>
      </p:nvGrpSpPr>
      <p:grpSpPr>
        <a:xfrm>
          <a:off x="0" y="0"/>
          <a:ext cx="0" cy="0"/>
          <a:chOff x="0" y="0"/>
          <a:chExt cx="0" cy="0"/>
        </a:xfrm>
      </p:grpSpPr>
      <p:sp>
        <p:nvSpPr>
          <p:cNvPr id="2" name="Rectangle 1"/>
          <p:cNvSpPr/>
          <p:nvPr/>
        </p:nvSpPr>
        <p:spPr>
          <a:xfrm>
            <a:off x="1306186" y="2708716"/>
            <a:ext cx="9302547" cy="923330"/>
          </a:xfrm>
          <a:prstGeom prst="rect">
            <a:avLst/>
          </a:prstGeom>
          <a:noFill/>
        </p:spPr>
        <p:txBody>
          <a:bodyPr wrap="none" lIns="91440" tIns="45720" rIns="91440" bIns="45720">
            <a:spAutoFit/>
          </a:bodyPr>
          <a:lstStyle/>
          <a:p>
            <a:pPr algn="ctr"/>
            <a:r>
              <a:rPr lang="bg-BG" sz="5400" b="1" dirty="0" smtClean="0">
                <a:ln w="6600">
                  <a:solidFill>
                    <a:schemeClr val="accent2"/>
                  </a:solidFill>
                  <a:prstDash val="solid"/>
                </a:ln>
                <a:solidFill>
                  <a:srgbClr val="FFFFFF"/>
                </a:solidFill>
                <a:effectLst>
                  <a:outerShdw dist="38100" dir="2700000" algn="tl" rotWithShape="0">
                    <a:schemeClr val="accent2"/>
                  </a:outerShdw>
                </a:effectLst>
              </a:rPr>
              <a:t>Благодаря за вниманието</a:t>
            </a:r>
            <a:endParaRPr lang="en-US"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27415761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000" b="-1000"/>
          </a:stretch>
        </a:blipFill>
        <a:effectLst/>
      </p:bgPr>
    </p:bg>
    <p:spTree>
      <p:nvGrpSpPr>
        <p:cNvPr id="1" name=""/>
        <p:cNvGrpSpPr/>
        <p:nvPr/>
      </p:nvGrpSpPr>
      <p:grpSpPr>
        <a:xfrm>
          <a:off x="0" y="0"/>
          <a:ext cx="0" cy="0"/>
          <a:chOff x="0" y="0"/>
          <a:chExt cx="0" cy="0"/>
        </a:xfrm>
      </p:grpSpPr>
      <p:sp>
        <p:nvSpPr>
          <p:cNvPr id="3" name="TextBox 2"/>
          <p:cNvSpPr txBox="1"/>
          <p:nvPr/>
        </p:nvSpPr>
        <p:spPr>
          <a:xfrm>
            <a:off x="1037230" y="736979"/>
            <a:ext cx="731290" cy="369332"/>
          </a:xfrm>
          <a:prstGeom prst="rect">
            <a:avLst/>
          </a:prstGeom>
          <a:noFill/>
        </p:spPr>
        <p:txBody>
          <a:bodyPr wrap="none" rtlCol="0">
            <a:spAutoFit/>
          </a:bodyPr>
          <a:lstStyle/>
          <a:p>
            <a:r>
              <a:rPr lang="bg-BG" dirty="0" smtClean="0"/>
              <a:t>Увод</a:t>
            </a:r>
            <a:endParaRPr lang="bg-BG" dirty="0"/>
          </a:p>
        </p:txBody>
      </p:sp>
    </p:spTree>
    <p:extLst>
      <p:ext uri="{BB962C8B-B14F-4D97-AF65-F5344CB8AC3E}">
        <p14:creationId xmlns:p14="http://schemas.microsoft.com/office/powerpoint/2010/main" val="38954046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2" name="Rectangle 1"/>
          <p:cNvSpPr/>
          <p:nvPr/>
        </p:nvSpPr>
        <p:spPr>
          <a:xfrm>
            <a:off x="266229" y="304571"/>
            <a:ext cx="9565119" cy="1077218"/>
          </a:xfrm>
          <a:prstGeom prst="rect">
            <a:avLst/>
          </a:prstGeom>
        </p:spPr>
        <p:txBody>
          <a:bodyPr wrap="none">
            <a:spAutoFit/>
          </a:bodyPr>
          <a:lstStyle/>
          <a:p>
            <a:r>
              <a:rPr lang="en-US" sz="4000" b="1" dirty="0" smtClean="0">
                <a:solidFill>
                  <a:schemeClr val="bg1"/>
                </a:solidFill>
                <a:effectLst>
                  <a:outerShdw blurRad="38100" dist="38100" dir="2700000" algn="tl">
                    <a:srgbClr val="000000">
                      <a:alpha val="43137"/>
                    </a:srgbClr>
                  </a:outerShdw>
                </a:effectLst>
              </a:rPr>
              <a:t>Django</a:t>
            </a:r>
          </a:p>
          <a:p>
            <a:r>
              <a:rPr lang="en-US" sz="2400" b="1" dirty="0" smtClean="0">
                <a:solidFill>
                  <a:schemeClr val="bg1"/>
                </a:solidFill>
                <a:effectLst>
                  <a:outerShdw blurRad="38100" dist="38100" dir="2700000" algn="tl">
                    <a:srgbClr val="000000">
                      <a:alpha val="43137"/>
                    </a:srgbClr>
                  </a:outerShdw>
                </a:effectLst>
              </a:rPr>
              <a:t>MVC framework </a:t>
            </a:r>
            <a:r>
              <a:rPr lang="bg-BG" sz="2400" b="1" dirty="0" smtClean="0">
                <a:solidFill>
                  <a:schemeClr val="bg1"/>
                </a:solidFill>
                <a:effectLst>
                  <a:outerShdw blurRad="38100" dist="38100" dir="2700000" algn="tl">
                    <a:srgbClr val="000000">
                      <a:alpha val="43137"/>
                    </a:srgbClr>
                  </a:outerShdw>
                </a:effectLst>
              </a:rPr>
              <a:t>за създаванена динамични </a:t>
            </a:r>
            <a:r>
              <a:rPr lang="en-US" sz="2400" b="1" dirty="0" smtClean="0">
                <a:solidFill>
                  <a:schemeClr val="bg1"/>
                </a:solidFill>
                <a:effectLst>
                  <a:outerShdw blurRad="38100" dist="38100" dir="2700000" algn="tl">
                    <a:srgbClr val="000000">
                      <a:alpha val="43137"/>
                    </a:srgbClr>
                  </a:outerShdw>
                </a:effectLst>
              </a:rPr>
              <a:t>WEB </a:t>
            </a:r>
            <a:r>
              <a:rPr lang="bg-BG" sz="2400" b="1" dirty="0" smtClean="0">
                <a:solidFill>
                  <a:schemeClr val="bg1"/>
                </a:solidFill>
                <a:effectLst>
                  <a:outerShdw blurRad="38100" dist="38100" dir="2700000" algn="tl">
                    <a:srgbClr val="000000">
                      <a:alpha val="43137"/>
                    </a:srgbClr>
                  </a:outerShdw>
                </a:effectLst>
              </a:rPr>
              <a:t>приложения</a:t>
            </a:r>
            <a:endParaRPr lang="bg-BG" sz="2400"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5780025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1309" y="223859"/>
            <a:ext cx="4769449" cy="1200329"/>
          </a:xfrm>
          <a:prstGeom prst="rect">
            <a:avLst/>
          </a:prstGeom>
          <a:noFill/>
        </p:spPr>
        <p:txBody>
          <a:bodyPr wrap="square" rtlCol="0">
            <a:spAutoFit/>
          </a:bodyPr>
          <a:lstStyle/>
          <a:p>
            <a:pPr algn="ctr"/>
            <a:r>
              <a:rPr lang="bg-BG" sz="3600" b="1" dirty="0" smtClean="0">
                <a:effectLst>
                  <a:outerShdw blurRad="38100" dist="38100" dir="2700000" algn="tl">
                    <a:srgbClr val="000000">
                      <a:alpha val="43137"/>
                    </a:srgbClr>
                  </a:outerShdw>
                </a:effectLst>
              </a:rPr>
              <a:t>Ключови характеристики:</a:t>
            </a:r>
            <a:endParaRPr lang="bg-BG" sz="3600" b="1" dirty="0">
              <a:effectLst>
                <a:outerShdw blurRad="38100" dist="38100" dir="2700000" algn="tl">
                  <a:srgbClr val="000000">
                    <a:alpha val="43137"/>
                  </a:srgbClr>
                </a:outerShdw>
              </a:effectLst>
            </a:endParaRPr>
          </a:p>
        </p:txBody>
      </p:sp>
      <p:pic>
        <p:nvPicPr>
          <p:cNvPr id="3" name="Picture 2"/>
          <p:cNvPicPr>
            <a:picLocks noChangeAspect="1"/>
          </p:cNvPicPr>
          <p:nvPr/>
        </p:nvPicPr>
        <p:blipFill>
          <a:blip r:embed="rId3"/>
          <a:stretch>
            <a:fillRect/>
          </a:stretch>
        </p:blipFill>
        <p:spPr>
          <a:xfrm>
            <a:off x="4991813" y="0"/>
            <a:ext cx="7200187" cy="6858000"/>
          </a:xfrm>
          <a:prstGeom prst="rect">
            <a:avLst/>
          </a:prstGeom>
        </p:spPr>
      </p:pic>
      <p:sp>
        <p:nvSpPr>
          <p:cNvPr id="5" name="TextBox 4"/>
          <p:cNvSpPr txBox="1"/>
          <p:nvPr/>
        </p:nvSpPr>
        <p:spPr>
          <a:xfrm flipH="1">
            <a:off x="269409" y="1721921"/>
            <a:ext cx="4453247" cy="3885487"/>
          </a:xfrm>
          <a:prstGeom prst="rect">
            <a:avLst/>
          </a:prstGeom>
          <a:noFill/>
        </p:spPr>
        <p:txBody>
          <a:bodyPr wrap="square" rtlCol="0">
            <a:spAutoFit/>
          </a:bodyPr>
          <a:lstStyle/>
          <a:p>
            <a:pPr marL="342900" indent="-342900">
              <a:lnSpc>
                <a:spcPct val="200000"/>
              </a:lnSpc>
              <a:buAutoNum type="arabicPeriod"/>
            </a:pPr>
            <a:r>
              <a:rPr lang="ru-RU" b="1" dirty="0" smtClean="0">
                <a:effectLst>
                  <a:outerShdw blurRad="38100" dist="38100" dir="2700000" algn="tl">
                    <a:srgbClr val="000000">
                      <a:alpha val="43137"/>
                    </a:srgbClr>
                  </a:outerShdw>
                </a:effectLst>
              </a:rPr>
              <a:t>Мощна </a:t>
            </a:r>
            <a:r>
              <a:rPr lang="ru-RU" b="1" dirty="0">
                <a:effectLst>
                  <a:outerShdw blurRad="38100" dist="38100" dir="2700000" algn="tl">
                    <a:srgbClr val="000000">
                      <a:alpha val="43137"/>
                    </a:srgbClr>
                  </a:outerShdw>
                </a:effectLst>
              </a:rPr>
              <a:t>система за управление на бази </a:t>
            </a:r>
            <a:r>
              <a:rPr lang="ru-RU" b="1" dirty="0" smtClean="0">
                <a:effectLst>
                  <a:outerShdw blurRad="38100" dist="38100" dir="2700000" algn="tl">
                    <a:srgbClr val="000000">
                      <a:alpha val="43137"/>
                    </a:srgbClr>
                  </a:outerShdw>
                </a:effectLst>
              </a:rPr>
              <a:t>данни</a:t>
            </a:r>
          </a:p>
          <a:p>
            <a:pPr marL="342900" indent="-342900">
              <a:lnSpc>
                <a:spcPct val="200000"/>
              </a:lnSpc>
              <a:buAutoNum type="arabicPeriod"/>
            </a:pPr>
            <a:r>
              <a:rPr lang="ru-RU" b="1" dirty="0" smtClean="0">
                <a:effectLst>
                  <a:outerShdw blurRad="38100" dist="38100" dir="2700000" algn="tl">
                    <a:srgbClr val="000000">
                      <a:alpha val="43137"/>
                    </a:srgbClr>
                  </a:outerShdw>
                </a:effectLst>
              </a:rPr>
              <a:t>Мощен </a:t>
            </a:r>
            <a:r>
              <a:rPr lang="ru-RU" b="1" dirty="0">
                <a:effectLst>
                  <a:outerShdw blurRad="38100" dist="38100" dir="2700000" algn="tl">
                    <a:srgbClr val="000000">
                      <a:alpha val="43137"/>
                    </a:srgbClr>
                  </a:outerShdw>
                </a:effectLst>
              </a:rPr>
              <a:t>административен </a:t>
            </a:r>
            <a:r>
              <a:rPr lang="ru-RU" b="1" dirty="0" smtClean="0">
                <a:effectLst>
                  <a:outerShdw blurRad="38100" dist="38100" dir="2700000" algn="tl">
                    <a:srgbClr val="000000">
                      <a:alpha val="43137"/>
                    </a:srgbClr>
                  </a:outerShdw>
                </a:effectLst>
              </a:rPr>
              <a:t>панел</a:t>
            </a:r>
          </a:p>
          <a:p>
            <a:pPr marL="342900" indent="-342900">
              <a:lnSpc>
                <a:spcPct val="200000"/>
              </a:lnSpc>
              <a:buAutoNum type="arabicPeriod"/>
            </a:pPr>
            <a:r>
              <a:rPr lang="ru-RU" b="1" dirty="0" smtClean="0">
                <a:effectLst>
                  <a:outerShdw blurRad="38100" dist="38100" dir="2700000" algn="tl">
                    <a:srgbClr val="000000">
                      <a:alpha val="43137"/>
                    </a:srgbClr>
                  </a:outerShdw>
                </a:effectLst>
              </a:rPr>
              <a:t>URL </a:t>
            </a:r>
            <a:r>
              <a:rPr lang="ru-RU" b="1" dirty="0">
                <a:effectLst>
                  <a:outerShdw blurRad="38100" dist="38100" dir="2700000" algn="tl">
                    <a:srgbClr val="000000">
                      <a:alpha val="43137"/>
                    </a:srgbClr>
                  </a:outerShdw>
                </a:effectLst>
              </a:rPr>
              <a:t>маршрутиране и обработка на </a:t>
            </a:r>
            <a:r>
              <a:rPr lang="ru-RU" b="1" dirty="0" smtClean="0">
                <a:effectLst>
                  <a:outerShdw blurRad="38100" dist="38100" dir="2700000" algn="tl">
                    <a:srgbClr val="000000">
                      <a:alpha val="43137"/>
                    </a:srgbClr>
                  </a:outerShdw>
                </a:effectLst>
              </a:rPr>
              <a:t>заявки</a:t>
            </a:r>
          </a:p>
          <a:p>
            <a:pPr marL="342900" indent="-342900">
              <a:lnSpc>
                <a:spcPct val="200000"/>
              </a:lnSpc>
              <a:buAutoNum type="arabicPeriod"/>
            </a:pPr>
            <a:r>
              <a:rPr lang="ru-RU" b="1" dirty="0" smtClean="0">
                <a:effectLst>
                  <a:outerShdw blurRad="38100" dist="38100" dir="2700000" algn="tl">
                    <a:srgbClr val="000000">
                      <a:alpha val="43137"/>
                    </a:srgbClr>
                  </a:outerShdw>
                </a:effectLst>
              </a:rPr>
              <a:t>Шаблонна </a:t>
            </a:r>
            <a:r>
              <a:rPr lang="ru-RU" b="1" dirty="0">
                <a:effectLst>
                  <a:outerShdw blurRad="38100" dist="38100" dir="2700000" algn="tl">
                    <a:srgbClr val="000000">
                      <a:alpha val="43137"/>
                    </a:srgbClr>
                  </a:outerShdw>
                </a:effectLst>
              </a:rPr>
              <a:t>система за уеб </a:t>
            </a:r>
            <a:r>
              <a:rPr lang="ru-RU" b="1" dirty="0" smtClean="0">
                <a:effectLst>
                  <a:outerShdw blurRad="38100" dist="38100" dir="2700000" algn="tl">
                    <a:srgbClr val="000000">
                      <a:alpha val="43137"/>
                    </a:srgbClr>
                  </a:outerShdw>
                </a:effectLst>
              </a:rPr>
              <a:t>дизайн</a:t>
            </a:r>
          </a:p>
          <a:p>
            <a:pPr marL="342900" indent="-342900">
              <a:lnSpc>
                <a:spcPct val="200000"/>
              </a:lnSpc>
              <a:buAutoNum type="arabicPeriod"/>
            </a:pPr>
            <a:r>
              <a:rPr lang="ru-RU" b="1" dirty="0" smtClean="0">
                <a:effectLst>
                  <a:outerShdw blurRad="38100" dist="38100" dir="2700000" algn="tl">
                    <a:srgbClr val="000000">
                      <a:alpha val="43137"/>
                    </a:srgbClr>
                  </a:outerShdw>
                </a:effectLst>
              </a:rPr>
              <a:t>Сигурностт</a:t>
            </a:r>
            <a:endParaRPr lang="ru-RU"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448904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2" name="Rectangle 1"/>
          <p:cNvSpPr/>
          <p:nvPr/>
        </p:nvSpPr>
        <p:spPr>
          <a:xfrm>
            <a:off x="301733" y="251752"/>
            <a:ext cx="3068469" cy="707886"/>
          </a:xfrm>
          <a:prstGeom prst="rect">
            <a:avLst/>
          </a:prstGeom>
        </p:spPr>
        <p:txBody>
          <a:bodyPr wrap="none">
            <a:spAutoFit/>
          </a:bodyPr>
          <a:lstStyle/>
          <a:p>
            <a:pPr lvl="0"/>
            <a:r>
              <a:rPr lang="bg-BG" sz="4000" b="1" u="sng" dirty="0">
                <a:effectLst>
                  <a:outerShdw blurRad="38100" dist="38100" dir="2700000" algn="tl">
                    <a:srgbClr val="000000">
                      <a:alpha val="43137"/>
                    </a:srgbClr>
                  </a:outerShdw>
                </a:effectLst>
              </a:rPr>
              <a:t>Бази </a:t>
            </a:r>
            <a:r>
              <a:rPr lang="bg-BG" sz="4000" b="1" u="sng" dirty="0" smtClean="0">
                <a:effectLst>
                  <a:outerShdw blurRad="38100" dist="38100" dir="2700000" algn="tl">
                    <a:srgbClr val="000000">
                      <a:alpha val="43137"/>
                    </a:srgbClr>
                  </a:outerShdw>
                </a:effectLst>
              </a:rPr>
              <a:t>Данни</a:t>
            </a:r>
            <a:endParaRPr lang="bg-BG" sz="4000" b="1" u="sng" dirty="0">
              <a:effectLst>
                <a:outerShdw blurRad="38100" dist="38100" dir="2700000" algn="tl">
                  <a:srgbClr val="000000">
                    <a:alpha val="43137"/>
                  </a:srgbClr>
                </a:outerShdw>
              </a:effectLst>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83967" y="1841665"/>
            <a:ext cx="4886360" cy="488636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4787245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6434211" y="0"/>
            <a:ext cx="5598327" cy="707886"/>
          </a:xfrm>
          <a:prstGeom prst="rect">
            <a:avLst/>
          </a:prstGeom>
        </p:spPr>
        <p:txBody>
          <a:bodyPr wrap="none">
            <a:spAutoFit/>
          </a:bodyPr>
          <a:lstStyle/>
          <a:p>
            <a:r>
              <a:rPr lang="bg-BG" sz="4000" b="1" dirty="0" smtClean="0">
                <a:solidFill>
                  <a:schemeClr val="bg1"/>
                </a:solidFill>
                <a:effectLst>
                  <a:outerShdw blurRad="38100" dist="38100" dir="2700000" algn="tl">
                    <a:srgbClr val="000000">
                      <a:alpha val="43137"/>
                    </a:srgbClr>
                  </a:outerShdw>
                </a:effectLst>
              </a:rPr>
              <a:t>Структура</a:t>
            </a:r>
            <a:r>
              <a:rPr lang="en-US" sz="4000" b="1" dirty="0" smtClean="0">
                <a:solidFill>
                  <a:schemeClr val="bg1"/>
                </a:solidFill>
                <a:effectLst>
                  <a:outerShdw blurRad="38100" dist="38100" dir="2700000" algn="tl">
                    <a:srgbClr val="000000">
                      <a:alpha val="43137"/>
                    </a:srgbClr>
                  </a:outerShdw>
                </a:effectLst>
              </a:rPr>
              <a:t> </a:t>
            </a:r>
            <a:r>
              <a:rPr lang="bg-BG" sz="4000" b="1" dirty="0" smtClean="0">
                <a:solidFill>
                  <a:schemeClr val="bg1"/>
                </a:solidFill>
                <a:effectLst>
                  <a:outerShdw blurRad="38100" dist="38100" dir="2700000" algn="tl">
                    <a:srgbClr val="000000">
                      <a:alpha val="43137"/>
                    </a:srgbClr>
                  </a:outerShdw>
                </a:effectLst>
              </a:rPr>
              <a:t>на проекта</a:t>
            </a:r>
            <a:endParaRPr lang="bg-BG" sz="4000" b="1" dirty="0">
              <a:solidFill>
                <a:schemeClr val="bg1"/>
              </a:solidFill>
              <a:effectLst>
                <a:outerShdw blurRad="38100" dist="38100" dir="2700000" algn="tl">
                  <a:srgbClr val="000000">
                    <a:alpha val="43137"/>
                  </a:srgbClr>
                </a:outerShdw>
              </a:effectLst>
            </a:endParaRPr>
          </a:p>
        </p:txBody>
      </p:sp>
      <p:sp>
        <p:nvSpPr>
          <p:cNvPr id="3" name="Rectangle 2"/>
          <p:cNvSpPr/>
          <p:nvPr/>
        </p:nvSpPr>
        <p:spPr>
          <a:xfrm>
            <a:off x="344384" y="1080655"/>
            <a:ext cx="2790702" cy="1508166"/>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 name="Rectangle 3"/>
          <p:cNvSpPr/>
          <p:nvPr/>
        </p:nvSpPr>
        <p:spPr>
          <a:xfrm>
            <a:off x="344384" y="3073731"/>
            <a:ext cx="2790702" cy="1830778"/>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5" name="Right Arrow 4"/>
          <p:cNvSpPr/>
          <p:nvPr/>
        </p:nvSpPr>
        <p:spPr>
          <a:xfrm rot="10800000">
            <a:off x="3562597" y="1615044"/>
            <a:ext cx="2533403" cy="403761"/>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6" name="TextBox 5"/>
          <p:cNvSpPr txBox="1"/>
          <p:nvPr/>
        </p:nvSpPr>
        <p:spPr>
          <a:xfrm>
            <a:off x="6234546" y="1569015"/>
            <a:ext cx="1287532" cy="461665"/>
          </a:xfrm>
          <a:prstGeom prst="rect">
            <a:avLst/>
          </a:prstGeom>
          <a:noFill/>
        </p:spPr>
        <p:txBody>
          <a:bodyPr wrap="none" rtlCol="0">
            <a:spAutoFit/>
          </a:bodyPr>
          <a:lstStyle/>
          <a:p>
            <a:r>
              <a:rPr lang="bg-BG" sz="2400" b="1" dirty="0" smtClean="0">
                <a:solidFill>
                  <a:srgbClr val="FF0000"/>
                </a:solidFill>
                <a:effectLst>
                  <a:outerShdw blurRad="38100" dist="38100" dir="2700000" algn="tl">
                    <a:srgbClr val="000000">
                      <a:alpha val="43137"/>
                    </a:srgbClr>
                  </a:outerShdw>
                </a:effectLst>
              </a:rPr>
              <a:t>Клиент</a:t>
            </a:r>
            <a:endParaRPr lang="bg-BG" sz="2400" b="1" dirty="0">
              <a:solidFill>
                <a:srgbClr val="FF0000"/>
              </a:solidFill>
              <a:effectLst>
                <a:outerShdw blurRad="38100" dist="38100" dir="2700000" algn="tl">
                  <a:srgbClr val="000000">
                    <a:alpha val="43137"/>
                  </a:srgbClr>
                </a:outerShdw>
              </a:effectLst>
            </a:endParaRPr>
          </a:p>
        </p:txBody>
      </p:sp>
      <p:sp>
        <p:nvSpPr>
          <p:cNvPr id="7" name="Right Arrow 6"/>
          <p:cNvSpPr/>
          <p:nvPr/>
        </p:nvSpPr>
        <p:spPr>
          <a:xfrm rot="10800000">
            <a:off x="3562597" y="3833750"/>
            <a:ext cx="2533403" cy="403761"/>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8" name="TextBox 7"/>
          <p:cNvSpPr txBox="1"/>
          <p:nvPr/>
        </p:nvSpPr>
        <p:spPr>
          <a:xfrm>
            <a:off x="6234546" y="3787721"/>
            <a:ext cx="1611147" cy="461665"/>
          </a:xfrm>
          <a:prstGeom prst="rect">
            <a:avLst/>
          </a:prstGeom>
          <a:noFill/>
        </p:spPr>
        <p:txBody>
          <a:bodyPr wrap="none" rtlCol="0">
            <a:spAutoFit/>
          </a:bodyPr>
          <a:lstStyle/>
          <a:p>
            <a:r>
              <a:rPr lang="bg-BG" sz="2400" b="1" dirty="0" smtClean="0">
                <a:solidFill>
                  <a:srgbClr val="FF0000"/>
                </a:solidFill>
                <a:effectLst>
                  <a:outerShdw blurRad="38100" dist="38100" dir="2700000" algn="tl">
                    <a:srgbClr val="000000">
                      <a:alpha val="43137"/>
                    </a:srgbClr>
                  </a:outerShdw>
                </a:effectLst>
              </a:rPr>
              <a:t>Персонал</a:t>
            </a:r>
            <a:endParaRPr lang="bg-BG" sz="2400"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88435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66254" y="-225838"/>
            <a:ext cx="5986624" cy="7309675"/>
          </a:xfrm>
          <a:prstGeom prst="rect">
            <a:avLst/>
          </a:prstGeom>
        </p:spPr>
      </p:pic>
      <p:sp>
        <p:nvSpPr>
          <p:cNvPr id="2" name="Rectangle 1"/>
          <p:cNvSpPr/>
          <p:nvPr/>
        </p:nvSpPr>
        <p:spPr>
          <a:xfrm>
            <a:off x="507416" y="105703"/>
            <a:ext cx="4639283" cy="707886"/>
          </a:xfrm>
          <a:prstGeom prst="rect">
            <a:avLst/>
          </a:prstGeom>
        </p:spPr>
        <p:txBody>
          <a:bodyPr wrap="none">
            <a:spAutoFit/>
          </a:bodyPr>
          <a:lstStyle/>
          <a:p>
            <a:r>
              <a:rPr lang="bg-BG" sz="4000" b="1" dirty="0">
                <a:effectLst>
                  <a:outerShdw blurRad="38100" dist="38100" dir="2700000" algn="tl">
                    <a:srgbClr val="000000">
                      <a:alpha val="43137"/>
                    </a:srgbClr>
                  </a:outerShdw>
                </a:effectLst>
              </a:rPr>
              <a:t>Изгледи и модели</a:t>
            </a:r>
          </a:p>
        </p:txBody>
      </p:sp>
      <p:pic>
        <p:nvPicPr>
          <p:cNvPr id="4" name="Picture 3"/>
          <p:cNvPicPr>
            <a:picLocks noChangeAspect="1"/>
          </p:cNvPicPr>
          <p:nvPr/>
        </p:nvPicPr>
        <p:blipFill>
          <a:blip r:embed="rId4"/>
          <a:stretch>
            <a:fillRect/>
          </a:stretch>
        </p:blipFill>
        <p:spPr>
          <a:xfrm>
            <a:off x="5820369" y="4130687"/>
            <a:ext cx="6420373" cy="2733245"/>
          </a:xfrm>
          <a:prstGeom prst="rect">
            <a:avLst/>
          </a:prstGeom>
        </p:spPr>
      </p:pic>
      <p:pic>
        <p:nvPicPr>
          <p:cNvPr id="5" name="Picture 4"/>
          <p:cNvPicPr>
            <a:picLocks noChangeAspect="1"/>
          </p:cNvPicPr>
          <p:nvPr/>
        </p:nvPicPr>
        <p:blipFill>
          <a:blip r:embed="rId5"/>
          <a:stretch>
            <a:fillRect/>
          </a:stretch>
        </p:blipFill>
        <p:spPr>
          <a:xfrm>
            <a:off x="5820369" y="2313766"/>
            <a:ext cx="6410920" cy="1616964"/>
          </a:xfrm>
          <a:prstGeom prst="rect">
            <a:avLst/>
          </a:prstGeom>
        </p:spPr>
      </p:pic>
      <p:pic>
        <p:nvPicPr>
          <p:cNvPr id="6" name="Picture 5"/>
          <p:cNvPicPr>
            <a:picLocks noChangeAspect="1"/>
          </p:cNvPicPr>
          <p:nvPr/>
        </p:nvPicPr>
        <p:blipFill>
          <a:blip r:embed="rId6"/>
          <a:stretch>
            <a:fillRect/>
          </a:stretch>
        </p:blipFill>
        <p:spPr>
          <a:xfrm>
            <a:off x="5820369" y="0"/>
            <a:ext cx="6407201" cy="2125683"/>
          </a:xfrm>
          <a:prstGeom prst="rect">
            <a:avLst/>
          </a:prstGeom>
        </p:spPr>
      </p:pic>
    </p:spTree>
    <p:extLst>
      <p:ext uri="{BB962C8B-B14F-4D97-AF65-F5344CB8AC3E}">
        <p14:creationId xmlns:p14="http://schemas.microsoft.com/office/powerpoint/2010/main" val="13756311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363804" y="1117629"/>
            <a:ext cx="6002303" cy="543755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2" name="Rectangle 1"/>
          <p:cNvSpPr/>
          <p:nvPr/>
        </p:nvSpPr>
        <p:spPr>
          <a:xfrm>
            <a:off x="5159685" y="0"/>
            <a:ext cx="1872629" cy="707886"/>
          </a:xfrm>
          <a:prstGeom prst="rect">
            <a:avLst/>
          </a:prstGeom>
        </p:spPr>
        <p:txBody>
          <a:bodyPr wrap="none">
            <a:spAutoFit/>
          </a:bodyPr>
          <a:lstStyle/>
          <a:p>
            <a:r>
              <a:rPr lang="ru-RU" sz="4000" b="1" dirty="0" smtClean="0">
                <a:effectLst>
                  <a:outerShdw blurRad="38100" dist="38100" dir="2700000" algn="tl">
                    <a:srgbClr val="000000">
                      <a:alpha val="43137"/>
                    </a:srgbClr>
                  </a:outerShdw>
                </a:effectLst>
              </a:rPr>
              <a:t>Форми</a:t>
            </a:r>
            <a:endParaRPr lang="bg-BG" sz="4000" b="1" dirty="0">
              <a:effectLst>
                <a:outerShdw blurRad="38100" dist="38100" dir="2700000" algn="tl">
                  <a:srgbClr val="000000">
                    <a:alpha val="43137"/>
                  </a:srgbClr>
                </a:outerShdw>
              </a:effectLst>
            </a:endParaRPr>
          </a:p>
        </p:txBody>
      </p:sp>
      <p:pic>
        <p:nvPicPr>
          <p:cNvPr id="4" name="Picture 3"/>
          <p:cNvPicPr>
            <a:picLocks noChangeAspect="1"/>
          </p:cNvPicPr>
          <p:nvPr/>
        </p:nvPicPr>
        <p:blipFill>
          <a:blip r:embed="rId4"/>
          <a:stretch>
            <a:fillRect/>
          </a:stretch>
        </p:blipFill>
        <p:spPr>
          <a:xfrm>
            <a:off x="4910499" y="831273"/>
            <a:ext cx="3409282" cy="4331514"/>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5" name="Picture 4"/>
          <p:cNvPicPr>
            <a:picLocks noChangeAspect="1"/>
          </p:cNvPicPr>
          <p:nvPr/>
        </p:nvPicPr>
        <p:blipFill>
          <a:blip r:embed="rId5"/>
          <a:stretch>
            <a:fillRect/>
          </a:stretch>
        </p:blipFill>
        <p:spPr>
          <a:xfrm>
            <a:off x="6471813" y="1423972"/>
            <a:ext cx="3695935" cy="437323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6" name="Picture 5"/>
          <p:cNvPicPr>
            <a:picLocks noChangeAspect="1"/>
          </p:cNvPicPr>
          <p:nvPr/>
        </p:nvPicPr>
        <p:blipFill>
          <a:blip r:embed="rId6"/>
          <a:stretch>
            <a:fillRect/>
          </a:stretch>
        </p:blipFill>
        <p:spPr>
          <a:xfrm>
            <a:off x="8425487" y="1884520"/>
            <a:ext cx="3303575" cy="4505382"/>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extLst>
      <p:ext uri="{BB962C8B-B14F-4D97-AF65-F5344CB8AC3E}">
        <p14:creationId xmlns:p14="http://schemas.microsoft.com/office/powerpoint/2010/main" val="35114980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000" b="-3000"/>
          </a:stretch>
        </a:blipFill>
        <a:effectLst/>
      </p:bgPr>
    </p:bg>
    <p:spTree>
      <p:nvGrpSpPr>
        <p:cNvPr id="1" name=""/>
        <p:cNvGrpSpPr/>
        <p:nvPr/>
      </p:nvGrpSpPr>
      <p:grpSpPr>
        <a:xfrm>
          <a:off x="0" y="0"/>
          <a:ext cx="0" cy="0"/>
          <a:chOff x="0" y="0"/>
          <a:chExt cx="0" cy="0"/>
        </a:xfrm>
      </p:grpSpPr>
      <p:sp>
        <p:nvSpPr>
          <p:cNvPr id="2" name="Rectangle 1"/>
          <p:cNvSpPr/>
          <p:nvPr/>
        </p:nvSpPr>
        <p:spPr>
          <a:xfrm>
            <a:off x="448580" y="528430"/>
            <a:ext cx="1664238" cy="369332"/>
          </a:xfrm>
          <a:prstGeom prst="rect">
            <a:avLst/>
          </a:prstGeom>
        </p:spPr>
        <p:txBody>
          <a:bodyPr wrap="none">
            <a:spAutoFit/>
          </a:bodyPr>
          <a:lstStyle/>
          <a:p>
            <a:r>
              <a:rPr lang="bg-BG" dirty="0" smtClean="0"/>
              <a:t>Заключение </a:t>
            </a:r>
            <a:endParaRPr lang="bg-BG" dirty="0"/>
          </a:p>
        </p:txBody>
      </p:sp>
    </p:spTree>
    <p:extLst>
      <p:ext uri="{BB962C8B-B14F-4D97-AF65-F5344CB8AC3E}">
        <p14:creationId xmlns:p14="http://schemas.microsoft.com/office/powerpoint/2010/main" val="2742208848"/>
      </p:ext>
    </p:extLst>
  </p:cSld>
  <p:clrMapOvr>
    <a:masterClrMapping/>
  </p:clrMapOvr>
  <p:timing>
    <p:tnLst>
      <p:par>
        <p:cTn id="1" dur="indefinite" restart="never" nodeType="tmRoot"/>
      </p:par>
    </p:tnLst>
  </p:timing>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10B6F4"/>
      </a:accent1>
      <a:accent2>
        <a:srgbClr val="3C78C3"/>
      </a:accent2>
      <a:accent3>
        <a:srgbClr val="9F52D0"/>
      </a:accent3>
      <a:accent4>
        <a:srgbClr val="D64198"/>
      </a:accent4>
      <a:accent5>
        <a:srgbClr val="DA2228"/>
      </a:accent5>
      <a:accent6>
        <a:srgbClr val="F18318"/>
      </a:accent6>
      <a:hlink>
        <a:srgbClr val="38DDEC"/>
      </a:hlink>
      <a:folHlink>
        <a:srgbClr val="A8DEE8"/>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C0CB9708-C445-4049-9D7F-4C8684E69AF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TM16401371[[fn=Atlas]]</Template>
  <TotalTime>378</TotalTime>
  <Words>981</Words>
  <Application>Microsoft Office PowerPoint</Application>
  <PresentationFormat>Widescreen</PresentationFormat>
  <Paragraphs>66</Paragraphs>
  <Slides>10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Calibri Light</vt:lpstr>
      <vt:lpstr>Rockwell</vt:lpstr>
      <vt:lpstr>Times New Roman</vt:lpstr>
      <vt:lpstr>Wingdings</vt:lpstr>
      <vt:lpstr>Atlas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Georgi Borikov</dc:creator>
  <cp:lastModifiedBy>Georgi Borikov</cp:lastModifiedBy>
  <cp:revision>33</cp:revision>
  <dcterms:created xsi:type="dcterms:W3CDTF">2024-05-06T01:58:34Z</dcterms:created>
  <dcterms:modified xsi:type="dcterms:W3CDTF">2024-05-19T12:36:40Z</dcterms:modified>
</cp:coreProperties>
</file>