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notesMasterIdLst>
    <p:notesMasterId r:id="rId12"/>
  </p:notesMasterIdLst>
  <p:handoutMasterIdLst>
    <p:handoutMasterId r:id="rId13"/>
  </p:handoutMasterIdLst>
  <p:sldIdLst>
    <p:sldId id="256" r:id="rId2"/>
    <p:sldId id="257" r:id="rId3"/>
    <p:sldId id="264" r:id="rId4"/>
    <p:sldId id="261" r:id="rId5"/>
    <p:sldId id="262" r:id="rId6"/>
    <p:sldId id="263" r:id="rId7"/>
    <p:sldId id="265" r:id="rId8"/>
    <p:sldId id="258" r:id="rId9"/>
    <p:sldId id="259" r:id="rId10"/>
    <p:sldId id="260" r:id="rId11"/>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56" autoAdjust="0"/>
  </p:normalViewPr>
  <p:slideViewPr>
    <p:cSldViewPr snapToGrid="0">
      <p:cViewPr varScale="1">
        <p:scale>
          <a:sx n="81" d="100"/>
          <a:sy n="81" d="100"/>
        </p:scale>
        <p:origin x="163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D7545A-D08E-4DF5-A378-8809D7ECFDDE}" type="datetimeFigureOut">
              <a:rPr lang="bg-BG" smtClean="0"/>
              <a:t>12.5.2024 г.</a:t>
            </a:fld>
            <a:endParaRPr lang="bg-B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9AA342-C897-433D-A24F-11AC58AD3B98}" type="slidenum">
              <a:rPr lang="bg-BG" smtClean="0"/>
              <a:t>‹#›</a:t>
            </a:fld>
            <a:endParaRPr lang="bg-BG"/>
          </a:p>
        </p:txBody>
      </p:sp>
    </p:spTree>
    <p:extLst>
      <p:ext uri="{BB962C8B-B14F-4D97-AF65-F5344CB8AC3E}">
        <p14:creationId xmlns:p14="http://schemas.microsoft.com/office/powerpoint/2010/main" val="330759561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60EE-26AA-4C09-B55F-8384F76E341D}" type="datetimeFigureOut">
              <a:rPr lang="bg-BG" smtClean="0"/>
              <a:t>12.5.2024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07A54E-596B-47A6-8C76-2A83CDB3619E}" type="slidenum">
              <a:rPr lang="bg-BG" smtClean="0"/>
              <a:t>‹#›</a:t>
            </a:fld>
            <a:endParaRPr lang="bg-BG"/>
          </a:p>
        </p:txBody>
      </p:sp>
    </p:spTree>
    <p:extLst>
      <p:ext uri="{BB962C8B-B14F-4D97-AF65-F5344CB8AC3E}">
        <p14:creationId xmlns:p14="http://schemas.microsoft.com/office/powerpoint/2010/main" val="388503883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Уважаема г-жо Директор, Уважаема комисия,  уважаеми </a:t>
            </a:r>
            <a:endParaRPr lang="en-US" dirty="0" smtClean="0"/>
          </a:p>
          <a:p>
            <a:r>
              <a:rPr lang="ru-RU" dirty="0" smtClean="0"/>
              <a:t>Аз съм </a:t>
            </a:r>
            <a:r>
              <a:rPr lang="en-US" dirty="0" smtClean="0"/>
              <a:t>…</a:t>
            </a:r>
            <a:r>
              <a:rPr lang="ru-RU" dirty="0" smtClean="0"/>
              <a:t>.</a:t>
            </a:r>
          </a:p>
          <a:p>
            <a:r>
              <a:rPr lang="ru-RU" dirty="0" smtClean="0"/>
              <a:t>Темата на моят дипломен проект е </a:t>
            </a:r>
            <a:r>
              <a:rPr lang="ru-RU" dirty="0" smtClean="0"/>
              <a:t>„Разработване на платформа за резервации на билети  за кино/театър през интернет. Потребителите могат да проверяват датите на представленията/прожекциите, да научат повече за тях и да запазят места</a:t>
            </a:r>
            <a:r>
              <a:rPr lang="en-US" dirty="0" smtClean="0"/>
              <a:t>”</a:t>
            </a:r>
            <a:endParaRPr lang="bg-BG" dirty="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1</a:t>
            </a:fld>
            <a:endParaRPr lang="bg-BG"/>
          </a:p>
        </p:txBody>
      </p:sp>
    </p:spTree>
    <p:extLst>
      <p:ext uri="{BB962C8B-B14F-4D97-AF65-F5344CB8AC3E}">
        <p14:creationId xmlns:p14="http://schemas.microsoft.com/office/powerpoint/2010/main" val="296902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Една от категоричните тенденции в развитието на софтуера е все по-тясното интегриране с Интернет. Все по-често се разработват и развиват WEB-базираните приложения. Такава е и моята разработка  - разработване на платформа за резервации на билети  за кино/театър през интернет. На примера на един хипотетичен кинотеатър, който  иска да създаде онлайн система за резервация на билети за кино, съм се опитал да покажа как сравнително лесно може да се разработи онлайн приложение.</a:t>
            </a:r>
            <a:endParaRPr lang="ru-RU" dirty="0" smtClean="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2</a:t>
            </a:fld>
            <a:endParaRPr lang="bg-BG"/>
          </a:p>
        </p:txBody>
      </p:sp>
    </p:spTree>
    <p:extLst>
      <p:ext uri="{BB962C8B-B14F-4D97-AF65-F5344CB8AC3E}">
        <p14:creationId xmlns:p14="http://schemas.microsoft.com/office/powerpoint/2010/main" val="298831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За решаване на поставената ми задача избрах Django. Това e известен framework за създаване на динамични уеб приложения и сайтове. Базира се на MVC шаблона и е напълно безплатен за ползване и инсталиране. Използваме се за създаването на уеб системи, които трябва да включват разнообразни функционалности. Разработен е и се поддържа от Django Software Foundation. Има огроман общност от програмисти, които доброволно и безвъзмездно съдействат за неговото развитие. </a:t>
            </a:r>
            <a:endParaRPr lang="ru-RU" dirty="0" smtClean="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3</a:t>
            </a:fld>
            <a:endParaRPr lang="bg-BG"/>
          </a:p>
        </p:txBody>
      </p:sp>
    </p:spTree>
    <p:extLst>
      <p:ext uri="{BB962C8B-B14F-4D97-AF65-F5344CB8AC3E}">
        <p14:creationId xmlns:p14="http://schemas.microsoft.com/office/powerpoint/2010/main" val="1181691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Ето някои от основните характеристики и особености на Django</a:t>
            </a:r>
          </a:p>
          <a:p>
            <a:r>
              <a:rPr lang="ru-RU" sz="1200" kern="1200" dirty="0" smtClean="0">
                <a:solidFill>
                  <a:schemeClr val="tx1"/>
                </a:solidFill>
                <a:effectLst/>
                <a:latin typeface="+mn-lt"/>
                <a:ea typeface="+mn-ea"/>
                <a:cs typeface="+mn-cs"/>
              </a:rPr>
              <a:t>1. Мощна система за управление на бази данни: Django предоставя вградена ORM (Object-Relational Mapping) система, която позволява програмистите да работят с бази данни, като използват Python обекти вместо SQL заявки</a:t>
            </a:r>
          </a:p>
          <a:p>
            <a:r>
              <a:rPr lang="ru-RU" sz="1200" kern="1200" dirty="0" smtClean="0">
                <a:solidFill>
                  <a:schemeClr val="tx1"/>
                </a:solidFill>
                <a:effectLst/>
                <a:latin typeface="+mn-lt"/>
                <a:ea typeface="+mn-ea"/>
                <a:cs typeface="+mn-cs"/>
              </a:rPr>
              <a:t>2. Мощен административен панел: Django включва автоматично генериран административен панел.</a:t>
            </a:r>
          </a:p>
          <a:p>
            <a:r>
              <a:rPr lang="ru-RU" sz="1200" kern="1200" dirty="0" smtClean="0">
                <a:solidFill>
                  <a:schemeClr val="tx1"/>
                </a:solidFill>
                <a:effectLst/>
                <a:latin typeface="+mn-lt"/>
                <a:ea typeface="+mn-ea"/>
                <a:cs typeface="+mn-cs"/>
              </a:rPr>
              <a:t>3. URL маршрутиране и обработка на заявки: Разработчиците могат да дефинират URL адреси и да създават изгледи (views), които обработват заявките и връщат отговорите към потребителите.</a:t>
            </a:r>
          </a:p>
          <a:p>
            <a:r>
              <a:rPr lang="ru-RU" sz="1200" kern="1200" dirty="0" smtClean="0">
                <a:solidFill>
                  <a:schemeClr val="tx1"/>
                </a:solidFill>
                <a:effectLst/>
                <a:latin typeface="+mn-lt"/>
                <a:ea typeface="+mn-ea"/>
                <a:cs typeface="+mn-cs"/>
              </a:rPr>
              <a:t>4. Шаблонна система за уеб дизайн: Django предлага шаблонна система, която позволява да се създават динамично генерирани HTML страници.</a:t>
            </a:r>
          </a:p>
          <a:p>
            <a:r>
              <a:rPr lang="ru-RU" sz="1200" kern="1200" dirty="0" smtClean="0">
                <a:solidFill>
                  <a:schemeClr val="tx1"/>
                </a:solidFill>
                <a:effectLst/>
                <a:latin typeface="+mn-lt"/>
                <a:ea typeface="+mn-ea"/>
                <a:cs typeface="+mn-cs"/>
              </a:rPr>
              <a:t>5. Сигурностт: Django включва вградени механизми за защита на уеб приложенията от различни видове атаки.</a:t>
            </a:r>
            <a:endParaRPr lang="ru-RU" sz="12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4</a:t>
            </a:fld>
            <a:endParaRPr lang="bg-BG"/>
          </a:p>
        </p:txBody>
      </p:sp>
    </p:spTree>
    <p:extLst>
      <p:ext uri="{BB962C8B-B14F-4D97-AF65-F5344CB8AC3E}">
        <p14:creationId xmlns:p14="http://schemas.microsoft.com/office/powerpoint/2010/main" val="5057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Ако изборът на платформа е ключов при разрабоването на уеб-приложение, то другият не по-малко важен елемент е изборът на база данни.</a:t>
            </a:r>
          </a:p>
          <a:p>
            <a:r>
              <a:rPr lang="ru-RU" sz="1200" kern="1200" dirty="0" smtClean="0">
                <a:solidFill>
                  <a:schemeClr val="tx1"/>
                </a:solidFill>
                <a:effectLst/>
                <a:latin typeface="+mn-lt"/>
                <a:ea typeface="+mn-ea"/>
                <a:cs typeface="+mn-cs"/>
              </a:rPr>
              <a:t>За моето приложение аз избрах MySQL.</a:t>
            </a:r>
          </a:p>
          <a:p>
            <a:r>
              <a:rPr lang="ru-RU" sz="1200" kern="1200" dirty="0" smtClean="0">
                <a:solidFill>
                  <a:schemeClr val="tx1"/>
                </a:solidFill>
                <a:effectLst/>
                <a:latin typeface="+mn-lt"/>
                <a:ea typeface="+mn-ea"/>
                <a:cs typeface="+mn-cs"/>
              </a:rPr>
              <a:t>MySQL е една от най-широко използваните релационни бази данни в света и играе важна роля в разработката на уеб сайтове. </a:t>
            </a:r>
          </a:p>
          <a:p>
            <a:r>
              <a:rPr lang="ru-RU" sz="1200" kern="1200" dirty="0" smtClean="0">
                <a:solidFill>
                  <a:schemeClr val="tx1"/>
                </a:solidFill>
                <a:effectLst/>
                <a:latin typeface="+mn-lt"/>
                <a:ea typeface="+mn-ea"/>
                <a:cs typeface="+mn-cs"/>
              </a:rPr>
              <a:t>За мене беше важно и това, че MySQL лесно се интегрира с Django. Достатъчно е да се инсталира библиотеката mysqlclient.</a:t>
            </a:r>
            <a:endParaRPr lang="ru-RU" sz="12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5</a:t>
            </a:fld>
            <a:endParaRPr lang="bg-BG"/>
          </a:p>
        </p:txBody>
      </p:sp>
    </p:spTree>
    <p:extLst>
      <p:ext uri="{BB962C8B-B14F-4D97-AF65-F5344CB8AC3E}">
        <p14:creationId xmlns:p14="http://schemas.microsoft.com/office/powerpoint/2010/main" val="362695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Всеки проект на Django създава и използва поне едно приложение. За моя проект аз реших да създам две приложения т.к имам две доста различни групи потрбители – клиенти и персонал на кинотеатъра. Те виждат различни страници и взаимодействат практически само чрез базата данни. Като създавам две приложения в един проект опростявам структурата на проекта. Всяко приложение си има свои изгледи и свои шаблони. Важно, обаче, е да се каже че става дума за приложения в терминологията на Django, а не в общоприетия смисъл на този термин.</a:t>
            </a:r>
            <a:endParaRPr lang="ru-RU" sz="12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6</a:t>
            </a:fld>
            <a:endParaRPr lang="bg-BG"/>
          </a:p>
        </p:txBody>
      </p:sp>
    </p:spTree>
    <p:extLst>
      <p:ext uri="{BB962C8B-B14F-4D97-AF65-F5344CB8AC3E}">
        <p14:creationId xmlns:p14="http://schemas.microsoft.com/office/powerpoint/2010/main" val="415436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Шаблоните оформят външния вид. Те се използват от т.н. „изгледи“. Изгледите реализират логиката на приложението. Те съединяват в едно цало визията, алгоритъма и данните.</a:t>
            </a:r>
          </a:p>
          <a:p>
            <a:r>
              <a:rPr lang="ru-RU" dirty="0" smtClean="0"/>
              <a:t>А данните в Django са представени от т.н модели – класове описващи таблиците в базата данни. </a:t>
            </a:r>
            <a:endParaRPr lang="ru-RU" dirty="0" smtClean="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7</a:t>
            </a:fld>
            <a:endParaRPr lang="bg-BG"/>
          </a:p>
        </p:txBody>
      </p:sp>
    </p:spTree>
    <p:extLst>
      <p:ext uri="{BB962C8B-B14F-4D97-AF65-F5344CB8AC3E}">
        <p14:creationId xmlns:p14="http://schemas.microsoft.com/office/powerpoint/2010/main" val="201874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Това е начинът по който Django създава добре оформени и функционални приложения с ясна структура и логика.</a:t>
            </a:r>
          </a:p>
          <a:p>
            <a:r>
              <a:rPr lang="ru-RU" sz="1200" kern="1200" dirty="0" smtClean="0">
                <a:solidFill>
                  <a:schemeClr val="tx1"/>
                </a:solidFill>
                <a:effectLst/>
                <a:latin typeface="+mn-lt"/>
                <a:ea typeface="+mn-ea"/>
                <a:cs typeface="+mn-cs"/>
              </a:rPr>
              <a:t>(на слайда е формата за заявка ?). За изпращане на запитвания към сървъра  използвам класическият подход в уеб-програмирането – форми. Django има вградени механизми за работа с форми. Нещо повече, възможно е конкретна форма да се обвърже директно с таблица от базата данни.</a:t>
            </a:r>
          </a:p>
          <a:p>
            <a:endParaRPr lang="ru-RU" sz="12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8</a:t>
            </a:fld>
            <a:endParaRPr lang="bg-BG"/>
          </a:p>
        </p:txBody>
      </p:sp>
    </p:spTree>
    <p:extLst>
      <p:ext uri="{BB962C8B-B14F-4D97-AF65-F5344CB8AC3E}">
        <p14:creationId xmlns:p14="http://schemas.microsoft.com/office/powerpoint/2010/main" val="325316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Представената разработка представлява едно завършено приложение. Реализирана е най-малко минималната функционалност, която е необходима за да се постигнат постаавените в заданието заадачи.  </a:t>
            </a:r>
          </a:p>
          <a:p>
            <a:r>
              <a:rPr lang="ru-RU" dirty="0" smtClean="0"/>
              <a:t>Разработката ми показва как с използване само на форми и  модели може да се направи пълноценно трислойно приложение.</a:t>
            </a:r>
          </a:p>
          <a:p>
            <a:r>
              <a:rPr lang="ru-RU" dirty="0" smtClean="0"/>
              <a:t> Python и Django е една безспорно добра кобинация.  Затова в редица класации те заемат челните места. </a:t>
            </a:r>
          </a:p>
          <a:p>
            <a:r>
              <a:rPr lang="ru-RU" dirty="0" smtClean="0"/>
              <a:t>Естествено, има какво да се желае още и да се развива в бъдеще. Би могло, на пример, да се доразвие функционалността. </a:t>
            </a:r>
          </a:p>
          <a:p>
            <a:r>
              <a:rPr lang="ru-RU" smtClean="0"/>
              <a:t>Но и във вида, в който е, приложението би могло да се използва</a:t>
            </a:r>
            <a:endParaRPr lang="ru-RU" dirty="0" smtClean="0"/>
          </a:p>
        </p:txBody>
      </p:sp>
      <p:sp>
        <p:nvSpPr>
          <p:cNvPr id="4" name="Header Placeholder 3"/>
          <p:cNvSpPr>
            <a:spLocks noGrp="1"/>
          </p:cNvSpPr>
          <p:nvPr>
            <p:ph type="hdr" sz="quarter" idx="10"/>
          </p:nvPr>
        </p:nvSpPr>
        <p:spPr/>
        <p:txBody>
          <a:bodyPr/>
          <a:lstStyle/>
          <a:p>
            <a:r>
              <a:rPr lang="ru-RU" smtClean="0"/>
              <a:t>Държавен изпит за придобиване на трета степен на професионална квалификация – част по теория на професията</a:t>
            </a:r>
            <a:endParaRPr lang="bg-BG"/>
          </a:p>
        </p:txBody>
      </p:sp>
      <p:sp>
        <p:nvSpPr>
          <p:cNvPr id="5" name="Slide Number Placeholder 4"/>
          <p:cNvSpPr>
            <a:spLocks noGrp="1"/>
          </p:cNvSpPr>
          <p:nvPr>
            <p:ph type="sldNum" sz="quarter" idx="11"/>
          </p:nvPr>
        </p:nvSpPr>
        <p:spPr/>
        <p:txBody>
          <a:bodyPr/>
          <a:lstStyle/>
          <a:p>
            <a:fld id="{C207A54E-596B-47A6-8C76-2A83CDB3619E}" type="slidenum">
              <a:rPr lang="bg-BG" smtClean="0"/>
              <a:t>9</a:t>
            </a:fld>
            <a:endParaRPr lang="bg-BG"/>
          </a:p>
        </p:txBody>
      </p:sp>
    </p:spTree>
    <p:extLst>
      <p:ext uri="{BB962C8B-B14F-4D97-AF65-F5344CB8AC3E}">
        <p14:creationId xmlns:p14="http://schemas.microsoft.com/office/powerpoint/2010/main" val="383688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131DE2-218C-4B73-8519-0AC6B795ABB7}"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273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67AE9758-D769-4E42-94B1-23A9DCC9867C}" type="datetime1">
              <a:rPr lang="bg-BG" smtClean="0"/>
              <a:t>12.5.2024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26976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1CDE65-46CB-451E-8567-0EF192A9D732}"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710890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87CBD5-1E22-4483-96D4-57E0B76752DD}"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3750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094294-E651-4CD3-A3DF-7A7AB89AC69B}"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331644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2255A1-F527-46F0-99C9-DFA36BA8601D}"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11598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7071DD-522F-4D77-BE61-F38AB7575637}"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43554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45E06-93C7-43C9-B7FB-34EC0908E527}"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674127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7E241-AB17-460C-B661-3CFB883EB2DA}"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91252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1DB74F-2AB8-46EB-BED7-A8C750A71025}"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169130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E1A56C-8EEB-43C4-A8F0-806BF8CF2AEC}" type="datetime1">
              <a:rPr lang="bg-BG" smtClean="0"/>
              <a:t>12.5.2024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28762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76ED8-EEFC-4B6E-BB5B-436BD000202F}" type="datetime1">
              <a:rPr lang="bg-BG" smtClean="0"/>
              <a:t>12.5.2024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45340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F188DB-FD8C-4D18-9FD8-A2D3B5A7C832}" type="datetime1">
              <a:rPr lang="bg-BG" smtClean="0"/>
              <a:t>12.5.2024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40536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8AF1C6-A3EA-4A59-9FD7-F4A11AE1F98A}" type="datetime1">
              <a:rPr lang="bg-BG" smtClean="0"/>
              <a:t>12.5.2024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93442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DAEE0-5349-40EF-B3F5-0BA9A1E1EFEF}" type="datetime1">
              <a:rPr lang="bg-BG" smtClean="0"/>
              <a:t>12.5.2024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987542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4DAFD57-B32E-45D7-95B6-E4EDC9F1E2F7}" type="datetime1">
              <a:rPr lang="bg-BG" smtClean="0"/>
              <a:t>12.5.2024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301260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DD5AD2-BC0A-45A8-AC6F-715DE9ECA970}" type="datetime1">
              <a:rPr lang="bg-BG" smtClean="0"/>
              <a:t>12.5.2024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542C117-F53B-4C04-8140-02C06F39F1BD}" type="slidenum">
              <a:rPr lang="bg-BG" smtClean="0"/>
              <a:t>‹#›</a:t>
            </a:fld>
            <a:endParaRPr lang="bg-BG"/>
          </a:p>
        </p:txBody>
      </p:sp>
    </p:spTree>
    <p:extLst>
      <p:ext uri="{BB962C8B-B14F-4D97-AF65-F5344CB8AC3E}">
        <p14:creationId xmlns:p14="http://schemas.microsoft.com/office/powerpoint/2010/main" val="156277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59B4EEE-A5C8-4A54-856F-C3B6491BFA94}" type="datetime1">
              <a:rPr lang="bg-BG" smtClean="0"/>
              <a:t>12.5.2024 г.</a:t>
            </a:fld>
            <a:endParaRPr lang="bg-BG"/>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bg-BG"/>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542C117-F53B-4C04-8140-02C06F39F1BD}" type="slidenum">
              <a:rPr lang="bg-BG" smtClean="0"/>
              <a:t>‹#›</a:t>
            </a:fld>
            <a:endParaRPr lang="bg-BG"/>
          </a:p>
        </p:txBody>
      </p:sp>
    </p:spTree>
    <p:extLst>
      <p:ext uri="{BB962C8B-B14F-4D97-AF65-F5344CB8AC3E}">
        <p14:creationId xmlns:p14="http://schemas.microsoft.com/office/powerpoint/2010/main" val="383034876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6" y="172201"/>
            <a:ext cx="1221594" cy="122159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TextBox 1"/>
          <p:cNvSpPr txBox="1"/>
          <p:nvPr/>
        </p:nvSpPr>
        <p:spPr>
          <a:xfrm>
            <a:off x="1260629" y="106532"/>
            <a:ext cx="1059993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bg-BG" b="1" dirty="0">
                <a:solidFill>
                  <a:schemeClr val="bg2">
                    <a:lumMod val="50000"/>
                  </a:schemeClr>
                </a:solidFill>
              </a:rPr>
              <a:t>Държавен изпит за придобиване на трета степен на професионална квалификация – част по теория на професията</a:t>
            </a:r>
            <a:endParaRPr lang="bg-BG" dirty="0">
              <a:solidFill>
                <a:schemeClr val="bg2">
                  <a:lumMod val="50000"/>
                </a:schemeClr>
              </a:solidFill>
            </a:endParaRPr>
          </a:p>
          <a:p>
            <a:pPr algn="ctr"/>
            <a:r>
              <a:rPr lang="bg-BG" b="1" dirty="0">
                <a:solidFill>
                  <a:schemeClr val="bg2">
                    <a:lumMod val="50000"/>
                  </a:schemeClr>
                </a:solidFill>
              </a:rPr>
              <a:t>по професия код 481030 „Приложен програмист”</a:t>
            </a:r>
            <a:endParaRPr lang="bg-BG" dirty="0">
              <a:solidFill>
                <a:schemeClr val="bg2">
                  <a:lumMod val="50000"/>
                </a:schemeClr>
              </a:solidFill>
            </a:endParaRPr>
          </a:p>
          <a:p>
            <a:pPr algn="ctr"/>
            <a:r>
              <a:rPr lang="bg-BG" b="1" dirty="0">
                <a:solidFill>
                  <a:schemeClr val="bg2">
                    <a:lumMod val="50000"/>
                  </a:schemeClr>
                </a:solidFill>
              </a:rPr>
              <a:t>специалност код 4810301 „Приложно програмиране”</a:t>
            </a:r>
            <a:endParaRPr lang="bg-BG" dirty="0">
              <a:solidFill>
                <a:schemeClr val="bg2">
                  <a:lumMod val="50000"/>
                </a:schemeClr>
              </a:solidFill>
            </a:endParaRPr>
          </a:p>
        </p:txBody>
      </p:sp>
      <p:sp>
        <p:nvSpPr>
          <p:cNvPr id="3" name="Rectangle 2"/>
          <p:cNvSpPr/>
          <p:nvPr/>
        </p:nvSpPr>
        <p:spPr>
          <a:xfrm>
            <a:off x="242018" y="1784556"/>
            <a:ext cx="8557597" cy="1631216"/>
          </a:xfrm>
          <a:prstGeom prst="rect">
            <a:avLst/>
          </a:prstGeom>
          <a:effectLst>
            <a:outerShdw blurRad="50800" dist="38100" dir="2700000" algn="tl" rotWithShape="0">
              <a:prstClr val="black">
                <a:alpha val="40000"/>
              </a:prstClr>
            </a:outerShdw>
          </a:effectLst>
        </p:spPr>
        <p:txBody>
          <a:bodyPr wrap="square">
            <a:spAutoFit/>
          </a:bodyPr>
          <a:lstStyle/>
          <a:p>
            <a:pPr marL="1077913" indent="-992188" algn="just">
              <a:spcAft>
                <a:spcPts val="0"/>
              </a:spcAft>
            </a:pPr>
            <a:r>
              <a:rPr lang="bg-BG" sz="2800" b="1" dirty="0">
                <a:latin typeface="Calibri" panose="020F0502020204030204" pitchFamily="34" charset="0"/>
                <a:ea typeface="Times New Roman" panose="02020603050405020304" pitchFamily="18" charset="0"/>
                <a:cs typeface="Times New Roman" panose="02020603050405020304" pitchFamily="18" charset="0"/>
              </a:rPr>
              <a:t>Тема:</a:t>
            </a:r>
            <a:r>
              <a:rPr lang="bg-BG" sz="2800" dirty="0">
                <a:latin typeface="Calibri" panose="020F0502020204030204" pitchFamily="34" charset="0"/>
                <a:ea typeface="Times New Roman" panose="02020603050405020304" pitchFamily="18" charset="0"/>
                <a:cs typeface="Times New Roman" panose="02020603050405020304" pitchFamily="18" charset="0"/>
              </a:rPr>
              <a:t> </a:t>
            </a:r>
            <a:r>
              <a:rPr lang="ru-RU" sz="2400" dirty="0">
                <a:latin typeface="Calibri" panose="020F0502020204030204" pitchFamily="34" charset="0"/>
                <a:ea typeface="Times New Roman" panose="02020603050405020304" pitchFamily="18" charset="0"/>
                <a:cs typeface="Times New Roman" panose="02020603050405020304" pitchFamily="18" charset="0"/>
              </a:rPr>
              <a:t>Разработване на платформа за резервации на билети  за кино/театър през интернет. Потребителите могат да проверяват датите на представленията/прожекциите, да научат повече за тях и да запазят места</a:t>
            </a:r>
            <a:endParaRPr lang="bg-BG"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p:cNvSpPr txBox="1"/>
          <p:nvPr/>
        </p:nvSpPr>
        <p:spPr>
          <a:xfrm>
            <a:off x="8636556" y="5350463"/>
            <a:ext cx="3555444" cy="784830"/>
          </a:xfrm>
          <a:prstGeom prst="rect">
            <a:avLst/>
          </a:prstGeom>
          <a:noFill/>
        </p:spPr>
        <p:txBody>
          <a:bodyPr wrap="square" rtlCol="0">
            <a:spAutoFit/>
          </a:bodyPr>
          <a:lstStyle/>
          <a:p>
            <a:pPr algn="just">
              <a:lnSpc>
                <a:spcPct val="150000"/>
              </a:lnSpc>
              <a:spcAft>
                <a:spcPts val="0"/>
              </a:spcAft>
              <a:tabLst>
                <a:tab pos="1254125" algn="l"/>
              </a:tabLst>
            </a:pPr>
            <a:r>
              <a:rPr lang="bg-BG" dirty="0">
                <a:latin typeface="Times New Roman" panose="02020603050405020304" pitchFamily="18" charset="0"/>
                <a:ea typeface="Times New Roman" panose="02020603050405020304" pitchFamily="18" charset="0"/>
              </a:rPr>
              <a:t>Дипломант: </a:t>
            </a:r>
          </a:p>
          <a:p>
            <a:pPr>
              <a:tabLst>
                <a:tab pos="1168400" algn="l"/>
              </a:tabLst>
            </a:pPr>
            <a:r>
              <a:rPr lang="bg-BG" dirty="0" smtClean="0">
                <a:latin typeface="Times New Roman" panose="02020603050405020304" pitchFamily="18" charset="0"/>
                <a:ea typeface="Times New Roman" panose="02020603050405020304" pitchFamily="18" charset="0"/>
              </a:rPr>
              <a:t>	</a:t>
            </a:r>
            <a:r>
              <a:rPr lang="bg-BG" dirty="0">
                <a:latin typeface="Times New Roman" panose="02020603050405020304" pitchFamily="18" charset="0"/>
                <a:ea typeface="Times New Roman" panose="02020603050405020304" pitchFamily="18" charset="0"/>
              </a:rPr>
              <a:t>Димитър Антиов</a:t>
            </a:r>
            <a:endParaRPr lang="bg-BG" dirty="0"/>
          </a:p>
        </p:txBody>
      </p:sp>
    </p:spTree>
    <p:extLst>
      <p:ext uri="{BB962C8B-B14F-4D97-AF65-F5344CB8AC3E}">
        <p14:creationId xmlns:p14="http://schemas.microsoft.com/office/powerpoint/2010/main" val="2162881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186" y="2708716"/>
            <a:ext cx="9302547" cy="923330"/>
          </a:xfrm>
          <a:prstGeom prst="rect">
            <a:avLst/>
          </a:prstGeom>
          <a:noFill/>
        </p:spPr>
        <p:txBody>
          <a:bodyPr wrap="none" lIns="91440" tIns="45720" rIns="91440" bIns="45720">
            <a:spAutoFit/>
          </a:bodyPr>
          <a:lstStyle/>
          <a:p>
            <a:pPr algn="ctr"/>
            <a:r>
              <a:rPr lang="bg-BG" sz="5400" b="1" dirty="0" smtClean="0">
                <a:ln w="6600">
                  <a:solidFill>
                    <a:schemeClr val="accent2"/>
                  </a:solidFill>
                  <a:prstDash val="solid"/>
                </a:ln>
                <a:solidFill>
                  <a:srgbClr val="FFFFFF"/>
                </a:solidFill>
                <a:effectLst>
                  <a:outerShdw dist="38100" dir="2700000" algn="tl" rotWithShape="0">
                    <a:schemeClr val="accent2"/>
                  </a:outerShdw>
                </a:effectLst>
              </a:rPr>
              <a:t>Благодаря за вниманието</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41576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7230" y="736979"/>
            <a:ext cx="731290" cy="369332"/>
          </a:xfrm>
          <a:prstGeom prst="rect">
            <a:avLst/>
          </a:prstGeom>
          <a:noFill/>
        </p:spPr>
        <p:txBody>
          <a:bodyPr wrap="none" rtlCol="0">
            <a:spAutoFit/>
          </a:bodyPr>
          <a:lstStyle/>
          <a:p>
            <a:r>
              <a:rPr lang="bg-BG" dirty="0" smtClean="0"/>
              <a:t>Увод</a:t>
            </a:r>
            <a:endParaRPr lang="bg-BG" dirty="0"/>
          </a:p>
        </p:txBody>
      </p:sp>
    </p:spTree>
    <p:extLst>
      <p:ext uri="{BB962C8B-B14F-4D97-AF65-F5344CB8AC3E}">
        <p14:creationId xmlns:p14="http://schemas.microsoft.com/office/powerpoint/2010/main" val="389540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6239" y="542078"/>
            <a:ext cx="2690160" cy="369332"/>
          </a:xfrm>
          <a:prstGeom prst="rect">
            <a:avLst/>
          </a:prstGeom>
        </p:spPr>
        <p:txBody>
          <a:bodyPr wrap="none">
            <a:spAutoFit/>
          </a:bodyPr>
          <a:lstStyle/>
          <a:p>
            <a:r>
              <a:rPr lang="en-US" dirty="0"/>
              <a:t>Django - </a:t>
            </a:r>
            <a:r>
              <a:rPr lang="bg-BG" dirty="0"/>
              <a:t>представяне</a:t>
            </a:r>
            <a:endParaRPr lang="bg-BG" dirty="0"/>
          </a:p>
        </p:txBody>
      </p:sp>
    </p:spTree>
    <p:extLst>
      <p:ext uri="{BB962C8B-B14F-4D97-AF65-F5344CB8AC3E}">
        <p14:creationId xmlns:p14="http://schemas.microsoft.com/office/powerpoint/2010/main" val="57800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6945" y="556368"/>
            <a:ext cx="3461204" cy="369332"/>
          </a:xfrm>
          <a:prstGeom prst="rect">
            <a:avLst/>
          </a:prstGeom>
          <a:noFill/>
        </p:spPr>
        <p:txBody>
          <a:bodyPr wrap="none" rtlCol="0">
            <a:spAutoFit/>
          </a:bodyPr>
          <a:lstStyle/>
          <a:p>
            <a:r>
              <a:rPr lang="en-US" dirty="0"/>
              <a:t>Django - </a:t>
            </a:r>
            <a:r>
              <a:rPr lang="bg-BG" dirty="0"/>
              <a:t>ключови елементи</a:t>
            </a:r>
            <a:endParaRPr lang="bg-BG" dirty="0"/>
          </a:p>
        </p:txBody>
      </p:sp>
    </p:spTree>
    <p:extLst>
      <p:ext uri="{BB962C8B-B14F-4D97-AF65-F5344CB8AC3E}">
        <p14:creationId xmlns:p14="http://schemas.microsoft.com/office/powerpoint/2010/main" val="284489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8616" y="501134"/>
            <a:ext cx="2938625" cy="369332"/>
          </a:xfrm>
          <a:prstGeom prst="rect">
            <a:avLst/>
          </a:prstGeom>
        </p:spPr>
        <p:txBody>
          <a:bodyPr wrap="none">
            <a:spAutoFit/>
          </a:bodyPr>
          <a:lstStyle/>
          <a:p>
            <a:pPr lvl="0"/>
            <a:r>
              <a:rPr lang="bg-BG" dirty="0"/>
              <a:t>Бази Данни - въведение</a:t>
            </a:r>
            <a:endParaRPr lang="bg-BG" dirty="0"/>
          </a:p>
        </p:txBody>
      </p:sp>
    </p:spTree>
    <p:extLst>
      <p:ext uri="{BB962C8B-B14F-4D97-AF65-F5344CB8AC3E}">
        <p14:creationId xmlns:p14="http://schemas.microsoft.com/office/powerpoint/2010/main" val="247872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048" y="555725"/>
            <a:ext cx="1382110" cy="369332"/>
          </a:xfrm>
          <a:prstGeom prst="rect">
            <a:avLst/>
          </a:prstGeom>
        </p:spPr>
        <p:txBody>
          <a:bodyPr wrap="none">
            <a:spAutoFit/>
          </a:bodyPr>
          <a:lstStyle/>
          <a:p>
            <a:r>
              <a:rPr lang="bg-BG" dirty="0"/>
              <a:t>Структура</a:t>
            </a:r>
            <a:endParaRPr lang="bg-BG" dirty="0"/>
          </a:p>
        </p:txBody>
      </p:sp>
    </p:spTree>
    <p:extLst>
      <p:ext uri="{BB962C8B-B14F-4D97-AF65-F5344CB8AC3E}">
        <p14:creationId xmlns:p14="http://schemas.microsoft.com/office/powerpoint/2010/main" val="22884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703" y="485713"/>
            <a:ext cx="2284600" cy="369332"/>
          </a:xfrm>
          <a:prstGeom prst="rect">
            <a:avLst/>
          </a:prstGeom>
        </p:spPr>
        <p:txBody>
          <a:bodyPr wrap="none">
            <a:spAutoFit/>
          </a:bodyPr>
          <a:lstStyle/>
          <a:p>
            <a:r>
              <a:rPr lang="bg-BG" dirty="0"/>
              <a:t>Изгледи и модели</a:t>
            </a:r>
            <a:endParaRPr lang="bg-BG" dirty="0"/>
          </a:p>
        </p:txBody>
      </p:sp>
    </p:spTree>
    <p:extLst>
      <p:ext uri="{BB962C8B-B14F-4D97-AF65-F5344CB8AC3E}">
        <p14:creationId xmlns:p14="http://schemas.microsoft.com/office/powerpoint/2010/main" val="137563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096" y="473838"/>
            <a:ext cx="2182008" cy="369332"/>
          </a:xfrm>
          <a:prstGeom prst="rect">
            <a:avLst/>
          </a:prstGeom>
        </p:spPr>
        <p:txBody>
          <a:bodyPr wrap="none">
            <a:spAutoFit/>
          </a:bodyPr>
          <a:lstStyle/>
          <a:p>
            <a:r>
              <a:rPr lang="ru-RU" dirty="0"/>
              <a:t>Форми накратко</a:t>
            </a:r>
            <a:endParaRPr lang="bg-BG" dirty="0"/>
          </a:p>
        </p:txBody>
      </p:sp>
    </p:spTree>
    <p:extLst>
      <p:ext uri="{BB962C8B-B14F-4D97-AF65-F5344CB8AC3E}">
        <p14:creationId xmlns:p14="http://schemas.microsoft.com/office/powerpoint/2010/main" val="351149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580" y="528430"/>
            <a:ext cx="1664238" cy="369332"/>
          </a:xfrm>
          <a:prstGeom prst="rect">
            <a:avLst/>
          </a:prstGeom>
        </p:spPr>
        <p:txBody>
          <a:bodyPr wrap="none">
            <a:spAutoFit/>
          </a:bodyPr>
          <a:lstStyle/>
          <a:p>
            <a:r>
              <a:rPr lang="bg-BG" dirty="0" smtClean="0"/>
              <a:t>Заключение </a:t>
            </a:r>
            <a:endParaRPr lang="bg-BG" dirty="0"/>
          </a:p>
        </p:txBody>
      </p:sp>
    </p:spTree>
    <p:extLst>
      <p:ext uri="{BB962C8B-B14F-4D97-AF65-F5344CB8AC3E}">
        <p14:creationId xmlns:p14="http://schemas.microsoft.com/office/powerpoint/2010/main" val="2742208848"/>
      </p:ext>
    </p:extLst>
  </p:cSld>
  <p:clrMapOvr>
    <a:masterClrMapping/>
  </p:clrMapOvr>
</p:sld>
</file>

<file path=ppt/theme/theme1.xml><?xml version="1.0" encoding="utf-8"?>
<a:theme xmlns:a="http://schemas.openxmlformats.org/drawingml/2006/main" name="Sl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269</TotalTime>
  <Words>958</Words>
  <Application>Microsoft Office PowerPoint</Application>
  <PresentationFormat>Widescreen</PresentationFormat>
  <Paragraphs>58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 Borikov</dc:creator>
  <cp:lastModifiedBy>Georgi Borikov</cp:lastModifiedBy>
  <cp:revision>24</cp:revision>
  <dcterms:created xsi:type="dcterms:W3CDTF">2024-05-06T01:58:34Z</dcterms:created>
  <dcterms:modified xsi:type="dcterms:W3CDTF">2024-05-12T13:39:49Z</dcterms:modified>
</cp:coreProperties>
</file>