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113" autoAdjust="0"/>
  </p:normalViewPr>
  <p:slideViewPr>
    <p:cSldViewPr>
      <p:cViewPr varScale="1">
        <p:scale>
          <a:sx n="47" d="100"/>
          <a:sy n="47" d="100"/>
        </p:scale>
        <p:origin x="1958" y="3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7F258-C5CB-487D-925B-D501708AF133}" type="datetimeFigureOut">
              <a:rPr lang="bg-BG" smtClean="0"/>
              <a:t>21.5.2025 г.</a:t>
            </a:fld>
            <a:endParaRPr lang="bg-BG"/>
          </a:p>
        </p:txBody>
      </p:sp>
      <p:sp>
        <p:nvSpPr>
          <p:cNvPr id="4" name="Контейнер за изображение на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Контейнер за бележ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bg-BG" smtClean="0"/>
              <a:t>Щракнете, за да редактирате стиловете на текста в образеца</a:t>
            </a:r>
          </a:p>
          <a:p>
            <a:pPr lvl="1"/>
            <a:r>
              <a:rPr lang="bg-BG" smtClean="0"/>
              <a:t>Второ ниво</a:t>
            </a:r>
          </a:p>
          <a:p>
            <a:pPr lvl="2"/>
            <a:r>
              <a:rPr lang="bg-BG" smtClean="0"/>
              <a:t>Трето ниво</a:t>
            </a:r>
          </a:p>
          <a:p>
            <a:pPr lvl="3"/>
            <a:r>
              <a:rPr lang="bg-BG" smtClean="0"/>
              <a:t>Четвърто ниво</a:t>
            </a:r>
          </a:p>
          <a:p>
            <a:pPr lvl="4"/>
            <a:r>
              <a:rPr lang="bg-BG" smtClean="0"/>
              <a:t>Пето ниво</a:t>
            </a:r>
            <a:endParaRPr lang="bg-BG"/>
          </a:p>
        </p:txBody>
      </p:sp>
      <p:sp>
        <p:nvSpPr>
          <p:cNvPr id="6" name="Контейнер за долния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Контейнер за номер н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3BDDD-B122-4854-B130-5A545C054B2F}" type="slidenum">
              <a:rPr lang="bg-BG" smtClean="0"/>
              <a:t>‹#›</a:t>
            </a:fld>
            <a:endParaRPr lang="bg-BG"/>
          </a:p>
        </p:txBody>
      </p:sp>
    </p:spTree>
    <p:extLst>
      <p:ext uri="{BB962C8B-B14F-4D97-AF65-F5344CB8AC3E}">
        <p14:creationId xmlns:p14="http://schemas.microsoft.com/office/powerpoint/2010/main" val="3075997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r>
              <a:rPr lang="bg-BG" noProof="0" dirty="0" smtClean="0"/>
              <a:t>Уважаема г-жо Директор, Уважаема комисия, уважаеми гости.</a:t>
            </a:r>
          </a:p>
          <a:p>
            <a:endParaRPr lang="bg-BG" noProof="0" dirty="0" smtClean="0"/>
          </a:p>
          <a:p>
            <a:r>
              <a:rPr lang="bg-BG" noProof="0" dirty="0" smtClean="0"/>
              <a:t>Аз съм Мирослава Тодева</a:t>
            </a:r>
          </a:p>
          <a:p>
            <a:endParaRPr lang="bg-BG" noProof="0" dirty="0" smtClean="0"/>
          </a:p>
          <a:p>
            <a:r>
              <a:rPr lang="bg-BG" noProof="0" dirty="0" smtClean="0"/>
              <a:t>Темата на моят проект е „Удостоверяване на самоличността и оторизация в уеб приложения.“</a:t>
            </a:r>
          </a:p>
          <a:p>
            <a:endParaRPr lang="bg-BG" dirty="0"/>
          </a:p>
        </p:txBody>
      </p:sp>
      <p:sp>
        <p:nvSpPr>
          <p:cNvPr id="4" name="Контейнер за номер на слайда 3"/>
          <p:cNvSpPr>
            <a:spLocks noGrp="1"/>
          </p:cNvSpPr>
          <p:nvPr>
            <p:ph type="sldNum" sz="quarter" idx="10"/>
          </p:nvPr>
        </p:nvSpPr>
        <p:spPr/>
        <p:txBody>
          <a:bodyPr/>
          <a:lstStyle/>
          <a:p>
            <a:fld id="{92B3BDDD-B122-4854-B130-5A545C054B2F}" type="slidenum">
              <a:rPr lang="bg-BG" smtClean="0"/>
              <a:t>1</a:t>
            </a:fld>
            <a:endParaRPr lang="bg-BG"/>
          </a:p>
        </p:txBody>
      </p:sp>
    </p:spTree>
    <p:extLst>
      <p:ext uri="{BB962C8B-B14F-4D97-AF65-F5344CB8AC3E}">
        <p14:creationId xmlns:p14="http://schemas.microsoft.com/office/powerpoint/2010/main" val="39341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r>
              <a:rPr lang="bg-BG" noProof="0" dirty="0" smtClean="0"/>
              <a:t>В рамките на проекта беше създадено уеб приложение с използване на Django framework, което демонстрира процеса на удостоверяване и оторизация на потребителите. Реализирани бяха функции за регистрация, вход, управление на профил и контрол на достъпа до различни части на системата чрез роли и права. Използваха се стандартни компоненти като форми за вход, сесии и бисквитки за съхраняване на състоянието. Освен това, беше внедрена система за защита срещу типични уязвимости като SQL инжекции и XSS атаки, чрез проверка и валидиране на входните данни, както и използване на криптиране и хеширане на пароли.</a:t>
            </a:r>
            <a:endParaRPr lang="bg-BG" noProof="0" dirty="0"/>
          </a:p>
        </p:txBody>
      </p:sp>
      <p:sp>
        <p:nvSpPr>
          <p:cNvPr id="4" name="Контейнер за номер на слайда 3"/>
          <p:cNvSpPr>
            <a:spLocks noGrp="1"/>
          </p:cNvSpPr>
          <p:nvPr>
            <p:ph type="sldNum" sz="quarter" idx="10"/>
          </p:nvPr>
        </p:nvSpPr>
        <p:spPr/>
        <p:txBody>
          <a:bodyPr/>
          <a:lstStyle/>
          <a:p>
            <a:fld id="{92B3BDDD-B122-4854-B130-5A545C054B2F}" type="slidenum">
              <a:rPr lang="bg-BG" smtClean="0"/>
              <a:t>10</a:t>
            </a:fld>
            <a:endParaRPr lang="bg-BG"/>
          </a:p>
        </p:txBody>
      </p:sp>
    </p:spTree>
    <p:extLst>
      <p:ext uri="{BB962C8B-B14F-4D97-AF65-F5344CB8AC3E}">
        <p14:creationId xmlns:p14="http://schemas.microsoft.com/office/powerpoint/2010/main" val="2744007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r>
              <a:rPr lang="bg-BG" noProof="0" dirty="0" smtClean="0"/>
              <a:t>Приложението</a:t>
            </a:r>
            <a:r>
              <a:rPr lang="ru-RU" dirty="0" smtClean="0"/>
              <a:t> е базирано на </a:t>
            </a:r>
            <a:r>
              <a:rPr lang="bg-BG" dirty="0" smtClean="0"/>
              <a:t>типична</a:t>
            </a:r>
            <a:r>
              <a:rPr lang="ru-RU" dirty="0" smtClean="0"/>
              <a:t> клиент-сървър архитектура, реализирана с Django като сървъ</a:t>
            </a:r>
            <a:r>
              <a:rPr lang="bg-BG" dirty="0" smtClean="0"/>
              <a:t>р</a:t>
            </a:r>
            <a:r>
              <a:rPr lang="bg-BG" baseline="0" dirty="0" smtClean="0"/>
              <a:t> </a:t>
            </a:r>
            <a:r>
              <a:rPr lang="ru-RU" dirty="0" smtClean="0"/>
              <a:t>сайт и </a:t>
            </a:r>
            <a:r>
              <a:rPr lang="bg-BG" noProof="0" dirty="0" smtClean="0"/>
              <a:t>HTML/CSS/JavaScript</a:t>
            </a:r>
            <a:r>
              <a:rPr lang="ru-RU" dirty="0" smtClean="0"/>
              <a:t> като клиентски интерфейс. Backend системата </a:t>
            </a:r>
            <a:r>
              <a:rPr lang="bg-BG" noProof="0" dirty="0" smtClean="0"/>
              <a:t>включва</a:t>
            </a:r>
            <a:r>
              <a:rPr lang="ru-RU" dirty="0" smtClean="0"/>
              <a:t> модели за потребители, роли и права, както и логика за удостоверяване и контрол на достъпа. Данните се съхраняват в релационна база данни (например </a:t>
            </a:r>
            <a:r>
              <a:rPr lang="en-US" dirty="0" smtClean="0"/>
              <a:t>My</a:t>
            </a:r>
            <a:r>
              <a:rPr lang="ru-RU" dirty="0" smtClean="0"/>
              <a:t>SQL), която поддържа връзки между таблиците и гарантира цялостност и сигурност на информацията. Клиентската част комуникира със сървъра чрез HTTP заявки, използвайки REST API или стандартни Django изгледи, като при успешна автентикация се използват бисквитки или JSON Web Tokens за </a:t>
            </a:r>
            <a:r>
              <a:rPr lang="bg-BG" noProof="0" dirty="0" smtClean="0"/>
              <a:t>оторизация</a:t>
            </a:r>
            <a:r>
              <a:rPr lang="en-US" noProof="0" dirty="0" smtClean="0"/>
              <a:t>.</a:t>
            </a:r>
            <a:endParaRPr lang="bg-BG" dirty="0"/>
          </a:p>
        </p:txBody>
      </p:sp>
      <p:sp>
        <p:nvSpPr>
          <p:cNvPr id="4" name="Контейнер за номер на слайда 3"/>
          <p:cNvSpPr>
            <a:spLocks noGrp="1"/>
          </p:cNvSpPr>
          <p:nvPr>
            <p:ph type="sldNum" sz="quarter" idx="10"/>
          </p:nvPr>
        </p:nvSpPr>
        <p:spPr/>
        <p:txBody>
          <a:bodyPr/>
          <a:lstStyle/>
          <a:p>
            <a:fld id="{92B3BDDD-B122-4854-B130-5A545C054B2F}" type="slidenum">
              <a:rPr lang="bg-BG" smtClean="0"/>
              <a:t>11</a:t>
            </a:fld>
            <a:endParaRPr lang="bg-BG"/>
          </a:p>
        </p:txBody>
      </p:sp>
    </p:spTree>
    <p:extLst>
      <p:ext uri="{BB962C8B-B14F-4D97-AF65-F5344CB8AC3E}">
        <p14:creationId xmlns:p14="http://schemas.microsoft.com/office/powerpoint/2010/main" val="465337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r>
              <a:rPr lang="bg-BG" noProof="0" dirty="0" smtClean="0"/>
              <a:t>Обобщавайки всичко, можем да кажем, че сигурността на уеб приложенията е нещо изключително важно и трябва да се поддържа постоянно. Трябва да използваме всички съвременни методи и технологии, както и да обучаваме потребителите как да защитават себе си. Това е не само бъдещето на интернет, но и отговорност на всеки, който работи с такива системи.</a:t>
            </a:r>
            <a:endParaRPr lang="bg-BG" noProof="0" dirty="0"/>
          </a:p>
        </p:txBody>
      </p:sp>
      <p:sp>
        <p:nvSpPr>
          <p:cNvPr id="4" name="Контейнер за номер на слайда 3"/>
          <p:cNvSpPr>
            <a:spLocks noGrp="1"/>
          </p:cNvSpPr>
          <p:nvPr>
            <p:ph type="sldNum" sz="quarter" idx="10"/>
          </p:nvPr>
        </p:nvSpPr>
        <p:spPr/>
        <p:txBody>
          <a:bodyPr/>
          <a:lstStyle/>
          <a:p>
            <a:fld id="{92B3BDDD-B122-4854-B130-5A545C054B2F}" type="slidenum">
              <a:rPr lang="bg-BG" smtClean="0"/>
              <a:t>12</a:t>
            </a:fld>
            <a:endParaRPr lang="bg-BG"/>
          </a:p>
        </p:txBody>
      </p:sp>
    </p:spTree>
    <p:extLst>
      <p:ext uri="{BB962C8B-B14F-4D97-AF65-F5344CB8AC3E}">
        <p14:creationId xmlns:p14="http://schemas.microsoft.com/office/powerpoint/2010/main" val="2925503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r>
              <a:rPr lang="bg-BG" noProof="0" dirty="0" smtClean="0"/>
              <a:t>В днешно време уеб сигурността е едно от най-важните неща, когато говорим за защита на личните данни и гарантиране на поверителността в интернет. Всеки ден ние използваме различни уеб приложения и сайтове, и за да сме сигурни, че само упълномощените хора имат достъп до тях, се използват различни методи за удостоверяване и оторизация.</a:t>
            </a:r>
            <a:endParaRPr lang="bg-BG" noProof="0" dirty="0"/>
          </a:p>
        </p:txBody>
      </p:sp>
      <p:sp>
        <p:nvSpPr>
          <p:cNvPr id="4" name="Контейнер за номер на слайда 3"/>
          <p:cNvSpPr>
            <a:spLocks noGrp="1"/>
          </p:cNvSpPr>
          <p:nvPr>
            <p:ph type="sldNum" sz="quarter" idx="10"/>
          </p:nvPr>
        </p:nvSpPr>
        <p:spPr/>
        <p:txBody>
          <a:bodyPr/>
          <a:lstStyle/>
          <a:p>
            <a:fld id="{92B3BDDD-B122-4854-B130-5A545C054B2F}" type="slidenum">
              <a:rPr lang="bg-BG" smtClean="0"/>
              <a:t>2</a:t>
            </a:fld>
            <a:endParaRPr lang="bg-BG"/>
          </a:p>
        </p:txBody>
      </p:sp>
    </p:spTree>
    <p:extLst>
      <p:ext uri="{BB962C8B-B14F-4D97-AF65-F5344CB8AC3E}">
        <p14:creationId xmlns:p14="http://schemas.microsoft.com/office/powerpoint/2010/main" val="460850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r>
              <a:rPr lang="bg-BG" noProof="0" dirty="0" smtClean="0"/>
              <a:t>Удостоверяването е процесът, чрез който системата проверява кой си ти. Обикновено това става чрез въвеждане на потребителско име и парола, но има и по-сложни начини като двуфакторна идентификация, където трябва да въведеш код, изпратен по SMS, или биометрични данни като пръстов отпечатък. Важното е потребителят да докаже, че именно той е човека, който иска достъп.</a:t>
            </a:r>
            <a:endParaRPr lang="bg-BG" noProof="0" dirty="0"/>
          </a:p>
        </p:txBody>
      </p:sp>
      <p:sp>
        <p:nvSpPr>
          <p:cNvPr id="4" name="Контейнер за номер на слайда 3"/>
          <p:cNvSpPr>
            <a:spLocks noGrp="1"/>
          </p:cNvSpPr>
          <p:nvPr>
            <p:ph type="sldNum" sz="quarter" idx="10"/>
          </p:nvPr>
        </p:nvSpPr>
        <p:spPr/>
        <p:txBody>
          <a:bodyPr/>
          <a:lstStyle/>
          <a:p>
            <a:fld id="{92B3BDDD-B122-4854-B130-5A545C054B2F}" type="slidenum">
              <a:rPr lang="bg-BG" smtClean="0"/>
              <a:t>3</a:t>
            </a:fld>
            <a:endParaRPr lang="bg-BG"/>
          </a:p>
        </p:txBody>
      </p:sp>
    </p:spTree>
    <p:extLst>
      <p:ext uri="{BB962C8B-B14F-4D97-AF65-F5344CB8AC3E}">
        <p14:creationId xmlns:p14="http://schemas.microsoft.com/office/powerpoint/2010/main" val="202617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r>
              <a:rPr lang="bg-BG" noProof="0" dirty="0" smtClean="0"/>
              <a:t>След като удостоверим потребителя, идва ред на оторизацията. Тя определя какви ресурси или действия му позволяваме да извърши. Например, някой може да има право само да гледа данни, а друг – да ги редактира или изтрива. Влезлият в системата може да има различни роли: гост, обикновен потребител или администратор. Всяка роля има различни права, като това се нарича ролеви базиран достъп.</a:t>
            </a:r>
            <a:endParaRPr lang="bg-BG" noProof="0" dirty="0"/>
          </a:p>
        </p:txBody>
      </p:sp>
      <p:sp>
        <p:nvSpPr>
          <p:cNvPr id="4" name="Контейнер за номер на слайда 3"/>
          <p:cNvSpPr>
            <a:spLocks noGrp="1"/>
          </p:cNvSpPr>
          <p:nvPr>
            <p:ph type="sldNum" sz="quarter" idx="10"/>
          </p:nvPr>
        </p:nvSpPr>
        <p:spPr/>
        <p:txBody>
          <a:bodyPr/>
          <a:lstStyle/>
          <a:p>
            <a:fld id="{92B3BDDD-B122-4854-B130-5A545C054B2F}" type="slidenum">
              <a:rPr lang="bg-BG" smtClean="0"/>
              <a:t>4</a:t>
            </a:fld>
            <a:endParaRPr lang="bg-BG"/>
          </a:p>
        </p:txBody>
      </p:sp>
    </p:spTree>
    <p:extLst>
      <p:ext uri="{BB962C8B-B14F-4D97-AF65-F5344CB8AC3E}">
        <p14:creationId xmlns:p14="http://schemas.microsoft.com/office/powerpoint/2010/main" val="421603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r>
              <a:rPr lang="bg-BG" noProof="0" dirty="0" smtClean="0"/>
              <a:t>При реализацията на уеб приложения тези процеси обикновено се грижат за тях с помощта на специални протоколи и технологии. Например, използваме бисквитки или JSON Web Token, за да запомним кой е влязъл и какви права има. За по-сигурна комуникация често се ползват сертификати и различни стандарти като OAuth или SSO, които улесняват потребителите и същевременно изграждат надеждна защита.</a:t>
            </a:r>
            <a:endParaRPr lang="bg-BG" noProof="0" dirty="0"/>
          </a:p>
        </p:txBody>
      </p:sp>
      <p:sp>
        <p:nvSpPr>
          <p:cNvPr id="4" name="Контейнер за номер на слайда 3"/>
          <p:cNvSpPr>
            <a:spLocks noGrp="1"/>
          </p:cNvSpPr>
          <p:nvPr>
            <p:ph type="sldNum" sz="quarter" idx="10"/>
          </p:nvPr>
        </p:nvSpPr>
        <p:spPr/>
        <p:txBody>
          <a:bodyPr/>
          <a:lstStyle/>
          <a:p>
            <a:fld id="{92B3BDDD-B122-4854-B130-5A545C054B2F}" type="slidenum">
              <a:rPr lang="bg-BG" smtClean="0"/>
              <a:t>5</a:t>
            </a:fld>
            <a:endParaRPr lang="bg-BG"/>
          </a:p>
        </p:txBody>
      </p:sp>
    </p:spTree>
    <p:extLst>
      <p:ext uri="{BB962C8B-B14F-4D97-AF65-F5344CB8AC3E}">
        <p14:creationId xmlns:p14="http://schemas.microsoft.com/office/powerpoint/2010/main" val="403217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r>
              <a:rPr lang="bg-BG" noProof="0" dirty="0" smtClean="0"/>
              <a:t>Интернет системите често са уязвими към слабости като слаби пароли, SQL инжекции, XSS атаки и други. За да се предпазим от това , е важно да използваме силни пароли, криптиране и двуфакторна автентикация, което осигурява по-висока сигурност както за личната информация, така и за цялата система.</a:t>
            </a:r>
            <a:r>
              <a:rPr lang="ru-RU" dirty="0" smtClean="0"/>
              <a:t>	</a:t>
            </a:r>
            <a:endParaRPr lang="bg-BG" dirty="0"/>
          </a:p>
        </p:txBody>
      </p:sp>
      <p:sp>
        <p:nvSpPr>
          <p:cNvPr id="4" name="Контейнер за номер на слайда 3"/>
          <p:cNvSpPr>
            <a:spLocks noGrp="1"/>
          </p:cNvSpPr>
          <p:nvPr>
            <p:ph type="sldNum" sz="quarter" idx="10"/>
          </p:nvPr>
        </p:nvSpPr>
        <p:spPr/>
        <p:txBody>
          <a:bodyPr/>
          <a:lstStyle/>
          <a:p>
            <a:fld id="{92B3BDDD-B122-4854-B130-5A545C054B2F}" type="slidenum">
              <a:rPr lang="bg-BG" smtClean="0"/>
              <a:t>6</a:t>
            </a:fld>
            <a:endParaRPr lang="bg-BG"/>
          </a:p>
        </p:txBody>
      </p:sp>
    </p:spTree>
    <p:extLst>
      <p:ext uri="{BB962C8B-B14F-4D97-AF65-F5344CB8AC3E}">
        <p14:creationId xmlns:p14="http://schemas.microsoft.com/office/powerpoint/2010/main" val="236549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r>
              <a:rPr lang="bg-BG" noProof="0" dirty="0" smtClean="0"/>
              <a:t>Примерите за нивата</a:t>
            </a:r>
            <a:r>
              <a:rPr lang="bg-BG" baseline="0" noProof="0" dirty="0" smtClean="0"/>
              <a:t> </a:t>
            </a:r>
            <a:r>
              <a:rPr lang="bg-BG" noProof="0" dirty="0" smtClean="0"/>
              <a:t>на достъп</a:t>
            </a:r>
            <a:r>
              <a:rPr lang="bg-BG" baseline="0" noProof="0" dirty="0" smtClean="0"/>
              <a:t> са </a:t>
            </a:r>
            <a:r>
              <a:rPr lang="bg-BG" noProof="0" dirty="0" smtClean="0"/>
              <a:t>гост, регистриран, администратор.</a:t>
            </a:r>
          </a:p>
          <a:p>
            <a:r>
              <a:rPr lang="bg-BG" noProof="0" dirty="0" smtClean="0"/>
              <a:t>Оторизацията определя правата на потребителя след удостоверяване. Системи използват ролева (RBAC) или атрибутна (ABAC) модели. Примери за нива на достъп са гост, регистриран или администратор, всеки със собствен набор от права.</a:t>
            </a:r>
          </a:p>
          <a:p>
            <a:endParaRPr lang="bg-BG" dirty="0"/>
          </a:p>
        </p:txBody>
      </p:sp>
      <p:sp>
        <p:nvSpPr>
          <p:cNvPr id="4" name="Контейнер за номер на слайда 3"/>
          <p:cNvSpPr>
            <a:spLocks noGrp="1"/>
          </p:cNvSpPr>
          <p:nvPr>
            <p:ph type="sldNum" sz="quarter" idx="10"/>
          </p:nvPr>
        </p:nvSpPr>
        <p:spPr/>
        <p:txBody>
          <a:bodyPr/>
          <a:lstStyle/>
          <a:p>
            <a:fld id="{92B3BDDD-B122-4854-B130-5A545C054B2F}" type="slidenum">
              <a:rPr lang="bg-BG" smtClean="0"/>
              <a:t>7</a:t>
            </a:fld>
            <a:endParaRPr lang="bg-BG"/>
          </a:p>
        </p:txBody>
      </p:sp>
    </p:spTree>
    <p:extLst>
      <p:ext uri="{BB962C8B-B14F-4D97-AF65-F5344CB8AC3E}">
        <p14:creationId xmlns:p14="http://schemas.microsoft.com/office/powerpoint/2010/main" val="402198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r>
              <a:rPr lang="bg-BG" sz="3200" noProof="0" dirty="0" smtClean="0"/>
              <a:t>Използват се механизми като сесии, бисквитки и JSON Web Tokens (JWT) за управление на удостоверяването и достъпа. Възможно е използване на различни библиотеки и рамки като Django системата за удостоверяване и авторизация.</a:t>
            </a:r>
            <a:endParaRPr lang="bg-BG" sz="3200" noProof="0" dirty="0"/>
          </a:p>
        </p:txBody>
      </p:sp>
      <p:sp>
        <p:nvSpPr>
          <p:cNvPr id="4" name="Контейнер за номер на слайда 3"/>
          <p:cNvSpPr>
            <a:spLocks noGrp="1"/>
          </p:cNvSpPr>
          <p:nvPr>
            <p:ph type="sldNum" sz="quarter" idx="10"/>
          </p:nvPr>
        </p:nvSpPr>
        <p:spPr/>
        <p:txBody>
          <a:bodyPr/>
          <a:lstStyle/>
          <a:p>
            <a:fld id="{92B3BDDD-B122-4854-B130-5A545C054B2F}" type="slidenum">
              <a:rPr lang="bg-BG" smtClean="0"/>
              <a:t>8</a:t>
            </a:fld>
            <a:endParaRPr lang="bg-BG"/>
          </a:p>
        </p:txBody>
      </p:sp>
    </p:spTree>
    <p:extLst>
      <p:ext uri="{BB962C8B-B14F-4D97-AF65-F5344CB8AC3E}">
        <p14:creationId xmlns:p14="http://schemas.microsoft.com/office/powerpoint/2010/main" val="78968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a:xfrm>
            <a:off x="685800" y="1143000"/>
            <a:ext cx="5486400" cy="3086100"/>
          </a:xfrm>
        </p:spPr>
      </p:sp>
      <p:sp>
        <p:nvSpPr>
          <p:cNvPr id="3" name="Контейнер за бележки 2"/>
          <p:cNvSpPr>
            <a:spLocks noGrp="1"/>
          </p:cNvSpPr>
          <p:nvPr>
            <p:ph type="body" idx="1"/>
          </p:nvPr>
        </p:nvSpPr>
        <p:spPr/>
        <p:txBody>
          <a:bodyPr/>
          <a:lstStyle/>
          <a:p>
            <a:r>
              <a:rPr lang="bg-BG" noProof="0" dirty="0" smtClean="0"/>
              <a:t>Django разполага с вградена система django.contrib.auth, която предлага модели за потребители, групи и права. Има готови форми за логин и регистрация, както и методи за защита чрез декоратори като @login_required и @permission_required.</a:t>
            </a:r>
            <a:endParaRPr lang="bg-BG" noProof="0" dirty="0"/>
          </a:p>
        </p:txBody>
      </p:sp>
      <p:sp>
        <p:nvSpPr>
          <p:cNvPr id="4" name="Контейнер за номер на слайда 3"/>
          <p:cNvSpPr>
            <a:spLocks noGrp="1"/>
          </p:cNvSpPr>
          <p:nvPr>
            <p:ph type="sldNum" sz="quarter" idx="10"/>
          </p:nvPr>
        </p:nvSpPr>
        <p:spPr/>
        <p:txBody>
          <a:bodyPr/>
          <a:lstStyle/>
          <a:p>
            <a:fld id="{92B3BDDD-B122-4854-B130-5A545C054B2F}" type="slidenum">
              <a:rPr lang="bg-BG" smtClean="0"/>
              <a:t>9</a:t>
            </a:fld>
            <a:endParaRPr lang="bg-BG"/>
          </a:p>
        </p:txBody>
      </p:sp>
    </p:spTree>
    <p:extLst>
      <p:ext uri="{BB962C8B-B14F-4D97-AF65-F5344CB8AC3E}">
        <p14:creationId xmlns:p14="http://schemas.microsoft.com/office/powerpoint/2010/main" val="241361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381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291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120436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58616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50538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1483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237139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903722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8828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208225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1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1581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8123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64553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1181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66147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9101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pPr/>
              <a:t>5/21/2025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59656703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2971800" y="76201"/>
            <a:ext cx="7086600" cy="1470025"/>
          </a:xfrm>
        </p:spPr>
        <p:txBody>
          <a:bodyPr>
            <a:normAutofit/>
          </a:bodyPr>
          <a:lstStyle/>
          <a:p>
            <a:pPr algn="ctr"/>
            <a:r>
              <a:rPr lang="ru-RU" sz="1200" b="1" dirty="0" err="1"/>
              <a:t>Държавен</a:t>
            </a:r>
            <a:r>
              <a:rPr lang="ru-RU" sz="1200" b="1" dirty="0"/>
              <a:t> </a:t>
            </a:r>
            <a:r>
              <a:rPr lang="ru-RU" sz="1200" b="1" dirty="0" err="1"/>
              <a:t>изпит</a:t>
            </a:r>
            <a:r>
              <a:rPr lang="ru-RU" sz="1200" b="1" dirty="0"/>
              <a:t> за </a:t>
            </a:r>
            <a:r>
              <a:rPr lang="ru-RU" sz="1200" b="1" dirty="0" err="1"/>
              <a:t>придобиване</a:t>
            </a:r>
            <a:r>
              <a:rPr lang="ru-RU" sz="1200" b="1" dirty="0"/>
              <a:t> на </a:t>
            </a:r>
            <a:r>
              <a:rPr lang="ru-RU" sz="1200" b="1" dirty="0" err="1"/>
              <a:t>трета</a:t>
            </a:r>
            <a:r>
              <a:rPr lang="ru-RU" sz="1200" b="1" dirty="0"/>
              <a:t> степен на </a:t>
            </a:r>
            <a:r>
              <a:rPr lang="ru-RU" sz="1200" b="1" dirty="0" err="1"/>
              <a:t>професионална</a:t>
            </a:r>
            <a:r>
              <a:rPr lang="ru-RU" sz="1200" b="1" dirty="0"/>
              <a:t> квалификация – част по теория</a:t>
            </a:r>
            <a:br>
              <a:rPr lang="ru-RU" sz="1200" b="1" dirty="0"/>
            </a:br>
            <a:r>
              <a:rPr lang="ru-RU" sz="1200" b="1" dirty="0"/>
              <a:t>на </a:t>
            </a:r>
            <a:r>
              <a:rPr lang="ru-RU" sz="1200" b="1" dirty="0" err="1"/>
              <a:t>професията</a:t>
            </a:r>
            <a:r>
              <a:rPr lang="ru-RU" sz="1200" b="1" dirty="0"/>
              <a:t/>
            </a:r>
            <a:br>
              <a:rPr lang="ru-RU" sz="1200" b="1" dirty="0"/>
            </a:br>
            <a:r>
              <a:rPr lang="ru-RU" sz="1200" b="1" dirty="0"/>
              <a:t/>
            </a:r>
            <a:br>
              <a:rPr lang="ru-RU" sz="1200" b="1" dirty="0"/>
            </a:br>
            <a:r>
              <a:rPr lang="ru-RU" sz="1200" b="1" dirty="0"/>
              <a:t>по </a:t>
            </a:r>
            <a:r>
              <a:rPr lang="ru-RU" sz="1200" b="1" dirty="0" err="1"/>
              <a:t>професия</a:t>
            </a:r>
            <a:r>
              <a:rPr lang="ru-RU" sz="1200" b="1" dirty="0"/>
              <a:t> код 481030 „Приложен </a:t>
            </a:r>
            <a:r>
              <a:rPr lang="ru-RU" sz="1200" b="1" dirty="0" err="1"/>
              <a:t>програмист</a:t>
            </a:r>
            <a:r>
              <a:rPr lang="ru-RU" sz="1200" b="1" dirty="0"/>
              <a:t>”</a:t>
            </a:r>
            <a:br>
              <a:rPr lang="ru-RU" sz="1200" b="1" dirty="0"/>
            </a:br>
            <a:r>
              <a:rPr lang="ru-RU" sz="1200" b="1" dirty="0"/>
              <a:t/>
            </a:r>
            <a:br>
              <a:rPr lang="ru-RU" sz="1200" b="1" dirty="0"/>
            </a:br>
            <a:r>
              <a:rPr lang="ru-RU" sz="1200" b="1" dirty="0" err="1"/>
              <a:t>специалност</a:t>
            </a:r>
            <a:r>
              <a:rPr lang="ru-RU" sz="1200" b="1" dirty="0"/>
              <a:t> код 4810301 „</a:t>
            </a:r>
            <a:r>
              <a:rPr lang="ru-RU" sz="1200" b="1" dirty="0" err="1"/>
              <a:t>Приложно</a:t>
            </a:r>
            <a:r>
              <a:rPr lang="ru-RU" sz="1200" b="1" dirty="0"/>
              <a:t> </a:t>
            </a:r>
            <a:r>
              <a:rPr lang="ru-RU" sz="1200" b="1" dirty="0" err="1"/>
              <a:t>програмиране</a:t>
            </a:r>
            <a:r>
              <a:rPr lang="ru-RU" sz="1200" b="1" dirty="0"/>
              <a:t>”</a:t>
            </a:r>
            <a:endParaRPr lang="bg-BG" sz="1200" b="1" dirty="0"/>
          </a:p>
        </p:txBody>
      </p:sp>
      <p:sp>
        <p:nvSpPr>
          <p:cNvPr id="3" name="Подзаглавие 2"/>
          <p:cNvSpPr>
            <a:spLocks noGrp="1"/>
          </p:cNvSpPr>
          <p:nvPr>
            <p:ph type="subTitle" idx="1"/>
          </p:nvPr>
        </p:nvSpPr>
        <p:spPr/>
        <p:txBody>
          <a:bodyPr/>
          <a:lstStyle/>
          <a:p>
            <a:r>
              <a:rPr lang="bg-BG" b="1" dirty="0" smtClean="0">
                <a:solidFill>
                  <a:schemeClr val="tx1"/>
                </a:solidFill>
              </a:rPr>
              <a:t>Тема:</a:t>
            </a:r>
            <a:r>
              <a:rPr lang="en-US" b="1" dirty="0" smtClean="0">
                <a:solidFill>
                  <a:schemeClr val="tx1"/>
                </a:solidFill>
              </a:rPr>
              <a:t> </a:t>
            </a:r>
            <a:r>
              <a:rPr lang="ru-RU" sz="1600" dirty="0" err="1">
                <a:solidFill>
                  <a:schemeClr val="tx1"/>
                </a:solidFill>
              </a:rPr>
              <a:t>Удостоверяване</a:t>
            </a:r>
            <a:r>
              <a:rPr lang="ru-RU" sz="1600" dirty="0">
                <a:solidFill>
                  <a:schemeClr val="tx1"/>
                </a:solidFill>
              </a:rPr>
              <a:t> на </a:t>
            </a:r>
            <a:r>
              <a:rPr lang="ru-RU" sz="1600" dirty="0" err="1">
                <a:solidFill>
                  <a:schemeClr val="tx1"/>
                </a:solidFill>
              </a:rPr>
              <a:t>самоличността</a:t>
            </a:r>
            <a:r>
              <a:rPr lang="ru-RU" sz="1600" dirty="0">
                <a:solidFill>
                  <a:schemeClr val="tx1"/>
                </a:solidFill>
              </a:rPr>
              <a:t> и </a:t>
            </a:r>
            <a:r>
              <a:rPr lang="ru-RU" sz="1600" dirty="0" err="1">
                <a:solidFill>
                  <a:schemeClr val="tx1"/>
                </a:solidFill>
              </a:rPr>
              <a:t>оторизация</a:t>
            </a:r>
            <a:r>
              <a:rPr lang="ru-RU" sz="1600" dirty="0">
                <a:solidFill>
                  <a:schemeClr val="tx1"/>
                </a:solidFill>
              </a:rPr>
              <a:t> в </a:t>
            </a:r>
            <a:r>
              <a:rPr lang="ru-RU" sz="1600" dirty="0" err="1">
                <a:solidFill>
                  <a:schemeClr val="tx1"/>
                </a:solidFill>
              </a:rPr>
              <a:t>уеб</a:t>
            </a:r>
            <a:r>
              <a:rPr lang="ru-RU" sz="1600" dirty="0">
                <a:solidFill>
                  <a:schemeClr val="tx1"/>
                </a:solidFill>
              </a:rPr>
              <a:t> приложения.</a:t>
            </a:r>
            <a:endParaRPr lang="bg-BG" sz="1600" dirty="0">
              <a:solidFill>
                <a:schemeClr val="tx1"/>
              </a:solidFill>
            </a:endParaRPr>
          </a:p>
        </p:txBody>
      </p:sp>
      <p:sp>
        <p:nvSpPr>
          <p:cNvPr id="5" name="Текстово поле 4"/>
          <p:cNvSpPr txBox="1"/>
          <p:nvPr/>
        </p:nvSpPr>
        <p:spPr>
          <a:xfrm>
            <a:off x="7239000" y="5257800"/>
            <a:ext cx="3276600" cy="923330"/>
          </a:xfrm>
          <a:prstGeom prst="rect">
            <a:avLst/>
          </a:prstGeom>
          <a:noFill/>
        </p:spPr>
        <p:txBody>
          <a:bodyPr wrap="square" rtlCol="0">
            <a:spAutoFit/>
          </a:bodyPr>
          <a:lstStyle/>
          <a:p>
            <a:r>
              <a:rPr lang="bg-BG" dirty="0"/>
              <a:t>Дипломант:</a:t>
            </a:r>
          </a:p>
          <a:p>
            <a:endParaRPr lang="bg-BG" dirty="0"/>
          </a:p>
          <a:p>
            <a:pPr algn="r"/>
            <a:r>
              <a:rPr lang="bg-BG" dirty="0"/>
              <a:t>     Мирослава Тодева</a:t>
            </a:r>
          </a:p>
        </p:txBody>
      </p:sp>
      <p:pic>
        <p:nvPicPr>
          <p:cNvPr id="6" name="Картина 5"/>
          <p:cNvPicPr>
            <a:picLocks noChangeAspect="1"/>
          </p:cNvPicPr>
          <p:nvPr/>
        </p:nvPicPr>
        <p:blipFill>
          <a:blip r:embed="rId3"/>
          <a:stretch>
            <a:fillRect/>
          </a:stretch>
        </p:blipFill>
        <p:spPr>
          <a:xfrm>
            <a:off x="1828801" y="228600"/>
            <a:ext cx="1627773" cy="1633870"/>
          </a:xfrm>
          <a:prstGeom prst="rect">
            <a:avLst/>
          </a:prstGeom>
        </p:spPr>
      </p:pic>
    </p:spTree>
    <p:extLst>
      <p:ext uri="{BB962C8B-B14F-4D97-AF65-F5344CB8AC3E}">
        <p14:creationId xmlns:p14="http://schemas.microsoft.com/office/powerpoint/2010/main" val="1385305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Картина 1"/>
          <p:cNvPicPr>
            <a:picLocks noChangeAspect="1"/>
          </p:cNvPicPr>
          <p:nvPr/>
        </p:nvPicPr>
        <p:blipFill>
          <a:blip r:embed="rId3"/>
          <a:stretch>
            <a:fillRect/>
          </a:stretch>
        </p:blipFill>
        <p:spPr>
          <a:xfrm>
            <a:off x="2133600" y="1104049"/>
            <a:ext cx="3657819" cy="5285865"/>
          </a:xfrm>
          <a:prstGeom prst="rect">
            <a:avLst/>
          </a:prstGeom>
          <a:ln>
            <a:noFill/>
          </a:ln>
          <a:effectLst>
            <a:softEdge rad="112500"/>
          </a:effectLst>
        </p:spPr>
      </p:pic>
      <p:pic>
        <p:nvPicPr>
          <p:cNvPr id="3" name="Картина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1104049"/>
            <a:ext cx="4210638" cy="5411051"/>
          </a:xfrm>
          <a:prstGeom prst="rect">
            <a:avLst/>
          </a:prstGeom>
          <a:ln>
            <a:noFill/>
          </a:ln>
          <a:effectLst>
            <a:softEdge rad="112500"/>
          </a:effectLst>
        </p:spPr>
      </p:pic>
      <p:sp>
        <p:nvSpPr>
          <p:cNvPr id="4" name="Текстово поле 3"/>
          <p:cNvSpPr txBox="1"/>
          <p:nvPr/>
        </p:nvSpPr>
        <p:spPr>
          <a:xfrm>
            <a:off x="1752600" y="483317"/>
            <a:ext cx="8610600" cy="523220"/>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bg-BG" sz="2800" dirty="0"/>
              <a:t>	</a:t>
            </a:r>
            <a:r>
              <a:rPr lang="bg-BG" sz="2800" b="1" dirty="0"/>
              <a:t>Практическа реализация</a:t>
            </a:r>
          </a:p>
        </p:txBody>
      </p:sp>
    </p:spTree>
    <p:extLst>
      <p:ext uri="{BB962C8B-B14F-4D97-AF65-F5344CB8AC3E}">
        <p14:creationId xmlns:p14="http://schemas.microsoft.com/office/powerpoint/2010/main" val="1543765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Картина 1"/>
          <p:cNvPicPr>
            <a:picLocks noChangeAspect="1"/>
          </p:cNvPicPr>
          <p:nvPr/>
        </p:nvPicPr>
        <p:blipFill>
          <a:blip r:embed="rId3"/>
          <a:stretch>
            <a:fillRect/>
          </a:stretch>
        </p:blipFill>
        <p:spPr>
          <a:xfrm>
            <a:off x="2700933" y="762000"/>
            <a:ext cx="2143125" cy="2460170"/>
          </a:xfrm>
          <a:prstGeom prst="rect">
            <a:avLst/>
          </a:prstGeom>
          <a:ln>
            <a:noFill/>
          </a:ln>
          <a:effectLst>
            <a:softEdge rad="112500"/>
          </a:effectLst>
        </p:spPr>
      </p:pic>
      <p:pic>
        <p:nvPicPr>
          <p:cNvPr id="3" name="Картина 2"/>
          <p:cNvPicPr>
            <a:picLocks noChangeAspect="1"/>
          </p:cNvPicPr>
          <p:nvPr/>
        </p:nvPicPr>
        <p:blipFill>
          <a:blip r:embed="rId4"/>
          <a:stretch>
            <a:fillRect/>
          </a:stretch>
        </p:blipFill>
        <p:spPr>
          <a:xfrm>
            <a:off x="6248399" y="1676400"/>
            <a:ext cx="2688931" cy="2424112"/>
          </a:xfrm>
          <a:prstGeom prst="rect">
            <a:avLst/>
          </a:prstGeom>
          <a:ln>
            <a:noFill/>
          </a:ln>
          <a:effectLst>
            <a:softEdge rad="112500"/>
          </a:effectLst>
        </p:spPr>
      </p:pic>
      <p:pic>
        <p:nvPicPr>
          <p:cNvPr id="4" name="Картина 3"/>
          <p:cNvPicPr>
            <a:picLocks noChangeAspect="1"/>
          </p:cNvPicPr>
          <p:nvPr/>
        </p:nvPicPr>
        <p:blipFill>
          <a:blip r:embed="rId5"/>
          <a:stretch>
            <a:fillRect/>
          </a:stretch>
        </p:blipFill>
        <p:spPr>
          <a:xfrm>
            <a:off x="3287316" y="3962401"/>
            <a:ext cx="2366940" cy="2209799"/>
          </a:xfrm>
          <a:prstGeom prst="rect">
            <a:avLst/>
          </a:prstGeom>
          <a:ln>
            <a:noFill/>
          </a:ln>
          <a:effectLst>
            <a:softEdge rad="112500"/>
          </a:effectLst>
        </p:spPr>
      </p:pic>
    </p:spTree>
    <p:extLst>
      <p:ext uri="{BB962C8B-B14F-4D97-AF65-F5344CB8AC3E}">
        <p14:creationId xmlns:p14="http://schemas.microsoft.com/office/powerpoint/2010/main" val="2248424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Картина 1"/>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25323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title"/>
          </p:nvPr>
        </p:nvSpPr>
        <p:spPr>
          <a:xfrm>
            <a:off x="2667001" y="2057400"/>
            <a:ext cx="6554867" cy="1524000"/>
          </a:xfrm>
        </p:spPr>
        <p:txBody>
          <a:bodyPr>
            <a:normAutofit fontScale="90000"/>
          </a:bodyPr>
          <a:lstStyle/>
          <a:p>
            <a:r>
              <a:rPr lang="bg-BG" b="1" dirty="0" smtClean="0"/>
              <a:t>Благодаря за вниманието!</a:t>
            </a:r>
            <a:br>
              <a:rPr lang="bg-BG" b="1" dirty="0" smtClean="0"/>
            </a:br>
            <a:endParaRPr lang="bg-BG" b="1" dirty="0"/>
          </a:p>
        </p:txBody>
      </p:sp>
      <p:sp>
        <p:nvSpPr>
          <p:cNvPr id="3" name="Текстово поле 2"/>
          <p:cNvSpPr txBox="1"/>
          <p:nvPr/>
        </p:nvSpPr>
        <p:spPr>
          <a:xfrm>
            <a:off x="6248400" y="5486400"/>
            <a:ext cx="4191000" cy="369332"/>
          </a:xfrm>
          <a:prstGeom prst="rect">
            <a:avLst/>
          </a:prstGeom>
          <a:noFill/>
        </p:spPr>
        <p:txBody>
          <a:bodyPr wrap="square" rtlCol="0">
            <a:spAutoFit/>
          </a:bodyPr>
          <a:lstStyle/>
          <a:p>
            <a:r>
              <a:rPr lang="bg-BG" dirty="0"/>
              <a:t>Дипломант: Мирослава Тодева</a:t>
            </a:r>
          </a:p>
        </p:txBody>
      </p:sp>
    </p:spTree>
    <p:extLst>
      <p:ext uri="{BB962C8B-B14F-4D97-AF65-F5344CB8AC3E}">
        <p14:creationId xmlns:p14="http://schemas.microsoft.com/office/powerpoint/2010/main" val="3004728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hade val="85000"/>
          </a:srgbClr>
        </a:solidFill>
        <a:effectLst/>
      </p:bgPr>
    </p:bg>
    <p:spTree>
      <p:nvGrpSpPr>
        <p:cNvPr id="1" name=""/>
        <p:cNvGrpSpPr/>
        <p:nvPr/>
      </p:nvGrpSpPr>
      <p:grpSpPr>
        <a:xfrm>
          <a:off x="0" y="0"/>
          <a:ext cx="0" cy="0"/>
          <a:chOff x="0" y="0"/>
          <a:chExt cx="0" cy="0"/>
        </a:xfrm>
      </p:grpSpPr>
      <p:sp>
        <p:nvSpPr>
          <p:cNvPr id="2" name="Заглавие 1"/>
          <p:cNvSpPr>
            <a:spLocks noGrp="1"/>
          </p:cNvSpPr>
          <p:nvPr>
            <p:ph type="title"/>
          </p:nvPr>
        </p:nvSpPr>
        <p:spPr>
          <a:xfrm>
            <a:off x="2013889" y="5187043"/>
            <a:ext cx="8165810" cy="1600200"/>
          </a:xfrm>
          <a:ln>
            <a:noFill/>
          </a:ln>
          <a:effectLst>
            <a:outerShdw blurRad="50800" dist="38100" dir="2700000" algn="tl" rotWithShape="0">
              <a:prstClr val="black">
                <a:alpha val="40000"/>
              </a:prstClr>
            </a:outerShdw>
          </a:effectLst>
        </p:spPr>
        <p:txBody>
          <a:bodyPr/>
          <a:lstStyle/>
          <a:p>
            <a:pPr algn="ctr"/>
            <a:r>
              <a:rPr lang="bg-BG" dirty="0" smtClean="0">
                <a:solidFill>
                  <a:schemeClr val="bg1"/>
                </a:solidFill>
              </a:rPr>
              <a:t>Въведение в уеб сигурността</a:t>
            </a:r>
            <a:endParaRPr lang="bg-BG" dirty="0">
              <a:solidFill>
                <a:schemeClr val="bg1"/>
              </a:solidFill>
            </a:endParaRPr>
          </a:p>
        </p:txBody>
      </p:sp>
      <p:pic>
        <p:nvPicPr>
          <p:cNvPr id="4" name="Контейнер за съдържание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19400" y="381001"/>
            <a:ext cx="6554788" cy="36889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7389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hade val="85000"/>
          </a:srgbClr>
        </a:solidFill>
        <a:effectLst/>
      </p:bgPr>
    </p:bg>
    <p:spTree>
      <p:nvGrpSpPr>
        <p:cNvPr id="1" name=""/>
        <p:cNvGrpSpPr/>
        <p:nvPr/>
      </p:nvGrpSpPr>
      <p:grpSpPr>
        <a:xfrm>
          <a:off x="0" y="0"/>
          <a:ext cx="0" cy="0"/>
          <a:chOff x="0" y="0"/>
          <a:chExt cx="0" cy="0"/>
        </a:xfrm>
      </p:grpSpPr>
      <p:pic>
        <p:nvPicPr>
          <p:cNvPr id="3" name="Картина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681" y="380575"/>
            <a:ext cx="4210638" cy="60968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00000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hade val="85000"/>
          </a:srgbClr>
        </a:solidFill>
        <a:effectLst/>
      </p:bgPr>
    </p:bg>
    <p:spTree>
      <p:nvGrpSpPr>
        <p:cNvPr id="1" name=""/>
        <p:cNvGrpSpPr/>
        <p:nvPr/>
      </p:nvGrpSpPr>
      <p:grpSpPr>
        <a:xfrm>
          <a:off x="0" y="0"/>
          <a:ext cx="0" cy="0"/>
          <a:chOff x="0" y="0"/>
          <a:chExt cx="0" cy="0"/>
        </a:xfrm>
      </p:grpSpPr>
      <p:pic>
        <p:nvPicPr>
          <p:cNvPr id="2" name="Картина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905000"/>
            <a:ext cx="7315200" cy="36576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Текстово поле 3"/>
          <p:cNvSpPr txBox="1"/>
          <p:nvPr/>
        </p:nvSpPr>
        <p:spPr>
          <a:xfrm>
            <a:off x="2057400" y="533401"/>
            <a:ext cx="8610600" cy="461665"/>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ru-RU" sz="2400" b="1" dirty="0">
                <a:solidFill>
                  <a:schemeClr val="bg1"/>
                </a:solidFill>
              </a:rPr>
              <a:t>Значение на </a:t>
            </a:r>
            <a:r>
              <a:rPr lang="bg-BG" sz="2400" b="1" dirty="0" smtClean="0">
                <a:solidFill>
                  <a:schemeClr val="bg1"/>
                </a:solidFill>
              </a:rPr>
              <a:t>сигурността</a:t>
            </a:r>
            <a:r>
              <a:rPr lang="ru-RU" sz="2400" b="1" dirty="0" smtClean="0">
                <a:solidFill>
                  <a:schemeClr val="bg1"/>
                </a:solidFill>
              </a:rPr>
              <a:t> </a:t>
            </a:r>
            <a:r>
              <a:rPr lang="ru-RU" sz="2400" b="1" dirty="0">
                <a:solidFill>
                  <a:schemeClr val="bg1"/>
                </a:solidFill>
              </a:rPr>
              <a:t>в уеб</a:t>
            </a:r>
            <a:r>
              <a:rPr lang="en-US" sz="2400" b="1" dirty="0">
                <a:solidFill>
                  <a:schemeClr val="bg1"/>
                </a:solidFill>
              </a:rPr>
              <a:t> </a:t>
            </a:r>
            <a:r>
              <a:rPr lang="ru-RU" sz="2400" b="1" dirty="0">
                <a:solidFill>
                  <a:schemeClr val="bg1"/>
                </a:solidFill>
              </a:rPr>
              <a:t> </a:t>
            </a:r>
            <a:r>
              <a:rPr lang="bg-BG" sz="2400" b="1" dirty="0" smtClean="0">
                <a:solidFill>
                  <a:schemeClr val="bg1"/>
                </a:solidFill>
              </a:rPr>
              <a:t>приложенията</a:t>
            </a:r>
            <a:endParaRPr lang="bg-BG" sz="2400" b="1" dirty="0">
              <a:solidFill>
                <a:schemeClr val="bg1"/>
              </a:solidFill>
            </a:endParaRPr>
          </a:p>
        </p:txBody>
      </p:sp>
    </p:spTree>
    <p:extLst>
      <p:ext uri="{BB962C8B-B14F-4D97-AF65-F5344CB8AC3E}">
        <p14:creationId xmlns:p14="http://schemas.microsoft.com/office/powerpoint/2010/main" val="425575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Картина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752600"/>
            <a:ext cx="4495800" cy="2700338"/>
          </a:xfrm>
          <a:prstGeom prst="roundRect">
            <a:avLst>
              <a:gd name="adj" fmla="val 8594"/>
            </a:avLst>
          </a:prstGeom>
          <a:solidFill>
            <a:srgbClr val="FFFFFF">
              <a:shade val="85000"/>
            </a:srgbClr>
          </a:solidFill>
          <a:ln>
            <a:noFill/>
          </a:ln>
          <a:effectLst>
            <a:glow rad="393700">
              <a:schemeClr val="accent1">
                <a:alpha val="40000"/>
              </a:schemeClr>
            </a:glow>
            <a:reflection blurRad="76200" stA="38000" endPos="28000" dist="5000" dir="5400000" sy="-100000" algn="bl" rotWithShape="0"/>
            <a:softEdge rad="0"/>
          </a:effectLst>
          <a:scene3d>
            <a:camera prst="orthographicFront"/>
            <a:lightRig rig="threePt" dir="t"/>
          </a:scene3d>
          <a:sp3d>
            <a:bevelT prst="relaxedInset"/>
            <a:bevelB/>
          </a:sp3d>
        </p:spPr>
      </p:pic>
      <p:sp>
        <p:nvSpPr>
          <p:cNvPr id="3" name="Текстово поле 2"/>
          <p:cNvSpPr txBox="1"/>
          <p:nvPr/>
        </p:nvSpPr>
        <p:spPr>
          <a:xfrm>
            <a:off x="1295400" y="5715000"/>
            <a:ext cx="922020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ru-RU" dirty="0"/>
              <a:t>	</a:t>
            </a:r>
            <a:r>
              <a:rPr lang="bg-BG" sz="2800" b="1" dirty="0" smtClean="0"/>
              <a:t>Основни подходи за удостоверяване</a:t>
            </a:r>
            <a:endParaRPr lang="bg-BG" sz="2800" b="1" dirty="0"/>
          </a:p>
        </p:txBody>
      </p:sp>
    </p:spTree>
    <p:extLst>
      <p:ext uri="{BB962C8B-B14F-4D97-AF65-F5344CB8AC3E}">
        <p14:creationId xmlns:p14="http://schemas.microsoft.com/office/powerpoint/2010/main" val="1154835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p:cNvSpPr txBox="1"/>
          <p:nvPr/>
        </p:nvSpPr>
        <p:spPr>
          <a:xfrm>
            <a:off x="1524000" y="533400"/>
            <a:ext cx="9144000"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ru-RU" sz="3200" b="1" dirty="0" smtClean="0"/>
              <a:t>Типични </a:t>
            </a:r>
            <a:r>
              <a:rPr lang="ru-RU" sz="3200" b="1" dirty="0"/>
              <a:t>уязвимости и </a:t>
            </a:r>
            <a:r>
              <a:rPr lang="bg-BG" sz="3200" b="1" dirty="0" smtClean="0"/>
              <a:t>добри</a:t>
            </a:r>
            <a:r>
              <a:rPr lang="ru-RU" sz="3200" b="1" dirty="0" smtClean="0"/>
              <a:t> </a:t>
            </a:r>
            <a:r>
              <a:rPr lang="ru-RU" sz="3200" b="1" dirty="0"/>
              <a:t>практики</a:t>
            </a:r>
            <a:r>
              <a:rPr lang="ru-RU" sz="2400" dirty="0"/>
              <a:t>	</a:t>
            </a:r>
            <a:endParaRPr lang="bg-BG" sz="3600" b="1" dirty="0"/>
          </a:p>
        </p:txBody>
      </p:sp>
      <p:pic>
        <p:nvPicPr>
          <p:cNvPr id="4" name="Картина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057400"/>
            <a:ext cx="4114800" cy="3943350"/>
          </a:xfrm>
          <a:prstGeom prst="rect">
            <a:avLst/>
          </a:prstGeom>
          <a:ln>
            <a:noFill/>
          </a:ln>
          <a:effectLst>
            <a:softEdge rad="112500"/>
          </a:effectLst>
        </p:spPr>
      </p:pic>
      <p:pic>
        <p:nvPicPr>
          <p:cNvPr id="6" name="Картина 5"/>
          <p:cNvPicPr>
            <a:picLocks noChangeAspect="1"/>
          </p:cNvPicPr>
          <p:nvPr/>
        </p:nvPicPr>
        <p:blipFill>
          <a:blip r:embed="rId4"/>
          <a:stretch>
            <a:fillRect/>
          </a:stretch>
        </p:blipFill>
        <p:spPr>
          <a:xfrm>
            <a:off x="5791200" y="1612138"/>
            <a:ext cx="4648200" cy="4388613"/>
          </a:xfrm>
          <a:prstGeom prst="rect">
            <a:avLst/>
          </a:prstGeom>
          <a:ln>
            <a:noFill/>
          </a:ln>
          <a:effectLst>
            <a:softEdge rad="112500"/>
          </a:effectLst>
        </p:spPr>
      </p:pic>
    </p:spTree>
    <p:extLst>
      <p:ext uri="{BB962C8B-B14F-4D97-AF65-F5344CB8AC3E}">
        <p14:creationId xmlns:p14="http://schemas.microsoft.com/office/powerpoint/2010/main" val="3457832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Картина 1"/>
          <p:cNvPicPr>
            <a:picLocks noChangeAspect="1"/>
          </p:cNvPicPr>
          <p:nvPr/>
        </p:nvPicPr>
        <p:blipFill>
          <a:blip r:embed="rId3"/>
          <a:stretch>
            <a:fillRect/>
          </a:stretch>
        </p:blipFill>
        <p:spPr>
          <a:xfrm>
            <a:off x="1543050" y="1676400"/>
            <a:ext cx="9144000" cy="4785360"/>
          </a:xfrm>
          <a:prstGeom prst="rect">
            <a:avLst/>
          </a:prstGeom>
        </p:spPr>
      </p:pic>
      <p:sp>
        <p:nvSpPr>
          <p:cNvPr id="3" name="Текстово поле 2"/>
          <p:cNvSpPr txBox="1"/>
          <p:nvPr/>
        </p:nvSpPr>
        <p:spPr>
          <a:xfrm>
            <a:off x="2552700" y="533400"/>
            <a:ext cx="7086600" cy="523220"/>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bg-BG" sz="2800" b="1" dirty="0" smtClean="0"/>
              <a:t>Процес </a:t>
            </a:r>
            <a:r>
              <a:rPr lang="bg-BG" sz="2800" b="1" dirty="0"/>
              <a:t>на оторизация</a:t>
            </a:r>
          </a:p>
        </p:txBody>
      </p:sp>
    </p:spTree>
    <p:extLst>
      <p:ext uri="{BB962C8B-B14F-4D97-AF65-F5344CB8AC3E}">
        <p14:creationId xmlns:p14="http://schemas.microsoft.com/office/powerpoint/2010/main" val="577031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ово поле 2"/>
          <p:cNvSpPr txBox="1"/>
          <p:nvPr/>
        </p:nvSpPr>
        <p:spPr>
          <a:xfrm>
            <a:off x="2224087" y="762001"/>
            <a:ext cx="7696200" cy="523220"/>
          </a:xfrm>
          <a:prstGeom prst="rect">
            <a:avLst/>
          </a:prstGeom>
          <a:noFill/>
          <a:ln>
            <a:noFill/>
          </a:ln>
          <a:effectLst>
            <a:outerShdw blurRad="50800" dist="38100" dir="2700000" algn="tl" rotWithShape="0">
              <a:prstClr val="black">
                <a:alpha val="40000"/>
              </a:prstClr>
            </a:outerShdw>
          </a:effectLst>
        </p:spPr>
        <p:txBody>
          <a:bodyPr wrap="square" rtlCol="0">
            <a:spAutoFit/>
          </a:bodyPr>
          <a:lstStyle/>
          <a:p>
            <a:pPr algn="ctr"/>
            <a:r>
              <a:rPr lang="bg-BG" sz="2800" b="1" dirty="0" smtClean="0"/>
              <a:t>Архитектурни модели и стандарти</a:t>
            </a:r>
            <a:endParaRPr lang="bg-BG" sz="2800" b="1" dirty="0"/>
          </a:p>
        </p:txBody>
      </p:sp>
      <p:pic>
        <p:nvPicPr>
          <p:cNvPr id="6" name="Картина 5"/>
          <p:cNvPicPr>
            <a:picLocks noChangeAspect="1"/>
          </p:cNvPicPr>
          <p:nvPr/>
        </p:nvPicPr>
        <p:blipFill>
          <a:blip r:embed="rId3"/>
          <a:stretch>
            <a:fillRect/>
          </a:stretch>
        </p:blipFill>
        <p:spPr>
          <a:xfrm>
            <a:off x="2286000" y="2057400"/>
            <a:ext cx="7572375" cy="3638550"/>
          </a:xfrm>
          <a:prstGeom prst="rect">
            <a:avLst/>
          </a:prstGeom>
          <a:ln>
            <a:noFill/>
          </a:ln>
          <a:effectLst>
            <a:softEdge rad="112500"/>
          </a:effectLst>
        </p:spPr>
      </p:pic>
    </p:spTree>
    <p:extLst>
      <p:ext uri="{BB962C8B-B14F-4D97-AF65-F5344CB8AC3E}">
        <p14:creationId xmlns:p14="http://schemas.microsoft.com/office/powerpoint/2010/main" val="3926402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Картина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447800"/>
            <a:ext cx="8420100" cy="5207000"/>
          </a:xfrm>
          <a:prstGeom prst="rect">
            <a:avLst/>
          </a:prstGeom>
          <a:ln>
            <a:noFill/>
          </a:ln>
          <a:effectLst>
            <a:softEdge rad="112500"/>
          </a:effectLst>
        </p:spPr>
      </p:pic>
      <p:sp>
        <p:nvSpPr>
          <p:cNvPr id="3" name="Текстово поле 2"/>
          <p:cNvSpPr txBox="1"/>
          <p:nvPr/>
        </p:nvSpPr>
        <p:spPr>
          <a:xfrm>
            <a:off x="1638300" y="457200"/>
            <a:ext cx="8915400" cy="461665"/>
          </a:xfrm>
          <a:prstGeom prst="rect">
            <a:avLst/>
          </a:prstGeom>
          <a:noFill/>
          <a:ln>
            <a:solidFill>
              <a:schemeClr val="bg1"/>
            </a:solidFill>
          </a:ln>
          <a:effectLst>
            <a:outerShdw blurRad="50800" dist="38100" dir="2700000" algn="tl" rotWithShape="0">
              <a:prstClr val="black">
                <a:alpha val="40000"/>
              </a:prstClr>
            </a:outerShdw>
          </a:effectLst>
        </p:spPr>
        <p:txBody>
          <a:bodyPr wrap="square" rtlCol="0">
            <a:spAutoFit/>
          </a:bodyPr>
          <a:lstStyle/>
          <a:p>
            <a:pPr algn="ctr"/>
            <a:r>
              <a:rPr lang="bg-BG" sz="2400" b="1" dirty="0" smtClean="0"/>
              <a:t>Средства за удостоверяване и оторизация в Django</a:t>
            </a:r>
            <a:endParaRPr lang="bg-BG" sz="2400" b="1" dirty="0"/>
          </a:p>
        </p:txBody>
      </p:sp>
    </p:spTree>
    <p:extLst>
      <p:ext uri="{BB962C8B-B14F-4D97-AF65-F5344CB8AC3E}">
        <p14:creationId xmlns:p14="http://schemas.microsoft.com/office/powerpoint/2010/main" val="988392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тема">
  <a:themeElements>
    <a:clrScheme name="О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О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271</TotalTime>
  <Words>812</Words>
  <Application>Microsoft Office PowerPoint</Application>
  <PresentationFormat>Widescreen</PresentationFormat>
  <Paragraphs>44</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Century Gothic</vt:lpstr>
      <vt:lpstr>Wingdings 3</vt:lpstr>
      <vt:lpstr>Slice</vt:lpstr>
      <vt:lpstr>Държавен изпит за придобиване на трета степен на професионална квалификация – част по теория на професията  по професия код 481030 „Приложен програмист”  специалност код 4810301 „Приложно програмиране”</vt:lpstr>
      <vt:lpstr>Въведение в уеб сигурността</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Благодаря за вниманието!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Държавен изпит за придобиване на трета степен на професионална квалификация – част по теория на професията  по професия код 481030 „Приложен програмист”  специалност код 4810301 „Приложно програмиране”</dc:title>
  <dc:creator>Admin</dc:creator>
  <cp:lastModifiedBy>Georgi Borikov</cp:lastModifiedBy>
  <cp:revision>23</cp:revision>
  <dcterms:created xsi:type="dcterms:W3CDTF">2006-08-16T00:00:00Z</dcterms:created>
  <dcterms:modified xsi:type="dcterms:W3CDTF">2025-05-21T10:00:23Z</dcterms:modified>
</cp:coreProperties>
</file>