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113" autoAdjust="0"/>
  </p:normalViewPr>
  <p:slideViewPr>
    <p:cSldViewPr>
      <p:cViewPr varScale="1">
        <p:scale>
          <a:sx n="67" d="100"/>
          <a:sy n="67" d="100"/>
        </p:scale>
        <p:origin x="28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F258-C5CB-487D-925B-D501708AF133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DDD-B122-4854-B130-5A545C054B2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9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ru-RU" dirty="0" err="1" smtClean="0"/>
              <a:t>жо</a:t>
            </a:r>
            <a:r>
              <a:rPr lang="ru-RU" dirty="0" smtClean="0"/>
              <a:t> Директор, Уважаема </a:t>
            </a:r>
            <a:r>
              <a:rPr lang="ru-RU" dirty="0" err="1" smtClean="0"/>
              <a:t>комисия</a:t>
            </a:r>
            <a:r>
              <a:rPr lang="ru-RU" dirty="0" smtClean="0"/>
              <a:t>, </a:t>
            </a:r>
            <a:r>
              <a:rPr lang="ru-RU" dirty="0" err="1" smtClean="0"/>
              <a:t>уважаеми</a:t>
            </a:r>
            <a:r>
              <a:rPr lang="ru-RU" dirty="0" smtClean="0"/>
              <a:t> гости.</a:t>
            </a:r>
          </a:p>
          <a:p>
            <a:endParaRPr lang="ru-RU" dirty="0" smtClean="0"/>
          </a:p>
          <a:p>
            <a:r>
              <a:rPr lang="ru-RU" dirty="0" smtClean="0"/>
              <a:t>Аз </a:t>
            </a:r>
            <a:r>
              <a:rPr lang="ru-RU" dirty="0" err="1" smtClean="0"/>
              <a:t>съм</a:t>
            </a:r>
            <a:r>
              <a:rPr lang="ru-RU" dirty="0" smtClean="0"/>
              <a:t> Мирослава </a:t>
            </a:r>
            <a:r>
              <a:rPr lang="ru-RU" dirty="0" err="1" smtClean="0"/>
              <a:t>Тодева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Темата</a:t>
            </a:r>
            <a:r>
              <a:rPr lang="ru-RU" dirty="0" smtClean="0"/>
              <a:t> на </a:t>
            </a:r>
            <a:r>
              <a:rPr lang="ru-RU" dirty="0" err="1" smtClean="0"/>
              <a:t>моят</a:t>
            </a:r>
            <a:r>
              <a:rPr lang="ru-RU" dirty="0" smtClean="0"/>
              <a:t> проект е „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на </a:t>
            </a:r>
            <a:r>
              <a:rPr lang="ru-RU" dirty="0" err="1" smtClean="0"/>
              <a:t>самоличността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в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приложения.“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рамките</a:t>
            </a:r>
            <a:r>
              <a:rPr lang="ru-RU" dirty="0" smtClean="0"/>
              <a:t> на проекта </a:t>
            </a:r>
            <a:r>
              <a:rPr lang="ru-RU" dirty="0" err="1" smtClean="0"/>
              <a:t>беше</a:t>
            </a:r>
            <a:r>
              <a:rPr lang="ru-RU" dirty="0" smtClean="0"/>
              <a:t> </a:t>
            </a:r>
            <a:r>
              <a:rPr lang="ru-RU" dirty="0" err="1" smtClean="0"/>
              <a:t>създадено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приложение с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демонстрира</a:t>
            </a:r>
            <a:r>
              <a:rPr lang="ru-RU" dirty="0" smtClean="0"/>
              <a:t> </a:t>
            </a:r>
            <a:r>
              <a:rPr lang="ru-RU" dirty="0" err="1" smtClean="0"/>
              <a:t>процеса</a:t>
            </a:r>
            <a:r>
              <a:rPr lang="ru-RU" dirty="0" smtClean="0"/>
              <a:t> на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на </a:t>
            </a:r>
            <a:r>
              <a:rPr lang="ru-RU" dirty="0" err="1" smtClean="0"/>
              <a:t>потребителите</a:t>
            </a:r>
            <a:r>
              <a:rPr lang="ru-RU" dirty="0" smtClean="0"/>
              <a:t>. </a:t>
            </a:r>
            <a:r>
              <a:rPr lang="ru-RU" dirty="0" err="1" smtClean="0"/>
              <a:t>Реализирани</a:t>
            </a:r>
            <a:r>
              <a:rPr lang="ru-RU" dirty="0" smtClean="0"/>
              <a:t> </a:t>
            </a:r>
            <a:r>
              <a:rPr lang="ru-RU" dirty="0" err="1" smtClean="0"/>
              <a:t>бяха</a:t>
            </a:r>
            <a:r>
              <a:rPr lang="ru-RU" dirty="0" smtClean="0"/>
              <a:t> функции за регистрация, вход, управление на </a:t>
            </a:r>
            <a:r>
              <a:rPr lang="ru-RU" dirty="0" err="1" smtClean="0"/>
              <a:t>профил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 до </a:t>
            </a:r>
            <a:r>
              <a:rPr lang="ru-RU" dirty="0" err="1" smtClean="0"/>
              <a:t>различни</a:t>
            </a:r>
            <a:r>
              <a:rPr lang="ru-RU" dirty="0" smtClean="0"/>
              <a:t> части на </a:t>
            </a:r>
            <a:r>
              <a:rPr lang="ru-RU" dirty="0" err="1" smtClean="0"/>
              <a:t>системата</a:t>
            </a:r>
            <a:r>
              <a:rPr lang="ru-RU" dirty="0" smtClean="0"/>
              <a:t> чрез роли и права. </a:t>
            </a:r>
            <a:r>
              <a:rPr lang="ru-RU" dirty="0" err="1" smtClean="0"/>
              <a:t>Използваха</a:t>
            </a:r>
            <a:r>
              <a:rPr lang="ru-RU" dirty="0" smtClean="0"/>
              <a:t> се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вход, </a:t>
            </a:r>
            <a:r>
              <a:rPr lang="ru-RU" dirty="0" err="1" smtClean="0"/>
              <a:t>сесии</a:t>
            </a:r>
            <a:r>
              <a:rPr lang="ru-RU" dirty="0" smtClean="0"/>
              <a:t> и </a:t>
            </a:r>
            <a:r>
              <a:rPr lang="ru-RU" dirty="0" err="1" smtClean="0"/>
              <a:t>бисквитки</a:t>
            </a:r>
            <a:r>
              <a:rPr lang="ru-RU" dirty="0" smtClean="0"/>
              <a:t> за </a:t>
            </a:r>
            <a:r>
              <a:rPr lang="ru-RU" dirty="0" err="1" smtClean="0"/>
              <a:t>съхраняване</a:t>
            </a:r>
            <a:r>
              <a:rPr lang="ru-RU" dirty="0" smtClean="0"/>
              <a:t> на </a:t>
            </a:r>
            <a:r>
              <a:rPr lang="ru-RU" dirty="0" err="1" smtClean="0"/>
              <a:t>състоянието</a:t>
            </a:r>
            <a:r>
              <a:rPr lang="ru-RU" dirty="0" smtClean="0"/>
              <a:t>. </a:t>
            </a:r>
            <a:r>
              <a:rPr lang="ru-RU" dirty="0" err="1" smtClean="0"/>
              <a:t>Освен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</a:t>
            </a:r>
            <a:r>
              <a:rPr lang="ru-RU" dirty="0" err="1" smtClean="0"/>
              <a:t>беше</a:t>
            </a:r>
            <a:r>
              <a:rPr lang="ru-RU" dirty="0" smtClean="0"/>
              <a:t> внедрена система за защита </a:t>
            </a:r>
            <a:r>
              <a:rPr lang="ru-RU" dirty="0" err="1" smtClean="0"/>
              <a:t>срещу</a:t>
            </a:r>
            <a:r>
              <a:rPr lang="ru-RU" dirty="0" smtClean="0"/>
              <a:t> </a:t>
            </a:r>
            <a:r>
              <a:rPr lang="ru-RU" dirty="0" err="1" smtClean="0"/>
              <a:t>типични</a:t>
            </a:r>
            <a:r>
              <a:rPr lang="ru-RU" dirty="0" smtClean="0"/>
              <a:t> уязвимости </a:t>
            </a:r>
            <a:r>
              <a:rPr lang="ru-RU" dirty="0" err="1" smtClean="0"/>
              <a:t>като</a:t>
            </a:r>
            <a:r>
              <a:rPr lang="ru-RU" dirty="0" smtClean="0"/>
              <a:t> SQL инжекции и XSS атаки, чрез проверка и </a:t>
            </a:r>
            <a:r>
              <a:rPr lang="ru-RU" dirty="0" err="1" smtClean="0"/>
              <a:t>валидиране</a:t>
            </a:r>
            <a:r>
              <a:rPr lang="ru-RU" dirty="0" smtClean="0"/>
              <a:t> на </a:t>
            </a:r>
            <a:r>
              <a:rPr lang="ru-RU" dirty="0" err="1" smtClean="0"/>
              <a:t>входните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хеширане</a:t>
            </a:r>
            <a:r>
              <a:rPr lang="ru-RU" dirty="0" smtClean="0"/>
              <a:t> на пароли.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400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Приложението</a:t>
            </a:r>
            <a:r>
              <a:rPr lang="ru-RU" dirty="0" smtClean="0"/>
              <a:t> е </a:t>
            </a:r>
            <a:r>
              <a:rPr lang="ru-RU" dirty="0" err="1" smtClean="0"/>
              <a:t>базирано</a:t>
            </a:r>
            <a:r>
              <a:rPr lang="ru-RU" dirty="0" smtClean="0"/>
              <a:t> на </a:t>
            </a:r>
            <a:r>
              <a:rPr lang="ru-RU" dirty="0" err="1" smtClean="0"/>
              <a:t>тропична</a:t>
            </a:r>
            <a:r>
              <a:rPr lang="ru-RU" dirty="0" smtClean="0"/>
              <a:t> клиент-</a:t>
            </a:r>
            <a:r>
              <a:rPr lang="ru-RU" dirty="0" err="1" smtClean="0"/>
              <a:t>сървър</a:t>
            </a:r>
            <a:r>
              <a:rPr lang="ru-RU" dirty="0" smtClean="0"/>
              <a:t> архитектура, </a:t>
            </a:r>
            <a:r>
              <a:rPr lang="ru-RU" dirty="0" err="1" smtClean="0"/>
              <a:t>реализирана</a:t>
            </a:r>
            <a:r>
              <a:rPr lang="ru-RU" dirty="0" smtClean="0"/>
              <a:t> с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сървъ</a:t>
            </a:r>
            <a:r>
              <a:rPr lang="bg-BG" dirty="0" smtClean="0"/>
              <a:t>р</a:t>
            </a:r>
            <a:r>
              <a:rPr lang="bg-BG" baseline="0" dirty="0" smtClean="0"/>
              <a:t> </a:t>
            </a:r>
            <a:r>
              <a:rPr lang="ru-RU" dirty="0" smtClean="0"/>
              <a:t>сайт и HTML/CSS/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клиентски</a:t>
            </a:r>
            <a:r>
              <a:rPr lang="ru-RU" dirty="0" smtClean="0"/>
              <a:t> интерфейс. </a:t>
            </a:r>
            <a:r>
              <a:rPr lang="ru-RU" dirty="0" err="1" smtClean="0"/>
              <a:t>Backend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включва</a:t>
            </a:r>
            <a:r>
              <a:rPr lang="ru-RU" dirty="0" smtClean="0"/>
              <a:t> модели за потребители, роли и права, </a:t>
            </a:r>
            <a:r>
              <a:rPr lang="ru-RU" dirty="0" err="1" smtClean="0"/>
              <a:t>както</a:t>
            </a:r>
            <a:r>
              <a:rPr lang="ru-RU" dirty="0" smtClean="0"/>
              <a:t> и логика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. </a:t>
            </a:r>
            <a:r>
              <a:rPr lang="ru-RU" dirty="0" err="1" smtClean="0"/>
              <a:t>Данните</a:t>
            </a:r>
            <a:r>
              <a:rPr lang="ru-RU" dirty="0" smtClean="0"/>
              <a:t> се </a:t>
            </a:r>
            <a:r>
              <a:rPr lang="ru-RU" dirty="0" err="1" smtClean="0"/>
              <a:t>съхраняват</a:t>
            </a:r>
            <a:r>
              <a:rPr lang="ru-RU" dirty="0" smtClean="0"/>
              <a:t> в </a:t>
            </a:r>
            <a:r>
              <a:rPr lang="ru-RU" dirty="0" err="1" smtClean="0"/>
              <a:t>релационна</a:t>
            </a:r>
            <a:r>
              <a:rPr lang="ru-RU" dirty="0" smtClean="0"/>
              <a:t> база </a:t>
            </a:r>
            <a:r>
              <a:rPr lang="ru-RU" dirty="0" err="1" smtClean="0"/>
              <a:t>данни</a:t>
            </a:r>
            <a:r>
              <a:rPr lang="ru-RU" dirty="0" smtClean="0"/>
              <a:t> (например </a:t>
            </a:r>
            <a:r>
              <a:rPr lang="ru-RU" dirty="0" err="1" smtClean="0"/>
              <a:t>PostgreSQL</a:t>
            </a:r>
            <a:r>
              <a:rPr lang="ru-RU" dirty="0" smtClean="0"/>
              <a:t>),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поддържа</a:t>
            </a:r>
            <a:r>
              <a:rPr lang="ru-RU" dirty="0" smtClean="0"/>
              <a:t> </a:t>
            </a:r>
            <a:r>
              <a:rPr lang="ru-RU" dirty="0" err="1" smtClean="0"/>
              <a:t>връзки</a:t>
            </a:r>
            <a:r>
              <a:rPr lang="ru-RU" dirty="0" smtClean="0"/>
              <a:t> между </a:t>
            </a:r>
            <a:r>
              <a:rPr lang="ru-RU" dirty="0" err="1" smtClean="0"/>
              <a:t>таблиците</a:t>
            </a:r>
            <a:r>
              <a:rPr lang="ru-RU" dirty="0" smtClean="0"/>
              <a:t> и </a:t>
            </a:r>
            <a:r>
              <a:rPr lang="ru-RU" dirty="0" err="1" smtClean="0"/>
              <a:t>гарантира</a:t>
            </a:r>
            <a:r>
              <a:rPr lang="ru-RU" dirty="0" smtClean="0"/>
              <a:t> </a:t>
            </a:r>
            <a:r>
              <a:rPr lang="ru-RU" dirty="0" err="1" smtClean="0"/>
              <a:t>цялостност</a:t>
            </a:r>
            <a:r>
              <a:rPr lang="ru-RU" dirty="0" smtClean="0"/>
              <a:t> и </a:t>
            </a:r>
            <a:r>
              <a:rPr lang="ru-RU" dirty="0" err="1" smtClean="0"/>
              <a:t>сигурност</a:t>
            </a:r>
            <a:r>
              <a:rPr lang="ru-RU" dirty="0" smtClean="0"/>
              <a:t> на </a:t>
            </a:r>
            <a:r>
              <a:rPr lang="ru-RU" dirty="0" err="1" smtClean="0"/>
              <a:t>информацията</a:t>
            </a:r>
            <a:r>
              <a:rPr lang="ru-RU" dirty="0" smtClean="0"/>
              <a:t>. </a:t>
            </a:r>
            <a:r>
              <a:rPr lang="ru-RU" dirty="0" err="1" smtClean="0"/>
              <a:t>Клиентската</a:t>
            </a:r>
            <a:r>
              <a:rPr lang="ru-RU" dirty="0" smtClean="0"/>
              <a:t> част </a:t>
            </a:r>
            <a:r>
              <a:rPr lang="ru-RU" dirty="0" err="1" smtClean="0"/>
              <a:t>комуникира</a:t>
            </a:r>
            <a:r>
              <a:rPr lang="ru-RU" dirty="0" smtClean="0"/>
              <a:t> с </a:t>
            </a:r>
            <a:r>
              <a:rPr lang="ru-RU" dirty="0" err="1" smtClean="0"/>
              <a:t>сървъра</a:t>
            </a:r>
            <a:r>
              <a:rPr lang="ru-RU" dirty="0" smtClean="0"/>
              <a:t> чрез HTTP заявки, </a:t>
            </a:r>
            <a:r>
              <a:rPr lang="ru-RU" dirty="0" err="1" smtClean="0"/>
              <a:t>използвайки</a:t>
            </a:r>
            <a:r>
              <a:rPr lang="ru-RU" dirty="0" smtClean="0"/>
              <a:t> REST API или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изгледи</a:t>
            </a:r>
            <a:r>
              <a:rPr lang="ru-RU" dirty="0" smtClean="0"/>
              <a:t>, </a:t>
            </a:r>
            <a:r>
              <a:rPr lang="ru-RU" dirty="0" err="1" smtClean="0"/>
              <a:t>като</a:t>
            </a:r>
            <a:r>
              <a:rPr lang="ru-RU" dirty="0" smtClean="0"/>
              <a:t> при успешна </a:t>
            </a:r>
            <a:r>
              <a:rPr lang="ru-RU" dirty="0" err="1" smtClean="0"/>
              <a:t>автентикация</a:t>
            </a:r>
            <a:r>
              <a:rPr lang="ru-RU" dirty="0" smtClean="0"/>
              <a:t>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Tokens</a:t>
            </a:r>
            <a:r>
              <a:rPr lang="ru-RU" dirty="0" smtClean="0"/>
              <a:t> за 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33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Обобщавайки</a:t>
            </a:r>
            <a:r>
              <a:rPr lang="ru-RU" dirty="0" smtClean="0"/>
              <a:t> </a:t>
            </a:r>
            <a:r>
              <a:rPr lang="ru-RU" dirty="0" err="1" smtClean="0"/>
              <a:t>всичко</a:t>
            </a:r>
            <a:r>
              <a:rPr lang="ru-RU" dirty="0" smtClean="0"/>
              <a:t>, можем да кажем, че </a:t>
            </a:r>
            <a:r>
              <a:rPr lang="ru-RU" dirty="0" err="1" smtClean="0"/>
              <a:t>сигурността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приложенията</a:t>
            </a:r>
            <a:r>
              <a:rPr lang="ru-RU" dirty="0" smtClean="0"/>
              <a:t> е </a:t>
            </a:r>
            <a:r>
              <a:rPr lang="ru-RU" dirty="0" err="1" smtClean="0"/>
              <a:t>нещо</a:t>
            </a:r>
            <a:r>
              <a:rPr lang="ru-RU" dirty="0" smtClean="0"/>
              <a:t> </a:t>
            </a:r>
            <a:r>
              <a:rPr lang="ru-RU" dirty="0" err="1" smtClean="0"/>
              <a:t>изключително</a:t>
            </a:r>
            <a:r>
              <a:rPr lang="ru-RU" dirty="0" smtClean="0"/>
              <a:t> важно и </a:t>
            </a:r>
            <a:r>
              <a:rPr lang="ru-RU" dirty="0" err="1" smtClean="0"/>
              <a:t>трябва</a:t>
            </a:r>
            <a:r>
              <a:rPr lang="ru-RU" dirty="0" smtClean="0"/>
              <a:t> да се </a:t>
            </a:r>
            <a:r>
              <a:rPr lang="ru-RU" dirty="0" err="1" smtClean="0"/>
              <a:t>поддържа</a:t>
            </a:r>
            <a:r>
              <a:rPr lang="ru-RU" dirty="0" smtClean="0"/>
              <a:t> постоянно.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всички</a:t>
            </a:r>
            <a:r>
              <a:rPr lang="ru-RU" dirty="0" smtClean="0"/>
              <a:t> </a:t>
            </a:r>
            <a:r>
              <a:rPr lang="ru-RU" dirty="0" err="1" smtClean="0"/>
              <a:t>съвременни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и технологии, </a:t>
            </a:r>
            <a:r>
              <a:rPr lang="ru-RU" dirty="0" err="1" smtClean="0"/>
              <a:t>както</a:t>
            </a:r>
            <a:r>
              <a:rPr lang="ru-RU" dirty="0" smtClean="0"/>
              <a:t> и да </a:t>
            </a:r>
            <a:r>
              <a:rPr lang="ru-RU" dirty="0" err="1" smtClean="0"/>
              <a:t>обучаваме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как да </a:t>
            </a:r>
            <a:r>
              <a:rPr lang="ru-RU" dirty="0" err="1" smtClean="0"/>
              <a:t>защитават</a:t>
            </a:r>
            <a:r>
              <a:rPr lang="ru-RU" dirty="0" smtClean="0"/>
              <a:t> себе си. </a:t>
            </a:r>
            <a:r>
              <a:rPr lang="ru-RU" dirty="0" err="1" smtClean="0"/>
              <a:t>Това</a:t>
            </a:r>
            <a:r>
              <a:rPr lang="ru-RU" dirty="0" smtClean="0"/>
              <a:t> е не само </a:t>
            </a:r>
            <a:r>
              <a:rPr lang="ru-RU" dirty="0" err="1" smtClean="0"/>
              <a:t>бъдещето</a:t>
            </a:r>
            <a:r>
              <a:rPr lang="ru-RU" dirty="0" smtClean="0"/>
              <a:t> на интернет, но и </a:t>
            </a:r>
            <a:r>
              <a:rPr lang="ru-RU" dirty="0" err="1" smtClean="0"/>
              <a:t>отговорност</a:t>
            </a:r>
            <a:r>
              <a:rPr lang="ru-RU" dirty="0" smtClean="0"/>
              <a:t> на </a:t>
            </a:r>
            <a:r>
              <a:rPr lang="ru-RU" dirty="0" err="1" smtClean="0"/>
              <a:t>всеки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работи</a:t>
            </a:r>
            <a:r>
              <a:rPr lang="ru-RU" dirty="0" smtClean="0"/>
              <a:t> с </a:t>
            </a:r>
            <a:r>
              <a:rPr lang="ru-RU" dirty="0" err="1" smtClean="0"/>
              <a:t>такива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50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днешно</a:t>
            </a:r>
            <a:r>
              <a:rPr lang="ru-RU" dirty="0" smtClean="0"/>
              <a:t> </a:t>
            </a:r>
            <a:r>
              <a:rPr lang="ru-RU" dirty="0" err="1" smtClean="0"/>
              <a:t>време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сигурността</a:t>
            </a:r>
            <a:r>
              <a:rPr lang="ru-RU" dirty="0" smtClean="0"/>
              <a:t> е </a:t>
            </a:r>
            <a:r>
              <a:rPr lang="ru-RU" dirty="0" err="1" smtClean="0"/>
              <a:t>едно</a:t>
            </a:r>
            <a:r>
              <a:rPr lang="ru-RU" dirty="0" smtClean="0"/>
              <a:t> от </a:t>
            </a:r>
            <a:r>
              <a:rPr lang="ru-RU" dirty="0" err="1" smtClean="0"/>
              <a:t>най-важните</a:t>
            </a:r>
            <a:r>
              <a:rPr lang="ru-RU" dirty="0" smtClean="0"/>
              <a:t> </a:t>
            </a:r>
            <a:r>
              <a:rPr lang="ru-RU" dirty="0" err="1" smtClean="0"/>
              <a:t>неща</a:t>
            </a:r>
            <a:r>
              <a:rPr lang="ru-RU" dirty="0" smtClean="0"/>
              <a:t>, </a:t>
            </a:r>
            <a:r>
              <a:rPr lang="ru-RU" dirty="0" err="1" smtClean="0"/>
              <a:t>когато</a:t>
            </a:r>
            <a:r>
              <a:rPr lang="ru-RU" dirty="0" smtClean="0"/>
              <a:t> говорим за защита на </a:t>
            </a:r>
            <a:r>
              <a:rPr lang="ru-RU" dirty="0" err="1" smtClean="0"/>
              <a:t>личните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и </a:t>
            </a:r>
            <a:r>
              <a:rPr lang="ru-RU" dirty="0" err="1" smtClean="0"/>
              <a:t>гарантиране</a:t>
            </a:r>
            <a:r>
              <a:rPr lang="ru-RU" dirty="0" smtClean="0"/>
              <a:t> на </a:t>
            </a:r>
            <a:r>
              <a:rPr lang="ru-RU" dirty="0" err="1" smtClean="0"/>
              <a:t>поверителността</a:t>
            </a:r>
            <a:r>
              <a:rPr lang="ru-RU" dirty="0" smtClean="0"/>
              <a:t> в интернет.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ден</a:t>
            </a:r>
            <a:r>
              <a:rPr lang="ru-RU" dirty="0" smtClean="0"/>
              <a:t> </a:t>
            </a:r>
            <a:r>
              <a:rPr lang="ru-RU" dirty="0" err="1" smtClean="0"/>
              <a:t>ние</a:t>
            </a:r>
            <a:r>
              <a:rPr lang="ru-RU" dirty="0" smtClean="0"/>
              <a:t>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и </a:t>
            </a:r>
            <a:r>
              <a:rPr lang="ru-RU" dirty="0" err="1" smtClean="0"/>
              <a:t>сайтове</a:t>
            </a:r>
            <a:r>
              <a:rPr lang="ru-RU" dirty="0" smtClean="0"/>
              <a:t>, и за да </a:t>
            </a:r>
            <a:r>
              <a:rPr lang="ru-RU" dirty="0" err="1" smtClean="0"/>
              <a:t>сме</a:t>
            </a:r>
            <a:r>
              <a:rPr lang="ru-RU" dirty="0" smtClean="0"/>
              <a:t> </a:t>
            </a:r>
            <a:r>
              <a:rPr lang="ru-RU" dirty="0" err="1" smtClean="0"/>
              <a:t>сигурни</a:t>
            </a:r>
            <a:r>
              <a:rPr lang="ru-RU" dirty="0" smtClean="0"/>
              <a:t>, че само </a:t>
            </a:r>
            <a:r>
              <a:rPr lang="ru-RU" dirty="0" err="1" smtClean="0"/>
              <a:t>упълномощените</a:t>
            </a:r>
            <a:r>
              <a:rPr lang="ru-RU" dirty="0" smtClean="0"/>
              <a:t> хора </a:t>
            </a:r>
            <a:r>
              <a:rPr lang="ru-RU" dirty="0" err="1" smtClean="0"/>
              <a:t>имат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 до </a:t>
            </a:r>
            <a:r>
              <a:rPr lang="ru-RU" dirty="0" err="1" smtClean="0"/>
              <a:t>тях</a:t>
            </a:r>
            <a:r>
              <a:rPr lang="ru-RU" dirty="0" smtClean="0"/>
              <a:t>,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085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Удостоверяването</a:t>
            </a:r>
            <a:r>
              <a:rPr lang="ru-RU" dirty="0" smtClean="0"/>
              <a:t> е </a:t>
            </a:r>
            <a:r>
              <a:rPr lang="ru-RU" dirty="0" err="1" smtClean="0"/>
              <a:t>процесът</a:t>
            </a:r>
            <a:r>
              <a:rPr lang="ru-RU" dirty="0" smtClean="0"/>
              <a:t>, чрез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проверява</a:t>
            </a:r>
            <a:r>
              <a:rPr lang="ru-RU" dirty="0" smtClean="0"/>
              <a:t> кой си </a:t>
            </a:r>
            <a:r>
              <a:rPr lang="ru-RU" dirty="0" err="1" smtClean="0"/>
              <a:t>ти</a:t>
            </a:r>
            <a:r>
              <a:rPr lang="ru-RU" dirty="0" smtClean="0"/>
              <a:t>. </a:t>
            </a:r>
            <a:r>
              <a:rPr lang="ru-RU" dirty="0" err="1" smtClean="0"/>
              <a:t>Обикновено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става чрез </a:t>
            </a:r>
            <a:r>
              <a:rPr lang="ru-RU" dirty="0" err="1" smtClean="0"/>
              <a:t>въвеждане</a:t>
            </a:r>
            <a:r>
              <a:rPr lang="ru-RU" dirty="0" smtClean="0"/>
              <a:t> на </a:t>
            </a:r>
            <a:r>
              <a:rPr lang="ru-RU" dirty="0" err="1" smtClean="0"/>
              <a:t>потребителско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 и </a:t>
            </a:r>
            <a:r>
              <a:rPr lang="ru-RU" dirty="0" err="1" smtClean="0"/>
              <a:t>парола</a:t>
            </a:r>
            <a:r>
              <a:rPr lang="ru-RU" dirty="0" smtClean="0"/>
              <a:t>, но </a:t>
            </a:r>
            <a:r>
              <a:rPr lang="ru-RU" dirty="0" err="1" smtClean="0"/>
              <a:t>има</a:t>
            </a:r>
            <a:r>
              <a:rPr lang="ru-RU" dirty="0" smtClean="0"/>
              <a:t> и </a:t>
            </a:r>
            <a:r>
              <a:rPr lang="ru-RU" dirty="0" err="1" smtClean="0"/>
              <a:t>по-сложни</a:t>
            </a:r>
            <a:r>
              <a:rPr lang="ru-RU" dirty="0" smtClean="0"/>
              <a:t> начини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двуфакторна</a:t>
            </a:r>
            <a:r>
              <a:rPr lang="ru-RU" dirty="0" smtClean="0"/>
              <a:t> идентификация,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въведеш</a:t>
            </a:r>
            <a:r>
              <a:rPr lang="ru-RU" dirty="0" smtClean="0"/>
              <a:t> код, </a:t>
            </a:r>
            <a:r>
              <a:rPr lang="ru-RU" dirty="0" err="1" smtClean="0"/>
              <a:t>изпратен</a:t>
            </a:r>
            <a:r>
              <a:rPr lang="ru-RU" dirty="0" smtClean="0"/>
              <a:t> по SMS, или </a:t>
            </a:r>
            <a:r>
              <a:rPr lang="ru-RU" dirty="0" err="1" smtClean="0"/>
              <a:t>биометрични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пръстов</a:t>
            </a:r>
            <a:r>
              <a:rPr lang="ru-RU" dirty="0" smtClean="0"/>
              <a:t> </a:t>
            </a:r>
            <a:r>
              <a:rPr lang="ru-RU" dirty="0" err="1" smtClean="0"/>
              <a:t>отпечатък</a:t>
            </a:r>
            <a:r>
              <a:rPr lang="ru-RU" dirty="0" smtClean="0"/>
              <a:t>. </a:t>
            </a:r>
            <a:r>
              <a:rPr lang="ru-RU" dirty="0" err="1" smtClean="0"/>
              <a:t>Важното</a:t>
            </a:r>
            <a:r>
              <a:rPr lang="ru-RU" dirty="0" smtClean="0"/>
              <a:t> е </a:t>
            </a:r>
            <a:r>
              <a:rPr lang="ru-RU" dirty="0" err="1" smtClean="0"/>
              <a:t>потребителят</a:t>
            </a:r>
            <a:r>
              <a:rPr lang="ru-RU" dirty="0" smtClean="0"/>
              <a:t> да </a:t>
            </a:r>
            <a:r>
              <a:rPr lang="ru-RU" dirty="0" err="1" smtClean="0"/>
              <a:t>докаже</a:t>
            </a:r>
            <a:r>
              <a:rPr lang="ru-RU" dirty="0" smtClean="0"/>
              <a:t>, че именно той е </a:t>
            </a:r>
            <a:r>
              <a:rPr lang="ru-RU" dirty="0" err="1" smtClean="0"/>
              <a:t>човека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иска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1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 </a:t>
            </a:r>
            <a:r>
              <a:rPr lang="ru-RU" dirty="0" err="1" smtClean="0"/>
              <a:t>като</a:t>
            </a:r>
            <a:r>
              <a:rPr lang="ru-RU" dirty="0" smtClean="0"/>
              <a:t> удостоверим потребителя, </a:t>
            </a:r>
            <a:r>
              <a:rPr lang="ru-RU" dirty="0" err="1" smtClean="0"/>
              <a:t>идва</a:t>
            </a:r>
            <a:r>
              <a:rPr lang="ru-RU" dirty="0" smtClean="0"/>
              <a:t> </a:t>
            </a:r>
            <a:r>
              <a:rPr lang="ru-RU" dirty="0" err="1" smtClean="0"/>
              <a:t>ред</a:t>
            </a:r>
            <a:r>
              <a:rPr lang="ru-RU" dirty="0" smtClean="0"/>
              <a:t> на </a:t>
            </a:r>
            <a:r>
              <a:rPr lang="ru-RU" dirty="0" err="1" smtClean="0"/>
              <a:t>оторизацията</a:t>
            </a:r>
            <a:r>
              <a:rPr lang="ru-RU" dirty="0" smtClean="0"/>
              <a:t>. </a:t>
            </a:r>
            <a:r>
              <a:rPr lang="ru-RU" dirty="0" err="1" smtClean="0"/>
              <a:t>Тя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какви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или действия </a:t>
            </a:r>
            <a:r>
              <a:rPr lang="ru-RU" dirty="0" err="1" smtClean="0"/>
              <a:t>му</a:t>
            </a:r>
            <a:r>
              <a:rPr lang="ru-RU" dirty="0" smtClean="0"/>
              <a:t> </a:t>
            </a:r>
            <a:r>
              <a:rPr lang="ru-RU" dirty="0" err="1" smtClean="0"/>
              <a:t>позволяваме</a:t>
            </a:r>
            <a:r>
              <a:rPr lang="ru-RU" dirty="0" smtClean="0"/>
              <a:t> да </a:t>
            </a:r>
            <a:r>
              <a:rPr lang="ru-RU" dirty="0" err="1" smtClean="0"/>
              <a:t>извърши</a:t>
            </a:r>
            <a:r>
              <a:rPr lang="ru-RU" dirty="0" smtClean="0"/>
              <a:t>. Например, </a:t>
            </a:r>
            <a:r>
              <a:rPr lang="ru-RU" dirty="0" err="1" smtClean="0"/>
              <a:t>някой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право само да </a:t>
            </a:r>
            <a:r>
              <a:rPr lang="ru-RU" dirty="0" err="1" smtClean="0"/>
              <a:t>гледа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а друг – да </a:t>
            </a:r>
            <a:r>
              <a:rPr lang="ru-RU" dirty="0" err="1" smtClean="0"/>
              <a:t>ги</a:t>
            </a:r>
            <a:r>
              <a:rPr lang="ru-RU" dirty="0" smtClean="0"/>
              <a:t> </a:t>
            </a:r>
            <a:r>
              <a:rPr lang="ru-RU" dirty="0" err="1" smtClean="0"/>
              <a:t>редактира</a:t>
            </a:r>
            <a:r>
              <a:rPr lang="ru-RU" dirty="0" smtClean="0"/>
              <a:t> или </a:t>
            </a:r>
            <a:r>
              <a:rPr lang="ru-RU" dirty="0" err="1" smtClean="0"/>
              <a:t>изтрива</a:t>
            </a:r>
            <a:r>
              <a:rPr lang="ru-RU" dirty="0" smtClean="0"/>
              <a:t>. </a:t>
            </a:r>
            <a:r>
              <a:rPr lang="ru-RU" dirty="0" err="1" smtClean="0"/>
              <a:t>Влезлият</a:t>
            </a:r>
            <a:r>
              <a:rPr lang="ru-RU" dirty="0" smtClean="0"/>
              <a:t> в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роли: гост, </a:t>
            </a:r>
            <a:r>
              <a:rPr lang="ru-RU" dirty="0" err="1" smtClean="0"/>
              <a:t>обикновен</a:t>
            </a:r>
            <a:r>
              <a:rPr lang="ru-RU" dirty="0" smtClean="0"/>
              <a:t> </a:t>
            </a:r>
            <a:r>
              <a:rPr lang="ru-RU" dirty="0" err="1" smtClean="0"/>
              <a:t>потребител</a:t>
            </a:r>
            <a:r>
              <a:rPr lang="ru-RU" dirty="0" smtClean="0"/>
              <a:t> или администратор. Всяка роля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права,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</a:t>
            </a:r>
            <a:r>
              <a:rPr lang="ru-RU" dirty="0" err="1" smtClean="0"/>
              <a:t>ролеви</a:t>
            </a:r>
            <a:r>
              <a:rPr lang="ru-RU" dirty="0" smtClean="0"/>
              <a:t> </a:t>
            </a:r>
            <a:r>
              <a:rPr lang="ru-RU" dirty="0" err="1" smtClean="0"/>
              <a:t>базиран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60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 err="1" smtClean="0"/>
              <a:t>реализацията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</a:t>
            </a:r>
            <a:r>
              <a:rPr lang="ru-RU" dirty="0" err="1" smtClean="0"/>
              <a:t>тези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се </a:t>
            </a:r>
            <a:r>
              <a:rPr lang="ru-RU" dirty="0" err="1" smtClean="0"/>
              <a:t>грижат</a:t>
            </a:r>
            <a:r>
              <a:rPr lang="ru-RU" dirty="0" smtClean="0"/>
              <a:t> за </a:t>
            </a:r>
            <a:r>
              <a:rPr lang="ru-RU" dirty="0" err="1" smtClean="0"/>
              <a:t>тях</a:t>
            </a:r>
            <a:r>
              <a:rPr lang="ru-RU" dirty="0" smtClean="0"/>
              <a:t> с </a:t>
            </a:r>
            <a:r>
              <a:rPr lang="ru-RU" dirty="0" err="1" smtClean="0"/>
              <a:t>помощта</a:t>
            </a:r>
            <a:r>
              <a:rPr lang="ru-RU" dirty="0" smtClean="0"/>
              <a:t> на </a:t>
            </a:r>
            <a:r>
              <a:rPr lang="ru-RU" dirty="0" err="1" smtClean="0"/>
              <a:t>специални</a:t>
            </a:r>
            <a:r>
              <a:rPr lang="ru-RU" dirty="0" smtClean="0"/>
              <a:t> </a:t>
            </a:r>
            <a:r>
              <a:rPr lang="ru-RU" dirty="0" err="1" smtClean="0"/>
              <a:t>протоколи</a:t>
            </a:r>
            <a:r>
              <a:rPr lang="ru-RU" dirty="0" smtClean="0"/>
              <a:t> и технологии. Например,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</a:t>
            </a:r>
            <a:r>
              <a:rPr lang="ru-RU" dirty="0" smtClean="0"/>
              <a:t>, за да запомним кой е </a:t>
            </a:r>
            <a:r>
              <a:rPr lang="ru-RU" dirty="0" err="1" smtClean="0"/>
              <a:t>влязъл</a:t>
            </a:r>
            <a:r>
              <a:rPr lang="ru-RU" dirty="0" smtClean="0"/>
              <a:t> и </a:t>
            </a:r>
            <a:r>
              <a:rPr lang="ru-RU" dirty="0" err="1" smtClean="0"/>
              <a:t>какви</a:t>
            </a:r>
            <a:r>
              <a:rPr lang="ru-RU" dirty="0" smtClean="0"/>
              <a:t> права </a:t>
            </a:r>
            <a:r>
              <a:rPr lang="ru-RU" dirty="0" err="1" smtClean="0"/>
              <a:t>има</a:t>
            </a:r>
            <a:r>
              <a:rPr lang="ru-RU" dirty="0" smtClean="0"/>
              <a:t>. За </a:t>
            </a:r>
            <a:r>
              <a:rPr lang="ru-RU" dirty="0" err="1" smtClean="0"/>
              <a:t>по-сигурна</a:t>
            </a:r>
            <a:r>
              <a:rPr lang="ru-RU" dirty="0" smtClean="0"/>
              <a:t> </a:t>
            </a:r>
            <a:r>
              <a:rPr lang="ru-RU" dirty="0" err="1" smtClean="0"/>
              <a:t>комуникация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се </a:t>
            </a:r>
            <a:r>
              <a:rPr lang="ru-RU" dirty="0" err="1" smtClean="0"/>
              <a:t>ползват</a:t>
            </a:r>
            <a:r>
              <a:rPr lang="ru-RU" dirty="0" smtClean="0"/>
              <a:t> </a:t>
            </a:r>
            <a:r>
              <a:rPr lang="ru-RU" dirty="0" err="1" smtClean="0"/>
              <a:t>сертификати</a:t>
            </a:r>
            <a:r>
              <a:rPr lang="ru-RU" dirty="0" smtClean="0"/>
              <a:t> и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стандарти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OAuth</a:t>
            </a:r>
            <a:r>
              <a:rPr lang="ru-RU" dirty="0" smtClean="0"/>
              <a:t> или SSO,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улесняват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и </a:t>
            </a:r>
            <a:r>
              <a:rPr lang="ru-RU" dirty="0" err="1" smtClean="0"/>
              <a:t>същевременно</a:t>
            </a:r>
            <a:r>
              <a:rPr lang="ru-RU" dirty="0" smtClean="0"/>
              <a:t> </a:t>
            </a:r>
            <a:r>
              <a:rPr lang="ru-RU" dirty="0" err="1" smtClean="0"/>
              <a:t>изграждат</a:t>
            </a:r>
            <a:r>
              <a:rPr lang="ru-RU" dirty="0" smtClean="0"/>
              <a:t> </a:t>
            </a:r>
            <a:r>
              <a:rPr lang="ru-RU" dirty="0" err="1" smtClean="0"/>
              <a:t>надеждна</a:t>
            </a:r>
            <a:r>
              <a:rPr lang="ru-RU" dirty="0" smtClean="0"/>
              <a:t> защита.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6</a:t>
            </a:r>
            <a:r>
              <a:rPr lang="ru-RU" dirty="0" smtClean="0"/>
              <a:t>. Интернет </a:t>
            </a:r>
            <a:r>
              <a:rPr lang="ru-RU" dirty="0" err="1" smtClean="0"/>
              <a:t>системите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уязвими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слабости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слаби</a:t>
            </a:r>
            <a:r>
              <a:rPr lang="ru-RU" dirty="0" smtClean="0"/>
              <a:t> пароли, SQL инжекции, XSS атаки и </a:t>
            </a:r>
            <a:r>
              <a:rPr lang="ru-RU" dirty="0" err="1" smtClean="0"/>
              <a:t>други</a:t>
            </a:r>
            <a:r>
              <a:rPr lang="ru-RU" dirty="0" smtClean="0"/>
              <a:t>. За да се </a:t>
            </a:r>
            <a:r>
              <a:rPr lang="ru-RU" dirty="0" err="1" smtClean="0"/>
              <a:t>предпазим</a:t>
            </a:r>
            <a:r>
              <a:rPr lang="ru-RU" dirty="0" smtClean="0"/>
              <a:t> от </a:t>
            </a:r>
            <a:r>
              <a:rPr lang="ru-RU" dirty="0" err="1" smtClean="0"/>
              <a:t>това</a:t>
            </a:r>
            <a:r>
              <a:rPr lang="ru-RU" dirty="0" smtClean="0"/>
              <a:t> , е важно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силни</a:t>
            </a:r>
            <a:r>
              <a:rPr lang="ru-RU" dirty="0" smtClean="0"/>
              <a:t> пароли,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двуфакторна</a:t>
            </a:r>
            <a:r>
              <a:rPr lang="ru-RU" dirty="0" smtClean="0"/>
              <a:t> </a:t>
            </a:r>
            <a:r>
              <a:rPr lang="ru-RU" dirty="0" err="1" smtClean="0"/>
              <a:t>автентикация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осигурява</a:t>
            </a:r>
            <a:r>
              <a:rPr lang="ru-RU" dirty="0" smtClean="0"/>
              <a:t> </a:t>
            </a:r>
            <a:r>
              <a:rPr lang="ru-RU" dirty="0" err="1" smtClean="0"/>
              <a:t>по-висока</a:t>
            </a:r>
            <a:r>
              <a:rPr lang="ru-RU" dirty="0" smtClean="0"/>
              <a:t> </a:t>
            </a:r>
            <a:r>
              <a:rPr lang="ru-RU" dirty="0" err="1" smtClean="0"/>
              <a:t>сигурност</a:t>
            </a:r>
            <a:r>
              <a:rPr lang="ru-RU" dirty="0" smtClean="0"/>
              <a:t> </a:t>
            </a:r>
            <a:r>
              <a:rPr lang="ru-RU" dirty="0" err="1" smtClean="0"/>
              <a:t>както</a:t>
            </a:r>
            <a:r>
              <a:rPr lang="ru-RU" dirty="0" smtClean="0"/>
              <a:t> за </a:t>
            </a:r>
            <a:r>
              <a:rPr lang="ru-RU" dirty="0" err="1" smtClean="0"/>
              <a:t>личната</a:t>
            </a:r>
            <a:r>
              <a:rPr lang="ru-RU" dirty="0" smtClean="0"/>
              <a:t> информация, </a:t>
            </a:r>
            <a:r>
              <a:rPr lang="ru-RU" dirty="0" err="1" smtClean="0"/>
              <a:t>така</a:t>
            </a:r>
            <a:r>
              <a:rPr lang="ru-RU" dirty="0" smtClean="0"/>
              <a:t> и за </a:t>
            </a:r>
            <a:r>
              <a:rPr lang="ru-RU" dirty="0" err="1" smtClean="0"/>
              <a:t>цялата</a:t>
            </a:r>
            <a:r>
              <a:rPr lang="ru-RU" dirty="0" smtClean="0"/>
              <a:t> система.</a:t>
            </a:r>
            <a:r>
              <a:rPr lang="ru-RU" dirty="0" smtClean="0"/>
              <a:t>	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49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Примерите за </a:t>
            </a:r>
            <a:r>
              <a:rPr lang="ru-RU" dirty="0" err="1" smtClean="0"/>
              <a:t>нивата</a:t>
            </a:r>
            <a:r>
              <a:rPr lang="ru-RU" baseline="0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достъп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са</a:t>
            </a:r>
            <a:r>
              <a:rPr lang="ru-RU" baseline="0" dirty="0" smtClean="0"/>
              <a:t> </a:t>
            </a:r>
            <a:r>
              <a:rPr lang="ru-RU" dirty="0" smtClean="0"/>
              <a:t>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, администратор.</a:t>
            </a:r>
          </a:p>
          <a:p>
            <a:r>
              <a:rPr lang="ru-RU" dirty="0" err="1" smtClean="0"/>
              <a:t>Оторизацията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правата</a:t>
            </a:r>
            <a:r>
              <a:rPr lang="ru-RU" dirty="0" smtClean="0"/>
              <a:t> на потребителя след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.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ролева</a:t>
            </a:r>
            <a:r>
              <a:rPr lang="ru-RU" dirty="0" smtClean="0"/>
              <a:t> (RBAC) или </a:t>
            </a:r>
            <a:r>
              <a:rPr lang="ru-RU" dirty="0" err="1" smtClean="0"/>
              <a:t>атрибутна</a:t>
            </a:r>
            <a:r>
              <a:rPr lang="ru-RU" dirty="0" smtClean="0"/>
              <a:t> (ABAC) модели. </a:t>
            </a:r>
            <a:r>
              <a:rPr lang="ru-RU" dirty="0" err="1" smtClean="0"/>
              <a:t>Примери</a:t>
            </a:r>
            <a:r>
              <a:rPr lang="ru-RU" dirty="0" smtClean="0"/>
              <a:t> за нива на </a:t>
            </a:r>
            <a:r>
              <a:rPr lang="ru-RU" dirty="0" err="1" smtClean="0"/>
              <a:t>достъп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 или администратор,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със</a:t>
            </a:r>
            <a:r>
              <a:rPr lang="ru-RU" dirty="0" smtClean="0"/>
              <a:t> </a:t>
            </a:r>
            <a:r>
              <a:rPr lang="ru-RU" dirty="0" err="1" smtClean="0"/>
              <a:t>собствен</a:t>
            </a:r>
            <a:r>
              <a:rPr lang="ru-RU" dirty="0" smtClean="0"/>
              <a:t> набор от права.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1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 err="1" smtClean="0"/>
              <a:t>Използват</a:t>
            </a:r>
            <a:r>
              <a:rPr lang="ru-RU" sz="3200" dirty="0" smtClean="0"/>
              <a:t> се </a:t>
            </a:r>
            <a:r>
              <a:rPr lang="ru-RU" sz="3200" dirty="0" err="1" smtClean="0"/>
              <a:t>механизми</a:t>
            </a:r>
            <a:r>
              <a:rPr lang="ru-RU" sz="3200" dirty="0" smtClean="0"/>
              <a:t> </a:t>
            </a:r>
            <a:r>
              <a:rPr lang="ru-RU" sz="3200" dirty="0" err="1" smtClean="0"/>
              <a:t>като</a:t>
            </a:r>
            <a:r>
              <a:rPr lang="ru-RU" sz="3200" dirty="0" smtClean="0"/>
              <a:t> </a:t>
            </a:r>
            <a:r>
              <a:rPr lang="ru-RU" sz="3200" dirty="0" err="1" smtClean="0"/>
              <a:t>сесии</a:t>
            </a:r>
            <a:r>
              <a:rPr lang="ru-RU" sz="3200" dirty="0" smtClean="0"/>
              <a:t>, </a:t>
            </a:r>
            <a:r>
              <a:rPr lang="ru-RU" sz="3200" dirty="0" err="1" smtClean="0"/>
              <a:t>бисквитки</a:t>
            </a:r>
            <a:r>
              <a:rPr lang="ru-RU" sz="3200" dirty="0" smtClean="0"/>
              <a:t> и JSON </a:t>
            </a:r>
            <a:r>
              <a:rPr lang="ru-RU" sz="3200" dirty="0" err="1" smtClean="0"/>
              <a:t>Web</a:t>
            </a:r>
            <a:r>
              <a:rPr lang="ru-RU" sz="3200" dirty="0" smtClean="0"/>
              <a:t> </a:t>
            </a:r>
            <a:r>
              <a:rPr lang="ru-RU" sz="3200" dirty="0" err="1" smtClean="0"/>
              <a:t>Tokens</a:t>
            </a:r>
            <a:r>
              <a:rPr lang="ru-RU" sz="3200" dirty="0" smtClean="0"/>
              <a:t> (JWT) за управление на </a:t>
            </a:r>
            <a:r>
              <a:rPr lang="ru-RU" sz="3200" dirty="0" err="1" smtClean="0"/>
              <a:t>удостоверяването</a:t>
            </a:r>
            <a:r>
              <a:rPr lang="ru-RU" sz="3200" dirty="0" smtClean="0"/>
              <a:t> и </a:t>
            </a:r>
            <a:r>
              <a:rPr lang="ru-RU" sz="3200" dirty="0" err="1" smtClean="0"/>
              <a:t>достъпа</a:t>
            </a:r>
            <a:r>
              <a:rPr lang="ru-RU" sz="3200" dirty="0" smtClean="0"/>
              <a:t>. </a:t>
            </a:r>
            <a:r>
              <a:rPr lang="ru-RU" sz="3200" dirty="0" err="1" smtClean="0"/>
              <a:t>Възможно</a:t>
            </a:r>
            <a:r>
              <a:rPr lang="ru-RU" sz="3200" dirty="0" smtClean="0"/>
              <a:t> е </a:t>
            </a:r>
            <a:r>
              <a:rPr lang="ru-RU" sz="3200" dirty="0" err="1" smtClean="0"/>
              <a:t>използване</a:t>
            </a:r>
            <a:r>
              <a:rPr lang="ru-RU" sz="3200" dirty="0" smtClean="0"/>
              <a:t> на </a:t>
            </a:r>
            <a:r>
              <a:rPr lang="ru-RU" sz="3200" dirty="0" err="1" smtClean="0"/>
              <a:t>различни</a:t>
            </a:r>
            <a:r>
              <a:rPr lang="ru-RU" sz="3200" dirty="0" smtClean="0"/>
              <a:t> библиотеки и рамки </a:t>
            </a:r>
            <a:r>
              <a:rPr lang="ru-RU" sz="3200" dirty="0" err="1" smtClean="0"/>
              <a:t>като</a:t>
            </a:r>
            <a:r>
              <a:rPr lang="ru-RU" sz="3200" dirty="0" smtClean="0"/>
              <a:t> </a:t>
            </a:r>
            <a:r>
              <a:rPr lang="ru-RU" sz="3200" dirty="0" err="1" smtClean="0"/>
              <a:t>Django</a:t>
            </a:r>
            <a:r>
              <a:rPr lang="ru-RU" sz="3200" dirty="0" smtClean="0"/>
              <a:t> </a:t>
            </a:r>
            <a:r>
              <a:rPr lang="ru-RU" sz="3200" dirty="0" err="1" smtClean="0"/>
              <a:t>системата</a:t>
            </a:r>
            <a:r>
              <a:rPr lang="ru-RU" sz="3200" dirty="0" smtClean="0"/>
              <a:t> за </a:t>
            </a:r>
            <a:r>
              <a:rPr lang="ru-RU" sz="3200" dirty="0" err="1" smtClean="0"/>
              <a:t>удостоверяване</a:t>
            </a:r>
            <a:r>
              <a:rPr lang="ru-RU" sz="3200" dirty="0" smtClean="0"/>
              <a:t> и авторизация.</a:t>
            </a:r>
            <a:endParaRPr lang="bg-BG" sz="320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68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разполага</a:t>
            </a:r>
            <a:r>
              <a:rPr lang="ru-RU" dirty="0" smtClean="0"/>
              <a:t> с </a:t>
            </a:r>
            <a:r>
              <a:rPr lang="ru-RU" dirty="0" err="1" smtClean="0"/>
              <a:t>вградена</a:t>
            </a:r>
            <a:r>
              <a:rPr lang="ru-RU" dirty="0" smtClean="0"/>
              <a:t> система </a:t>
            </a:r>
            <a:r>
              <a:rPr lang="ru-RU" dirty="0" err="1" smtClean="0"/>
              <a:t>django.contrib.auth</a:t>
            </a:r>
            <a:r>
              <a:rPr lang="ru-RU" dirty="0" smtClean="0"/>
              <a:t>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предлага</a:t>
            </a:r>
            <a:r>
              <a:rPr lang="ru-RU" dirty="0" smtClean="0"/>
              <a:t> модели за потребители, </a:t>
            </a:r>
            <a:r>
              <a:rPr lang="ru-RU" dirty="0" err="1" smtClean="0"/>
              <a:t>групи</a:t>
            </a:r>
            <a:r>
              <a:rPr lang="ru-RU" dirty="0" smtClean="0"/>
              <a:t> и права.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готови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логин и регистрация,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методи</a:t>
            </a:r>
            <a:r>
              <a:rPr lang="ru-RU" dirty="0" smtClean="0"/>
              <a:t> за защита чрез </a:t>
            </a:r>
            <a:r>
              <a:rPr lang="ru-RU" dirty="0" err="1" smtClean="0"/>
              <a:t>декоратори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@</a:t>
            </a:r>
            <a:r>
              <a:rPr lang="ru-RU" dirty="0" err="1" smtClean="0"/>
              <a:t>login_required</a:t>
            </a:r>
            <a:r>
              <a:rPr lang="ru-RU" dirty="0" smtClean="0"/>
              <a:t> и @</a:t>
            </a:r>
            <a:r>
              <a:rPr lang="ru-RU" dirty="0" err="1" smtClean="0"/>
              <a:t>permission_required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6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88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92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8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4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447800" y="76200"/>
            <a:ext cx="7086600" cy="1470025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 err="1"/>
              <a:t>Държавен</a:t>
            </a:r>
            <a:r>
              <a:rPr lang="ru-RU" sz="1200" b="1" dirty="0"/>
              <a:t> </a:t>
            </a:r>
            <a:r>
              <a:rPr lang="ru-RU" sz="1200" b="1" dirty="0" err="1"/>
              <a:t>изпит</a:t>
            </a:r>
            <a:r>
              <a:rPr lang="ru-RU" sz="1200" b="1" dirty="0"/>
              <a:t> за </a:t>
            </a:r>
            <a:r>
              <a:rPr lang="ru-RU" sz="1200" b="1" dirty="0" err="1"/>
              <a:t>придобиване</a:t>
            </a:r>
            <a:r>
              <a:rPr lang="ru-RU" sz="1200" b="1" dirty="0"/>
              <a:t> на </a:t>
            </a:r>
            <a:r>
              <a:rPr lang="ru-RU" sz="1200" b="1" dirty="0" err="1"/>
              <a:t>трета</a:t>
            </a:r>
            <a:r>
              <a:rPr lang="ru-RU" sz="1200" b="1" dirty="0"/>
              <a:t> степен на </a:t>
            </a:r>
            <a:r>
              <a:rPr lang="ru-RU" sz="1200" b="1" dirty="0" err="1"/>
              <a:t>професионална</a:t>
            </a:r>
            <a:r>
              <a:rPr lang="ru-RU" sz="1200" b="1" dirty="0"/>
              <a:t> квалификация – част по теория</a:t>
            </a:r>
            <a:br>
              <a:rPr lang="ru-RU" sz="1200" b="1" dirty="0"/>
            </a:br>
            <a:r>
              <a:rPr lang="ru-RU" sz="1200" b="1" dirty="0"/>
              <a:t>на </a:t>
            </a:r>
            <a:r>
              <a:rPr lang="ru-RU" sz="1200" b="1" dirty="0" err="1"/>
              <a:t>професията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по </a:t>
            </a:r>
            <a:r>
              <a:rPr lang="ru-RU" sz="1200" b="1" dirty="0" err="1"/>
              <a:t>професия</a:t>
            </a:r>
            <a:r>
              <a:rPr lang="ru-RU" sz="1200" b="1" dirty="0"/>
              <a:t> код 481030 „Приложен </a:t>
            </a:r>
            <a:r>
              <a:rPr lang="ru-RU" sz="1200" b="1" dirty="0" err="1"/>
              <a:t>програмист</a:t>
            </a:r>
            <a:r>
              <a:rPr lang="ru-RU" sz="1200" b="1" dirty="0"/>
              <a:t>”</a:t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 err="1"/>
              <a:t>специалност</a:t>
            </a:r>
            <a:r>
              <a:rPr lang="ru-RU" sz="1200" b="1" dirty="0"/>
              <a:t> код 4810301 „</a:t>
            </a:r>
            <a:r>
              <a:rPr lang="ru-RU" sz="1200" b="1" dirty="0" err="1"/>
              <a:t>Приложно</a:t>
            </a:r>
            <a:r>
              <a:rPr lang="ru-RU" sz="1200" b="1" dirty="0"/>
              <a:t> </a:t>
            </a:r>
            <a:r>
              <a:rPr lang="ru-RU" sz="1200" b="1" dirty="0" err="1"/>
              <a:t>програмиране</a:t>
            </a:r>
            <a:r>
              <a:rPr lang="ru-RU" sz="1200" b="1" dirty="0"/>
              <a:t>”</a:t>
            </a:r>
            <a:endParaRPr lang="bg-BG" sz="12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Тема: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Удостоверяване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dirty="0" err="1">
                <a:solidFill>
                  <a:schemeClr val="tx1"/>
                </a:solidFill>
              </a:rPr>
              <a:t>самоличността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dirty="0" err="1">
                <a:solidFill>
                  <a:schemeClr val="tx1"/>
                </a:solidFill>
              </a:rPr>
              <a:t>оторизация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ru-RU" sz="1600" dirty="0" err="1">
                <a:solidFill>
                  <a:schemeClr val="tx1"/>
                </a:solidFill>
              </a:rPr>
              <a:t>уеб</a:t>
            </a:r>
            <a:r>
              <a:rPr lang="ru-RU" sz="1600" dirty="0">
                <a:solidFill>
                  <a:schemeClr val="tx1"/>
                </a:solidFill>
              </a:rPr>
              <a:t> приложения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715000" y="5257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Дипломант:</a:t>
            </a:r>
          </a:p>
          <a:p>
            <a:endParaRPr lang="bg-BG" dirty="0" smtClean="0"/>
          </a:p>
          <a:p>
            <a:pPr algn="r"/>
            <a:r>
              <a:rPr lang="bg-BG" dirty="0" smtClean="0"/>
              <a:t>     Мирослава Тодева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1627773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3295650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13611"/>
            <a:ext cx="4210638" cy="5411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ово поле 3"/>
          <p:cNvSpPr txBox="1"/>
          <p:nvPr/>
        </p:nvSpPr>
        <p:spPr>
          <a:xfrm>
            <a:off x="228600" y="483316"/>
            <a:ext cx="510540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	</a:t>
            </a:r>
            <a:r>
              <a:rPr lang="bg-BG" sz="2800" b="1" dirty="0"/>
              <a:t>Практическа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5437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6" y="38100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33562"/>
            <a:ext cx="2514600" cy="2266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315" y="3962400"/>
            <a:ext cx="22955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842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6554867" cy="1524000"/>
          </a:xfrm>
        </p:spPr>
        <p:txBody>
          <a:bodyPr>
            <a:normAutofit/>
          </a:bodyPr>
          <a:lstStyle/>
          <a:p>
            <a:r>
              <a:rPr lang="bg-BG" b="1" dirty="0" smtClean="0"/>
              <a:t>Благодаря за вниманието!</a:t>
            </a:r>
            <a:br>
              <a:rPr lang="bg-BG" b="1" dirty="0" smtClean="0"/>
            </a:br>
            <a:endParaRPr lang="bg-BG" b="1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244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Дипломант: Мирослава Тодева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472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556210" cy="16002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Въведение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уеб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сигурността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6554788" cy="3688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380574"/>
            <a:ext cx="4210638" cy="6096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00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5200" cy="3657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Текстово поле 3"/>
          <p:cNvSpPr txBox="1"/>
          <p:nvPr/>
        </p:nvSpPr>
        <p:spPr>
          <a:xfrm>
            <a:off x="4191000" y="533400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Значение </a:t>
            </a:r>
            <a:r>
              <a:rPr lang="ru-RU" b="1" dirty="0">
                <a:solidFill>
                  <a:schemeClr val="bg1"/>
                </a:solidFill>
              </a:rPr>
              <a:t>на </a:t>
            </a:r>
            <a:r>
              <a:rPr lang="ru-RU" b="1" dirty="0" err="1">
                <a:solidFill>
                  <a:schemeClr val="bg1"/>
                </a:solidFill>
              </a:rPr>
              <a:t>сигурността</a:t>
            </a:r>
            <a:r>
              <a:rPr lang="ru-RU" b="1" dirty="0">
                <a:solidFill>
                  <a:schemeClr val="bg1"/>
                </a:solidFill>
              </a:rPr>
              <a:t> в </a:t>
            </a:r>
            <a:r>
              <a:rPr lang="ru-RU" b="1" dirty="0" err="1" smtClean="0">
                <a:solidFill>
                  <a:schemeClr val="bg1"/>
                </a:solidFill>
              </a:rPr>
              <a:t>уеб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приложенията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4495800" cy="2700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93700">
              <a:schemeClr val="accent1">
                <a:alpha val="40000"/>
              </a:schemeClr>
            </a:glow>
            <a:reflection blurRad="76200" stA="38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</p:pic>
      <p:sp>
        <p:nvSpPr>
          <p:cNvPr id="3" name="Текстово поле 2"/>
          <p:cNvSpPr txBox="1"/>
          <p:nvPr/>
        </p:nvSpPr>
        <p:spPr>
          <a:xfrm>
            <a:off x="-228600" y="5715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b="1" dirty="0" err="1"/>
              <a:t>Основни</a:t>
            </a:r>
            <a:r>
              <a:rPr lang="ru-RU" sz="2000" b="1" dirty="0"/>
              <a:t> подходи за </a:t>
            </a:r>
            <a:r>
              <a:rPr lang="ru-RU" sz="2000" b="1" dirty="0" err="1"/>
              <a:t>удостоверяване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15483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1104900" y="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400" b="1" dirty="0" err="1"/>
              <a:t>Типични</a:t>
            </a:r>
            <a:r>
              <a:rPr lang="ru-RU" sz="2400" b="1" dirty="0"/>
              <a:t> уязвимости и </a:t>
            </a:r>
            <a:r>
              <a:rPr lang="ru-RU" sz="2400" b="1" dirty="0" err="1"/>
              <a:t>добри</a:t>
            </a:r>
            <a:r>
              <a:rPr lang="ru-RU" sz="2400" b="1" dirty="0"/>
              <a:t> практики</a:t>
            </a:r>
            <a:r>
              <a:rPr lang="ru-RU" dirty="0"/>
              <a:t>	</a:t>
            </a:r>
            <a:endParaRPr lang="bg-BG" sz="2800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11480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612137"/>
            <a:ext cx="4648200" cy="4388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78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676400"/>
            <a:ext cx="9144000" cy="4785360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914400" y="533400"/>
            <a:ext cx="70866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	</a:t>
            </a:r>
            <a:r>
              <a:rPr lang="bg-BG" sz="2800" b="1" dirty="0"/>
              <a:t>Процес на оторизация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57703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700087" y="762000"/>
            <a:ext cx="7696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	</a:t>
            </a:r>
            <a:r>
              <a:rPr lang="ru-RU" sz="2400" b="1" dirty="0" err="1"/>
              <a:t>Архитектурни</a:t>
            </a:r>
            <a:r>
              <a:rPr lang="ru-RU" sz="2400" b="1" dirty="0"/>
              <a:t> модели и </a:t>
            </a:r>
            <a:r>
              <a:rPr lang="ru-RU" sz="2400" b="1" dirty="0" err="1"/>
              <a:t>стандарти</a:t>
            </a:r>
            <a:endParaRPr lang="bg-BG" sz="2400" b="1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057400"/>
            <a:ext cx="7572375" cy="3638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64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420100" cy="520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Текстово поле 2"/>
          <p:cNvSpPr txBox="1"/>
          <p:nvPr/>
        </p:nvSpPr>
        <p:spPr>
          <a:xfrm>
            <a:off x="1066800" y="381000"/>
            <a:ext cx="71628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400" b="1" dirty="0"/>
              <a:t>Средства за </a:t>
            </a:r>
            <a:r>
              <a:rPr lang="ru-RU" sz="2400" b="1" dirty="0" err="1"/>
              <a:t>удостоверяване</a:t>
            </a:r>
            <a:r>
              <a:rPr lang="ru-RU" sz="2400" b="1" dirty="0"/>
              <a:t> и </a:t>
            </a:r>
            <a:r>
              <a:rPr lang="ru-RU" sz="2400" b="1" dirty="0" err="1"/>
              <a:t>оторизация</a:t>
            </a:r>
            <a:r>
              <a:rPr lang="ru-RU" sz="2400" b="1" dirty="0"/>
              <a:t> в </a:t>
            </a:r>
            <a:r>
              <a:rPr lang="ru-RU" sz="2400" b="1" dirty="0" err="1"/>
              <a:t>Django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98839268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гмент">
  <a:themeElements>
    <a:clrScheme name="Сегмент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гмент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гмент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</TotalTime>
  <Words>788</Words>
  <Application>Microsoft Office PowerPoint</Application>
  <PresentationFormat>Презентация на цял екран (4:3)</PresentationFormat>
  <Paragraphs>44</Paragraphs>
  <Slides>13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Сегмент</vt:lpstr>
      <vt:lpstr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vt:lpstr>
      <vt:lpstr> Въведение в уеб сигурността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за вниманието!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dc:title>
  <dc:creator>Admin</dc:creator>
  <cp:lastModifiedBy>Admin</cp:lastModifiedBy>
  <cp:revision>16</cp:revision>
  <dcterms:created xsi:type="dcterms:W3CDTF">2006-08-16T00:00:00Z</dcterms:created>
  <dcterms:modified xsi:type="dcterms:W3CDTF">2025-05-14T08:43:04Z</dcterms:modified>
</cp:coreProperties>
</file>