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113" autoAdjust="0"/>
  </p:normalViewPr>
  <p:slideViewPr>
    <p:cSldViewPr>
      <p:cViewPr varScale="1">
        <p:scale>
          <a:sx n="63" d="100"/>
          <a:sy n="63" d="100"/>
        </p:scale>
        <p:origin x="2316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7F258-C5CB-487D-925B-D501708AF133}" type="datetimeFigureOut">
              <a:rPr lang="bg-BG" smtClean="0"/>
              <a:t>16.5.2025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3BDDD-B122-4854-B130-5A545C054B2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5997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Уважаема г-</a:t>
            </a:r>
            <a:r>
              <a:rPr lang="ru-RU" dirty="0" err="1" smtClean="0"/>
              <a:t>жо</a:t>
            </a:r>
            <a:r>
              <a:rPr lang="ru-RU" dirty="0" smtClean="0"/>
              <a:t> Директор, Уважаема </a:t>
            </a:r>
            <a:r>
              <a:rPr lang="ru-RU" dirty="0" err="1" smtClean="0"/>
              <a:t>комисия</a:t>
            </a:r>
            <a:r>
              <a:rPr lang="ru-RU" dirty="0" smtClean="0"/>
              <a:t>, </a:t>
            </a:r>
            <a:r>
              <a:rPr lang="ru-RU" dirty="0" err="1" smtClean="0"/>
              <a:t>уважаеми</a:t>
            </a:r>
            <a:r>
              <a:rPr lang="ru-RU" dirty="0" smtClean="0"/>
              <a:t> гости.</a:t>
            </a:r>
          </a:p>
          <a:p>
            <a:endParaRPr lang="ru-RU" dirty="0" smtClean="0"/>
          </a:p>
          <a:p>
            <a:r>
              <a:rPr lang="ru-RU" dirty="0" smtClean="0"/>
              <a:t>Аз </a:t>
            </a:r>
            <a:r>
              <a:rPr lang="ru-RU" dirty="0" err="1" smtClean="0"/>
              <a:t>съм</a:t>
            </a:r>
            <a:r>
              <a:rPr lang="ru-RU" dirty="0" smtClean="0"/>
              <a:t> Мирослава </a:t>
            </a:r>
            <a:r>
              <a:rPr lang="ru-RU" dirty="0" err="1" smtClean="0"/>
              <a:t>Тодева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err="1" smtClean="0"/>
              <a:t>Темата</a:t>
            </a:r>
            <a:r>
              <a:rPr lang="ru-RU" dirty="0" smtClean="0"/>
              <a:t> на </a:t>
            </a:r>
            <a:r>
              <a:rPr lang="ru-RU" dirty="0" err="1" smtClean="0"/>
              <a:t>моят</a:t>
            </a:r>
            <a:r>
              <a:rPr lang="ru-RU" dirty="0" smtClean="0"/>
              <a:t> проект е „</a:t>
            </a:r>
            <a:r>
              <a:rPr lang="ru-RU" dirty="0" err="1" smtClean="0"/>
              <a:t>Удостоверяване</a:t>
            </a:r>
            <a:r>
              <a:rPr lang="ru-RU" dirty="0" smtClean="0"/>
              <a:t> на </a:t>
            </a:r>
            <a:r>
              <a:rPr lang="ru-RU" dirty="0" err="1" smtClean="0"/>
              <a:t>самоличността</a:t>
            </a:r>
            <a:r>
              <a:rPr lang="ru-RU" dirty="0" smtClean="0"/>
              <a:t> и </a:t>
            </a:r>
            <a:r>
              <a:rPr lang="ru-RU" dirty="0" err="1" smtClean="0"/>
              <a:t>оторизация</a:t>
            </a:r>
            <a:r>
              <a:rPr lang="ru-RU" dirty="0" smtClean="0"/>
              <a:t> в </a:t>
            </a:r>
            <a:r>
              <a:rPr lang="ru-RU" dirty="0" err="1" smtClean="0"/>
              <a:t>уеб</a:t>
            </a:r>
            <a:r>
              <a:rPr lang="ru-RU" dirty="0" smtClean="0"/>
              <a:t> приложения.“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41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10.	Средства за </a:t>
            </a:r>
            <a:r>
              <a:rPr lang="ru-RU" dirty="0" err="1" smtClean="0"/>
              <a:t>удостоверяване</a:t>
            </a:r>
            <a:r>
              <a:rPr lang="ru-RU" dirty="0" smtClean="0"/>
              <a:t> и </a:t>
            </a:r>
            <a:r>
              <a:rPr lang="ru-RU" dirty="0" err="1" smtClean="0"/>
              <a:t>оторизация</a:t>
            </a:r>
            <a:r>
              <a:rPr lang="ru-RU" dirty="0" smtClean="0"/>
              <a:t> в </a:t>
            </a:r>
            <a:r>
              <a:rPr lang="ru-RU" dirty="0" err="1" smtClean="0"/>
              <a:t>Django</a:t>
            </a:r>
            <a:endParaRPr lang="ru-RU" dirty="0" smtClean="0"/>
          </a:p>
          <a:p>
            <a:r>
              <a:rPr lang="ru-RU" dirty="0" err="1" smtClean="0"/>
              <a:t>Django</a:t>
            </a:r>
            <a:r>
              <a:rPr lang="ru-RU" dirty="0" smtClean="0"/>
              <a:t> </a:t>
            </a:r>
            <a:r>
              <a:rPr lang="ru-RU" dirty="0" err="1" smtClean="0"/>
              <a:t>разполага</a:t>
            </a:r>
            <a:r>
              <a:rPr lang="ru-RU" dirty="0" smtClean="0"/>
              <a:t> с </a:t>
            </a:r>
            <a:r>
              <a:rPr lang="ru-RU" dirty="0" err="1" smtClean="0"/>
              <a:t>вградена</a:t>
            </a:r>
            <a:r>
              <a:rPr lang="ru-RU" dirty="0" smtClean="0"/>
              <a:t> система </a:t>
            </a:r>
            <a:r>
              <a:rPr lang="ru-RU" dirty="0" err="1" smtClean="0"/>
              <a:t>django.contrib.auth</a:t>
            </a:r>
            <a:r>
              <a:rPr lang="ru-RU" dirty="0" smtClean="0"/>
              <a:t>, </a:t>
            </a:r>
            <a:r>
              <a:rPr lang="ru-RU" dirty="0" err="1" smtClean="0"/>
              <a:t>която</a:t>
            </a:r>
            <a:r>
              <a:rPr lang="ru-RU" dirty="0" smtClean="0"/>
              <a:t> </a:t>
            </a:r>
            <a:r>
              <a:rPr lang="ru-RU" dirty="0" err="1" smtClean="0"/>
              <a:t>предлага</a:t>
            </a:r>
            <a:r>
              <a:rPr lang="ru-RU" dirty="0" smtClean="0"/>
              <a:t> модели за потребители, </a:t>
            </a:r>
            <a:r>
              <a:rPr lang="ru-RU" dirty="0" err="1" smtClean="0"/>
              <a:t>групи</a:t>
            </a:r>
            <a:r>
              <a:rPr lang="ru-RU" dirty="0" smtClean="0"/>
              <a:t> и права. </a:t>
            </a:r>
            <a:r>
              <a:rPr lang="ru-RU" dirty="0" err="1" smtClean="0"/>
              <a:t>Има</a:t>
            </a:r>
            <a:r>
              <a:rPr lang="ru-RU" dirty="0" smtClean="0"/>
              <a:t> </a:t>
            </a:r>
            <a:r>
              <a:rPr lang="ru-RU" dirty="0" err="1" smtClean="0"/>
              <a:t>готови</a:t>
            </a:r>
            <a:r>
              <a:rPr lang="ru-RU" dirty="0" smtClean="0"/>
              <a:t> </a:t>
            </a:r>
            <a:r>
              <a:rPr lang="ru-RU" dirty="0" err="1" smtClean="0"/>
              <a:t>форми</a:t>
            </a:r>
            <a:r>
              <a:rPr lang="ru-RU" dirty="0" smtClean="0"/>
              <a:t> за логин и регистрация, </a:t>
            </a:r>
            <a:r>
              <a:rPr lang="ru-RU" dirty="0" err="1" smtClean="0"/>
              <a:t>както</a:t>
            </a:r>
            <a:r>
              <a:rPr lang="ru-RU" dirty="0" smtClean="0"/>
              <a:t> и </a:t>
            </a:r>
            <a:r>
              <a:rPr lang="ru-RU" dirty="0" err="1" smtClean="0"/>
              <a:t>методи</a:t>
            </a:r>
            <a:r>
              <a:rPr lang="ru-RU" dirty="0" smtClean="0"/>
              <a:t> за защита чрез </a:t>
            </a:r>
            <a:r>
              <a:rPr lang="ru-RU" dirty="0" err="1" smtClean="0"/>
              <a:t>декоратори</a:t>
            </a:r>
            <a:r>
              <a:rPr lang="ru-RU" dirty="0" smtClean="0"/>
              <a:t> </a:t>
            </a:r>
            <a:r>
              <a:rPr lang="ru-RU" dirty="0" err="1" smtClean="0"/>
              <a:t>като</a:t>
            </a:r>
            <a:r>
              <a:rPr lang="ru-RU" dirty="0" smtClean="0"/>
              <a:t> @</a:t>
            </a:r>
            <a:r>
              <a:rPr lang="ru-RU" dirty="0" err="1" smtClean="0"/>
              <a:t>login_required</a:t>
            </a:r>
            <a:r>
              <a:rPr lang="ru-RU" dirty="0" smtClean="0"/>
              <a:t> и @</a:t>
            </a:r>
            <a:r>
              <a:rPr lang="ru-RU" dirty="0" err="1" smtClean="0"/>
              <a:t>permission_required</a:t>
            </a:r>
            <a:r>
              <a:rPr lang="ru-RU" dirty="0" smtClean="0"/>
              <a:t>.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4007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11.	</a:t>
            </a:r>
            <a:r>
              <a:rPr lang="ru-RU" dirty="0" err="1" smtClean="0"/>
              <a:t>Практическа</a:t>
            </a:r>
            <a:r>
              <a:rPr lang="ru-RU" dirty="0" smtClean="0"/>
              <a:t> реализация</a:t>
            </a:r>
          </a:p>
          <a:p>
            <a:r>
              <a:rPr lang="ru-RU" dirty="0" smtClean="0"/>
              <a:t>В </a:t>
            </a:r>
            <a:r>
              <a:rPr lang="ru-RU" dirty="0" err="1" smtClean="0"/>
              <a:t>рамките</a:t>
            </a:r>
            <a:r>
              <a:rPr lang="ru-RU" dirty="0" smtClean="0"/>
              <a:t> на проекта </a:t>
            </a:r>
            <a:r>
              <a:rPr lang="ru-RU" dirty="0" err="1" smtClean="0"/>
              <a:t>беше</a:t>
            </a:r>
            <a:r>
              <a:rPr lang="ru-RU" dirty="0" smtClean="0"/>
              <a:t> </a:t>
            </a:r>
            <a:r>
              <a:rPr lang="ru-RU" dirty="0" err="1" smtClean="0"/>
              <a:t>създадено</a:t>
            </a:r>
            <a:r>
              <a:rPr lang="ru-RU" dirty="0" smtClean="0"/>
              <a:t> </a:t>
            </a:r>
            <a:r>
              <a:rPr lang="ru-RU" dirty="0" err="1" smtClean="0"/>
              <a:t>уеб</a:t>
            </a:r>
            <a:r>
              <a:rPr lang="ru-RU" dirty="0" smtClean="0"/>
              <a:t> приложение с </a:t>
            </a:r>
            <a:r>
              <a:rPr lang="ru-RU" dirty="0" err="1" smtClean="0"/>
              <a:t>използване</a:t>
            </a:r>
            <a:r>
              <a:rPr lang="ru-RU" dirty="0" smtClean="0"/>
              <a:t> на </a:t>
            </a:r>
            <a:r>
              <a:rPr lang="ru-RU" dirty="0" err="1" smtClean="0"/>
              <a:t>Django</a:t>
            </a:r>
            <a:r>
              <a:rPr lang="ru-RU" dirty="0" smtClean="0"/>
              <a:t> </a:t>
            </a:r>
            <a:r>
              <a:rPr lang="ru-RU" dirty="0" err="1" smtClean="0"/>
              <a:t>framework</a:t>
            </a:r>
            <a:r>
              <a:rPr lang="ru-RU" dirty="0" smtClean="0"/>
              <a:t>, </a:t>
            </a:r>
            <a:r>
              <a:rPr lang="ru-RU" dirty="0" err="1" smtClean="0"/>
              <a:t>което</a:t>
            </a:r>
            <a:r>
              <a:rPr lang="ru-RU" dirty="0" smtClean="0"/>
              <a:t> </a:t>
            </a:r>
            <a:r>
              <a:rPr lang="ru-RU" dirty="0" err="1" smtClean="0"/>
              <a:t>демонстрира</a:t>
            </a:r>
            <a:r>
              <a:rPr lang="ru-RU" dirty="0" smtClean="0"/>
              <a:t> </a:t>
            </a:r>
            <a:r>
              <a:rPr lang="ru-RU" dirty="0" err="1" smtClean="0"/>
              <a:t>процеса</a:t>
            </a:r>
            <a:r>
              <a:rPr lang="ru-RU" dirty="0" smtClean="0"/>
              <a:t> на </a:t>
            </a:r>
            <a:r>
              <a:rPr lang="ru-RU" dirty="0" err="1" smtClean="0"/>
              <a:t>удостоверяване</a:t>
            </a:r>
            <a:r>
              <a:rPr lang="ru-RU" dirty="0" smtClean="0"/>
              <a:t> и </a:t>
            </a:r>
            <a:r>
              <a:rPr lang="ru-RU" dirty="0" err="1" smtClean="0"/>
              <a:t>оторизация</a:t>
            </a:r>
            <a:r>
              <a:rPr lang="ru-RU" dirty="0" smtClean="0"/>
              <a:t> на </a:t>
            </a:r>
            <a:r>
              <a:rPr lang="ru-RU" dirty="0" err="1" smtClean="0"/>
              <a:t>потребителите</a:t>
            </a:r>
            <a:r>
              <a:rPr lang="ru-RU" dirty="0" smtClean="0"/>
              <a:t>. </a:t>
            </a:r>
            <a:r>
              <a:rPr lang="ru-RU" dirty="0" err="1" smtClean="0"/>
              <a:t>Реализирани</a:t>
            </a:r>
            <a:r>
              <a:rPr lang="ru-RU" dirty="0" smtClean="0"/>
              <a:t> </a:t>
            </a:r>
            <a:r>
              <a:rPr lang="ru-RU" dirty="0" err="1" smtClean="0"/>
              <a:t>бяха</a:t>
            </a:r>
            <a:r>
              <a:rPr lang="ru-RU" dirty="0" smtClean="0"/>
              <a:t> функции за регистрация, вход, управление на </a:t>
            </a:r>
            <a:r>
              <a:rPr lang="ru-RU" dirty="0" err="1" smtClean="0"/>
              <a:t>профил</a:t>
            </a:r>
            <a:r>
              <a:rPr lang="ru-RU" dirty="0" smtClean="0"/>
              <a:t> и </a:t>
            </a:r>
            <a:r>
              <a:rPr lang="ru-RU" dirty="0" err="1" smtClean="0"/>
              <a:t>контрол</a:t>
            </a:r>
            <a:r>
              <a:rPr lang="ru-RU" dirty="0" smtClean="0"/>
              <a:t> на </a:t>
            </a:r>
            <a:r>
              <a:rPr lang="ru-RU" dirty="0" err="1" smtClean="0"/>
              <a:t>достъпа</a:t>
            </a:r>
            <a:r>
              <a:rPr lang="ru-RU" dirty="0" smtClean="0"/>
              <a:t> до </a:t>
            </a:r>
            <a:r>
              <a:rPr lang="ru-RU" dirty="0" err="1" smtClean="0"/>
              <a:t>различни</a:t>
            </a:r>
            <a:r>
              <a:rPr lang="ru-RU" dirty="0" smtClean="0"/>
              <a:t> части на </a:t>
            </a:r>
            <a:r>
              <a:rPr lang="ru-RU" dirty="0" err="1" smtClean="0"/>
              <a:t>системата</a:t>
            </a:r>
            <a:r>
              <a:rPr lang="ru-RU" dirty="0" smtClean="0"/>
              <a:t> чрез роли и права. </a:t>
            </a:r>
            <a:r>
              <a:rPr lang="ru-RU" dirty="0" err="1" smtClean="0"/>
              <a:t>Използваха</a:t>
            </a:r>
            <a:r>
              <a:rPr lang="ru-RU" dirty="0" smtClean="0"/>
              <a:t> се </a:t>
            </a:r>
            <a:r>
              <a:rPr lang="ru-RU" dirty="0" err="1" smtClean="0"/>
              <a:t>стандартни</a:t>
            </a:r>
            <a:r>
              <a:rPr lang="ru-RU" dirty="0" smtClean="0"/>
              <a:t> </a:t>
            </a:r>
            <a:r>
              <a:rPr lang="ru-RU" dirty="0" err="1" smtClean="0"/>
              <a:t>компоненти</a:t>
            </a:r>
            <a:r>
              <a:rPr lang="ru-RU" dirty="0" smtClean="0"/>
              <a:t>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форми</a:t>
            </a:r>
            <a:r>
              <a:rPr lang="ru-RU" dirty="0" smtClean="0"/>
              <a:t> за вход, </a:t>
            </a:r>
            <a:r>
              <a:rPr lang="ru-RU" dirty="0" err="1" smtClean="0"/>
              <a:t>сесии</a:t>
            </a:r>
            <a:r>
              <a:rPr lang="ru-RU" dirty="0" smtClean="0"/>
              <a:t> и </a:t>
            </a:r>
            <a:r>
              <a:rPr lang="ru-RU" dirty="0" err="1" smtClean="0"/>
              <a:t>бисквитки</a:t>
            </a:r>
            <a:r>
              <a:rPr lang="ru-RU" dirty="0" smtClean="0"/>
              <a:t> за </a:t>
            </a:r>
            <a:r>
              <a:rPr lang="ru-RU" dirty="0" err="1" smtClean="0"/>
              <a:t>съхраняване</a:t>
            </a:r>
            <a:r>
              <a:rPr lang="ru-RU" dirty="0" smtClean="0"/>
              <a:t> на </a:t>
            </a:r>
            <a:r>
              <a:rPr lang="ru-RU" dirty="0" err="1" smtClean="0"/>
              <a:t>състоянието</a:t>
            </a:r>
            <a:r>
              <a:rPr lang="ru-RU" dirty="0" smtClean="0"/>
              <a:t>. </a:t>
            </a:r>
            <a:r>
              <a:rPr lang="ru-RU" dirty="0" err="1" smtClean="0"/>
              <a:t>Освен</a:t>
            </a:r>
            <a:r>
              <a:rPr lang="ru-RU" dirty="0" smtClean="0"/>
              <a:t> </a:t>
            </a:r>
            <a:r>
              <a:rPr lang="ru-RU" dirty="0" err="1" smtClean="0"/>
              <a:t>това</a:t>
            </a:r>
            <a:r>
              <a:rPr lang="ru-RU" dirty="0" smtClean="0"/>
              <a:t>, </a:t>
            </a:r>
            <a:r>
              <a:rPr lang="ru-RU" dirty="0" err="1" smtClean="0"/>
              <a:t>беше</a:t>
            </a:r>
            <a:r>
              <a:rPr lang="ru-RU" dirty="0" smtClean="0"/>
              <a:t> внедрена система за защита </a:t>
            </a:r>
            <a:r>
              <a:rPr lang="ru-RU" dirty="0" err="1" smtClean="0"/>
              <a:t>срещу</a:t>
            </a:r>
            <a:r>
              <a:rPr lang="ru-RU" dirty="0" smtClean="0"/>
              <a:t> </a:t>
            </a:r>
            <a:r>
              <a:rPr lang="ru-RU" dirty="0" err="1" smtClean="0"/>
              <a:t>типични</a:t>
            </a:r>
            <a:r>
              <a:rPr lang="ru-RU" dirty="0" smtClean="0"/>
              <a:t> уязвимости </a:t>
            </a:r>
            <a:r>
              <a:rPr lang="ru-RU" dirty="0" err="1" smtClean="0"/>
              <a:t>като</a:t>
            </a:r>
            <a:r>
              <a:rPr lang="ru-RU" dirty="0" smtClean="0"/>
              <a:t> SQL инжекции и XSS атаки, чрез проверка и </a:t>
            </a:r>
            <a:r>
              <a:rPr lang="ru-RU" dirty="0" err="1" smtClean="0"/>
              <a:t>валидиране</a:t>
            </a:r>
            <a:r>
              <a:rPr lang="ru-RU" dirty="0" smtClean="0"/>
              <a:t> на </a:t>
            </a:r>
            <a:r>
              <a:rPr lang="ru-RU" dirty="0" err="1" smtClean="0"/>
              <a:t>входните</a:t>
            </a:r>
            <a:r>
              <a:rPr lang="ru-RU" dirty="0" smtClean="0"/>
              <a:t> </a:t>
            </a:r>
            <a:r>
              <a:rPr lang="ru-RU" dirty="0" err="1" smtClean="0"/>
              <a:t>данни</a:t>
            </a:r>
            <a:r>
              <a:rPr lang="ru-RU" dirty="0" smtClean="0"/>
              <a:t>, </a:t>
            </a:r>
            <a:r>
              <a:rPr lang="ru-RU" dirty="0" err="1" smtClean="0"/>
              <a:t>както</a:t>
            </a:r>
            <a:r>
              <a:rPr lang="ru-RU" dirty="0" smtClean="0"/>
              <a:t> и </a:t>
            </a:r>
            <a:r>
              <a:rPr lang="ru-RU" dirty="0" err="1" smtClean="0"/>
              <a:t>използване</a:t>
            </a:r>
            <a:r>
              <a:rPr lang="ru-RU" dirty="0" smtClean="0"/>
              <a:t> на </a:t>
            </a:r>
            <a:r>
              <a:rPr lang="ru-RU" dirty="0" err="1" smtClean="0"/>
              <a:t>криптиране</a:t>
            </a:r>
            <a:r>
              <a:rPr lang="ru-RU" dirty="0" smtClean="0"/>
              <a:t> и </a:t>
            </a:r>
            <a:r>
              <a:rPr lang="ru-RU" dirty="0" err="1" smtClean="0"/>
              <a:t>хеширане</a:t>
            </a:r>
            <a:r>
              <a:rPr lang="ru-RU" dirty="0" smtClean="0"/>
              <a:t> на пароли.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5337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12.	Обща архитектура на </a:t>
            </a:r>
            <a:r>
              <a:rPr lang="ru-RU" dirty="0" err="1" smtClean="0"/>
              <a:t>приложението</a:t>
            </a:r>
            <a:endParaRPr lang="ru-RU" dirty="0" smtClean="0"/>
          </a:p>
          <a:p>
            <a:r>
              <a:rPr lang="ru-RU" dirty="0" err="1" smtClean="0"/>
              <a:t>Приложението</a:t>
            </a:r>
            <a:r>
              <a:rPr lang="ru-RU" dirty="0" smtClean="0"/>
              <a:t> е </a:t>
            </a:r>
            <a:r>
              <a:rPr lang="ru-RU" dirty="0" err="1" smtClean="0"/>
              <a:t>базирано</a:t>
            </a:r>
            <a:r>
              <a:rPr lang="ru-RU" dirty="0" smtClean="0"/>
              <a:t> на </a:t>
            </a:r>
            <a:r>
              <a:rPr lang="ru-RU" dirty="0" err="1" smtClean="0"/>
              <a:t>тропична</a:t>
            </a:r>
            <a:r>
              <a:rPr lang="ru-RU" dirty="0" smtClean="0"/>
              <a:t> клиент-</a:t>
            </a:r>
            <a:r>
              <a:rPr lang="ru-RU" dirty="0" err="1" smtClean="0"/>
              <a:t>сървър</a:t>
            </a:r>
            <a:r>
              <a:rPr lang="ru-RU" dirty="0" smtClean="0"/>
              <a:t> архитектура, </a:t>
            </a:r>
            <a:r>
              <a:rPr lang="ru-RU" dirty="0" err="1" smtClean="0"/>
              <a:t>реализирана</a:t>
            </a:r>
            <a:r>
              <a:rPr lang="ru-RU" dirty="0" smtClean="0"/>
              <a:t> с </a:t>
            </a:r>
            <a:r>
              <a:rPr lang="ru-RU" dirty="0" err="1" smtClean="0"/>
              <a:t>Django</a:t>
            </a:r>
            <a:r>
              <a:rPr lang="ru-RU" dirty="0" smtClean="0"/>
              <a:t>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сървъчен</a:t>
            </a:r>
            <a:r>
              <a:rPr lang="ru-RU" dirty="0" smtClean="0"/>
              <a:t> сайт и HTML/CSS/</a:t>
            </a:r>
            <a:r>
              <a:rPr lang="ru-RU" dirty="0" err="1" smtClean="0"/>
              <a:t>JavaScript</a:t>
            </a:r>
            <a:r>
              <a:rPr lang="ru-RU" dirty="0" smtClean="0"/>
              <a:t>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клиентски</a:t>
            </a:r>
            <a:r>
              <a:rPr lang="ru-RU" dirty="0" smtClean="0"/>
              <a:t> интерфейс. </a:t>
            </a:r>
            <a:r>
              <a:rPr lang="ru-RU" dirty="0" err="1" smtClean="0"/>
              <a:t>Backend</a:t>
            </a:r>
            <a:r>
              <a:rPr lang="ru-RU" dirty="0" smtClean="0"/>
              <a:t> </a:t>
            </a:r>
            <a:r>
              <a:rPr lang="ru-RU" dirty="0" err="1" smtClean="0"/>
              <a:t>системата</a:t>
            </a:r>
            <a:r>
              <a:rPr lang="ru-RU" dirty="0" smtClean="0"/>
              <a:t> </a:t>
            </a:r>
            <a:r>
              <a:rPr lang="ru-RU" dirty="0" err="1" smtClean="0"/>
              <a:t>включва</a:t>
            </a:r>
            <a:r>
              <a:rPr lang="ru-RU" dirty="0" smtClean="0"/>
              <a:t> модели за потребители, роли и права, </a:t>
            </a:r>
            <a:r>
              <a:rPr lang="ru-RU" dirty="0" err="1" smtClean="0"/>
              <a:t>както</a:t>
            </a:r>
            <a:r>
              <a:rPr lang="ru-RU" dirty="0" smtClean="0"/>
              <a:t> и логика за </a:t>
            </a:r>
            <a:r>
              <a:rPr lang="ru-RU" dirty="0" err="1" smtClean="0"/>
              <a:t>удостоверяване</a:t>
            </a:r>
            <a:r>
              <a:rPr lang="ru-RU" dirty="0" smtClean="0"/>
              <a:t> и </a:t>
            </a:r>
            <a:r>
              <a:rPr lang="ru-RU" dirty="0" err="1" smtClean="0"/>
              <a:t>контрол</a:t>
            </a:r>
            <a:r>
              <a:rPr lang="ru-RU" dirty="0" smtClean="0"/>
              <a:t> на </a:t>
            </a:r>
            <a:r>
              <a:rPr lang="ru-RU" dirty="0" err="1" smtClean="0"/>
              <a:t>достъпа</a:t>
            </a:r>
            <a:r>
              <a:rPr lang="ru-RU" dirty="0" smtClean="0"/>
              <a:t>. </a:t>
            </a:r>
            <a:r>
              <a:rPr lang="ru-RU" dirty="0" err="1" smtClean="0"/>
              <a:t>Данните</a:t>
            </a:r>
            <a:r>
              <a:rPr lang="ru-RU" dirty="0" smtClean="0"/>
              <a:t> се </a:t>
            </a:r>
            <a:r>
              <a:rPr lang="ru-RU" dirty="0" err="1" smtClean="0"/>
              <a:t>съхраняват</a:t>
            </a:r>
            <a:r>
              <a:rPr lang="ru-RU" dirty="0" smtClean="0"/>
              <a:t> в </a:t>
            </a:r>
            <a:r>
              <a:rPr lang="ru-RU" dirty="0" err="1" smtClean="0"/>
              <a:t>релационна</a:t>
            </a:r>
            <a:r>
              <a:rPr lang="ru-RU" dirty="0" smtClean="0"/>
              <a:t> база </a:t>
            </a:r>
            <a:r>
              <a:rPr lang="ru-RU" dirty="0" err="1" smtClean="0"/>
              <a:t>данни</a:t>
            </a:r>
            <a:r>
              <a:rPr lang="ru-RU" dirty="0" smtClean="0"/>
              <a:t> (например </a:t>
            </a:r>
            <a:r>
              <a:rPr lang="ru-RU" dirty="0" err="1" smtClean="0"/>
              <a:t>PostgreSQL</a:t>
            </a:r>
            <a:r>
              <a:rPr lang="ru-RU" dirty="0" smtClean="0"/>
              <a:t>), </a:t>
            </a:r>
            <a:r>
              <a:rPr lang="ru-RU" dirty="0" err="1" smtClean="0"/>
              <a:t>която</a:t>
            </a:r>
            <a:r>
              <a:rPr lang="ru-RU" dirty="0" smtClean="0"/>
              <a:t> </a:t>
            </a:r>
            <a:r>
              <a:rPr lang="ru-RU" dirty="0" err="1" smtClean="0"/>
              <a:t>поддържа</a:t>
            </a:r>
            <a:r>
              <a:rPr lang="ru-RU" dirty="0" smtClean="0"/>
              <a:t> </a:t>
            </a:r>
            <a:r>
              <a:rPr lang="ru-RU" dirty="0" err="1" smtClean="0"/>
              <a:t>връзки</a:t>
            </a:r>
            <a:r>
              <a:rPr lang="ru-RU" dirty="0" smtClean="0"/>
              <a:t> между </a:t>
            </a:r>
            <a:r>
              <a:rPr lang="ru-RU" dirty="0" err="1" smtClean="0"/>
              <a:t>таблиците</a:t>
            </a:r>
            <a:r>
              <a:rPr lang="ru-RU" dirty="0" smtClean="0"/>
              <a:t> и </a:t>
            </a:r>
            <a:r>
              <a:rPr lang="ru-RU" dirty="0" err="1" smtClean="0"/>
              <a:t>гарантира</a:t>
            </a:r>
            <a:r>
              <a:rPr lang="ru-RU" dirty="0" smtClean="0"/>
              <a:t> </a:t>
            </a:r>
            <a:r>
              <a:rPr lang="ru-RU" dirty="0" err="1" smtClean="0"/>
              <a:t>цялостност</a:t>
            </a:r>
            <a:r>
              <a:rPr lang="ru-RU" dirty="0" smtClean="0"/>
              <a:t> и </a:t>
            </a:r>
            <a:r>
              <a:rPr lang="ru-RU" dirty="0" err="1" smtClean="0"/>
              <a:t>сигурност</a:t>
            </a:r>
            <a:r>
              <a:rPr lang="ru-RU" dirty="0" smtClean="0"/>
              <a:t> на </a:t>
            </a:r>
            <a:r>
              <a:rPr lang="ru-RU" dirty="0" err="1" smtClean="0"/>
              <a:t>информацията</a:t>
            </a:r>
            <a:r>
              <a:rPr lang="ru-RU" dirty="0" smtClean="0"/>
              <a:t>. </a:t>
            </a:r>
            <a:r>
              <a:rPr lang="ru-RU" dirty="0" err="1" smtClean="0"/>
              <a:t>Клиентската</a:t>
            </a:r>
            <a:r>
              <a:rPr lang="ru-RU" dirty="0" smtClean="0"/>
              <a:t> част </a:t>
            </a:r>
            <a:r>
              <a:rPr lang="ru-RU" dirty="0" err="1" smtClean="0"/>
              <a:t>комуникира</a:t>
            </a:r>
            <a:r>
              <a:rPr lang="ru-RU" dirty="0" smtClean="0"/>
              <a:t> с </a:t>
            </a:r>
            <a:r>
              <a:rPr lang="ru-RU" dirty="0" err="1" smtClean="0"/>
              <a:t>сървъра</a:t>
            </a:r>
            <a:r>
              <a:rPr lang="ru-RU" dirty="0" smtClean="0"/>
              <a:t> чрез HTTP заявки, </a:t>
            </a:r>
            <a:r>
              <a:rPr lang="ru-RU" dirty="0" err="1" smtClean="0"/>
              <a:t>използвайки</a:t>
            </a:r>
            <a:r>
              <a:rPr lang="ru-RU" dirty="0" smtClean="0"/>
              <a:t> REST API или </a:t>
            </a:r>
            <a:r>
              <a:rPr lang="ru-RU" dirty="0" err="1" smtClean="0"/>
              <a:t>стандартни</a:t>
            </a:r>
            <a:r>
              <a:rPr lang="ru-RU" dirty="0" smtClean="0"/>
              <a:t> </a:t>
            </a:r>
            <a:r>
              <a:rPr lang="ru-RU" dirty="0" err="1" smtClean="0"/>
              <a:t>Django</a:t>
            </a:r>
            <a:r>
              <a:rPr lang="ru-RU" dirty="0" smtClean="0"/>
              <a:t> </a:t>
            </a:r>
            <a:r>
              <a:rPr lang="ru-RU" dirty="0" err="1" smtClean="0"/>
              <a:t>изгледи</a:t>
            </a:r>
            <a:r>
              <a:rPr lang="ru-RU" dirty="0" smtClean="0"/>
              <a:t>, </a:t>
            </a:r>
            <a:r>
              <a:rPr lang="ru-RU" dirty="0" err="1" smtClean="0"/>
              <a:t>като</a:t>
            </a:r>
            <a:r>
              <a:rPr lang="ru-RU" dirty="0" smtClean="0"/>
              <a:t> при успешна </a:t>
            </a:r>
            <a:r>
              <a:rPr lang="ru-RU" dirty="0" err="1" smtClean="0"/>
              <a:t>автентикация</a:t>
            </a:r>
            <a:r>
              <a:rPr lang="ru-RU" dirty="0" smtClean="0"/>
              <a:t> се </a:t>
            </a:r>
            <a:r>
              <a:rPr lang="ru-RU" dirty="0" err="1" smtClean="0"/>
              <a:t>използват</a:t>
            </a:r>
            <a:r>
              <a:rPr lang="ru-RU" dirty="0" smtClean="0"/>
              <a:t> </a:t>
            </a:r>
            <a:r>
              <a:rPr lang="ru-RU" dirty="0" err="1" smtClean="0"/>
              <a:t>бисквитки</a:t>
            </a:r>
            <a:r>
              <a:rPr lang="ru-RU" dirty="0" smtClean="0"/>
              <a:t> или JSON </a:t>
            </a:r>
            <a:r>
              <a:rPr lang="ru-RU" dirty="0" err="1" smtClean="0"/>
              <a:t>Web</a:t>
            </a:r>
            <a:r>
              <a:rPr lang="ru-RU" dirty="0" smtClean="0"/>
              <a:t> </a:t>
            </a:r>
            <a:r>
              <a:rPr lang="ru-RU" dirty="0" err="1" smtClean="0"/>
              <a:t>Tokens</a:t>
            </a:r>
            <a:r>
              <a:rPr lang="ru-RU" dirty="0" smtClean="0"/>
              <a:t> за </a:t>
            </a:r>
            <a:r>
              <a:rPr lang="ru-RU" dirty="0" err="1" smtClean="0"/>
              <a:t>удостоверяване</a:t>
            </a:r>
            <a:r>
              <a:rPr lang="ru-RU" dirty="0" smtClean="0"/>
              <a:t> на потребителя. </a:t>
            </a:r>
            <a:r>
              <a:rPr lang="ru-RU" dirty="0" err="1" smtClean="0"/>
              <a:t>Структурата</a:t>
            </a:r>
            <a:r>
              <a:rPr lang="ru-RU" dirty="0" smtClean="0"/>
              <a:t> е </a:t>
            </a:r>
            <a:r>
              <a:rPr lang="ru-RU" dirty="0" err="1" smtClean="0"/>
              <a:t>модулна</a:t>
            </a:r>
            <a:r>
              <a:rPr lang="ru-RU" dirty="0" smtClean="0"/>
              <a:t> и </a:t>
            </a:r>
            <a:r>
              <a:rPr lang="ru-RU" dirty="0" err="1" smtClean="0"/>
              <a:t>разширяема</a:t>
            </a:r>
            <a:r>
              <a:rPr lang="ru-RU" dirty="0" smtClean="0"/>
              <a:t>, </a:t>
            </a:r>
            <a:r>
              <a:rPr lang="ru-RU" dirty="0" err="1" smtClean="0"/>
              <a:t>което</a:t>
            </a:r>
            <a:r>
              <a:rPr lang="ru-RU" dirty="0" smtClean="0"/>
              <a:t> </a:t>
            </a:r>
            <a:r>
              <a:rPr lang="ru-RU" dirty="0" err="1" smtClean="0"/>
              <a:t>позволява</a:t>
            </a:r>
            <a:r>
              <a:rPr lang="ru-RU" dirty="0" smtClean="0"/>
              <a:t> </a:t>
            </a:r>
            <a:r>
              <a:rPr lang="ru-RU" dirty="0" err="1" smtClean="0"/>
              <a:t>лесно</a:t>
            </a:r>
            <a:r>
              <a:rPr lang="ru-RU" dirty="0" smtClean="0"/>
              <a:t> </a:t>
            </a:r>
            <a:r>
              <a:rPr lang="ru-RU" dirty="0" err="1" smtClean="0"/>
              <a:t>добавяне</a:t>
            </a:r>
            <a:r>
              <a:rPr lang="ru-RU" dirty="0" smtClean="0"/>
              <a:t> на нови функции и </a:t>
            </a:r>
            <a:r>
              <a:rPr lang="ru-RU" dirty="0" err="1" smtClean="0"/>
              <a:t>подобряване</a:t>
            </a:r>
            <a:r>
              <a:rPr lang="ru-RU" dirty="0" smtClean="0"/>
              <a:t> на </a:t>
            </a:r>
            <a:r>
              <a:rPr lang="ru-RU" dirty="0" err="1" smtClean="0"/>
              <a:t>сигурността</a:t>
            </a:r>
            <a:r>
              <a:rPr lang="ru-RU" dirty="0" smtClean="0"/>
              <a:t>.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5503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 err="1" smtClean="0"/>
              <a:t>днешно</a:t>
            </a:r>
            <a:r>
              <a:rPr lang="ru-RU" dirty="0" smtClean="0"/>
              <a:t> </a:t>
            </a:r>
            <a:r>
              <a:rPr lang="ru-RU" dirty="0" err="1" smtClean="0"/>
              <a:t>време</a:t>
            </a:r>
            <a:r>
              <a:rPr lang="ru-RU" dirty="0" smtClean="0"/>
              <a:t> </a:t>
            </a:r>
            <a:r>
              <a:rPr lang="ru-RU" dirty="0" err="1" smtClean="0"/>
              <a:t>уеб</a:t>
            </a:r>
            <a:r>
              <a:rPr lang="ru-RU" dirty="0" smtClean="0"/>
              <a:t> </a:t>
            </a:r>
            <a:r>
              <a:rPr lang="ru-RU" dirty="0" err="1" smtClean="0"/>
              <a:t>сигурността</a:t>
            </a:r>
            <a:r>
              <a:rPr lang="ru-RU" dirty="0" smtClean="0"/>
              <a:t> е </a:t>
            </a:r>
            <a:r>
              <a:rPr lang="ru-RU" dirty="0" err="1" smtClean="0"/>
              <a:t>едно</a:t>
            </a:r>
            <a:r>
              <a:rPr lang="ru-RU" dirty="0" smtClean="0"/>
              <a:t> от </a:t>
            </a:r>
            <a:r>
              <a:rPr lang="ru-RU" dirty="0" err="1" smtClean="0"/>
              <a:t>най-важните</a:t>
            </a:r>
            <a:r>
              <a:rPr lang="ru-RU" dirty="0" smtClean="0"/>
              <a:t> </a:t>
            </a:r>
            <a:r>
              <a:rPr lang="ru-RU" dirty="0" err="1" smtClean="0"/>
              <a:t>неща</a:t>
            </a:r>
            <a:r>
              <a:rPr lang="ru-RU" dirty="0" smtClean="0"/>
              <a:t>, </a:t>
            </a:r>
            <a:r>
              <a:rPr lang="ru-RU" dirty="0" err="1" smtClean="0"/>
              <a:t>когато</a:t>
            </a:r>
            <a:r>
              <a:rPr lang="ru-RU" dirty="0" smtClean="0"/>
              <a:t> говорим за защита на </a:t>
            </a:r>
            <a:r>
              <a:rPr lang="ru-RU" dirty="0" err="1" smtClean="0"/>
              <a:t>личните</a:t>
            </a:r>
            <a:r>
              <a:rPr lang="ru-RU" dirty="0" smtClean="0"/>
              <a:t> </a:t>
            </a:r>
            <a:r>
              <a:rPr lang="ru-RU" dirty="0" err="1" smtClean="0"/>
              <a:t>данни</a:t>
            </a:r>
            <a:r>
              <a:rPr lang="ru-RU" dirty="0" smtClean="0"/>
              <a:t> и </a:t>
            </a:r>
            <a:r>
              <a:rPr lang="ru-RU" dirty="0" err="1" smtClean="0"/>
              <a:t>гарантиране</a:t>
            </a:r>
            <a:r>
              <a:rPr lang="ru-RU" dirty="0" smtClean="0"/>
              <a:t> на </a:t>
            </a:r>
            <a:r>
              <a:rPr lang="ru-RU" dirty="0" err="1" smtClean="0"/>
              <a:t>поверителността</a:t>
            </a:r>
            <a:r>
              <a:rPr lang="ru-RU" dirty="0" smtClean="0"/>
              <a:t> в интернет. </a:t>
            </a:r>
            <a:r>
              <a:rPr lang="ru-RU" dirty="0" err="1" smtClean="0"/>
              <a:t>Всеки</a:t>
            </a:r>
            <a:r>
              <a:rPr lang="ru-RU" dirty="0" smtClean="0"/>
              <a:t> </a:t>
            </a:r>
            <a:r>
              <a:rPr lang="ru-RU" dirty="0" err="1" smtClean="0"/>
              <a:t>ден</a:t>
            </a:r>
            <a:r>
              <a:rPr lang="ru-RU" dirty="0" smtClean="0"/>
              <a:t> </a:t>
            </a:r>
            <a:r>
              <a:rPr lang="ru-RU" dirty="0" err="1" smtClean="0"/>
              <a:t>ние</a:t>
            </a:r>
            <a:r>
              <a:rPr lang="ru-RU" dirty="0" smtClean="0"/>
              <a:t> </a:t>
            </a:r>
            <a:r>
              <a:rPr lang="ru-RU" dirty="0" err="1" smtClean="0"/>
              <a:t>използваме</a:t>
            </a:r>
            <a:r>
              <a:rPr lang="ru-RU" dirty="0" smtClean="0"/>
              <a:t> </a:t>
            </a:r>
            <a:r>
              <a:rPr lang="ru-RU" dirty="0" err="1" smtClean="0"/>
              <a:t>различни</a:t>
            </a:r>
            <a:r>
              <a:rPr lang="ru-RU" dirty="0" smtClean="0"/>
              <a:t> </a:t>
            </a:r>
            <a:r>
              <a:rPr lang="ru-RU" dirty="0" err="1" smtClean="0"/>
              <a:t>уеб</a:t>
            </a:r>
            <a:r>
              <a:rPr lang="ru-RU" dirty="0" smtClean="0"/>
              <a:t> приложения и </a:t>
            </a:r>
            <a:r>
              <a:rPr lang="ru-RU" dirty="0" err="1" smtClean="0"/>
              <a:t>сайтове</a:t>
            </a:r>
            <a:r>
              <a:rPr lang="ru-RU" dirty="0" smtClean="0"/>
              <a:t>, и за да </a:t>
            </a:r>
            <a:r>
              <a:rPr lang="ru-RU" dirty="0" err="1" smtClean="0"/>
              <a:t>сме</a:t>
            </a:r>
            <a:r>
              <a:rPr lang="ru-RU" dirty="0" smtClean="0"/>
              <a:t> </a:t>
            </a:r>
            <a:r>
              <a:rPr lang="ru-RU" dirty="0" err="1" smtClean="0"/>
              <a:t>сигурни</a:t>
            </a:r>
            <a:r>
              <a:rPr lang="ru-RU" dirty="0" smtClean="0"/>
              <a:t>, че само </a:t>
            </a:r>
            <a:r>
              <a:rPr lang="ru-RU" dirty="0" err="1" smtClean="0"/>
              <a:t>упълномощените</a:t>
            </a:r>
            <a:r>
              <a:rPr lang="ru-RU" dirty="0" smtClean="0"/>
              <a:t> хора </a:t>
            </a:r>
            <a:r>
              <a:rPr lang="ru-RU" dirty="0" err="1" smtClean="0"/>
              <a:t>имат</a:t>
            </a:r>
            <a:r>
              <a:rPr lang="ru-RU" dirty="0" smtClean="0"/>
              <a:t> </a:t>
            </a:r>
            <a:r>
              <a:rPr lang="ru-RU" dirty="0" err="1" smtClean="0"/>
              <a:t>достъп</a:t>
            </a:r>
            <a:r>
              <a:rPr lang="ru-RU" dirty="0" smtClean="0"/>
              <a:t> до </a:t>
            </a:r>
            <a:r>
              <a:rPr lang="ru-RU" dirty="0" err="1" smtClean="0"/>
              <a:t>тях</a:t>
            </a:r>
            <a:r>
              <a:rPr lang="ru-RU" dirty="0" smtClean="0"/>
              <a:t>, се </a:t>
            </a:r>
            <a:r>
              <a:rPr lang="ru-RU" dirty="0" err="1" smtClean="0"/>
              <a:t>използват</a:t>
            </a:r>
            <a:r>
              <a:rPr lang="ru-RU" dirty="0" smtClean="0"/>
              <a:t> </a:t>
            </a:r>
            <a:r>
              <a:rPr lang="ru-RU" dirty="0" err="1" smtClean="0"/>
              <a:t>различни</a:t>
            </a:r>
            <a:r>
              <a:rPr lang="ru-RU" dirty="0" smtClean="0"/>
              <a:t> </a:t>
            </a:r>
            <a:r>
              <a:rPr lang="ru-RU" dirty="0" err="1" smtClean="0"/>
              <a:t>методи</a:t>
            </a:r>
            <a:r>
              <a:rPr lang="ru-RU" dirty="0" smtClean="0"/>
              <a:t> за </a:t>
            </a:r>
            <a:r>
              <a:rPr lang="ru-RU" dirty="0" err="1" smtClean="0"/>
              <a:t>удостоверяване</a:t>
            </a:r>
            <a:r>
              <a:rPr lang="ru-RU" dirty="0" smtClean="0"/>
              <a:t> и </a:t>
            </a:r>
            <a:r>
              <a:rPr lang="ru-RU" dirty="0" err="1" smtClean="0"/>
              <a:t>оторизация</a:t>
            </a:r>
            <a:r>
              <a:rPr lang="ru-RU" dirty="0" smtClean="0"/>
              <a:t>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0850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Удостоверяването</a:t>
            </a:r>
            <a:r>
              <a:rPr lang="ru-RU" dirty="0" smtClean="0"/>
              <a:t> е </a:t>
            </a:r>
            <a:r>
              <a:rPr lang="ru-RU" dirty="0" err="1" smtClean="0"/>
              <a:t>процесът</a:t>
            </a:r>
            <a:r>
              <a:rPr lang="ru-RU" dirty="0" smtClean="0"/>
              <a:t>, чрез </a:t>
            </a:r>
            <a:r>
              <a:rPr lang="ru-RU" dirty="0" err="1" smtClean="0"/>
              <a:t>който</a:t>
            </a:r>
            <a:r>
              <a:rPr lang="ru-RU" dirty="0" smtClean="0"/>
              <a:t> </a:t>
            </a:r>
            <a:r>
              <a:rPr lang="ru-RU" dirty="0" err="1" smtClean="0"/>
              <a:t>системата</a:t>
            </a:r>
            <a:r>
              <a:rPr lang="ru-RU" dirty="0" smtClean="0"/>
              <a:t> </a:t>
            </a:r>
            <a:r>
              <a:rPr lang="ru-RU" dirty="0" err="1" smtClean="0"/>
              <a:t>проверява</a:t>
            </a:r>
            <a:r>
              <a:rPr lang="ru-RU" dirty="0" smtClean="0"/>
              <a:t> кой си </a:t>
            </a:r>
            <a:r>
              <a:rPr lang="ru-RU" dirty="0" err="1" smtClean="0"/>
              <a:t>ти</a:t>
            </a:r>
            <a:r>
              <a:rPr lang="ru-RU" dirty="0" smtClean="0"/>
              <a:t>. </a:t>
            </a:r>
            <a:r>
              <a:rPr lang="ru-RU" dirty="0" err="1" smtClean="0"/>
              <a:t>Обикновено</a:t>
            </a:r>
            <a:r>
              <a:rPr lang="ru-RU" dirty="0" smtClean="0"/>
              <a:t> </a:t>
            </a:r>
            <a:r>
              <a:rPr lang="ru-RU" dirty="0" err="1" smtClean="0"/>
              <a:t>това</a:t>
            </a:r>
            <a:r>
              <a:rPr lang="ru-RU" dirty="0" smtClean="0"/>
              <a:t> става чрез </a:t>
            </a:r>
            <a:r>
              <a:rPr lang="ru-RU" dirty="0" err="1" smtClean="0"/>
              <a:t>въвеждане</a:t>
            </a:r>
            <a:r>
              <a:rPr lang="ru-RU" dirty="0" smtClean="0"/>
              <a:t> на </a:t>
            </a:r>
            <a:r>
              <a:rPr lang="ru-RU" dirty="0" err="1" smtClean="0"/>
              <a:t>потребителско</a:t>
            </a:r>
            <a:r>
              <a:rPr lang="ru-RU" dirty="0" smtClean="0"/>
              <a:t> </a:t>
            </a:r>
            <a:r>
              <a:rPr lang="ru-RU" dirty="0" err="1" smtClean="0"/>
              <a:t>име</a:t>
            </a:r>
            <a:r>
              <a:rPr lang="ru-RU" dirty="0" smtClean="0"/>
              <a:t> и </a:t>
            </a:r>
            <a:r>
              <a:rPr lang="ru-RU" dirty="0" err="1" smtClean="0"/>
              <a:t>парола</a:t>
            </a:r>
            <a:r>
              <a:rPr lang="ru-RU" dirty="0" smtClean="0"/>
              <a:t>, но </a:t>
            </a:r>
            <a:r>
              <a:rPr lang="ru-RU" dirty="0" err="1" smtClean="0"/>
              <a:t>има</a:t>
            </a:r>
            <a:r>
              <a:rPr lang="ru-RU" dirty="0" smtClean="0"/>
              <a:t> и </a:t>
            </a:r>
            <a:r>
              <a:rPr lang="ru-RU" dirty="0" err="1" smtClean="0"/>
              <a:t>по-сложни</a:t>
            </a:r>
            <a:r>
              <a:rPr lang="ru-RU" dirty="0" smtClean="0"/>
              <a:t> начини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двуфакторна</a:t>
            </a:r>
            <a:r>
              <a:rPr lang="ru-RU" dirty="0" smtClean="0"/>
              <a:t> идентификация, </a:t>
            </a:r>
            <a:r>
              <a:rPr lang="ru-RU" dirty="0" err="1" smtClean="0"/>
              <a:t>където</a:t>
            </a:r>
            <a:r>
              <a:rPr lang="ru-RU" dirty="0" smtClean="0"/>
              <a:t> </a:t>
            </a:r>
            <a:r>
              <a:rPr lang="ru-RU" dirty="0" err="1" smtClean="0"/>
              <a:t>трябва</a:t>
            </a:r>
            <a:r>
              <a:rPr lang="ru-RU" dirty="0" smtClean="0"/>
              <a:t> да </a:t>
            </a:r>
            <a:r>
              <a:rPr lang="ru-RU" dirty="0" err="1" smtClean="0"/>
              <a:t>въведеш</a:t>
            </a:r>
            <a:r>
              <a:rPr lang="ru-RU" dirty="0" smtClean="0"/>
              <a:t> код, </a:t>
            </a:r>
            <a:r>
              <a:rPr lang="ru-RU" dirty="0" err="1" smtClean="0"/>
              <a:t>изпратен</a:t>
            </a:r>
            <a:r>
              <a:rPr lang="ru-RU" dirty="0" smtClean="0"/>
              <a:t> по SMS, или </a:t>
            </a:r>
            <a:r>
              <a:rPr lang="ru-RU" dirty="0" err="1" smtClean="0"/>
              <a:t>биометрични</a:t>
            </a:r>
            <a:r>
              <a:rPr lang="ru-RU" dirty="0" smtClean="0"/>
              <a:t> </a:t>
            </a:r>
            <a:r>
              <a:rPr lang="ru-RU" dirty="0" err="1" smtClean="0"/>
              <a:t>данни</a:t>
            </a:r>
            <a:r>
              <a:rPr lang="ru-RU" dirty="0" smtClean="0"/>
              <a:t>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пръстов</a:t>
            </a:r>
            <a:r>
              <a:rPr lang="ru-RU" dirty="0" smtClean="0"/>
              <a:t> </a:t>
            </a:r>
            <a:r>
              <a:rPr lang="ru-RU" dirty="0" err="1" smtClean="0"/>
              <a:t>отпечатък</a:t>
            </a:r>
            <a:r>
              <a:rPr lang="ru-RU" dirty="0" smtClean="0"/>
              <a:t>. </a:t>
            </a:r>
            <a:r>
              <a:rPr lang="ru-RU" dirty="0" err="1" smtClean="0"/>
              <a:t>Важното</a:t>
            </a:r>
            <a:r>
              <a:rPr lang="ru-RU" dirty="0" smtClean="0"/>
              <a:t> е </a:t>
            </a:r>
            <a:r>
              <a:rPr lang="ru-RU" dirty="0" err="1" smtClean="0"/>
              <a:t>потребителят</a:t>
            </a:r>
            <a:r>
              <a:rPr lang="ru-RU" dirty="0" smtClean="0"/>
              <a:t> да </a:t>
            </a:r>
            <a:r>
              <a:rPr lang="ru-RU" dirty="0" err="1" smtClean="0"/>
              <a:t>докаже</a:t>
            </a:r>
            <a:r>
              <a:rPr lang="ru-RU" dirty="0" smtClean="0"/>
              <a:t>, че именно той е </a:t>
            </a:r>
            <a:r>
              <a:rPr lang="ru-RU" dirty="0" err="1" smtClean="0"/>
              <a:t>човека</a:t>
            </a:r>
            <a:r>
              <a:rPr lang="ru-RU" dirty="0" smtClean="0"/>
              <a:t>, </a:t>
            </a:r>
            <a:r>
              <a:rPr lang="ru-RU" dirty="0" err="1" smtClean="0"/>
              <a:t>който</a:t>
            </a:r>
            <a:r>
              <a:rPr lang="ru-RU" dirty="0" smtClean="0"/>
              <a:t> иска </a:t>
            </a:r>
            <a:r>
              <a:rPr lang="ru-RU" dirty="0" err="1" smtClean="0"/>
              <a:t>достъп</a:t>
            </a:r>
            <a:r>
              <a:rPr lang="ru-RU" dirty="0" smtClean="0"/>
              <a:t>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617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След </a:t>
            </a:r>
            <a:r>
              <a:rPr lang="ru-RU" dirty="0" err="1" smtClean="0"/>
              <a:t>като</a:t>
            </a:r>
            <a:r>
              <a:rPr lang="ru-RU" dirty="0" smtClean="0"/>
              <a:t> удостоверим потребителя, </a:t>
            </a:r>
            <a:r>
              <a:rPr lang="ru-RU" dirty="0" err="1" smtClean="0"/>
              <a:t>идва</a:t>
            </a:r>
            <a:r>
              <a:rPr lang="ru-RU" dirty="0" smtClean="0"/>
              <a:t> </a:t>
            </a:r>
            <a:r>
              <a:rPr lang="ru-RU" dirty="0" err="1" smtClean="0"/>
              <a:t>ред</a:t>
            </a:r>
            <a:r>
              <a:rPr lang="ru-RU" dirty="0" smtClean="0"/>
              <a:t> на </a:t>
            </a:r>
            <a:r>
              <a:rPr lang="ru-RU" dirty="0" err="1" smtClean="0"/>
              <a:t>оторизацията</a:t>
            </a:r>
            <a:r>
              <a:rPr lang="ru-RU" dirty="0" smtClean="0"/>
              <a:t>. </a:t>
            </a:r>
            <a:r>
              <a:rPr lang="ru-RU" dirty="0" err="1" smtClean="0"/>
              <a:t>Тя</a:t>
            </a:r>
            <a:r>
              <a:rPr lang="ru-RU" dirty="0" smtClean="0"/>
              <a:t> </a:t>
            </a:r>
            <a:r>
              <a:rPr lang="ru-RU" dirty="0" err="1" smtClean="0"/>
              <a:t>определя</a:t>
            </a:r>
            <a:r>
              <a:rPr lang="ru-RU" dirty="0" smtClean="0"/>
              <a:t> </a:t>
            </a:r>
            <a:r>
              <a:rPr lang="ru-RU" dirty="0" err="1" smtClean="0"/>
              <a:t>какви</a:t>
            </a:r>
            <a:r>
              <a:rPr lang="ru-RU" dirty="0" smtClean="0"/>
              <a:t> </a:t>
            </a:r>
            <a:r>
              <a:rPr lang="ru-RU" dirty="0" err="1" smtClean="0"/>
              <a:t>ресурси</a:t>
            </a:r>
            <a:r>
              <a:rPr lang="ru-RU" dirty="0" smtClean="0"/>
              <a:t> или действия </a:t>
            </a:r>
            <a:r>
              <a:rPr lang="ru-RU" dirty="0" err="1" smtClean="0"/>
              <a:t>му</a:t>
            </a:r>
            <a:r>
              <a:rPr lang="ru-RU" dirty="0" smtClean="0"/>
              <a:t> </a:t>
            </a:r>
            <a:r>
              <a:rPr lang="ru-RU" dirty="0" err="1" smtClean="0"/>
              <a:t>позволяваме</a:t>
            </a:r>
            <a:r>
              <a:rPr lang="ru-RU" dirty="0" smtClean="0"/>
              <a:t> да </a:t>
            </a:r>
            <a:r>
              <a:rPr lang="ru-RU" dirty="0" err="1" smtClean="0"/>
              <a:t>извърши</a:t>
            </a:r>
            <a:r>
              <a:rPr lang="ru-RU" dirty="0" smtClean="0"/>
              <a:t>. Например, </a:t>
            </a:r>
            <a:r>
              <a:rPr lang="ru-RU" dirty="0" err="1" smtClean="0"/>
              <a:t>някой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да </a:t>
            </a:r>
            <a:r>
              <a:rPr lang="ru-RU" dirty="0" err="1" smtClean="0"/>
              <a:t>има</a:t>
            </a:r>
            <a:r>
              <a:rPr lang="ru-RU" dirty="0" smtClean="0"/>
              <a:t> право само да </a:t>
            </a:r>
            <a:r>
              <a:rPr lang="ru-RU" dirty="0" err="1" smtClean="0"/>
              <a:t>гледа</a:t>
            </a:r>
            <a:r>
              <a:rPr lang="ru-RU" dirty="0" smtClean="0"/>
              <a:t> </a:t>
            </a:r>
            <a:r>
              <a:rPr lang="ru-RU" dirty="0" err="1" smtClean="0"/>
              <a:t>данни</a:t>
            </a:r>
            <a:r>
              <a:rPr lang="ru-RU" dirty="0" smtClean="0"/>
              <a:t>, а друг – да </a:t>
            </a:r>
            <a:r>
              <a:rPr lang="ru-RU" dirty="0" err="1" smtClean="0"/>
              <a:t>ги</a:t>
            </a:r>
            <a:r>
              <a:rPr lang="ru-RU" dirty="0" smtClean="0"/>
              <a:t> </a:t>
            </a:r>
            <a:r>
              <a:rPr lang="ru-RU" dirty="0" err="1" smtClean="0"/>
              <a:t>редактира</a:t>
            </a:r>
            <a:r>
              <a:rPr lang="ru-RU" dirty="0" smtClean="0"/>
              <a:t> или </a:t>
            </a:r>
            <a:r>
              <a:rPr lang="ru-RU" dirty="0" err="1" smtClean="0"/>
              <a:t>изтрива</a:t>
            </a:r>
            <a:r>
              <a:rPr lang="ru-RU" dirty="0" smtClean="0"/>
              <a:t>. </a:t>
            </a:r>
            <a:r>
              <a:rPr lang="ru-RU" dirty="0" err="1" smtClean="0"/>
              <a:t>Влезлият</a:t>
            </a:r>
            <a:r>
              <a:rPr lang="ru-RU" dirty="0" smtClean="0"/>
              <a:t> в </a:t>
            </a:r>
            <a:r>
              <a:rPr lang="ru-RU" dirty="0" err="1" smtClean="0"/>
              <a:t>системата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да </a:t>
            </a:r>
            <a:r>
              <a:rPr lang="ru-RU" dirty="0" err="1" smtClean="0"/>
              <a:t>има</a:t>
            </a:r>
            <a:r>
              <a:rPr lang="ru-RU" dirty="0" smtClean="0"/>
              <a:t> </a:t>
            </a:r>
            <a:r>
              <a:rPr lang="ru-RU" dirty="0" err="1" smtClean="0"/>
              <a:t>различни</a:t>
            </a:r>
            <a:r>
              <a:rPr lang="ru-RU" dirty="0" smtClean="0"/>
              <a:t> роли: гост, </a:t>
            </a:r>
            <a:r>
              <a:rPr lang="ru-RU" dirty="0" err="1" smtClean="0"/>
              <a:t>обикновен</a:t>
            </a:r>
            <a:r>
              <a:rPr lang="ru-RU" dirty="0" smtClean="0"/>
              <a:t> </a:t>
            </a:r>
            <a:r>
              <a:rPr lang="ru-RU" dirty="0" err="1" smtClean="0"/>
              <a:t>потребител</a:t>
            </a:r>
            <a:r>
              <a:rPr lang="ru-RU" dirty="0" smtClean="0"/>
              <a:t> или администратор. Всяка роля </a:t>
            </a:r>
            <a:r>
              <a:rPr lang="ru-RU" dirty="0" err="1" smtClean="0"/>
              <a:t>има</a:t>
            </a:r>
            <a:r>
              <a:rPr lang="ru-RU" dirty="0" smtClean="0"/>
              <a:t> </a:t>
            </a:r>
            <a:r>
              <a:rPr lang="ru-RU" dirty="0" err="1" smtClean="0"/>
              <a:t>различни</a:t>
            </a:r>
            <a:r>
              <a:rPr lang="ru-RU" dirty="0" smtClean="0"/>
              <a:t> права,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това</a:t>
            </a:r>
            <a:r>
              <a:rPr lang="ru-RU" dirty="0" smtClean="0"/>
              <a:t> се </a:t>
            </a:r>
            <a:r>
              <a:rPr lang="ru-RU" dirty="0" err="1" smtClean="0"/>
              <a:t>нарича</a:t>
            </a:r>
            <a:r>
              <a:rPr lang="ru-RU" dirty="0" smtClean="0"/>
              <a:t> </a:t>
            </a:r>
            <a:r>
              <a:rPr lang="ru-RU" dirty="0" err="1" smtClean="0"/>
              <a:t>ролеви</a:t>
            </a:r>
            <a:r>
              <a:rPr lang="ru-RU" dirty="0" smtClean="0"/>
              <a:t> </a:t>
            </a:r>
            <a:r>
              <a:rPr lang="ru-RU" dirty="0" err="1" smtClean="0"/>
              <a:t>базиран</a:t>
            </a:r>
            <a:r>
              <a:rPr lang="ru-RU" dirty="0" smtClean="0"/>
              <a:t> </a:t>
            </a:r>
            <a:r>
              <a:rPr lang="ru-RU" dirty="0" err="1" smtClean="0"/>
              <a:t>достъп</a:t>
            </a:r>
            <a:r>
              <a:rPr lang="ru-RU" dirty="0" smtClean="0"/>
              <a:t>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6037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</a:t>
            </a:r>
            <a:r>
              <a:rPr lang="ru-RU" dirty="0" err="1" smtClean="0"/>
              <a:t>реализацията</a:t>
            </a:r>
            <a:r>
              <a:rPr lang="ru-RU" dirty="0" smtClean="0"/>
              <a:t> на </a:t>
            </a:r>
            <a:r>
              <a:rPr lang="ru-RU" dirty="0" err="1" smtClean="0"/>
              <a:t>уеб</a:t>
            </a:r>
            <a:r>
              <a:rPr lang="ru-RU" dirty="0" smtClean="0"/>
              <a:t> приложения </a:t>
            </a:r>
            <a:r>
              <a:rPr lang="ru-RU" dirty="0" err="1" smtClean="0"/>
              <a:t>тези</a:t>
            </a:r>
            <a:r>
              <a:rPr lang="ru-RU" dirty="0" smtClean="0"/>
              <a:t> </a:t>
            </a:r>
            <a:r>
              <a:rPr lang="ru-RU" dirty="0" err="1" smtClean="0"/>
              <a:t>процеси</a:t>
            </a:r>
            <a:r>
              <a:rPr lang="ru-RU" dirty="0" smtClean="0"/>
              <a:t> </a:t>
            </a:r>
            <a:r>
              <a:rPr lang="ru-RU" dirty="0" err="1" smtClean="0"/>
              <a:t>обикновено</a:t>
            </a:r>
            <a:r>
              <a:rPr lang="ru-RU" dirty="0" smtClean="0"/>
              <a:t> се </a:t>
            </a:r>
            <a:r>
              <a:rPr lang="ru-RU" dirty="0" err="1" smtClean="0"/>
              <a:t>грижат</a:t>
            </a:r>
            <a:r>
              <a:rPr lang="ru-RU" dirty="0" smtClean="0"/>
              <a:t> за </a:t>
            </a:r>
            <a:r>
              <a:rPr lang="ru-RU" dirty="0" err="1" smtClean="0"/>
              <a:t>тях</a:t>
            </a:r>
            <a:r>
              <a:rPr lang="ru-RU" dirty="0" smtClean="0"/>
              <a:t> с </a:t>
            </a:r>
            <a:r>
              <a:rPr lang="ru-RU" dirty="0" err="1" smtClean="0"/>
              <a:t>помощта</a:t>
            </a:r>
            <a:r>
              <a:rPr lang="ru-RU" dirty="0" smtClean="0"/>
              <a:t> на </a:t>
            </a:r>
            <a:r>
              <a:rPr lang="ru-RU" dirty="0" err="1" smtClean="0"/>
              <a:t>специални</a:t>
            </a:r>
            <a:r>
              <a:rPr lang="ru-RU" dirty="0" smtClean="0"/>
              <a:t> </a:t>
            </a:r>
            <a:r>
              <a:rPr lang="ru-RU" dirty="0" err="1" smtClean="0"/>
              <a:t>протоколи</a:t>
            </a:r>
            <a:r>
              <a:rPr lang="ru-RU" dirty="0" smtClean="0"/>
              <a:t> и технологии. Например, </a:t>
            </a:r>
            <a:r>
              <a:rPr lang="ru-RU" dirty="0" err="1" smtClean="0"/>
              <a:t>използваме</a:t>
            </a:r>
            <a:r>
              <a:rPr lang="ru-RU" dirty="0" smtClean="0"/>
              <a:t> </a:t>
            </a:r>
            <a:r>
              <a:rPr lang="ru-RU" dirty="0" err="1" smtClean="0"/>
              <a:t>бисквитки</a:t>
            </a:r>
            <a:r>
              <a:rPr lang="ru-RU" dirty="0" smtClean="0"/>
              <a:t> или JSON </a:t>
            </a:r>
            <a:r>
              <a:rPr lang="ru-RU" dirty="0" err="1" smtClean="0"/>
              <a:t>Web</a:t>
            </a:r>
            <a:r>
              <a:rPr lang="ru-RU" dirty="0" smtClean="0"/>
              <a:t> </a:t>
            </a:r>
            <a:r>
              <a:rPr lang="ru-RU" dirty="0" err="1" smtClean="0"/>
              <a:t>Token</a:t>
            </a:r>
            <a:r>
              <a:rPr lang="ru-RU" dirty="0" smtClean="0"/>
              <a:t>, за да запомним кой е </a:t>
            </a:r>
            <a:r>
              <a:rPr lang="ru-RU" dirty="0" err="1" smtClean="0"/>
              <a:t>влязъл</a:t>
            </a:r>
            <a:r>
              <a:rPr lang="ru-RU" dirty="0" smtClean="0"/>
              <a:t> и </a:t>
            </a:r>
            <a:r>
              <a:rPr lang="ru-RU" dirty="0" err="1" smtClean="0"/>
              <a:t>какви</a:t>
            </a:r>
            <a:r>
              <a:rPr lang="ru-RU" dirty="0" smtClean="0"/>
              <a:t> права </a:t>
            </a:r>
            <a:r>
              <a:rPr lang="ru-RU" dirty="0" err="1" smtClean="0"/>
              <a:t>има</a:t>
            </a:r>
            <a:r>
              <a:rPr lang="ru-RU" dirty="0" smtClean="0"/>
              <a:t>. За </a:t>
            </a:r>
            <a:r>
              <a:rPr lang="ru-RU" dirty="0" err="1" smtClean="0"/>
              <a:t>по-сигурна</a:t>
            </a:r>
            <a:r>
              <a:rPr lang="ru-RU" dirty="0" smtClean="0"/>
              <a:t> </a:t>
            </a:r>
            <a:r>
              <a:rPr lang="ru-RU" dirty="0" err="1" smtClean="0"/>
              <a:t>комуникация</a:t>
            </a:r>
            <a:r>
              <a:rPr lang="ru-RU" dirty="0" smtClean="0"/>
              <a:t> </a:t>
            </a:r>
            <a:r>
              <a:rPr lang="ru-RU" dirty="0" err="1" smtClean="0"/>
              <a:t>често</a:t>
            </a:r>
            <a:r>
              <a:rPr lang="ru-RU" dirty="0" smtClean="0"/>
              <a:t> се </a:t>
            </a:r>
            <a:r>
              <a:rPr lang="ru-RU" dirty="0" err="1" smtClean="0"/>
              <a:t>ползват</a:t>
            </a:r>
            <a:r>
              <a:rPr lang="ru-RU" dirty="0" smtClean="0"/>
              <a:t> </a:t>
            </a:r>
            <a:r>
              <a:rPr lang="ru-RU" dirty="0" err="1" smtClean="0"/>
              <a:t>сертификати</a:t>
            </a:r>
            <a:r>
              <a:rPr lang="ru-RU" dirty="0" smtClean="0"/>
              <a:t> и </a:t>
            </a:r>
            <a:r>
              <a:rPr lang="ru-RU" dirty="0" err="1" smtClean="0"/>
              <a:t>различни</a:t>
            </a:r>
            <a:r>
              <a:rPr lang="ru-RU" dirty="0" smtClean="0"/>
              <a:t> </a:t>
            </a:r>
            <a:r>
              <a:rPr lang="ru-RU" dirty="0" err="1" smtClean="0"/>
              <a:t>стандарти</a:t>
            </a:r>
            <a:r>
              <a:rPr lang="ru-RU" dirty="0" smtClean="0"/>
              <a:t>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OAuth</a:t>
            </a:r>
            <a:r>
              <a:rPr lang="ru-RU" dirty="0" smtClean="0"/>
              <a:t> или SSO, </a:t>
            </a:r>
            <a:r>
              <a:rPr lang="ru-RU" dirty="0" err="1" smtClean="0"/>
              <a:t>които</a:t>
            </a:r>
            <a:r>
              <a:rPr lang="ru-RU" dirty="0" smtClean="0"/>
              <a:t> </a:t>
            </a:r>
            <a:r>
              <a:rPr lang="ru-RU" dirty="0" err="1" smtClean="0"/>
              <a:t>улесняват</a:t>
            </a:r>
            <a:r>
              <a:rPr lang="ru-RU" dirty="0" smtClean="0"/>
              <a:t> </a:t>
            </a:r>
            <a:r>
              <a:rPr lang="ru-RU" dirty="0" err="1" smtClean="0"/>
              <a:t>потребителите</a:t>
            </a:r>
            <a:r>
              <a:rPr lang="ru-RU" dirty="0" smtClean="0"/>
              <a:t> и </a:t>
            </a:r>
            <a:r>
              <a:rPr lang="ru-RU" dirty="0" err="1" smtClean="0"/>
              <a:t>същевременно</a:t>
            </a:r>
            <a:r>
              <a:rPr lang="ru-RU" dirty="0" smtClean="0"/>
              <a:t> </a:t>
            </a:r>
            <a:r>
              <a:rPr lang="ru-RU" dirty="0" err="1" smtClean="0"/>
              <a:t>изграждат</a:t>
            </a:r>
            <a:r>
              <a:rPr lang="ru-RU" dirty="0" smtClean="0"/>
              <a:t> </a:t>
            </a:r>
            <a:r>
              <a:rPr lang="ru-RU" dirty="0" err="1" smtClean="0"/>
              <a:t>надеждна</a:t>
            </a:r>
            <a:r>
              <a:rPr lang="ru-RU" dirty="0" smtClean="0"/>
              <a:t> защита.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3217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6.	</a:t>
            </a:r>
            <a:r>
              <a:rPr lang="ru-RU" dirty="0" err="1" smtClean="0"/>
              <a:t>Механизми</a:t>
            </a:r>
            <a:r>
              <a:rPr lang="ru-RU" dirty="0" smtClean="0"/>
              <a:t> и </a:t>
            </a:r>
            <a:r>
              <a:rPr lang="ru-RU" dirty="0" err="1" smtClean="0"/>
              <a:t>протоколи</a:t>
            </a:r>
            <a:r>
              <a:rPr lang="ru-RU" dirty="0" smtClean="0"/>
              <a:t> за </a:t>
            </a:r>
            <a:r>
              <a:rPr lang="ru-RU" dirty="0" err="1" smtClean="0"/>
              <a:t>удостоверяване</a:t>
            </a:r>
            <a:endParaRPr lang="ru-RU" dirty="0" smtClean="0"/>
          </a:p>
          <a:p>
            <a:r>
              <a:rPr lang="ru-RU" dirty="0" err="1" smtClean="0"/>
              <a:t>Въпреки</a:t>
            </a:r>
            <a:r>
              <a:rPr lang="ru-RU" dirty="0" smtClean="0"/>
              <a:t> </a:t>
            </a:r>
            <a:r>
              <a:rPr lang="ru-RU" dirty="0" err="1" smtClean="0"/>
              <a:t>това</a:t>
            </a:r>
            <a:r>
              <a:rPr lang="ru-RU" dirty="0" smtClean="0"/>
              <a:t>, интернет е </a:t>
            </a:r>
            <a:r>
              <a:rPr lang="ru-RU" dirty="0" err="1" smtClean="0"/>
              <a:t>пълен</a:t>
            </a:r>
            <a:r>
              <a:rPr lang="ru-RU" dirty="0" smtClean="0"/>
              <a:t> и с опасности. </a:t>
            </a:r>
            <a:r>
              <a:rPr lang="ru-RU" dirty="0" err="1" smtClean="0"/>
              <a:t>Лошите</a:t>
            </a:r>
            <a:r>
              <a:rPr lang="ru-RU" dirty="0" smtClean="0"/>
              <a:t> хора </a:t>
            </a:r>
            <a:r>
              <a:rPr lang="ru-RU" dirty="0" err="1" smtClean="0"/>
              <a:t>използват</a:t>
            </a:r>
            <a:r>
              <a:rPr lang="ru-RU" dirty="0" smtClean="0"/>
              <a:t> слабости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слаби</a:t>
            </a:r>
            <a:r>
              <a:rPr lang="ru-RU" dirty="0" smtClean="0"/>
              <a:t> пароли, SQL инжекции или XSS атаки, за да </a:t>
            </a:r>
            <a:r>
              <a:rPr lang="ru-RU" dirty="0" err="1" smtClean="0"/>
              <a:t>проникнат</a:t>
            </a:r>
            <a:r>
              <a:rPr lang="ru-RU" dirty="0" smtClean="0"/>
              <a:t> в </a:t>
            </a:r>
            <a:r>
              <a:rPr lang="ru-RU" dirty="0" err="1" smtClean="0"/>
              <a:t>системите</a:t>
            </a:r>
            <a:r>
              <a:rPr lang="ru-RU" dirty="0" smtClean="0"/>
              <a:t>. </a:t>
            </a:r>
            <a:r>
              <a:rPr lang="ru-RU" dirty="0" err="1" smtClean="0"/>
              <a:t>Затова</a:t>
            </a:r>
            <a:r>
              <a:rPr lang="ru-RU" dirty="0" smtClean="0"/>
              <a:t> е много важно </a:t>
            </a:r>
            <a:r>
              <a:rPr lang="ru-RU" dirty="0" err="1" smtClean="0"/>
              <a:t>всичко</a:t>
            </a:r>
            <a:r>
              <a:rPr lang="ru-RU" dirty="0" smtClean="0"/>
              <a:t> да се </a:t>
            </a:r>
            <a:r>
              <a:rPr lang="ru-RU" dirty="0" err="1" smtClean="0"/>
              <a:t>защитава</a:t>
            </a:r>
            <a:r>
              <a:rPr lang="ru-RU" dirty="0" smtClean="0"/>
              <a:t> </a:t>
            </a:r>
            <a:r>
              <a:rPr lang="ru-RU" dirty="0" err="1" smtClean="0"/>
              <a:t>правилно</a:t>
            </a:r>
            <a:r>
              <a:rPr lang="ru-RU" dirty="0" smtClean="0"/>
              <a:t>: да се </a:t>
            </a:r>
            <a:r>
              <a:rPr lang="ru-RU" dirty="0" err="1" smtClean="0"/>
              <a:t>използват</a:t>
            </a:r>
            <a:r>
              <a:rPr lang="ru-RU" dirty="0" smtClean="0"/>
              <a:t> </a:t>
            </a:r>
            <a:r>
              <a:rPr lang="ru-RU" dirty="0" err="1" smtClean="0"/>
              <a:t>силни</a:t>
            </a:r>
            <a:r>
              <a:rPr lang="ru-RU" dirty="0" smtClean="0"/>
              <a:t> пароли, </a:t>
            </a:r>
            <a:r>
              <a:rPr lang="ru-RU" dirty="0" err="1" smtClean="0"/>
              <a:t>криптиране</a:t>
            </a:r>
            <a:r>
              <a:rPr lang="ru-RU" dirty="0" smtClean="0"/>
              <a:t> и </a:t>
            </a:r>
            <a:r>
              <a:rPr lang="ru-RU" dirty="0" err="1" smtClean="0"/>
              <a:t>двуфакторна</a:t>
            </a:r>
            <a:r>
              <a:rPr lang="ru-RU" dirty="0" smtClean="0"/>
              <a:t> </a:t>
            </a:r>
            <a:r>
              <a:rPr lang="ru-RU" dirty="0" err="1" smtClean="0"/>
              <a:t>автентикация</a:t>
            </a:r>
            <a:r>
              <a:rPr lang="ru-RU" dirty="0" smtClean="0"/>
              <a:t>. </a:t>
            </a:r>
            <a:r>
              <a:rPr lang="ru-RU" dirty="0" err="1" smtClean="0"/>
              <a:t>Тази</a:t>
            </a:r>
            <a:r>
              <a:rPr lang="ru-RU" dirty="0" smtClean="0"/>
              <a:t> </a:t>
            </a:r>
            <a:r>
              <a:rPr lang="ru-RU" dirty="0" err="1" smtClean="0"/>
              <a:t>сигурност</a:t>
            </a:r>
            <a:r>
              <a:rPr lang="ru-RU" dirty="0" smtClean="0"/>
              <a:t> е важна не само за </a:t>
            </a:r>
            <a:r>
              <a:rPr lang="ru-RU" dirty="0" err="1" smtClean="0"/>
              <a:t>личната</a:t>
            </a:r>
            <a:r>
              <a:rPr lang="ru-RU" dirty="0" smtClean="0"/>
              <a:t> защита, но и за </a:t>
            </a:r>
            <a:r>
              <a:rPr lang="ru-RU" dirty="0" err="1" smtClean="0"/>
              <a:t>защитата</a:t>
            </a:r>
            <a:r>
              <a:rPr lang="ru-RU" dirty="0" smtClean="0"/>
              <a:t> на </a:t>
            </a:r>
            <a:r>
              <a:rPr lang="ru-RU" dirty="0" err="1" smtClean="0"/>
              <a:t>цялата</a:t>
            </a:r>
            <a:r>
              <a:rPr lang="ru-RU" dirty="0" smtClean="0"/>
              <a:t> система.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5495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7.	</a:t>
            </a:r>
            <a:r>
              <a:rPr lang="ru-RU" dirty="0" err="1" smtClean="0"/>
              <a:t>Типични</a:t>
            </a:r>
            <a:r>
              <a:rPr lang="ru-RU" dirty="0" smtClean="0"/>
              <a:t> уязвимости и </a:t>
            </a:r>
            <a:r>
              <a:rPr lang="ru-RU" dirty="0" err="1" smtClean="0"/>
              <a:t>добри</a:t>
            </a:r>
            <a:r>
              <a:rPr lang="ru-RU" dirty="0" smtClean="0"/>
              <a:t> практики</a:t>
            </a:r>
          </a:p>
          <a:p>
            <a:r>
              <a:rPr lang="ru-RU" dirty="0" smtClean="0"/>
              <a:t>Интернет </a:t>
            </a:r>
            <a:r>
              <a:rPr lang="ru-RU" dirty="0" err="1" smtClean="0"/>
              <a:t>системите</a:t>
            </a:r>
            <a:r>
              <a:rPr lang="ru-RU" dirty="0" smtClean="0"/>
              <a:t> </a:t>
            </a:r>
            <a:r>
              <a:rPr lang="ru-RU" dirty="0" err="1" smtClean="0"/>
              <a:t>често</a:t>
            </a:r>
            <a:r>
              <a:rPr lang="ru-RU" dirty="0" smtClean="0"/>
              <a:t> </a:t>
            </a:r>
            <a:r>
              <a:rPr lang="ru-RU" dirty="0" err="1" smtClean="0"/>
              <a:t>са</a:t>
            </a:r>
            <a:r>
              <a:rPr lang="ru-RU" dirty="0" smtClean="0"/>
              <a:t> </a:t>
            </a:r>
            <a:r>
              <a:rPr lang="ru-RU" dirty="0" err="1" smtClean="0"/>
              <a:t>уязвими</a:t>
            </a:r>
            <a:r>
              <a:rPr lang="ru-RU" dirty="0" smtClean="0"/>
              <a:t> </a:t>
            </a:r>
            <a:r>
              <a:rPr lang="ru-RU" dirty="0" err="1" smtClean="0"/>
              <a:t>към</a:t>
            </a:r>
            <a:r>
              <a:rPr lang="ru-RU" dirty="0" smtClean="0"/>
              <a:t> слабости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слаби</a:t>
            </a:r>
            <a:r>
              <a:rPr lang="ru-RU" dirty="0" smtClean="0"/>
              <a:t> пароли, SQL инжекции, XSS атаки и </a:t>
            </a:r>
            <a:r>
              <a:rPr lang="ru-RU" dirty="0" err="1" smtClean="0"/>
              <a:t>други</a:t>
            </a:r>
            <a:r>
              <a:rPr lang="ru-RU" dirty="0" smtClean="0"/>
              <a:t>. За да се </a:t>
            </a:r>
            <a:r>
              <a:rPr lang="ru-RU" dirty="0" err="1" smtClean="0"/>
              <a:t>предпазим</a:t>
            </a:r>
            <a:r>
              <a:rPr lang="ru-RU" dirty="0" smtClean="0"/>
              <a:t> от </a:t>
            </a:r>
            <a:r>
              <a:rPr lang="ru-RU" dirty="0" err="1" smtClean="0"/>
              <a:t>това</a:t>
            </a:r>
            <a:r>
              <a:rPr lang="ru-RU" dirty="0" smtClean="0"/>
              <a:t> , е важно да </a:t>
            </a:r>
            <a:r>
              <a:rPr lang="ru-RU" dirty="0" err="1" smtClean="0"/>
              <a:t>използваме</a:t>
            </a:r>
            <a:r>
              <a:rPr lang="ru-RU" dirty="0" smtClean="0"/>
              <a:t> </a:t>
            </a:r>
            <a:r>
              <a:rPr lang="ru-RU" dirty="0" err="1" smtClean="0"/>
              <a:t>силни</a:t>
            </a:r>
            <a:r>
              <a:rPr lang="ru-RU" dirty="0" smtClean="0"/>
              <a:t> пароли, </a:t>
            </a:r>
            <a:r>
              <a:rPr lang="ru-RU" dirty="0" err="1" smtClean="0"/>
              <a:t>криптиране</a:t>
            </a:r>
            <a:r>
              <a:rPr lang="ru-RU" dirty="0" smtClean="0"/>
              <a:t> и </a:t>
            </a:r>
            <a:r>
              <a:rPr lang="ru-RU" dirty="0" err="1" smtClean="0"/>
              <a:t>двуфакторна</a:t>
            </a:r>
            <a:r>
              <a:rPr lang="ru-RU" dirty="0" smtClean="0"/>
              <a:t> </a:t>
            </a:r>
            <a:r>
              <a:rPr lang="ru-RU" dirty="0" err="1" smtClean="0"/>
              <a:t>автентикация</a:t>
            </a:r>
            <a:r>
              <a:rPr lang="ru-RU" dirty="0" smtClean="0"/>
              <a:t>, </a:t>
            </a:r>
            <a:r>
              <a:rPr lang="ru-RU" dirty="0" err="1" smtClean="0"/>
              <a:t>което</a:t>
            </a:r>
            <a:r>
              <a:rPr lang="ru-RU" dirty="0" smtClean="0"/>
              <a:t> </a:t>
            </a:r>
            <a:r>
              <a:rPr lang="ru-RU" dirty="0" err="1" smtClean="0"/>
              <a:t>осигурява</a:t>
            </a:r>
            <a:r>
              <a:rPr lang="ru-RU" dirty="0" smtClean="0"/>
              <a:t> </a:t>
            </a:r>
            <a:r>
              <a:rPr lang="ru-RU" dirty="0" err="1" smtClean="0"/>
              <a:t>по-висока</a:t>
            </a:r>
            <a:r>
              <a:rPr lang="ru-RU" dirty="0" smtClean="0"/>
              <a:t> </a:t>
            </a:r>
            <a:r>
              <a:rPr lang="ru-RU" dirty="0" err="1" smtClean="0"/>
              <a:t>сигурност</a:t>
            </a:r>
            <a:r>
              <a:rPr lang="ru-RU" dirty="0" smtClean="0"/>
              <a:t> </a:t>
            </a:r>
            <a:r>
              <a:rPr lang="ru-RU" dirty="0" err="1" smtClean="0"/>
              <a:t>както</a:t>
            </a:r>
            <a:r>
              <a:rPr lang="ru-RU" dirty="0" smtClean="0"/>
              <a:t> за </a:t>
            </a:r>
            <a:r>
              <a:rPr lang="ru-RU" dirty="0" err="1" smtClean="0"/>
              <a:t>личната</a:t>
            </a:r>
            <a:r>
              <a:rPr lang="ru-RU" dirty="0" smtClean="0"/>
              <a:t> информация, </a:t>
            </a:r>
            <a:r>
              <a:rPr lang="ru-RU" dirty="0" err="1" smtClean="0"/>
              <a:t>така</a:t>
            </a:r>
            <a:r>
              <a:rPr lang="ru-RU" dirty="0" smtClean="0"/>
              <a:t> и за </a:t>
            </a:r>
            <a:r>
              <a:rPr lang="ru-RU" dirty="0" err="1" smtClean="0"/>
              <a:t>цялата</a:t>
            </a:r>
            <a:r>
              <a:rPr lang="ru-RU" dirty="0" smtClean="0"/>
              <a:t> система.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198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8.	</a:t>
            </a:r>
            <a:r>
              <a:rPr lang="ru-RU" dirty="0" err="1" smtClean="0"/>
              <a:t>Процес</a:t>
            </a:r>
            <a:r>
              <a:rPr lang="ru-RU" dirty="0" smtClean="0"/>
              <a:t> на </a:t>
            </a:r>
            <a:r>
              <a:rPr lang="ru-RU" dirty="0" err="1" smtClean="0"/>
              <a:t>оторизация</a:t>
            </a:r>
            <a:endParaRPr lang="ru-RU" dirty="0" smtClean="0"/>
          </a:p>
          <a:p>
            <a:r>
              <a:rPr lang="ru-RU" dirty="0" err="1" smtClean="0"/>
              <a:t>Ролева</a:t>
            </a:r>
            <a:r>
              <a:rPr lang="ru-RU" dirty="0" smtClean="0"/>
              <a:t> (RBAC) – роли и права, например администратор, </a:t>
            </a:r>
            <a:r>
              <a:rPr lang="ru-RU" dirty="0" err="1" smtClean="0"/>
              <a:t>потребител</a:t>
            </a:r>
            <a:endParaRPr lang="ru-RU" dirty="0" smtClean="0"/>
          </a:p>
          <a:p>
            <a:r>
              <a:rPr lang="ru-RU" dirty="0" err="1" smtClean="0"/>
              <a:t>Атрибутна</a:t>
            </a:r>
            <a:r>
              <a:rPr lang="ru-RU" dirty="0" smtClean="0"/>
              <a:t> (ABAC) – основана на </a:t>
            </a:r>
            <a:r>
              <a:rPr lang="ru-RU" dirty="0" err="1" smtClean="0"/>
              <a:t>атрибути</a:t>
            </a:r>
            <a:r>
              <a:rPr lang="ru-RU" dirty="0" smtClean="0"/>
              <a:t> </a:t>
            </a:r>
            <a:r>
              <a:rPr lang="ru-RU" dirty="0" err="1" smtClean="0"/>
              <a:t>като</a:t>
            </a:r>
            <a:r>
              <a:rPr lang="ru-RU" dirty="0" smtClean="0"/>
              <a:t> час, местоположение</a:t>
            </a:r>
          </a:p>
          <a:p>
            <a:r>
              <a:rPr lang="ru-RU" dirty="0" err="1" smtClean="0"/>
              <a:t>Примери</a:t>
            </a:r>
            <a:r>
              <a:rPr lang="ru-RU" dirty="0" smtClean="0"/>
              <a:t> за нива на </a:t>
            </a:r>
            <a:r>
              <a:rPr lang="ru-RU" dirty="0" err="1" smtClean="0"/>
              <a:t>достъп</a:t>
            </a:r>
            <a:r>
              <a:rPr lang="ru-RU" dirty="0" smtClean="0"/>
              <a:t>: гост, </a:t>
            </a:r>
            <a:r>
              <a:rPr lang="ru-RU" dirty="0" err="1" smtClean="0"/>
              <a:t>регистриран</a:t>
            </a:r>
            <a:r>
              <a:rPr lang="ru-RU" dirty="0" smtClean="0"/>
              <a:t>, администратор.</a:t>
            </a:r>
          </a:p>
          <a:p>
            <a:r>
              <a:rPr lang="ru-RU" dirty="0" err="1" smtClean="0"/>
              <a:t>Оторизацията</a:t>
            </a:r>
            <a:r>
              <a:rPr lang="ru-RU" dirty="0" smtClean="0"/>
              <a:t> </a:t>
            </a:r>
            <a:r>
              <a:rPr lang="ru-RU" dirty="0" err="1" smtClean="0"/>
              <a:t>определя</a:t>
            </a:r>
            <a:r>
              <a:rPr lang="ru-RU" dirty="0" smtClean="0"/>
              <a:t> </a:t>
            </a:r>
            <a:r>
              <a:rPr lang="ru-RU" dirty="0" err="1" smtClean="0"/>
              <a:t>правата</a:t>
            </a:r>
            <a:r>
              <a:rPr lang="ru-RU" dirty="0" smtClean="0"/>
              <a:t> на потребителя след </a:t>
            </a:r>
            <a:r>
              <a:rPr lang="ru-RU" dirty="0" err="1" smtClean="0"/>
              <a:t>удостоверяване</a:t>
            </a:r>
            <a:r>
              <a:rPr lang="ru-RU" dirty="0" smtClean="0"/>
              <a:t>. </a:t>
            </a:r>
            <a:r>
              <a:rPr lang="ru-RU" dirty="0" err="1" smtClean="0"/>
              <a:t>Системи</a:t>
            </a:r>
            <a:r>
              <a:rPr lang="ru-RU" dirty="0" smtClean="0"/>
              <a:t> </a:t>
            </a:r>
            <a:r>
              <a:rPr lang="ru-RU" dirty="0" err="1" smtClean="0"/>
              <a:t>използват</a:t>
            </a:r>
            <a:r>
              <a:rPr lang="ru-RU" dirty="0" smtClean="0"/>
              <a:t> </a:t>
            </a:r>
            <a:r>
              <a:rPr lang="ru-RU" dirty="0" err="1" smtClean="0"/>
              <a:t>ролева</a:t>
            </a:r>
            <a:r>
              <a:rPr lang="ru-RU" dirty="0" smtClean="0"/>
              <a:t> (RBAC) или </a:t>
            </a:r>
            <a:r>
              <a:rPr lang="ru-RU" dirty="0" err="1" smtClean="0"/>
              <a:t>атрибутна</a:t>
            </a:r>
            <a:r>
              <a:rPr lang="ru-RU" dirty="0" smtClean="0"/>
              <a:t> (ABAC) модели. </a:t>
            </a:r>
            <a:r>
              <a:rPr lang="ru-RU" dirty="0" err="1" smtClean="0"/>
              <a:t>Примери</a:t>
            </a:r>
            <a:r>
              <a:rPr lang="ru-RU" dirty="0" smtClean="0"/>
              <a:t> за нива на </a:t>
            </a:r>
            <a:r>
              <a:rPr lang="ru-RU" dirty="0" err="1" smtClean="0"/>
              <a:t>достъп</a:t>
            </a:r>
            <a:r>
              <a:rPr lang="ru-RU" dirty="0" smtClean="0"/>
              <a:t> </a:t>
            </a:r>
            <a:r>
              <a:rPr lang="ru-RU" dirty="0" err="1" smtClean="0"/>
              <a:t>са</a:t>
            </a:r>
            <a:r>
              <a:rPr lang="ru-RU" dirty="0" smtClean="0"/>
              <a:t> гост, </a:t>
            </a:r>
            <a:r>
              <a:rPr lang="ru-RU" dirty="0" err="1" smtClean="0"/>
              <a:t>регистриран</a:t>
            </a:r>
            <a:r>
              <a:rPr lang="ru-RU" dirty="0" smtClean="0"/>
              <a:t> или администратор, </a:t>
            </a:r>
            <a:r>
              <a:rPr lang="ru-RU" dirty="0" err="1" smtClean="0"/>
              <a:t>всеки</a:t>
            </a:r>
            <a:r>
              <a:rPr lang="ru-RU" dirty="0" smtClean="0"/>
              <a:t> </a:t>
            </a:r>
            <a:r>
              <a:rPr lang="ru-RU" dirty="0" err="1" smtClean="0"/>
              <a:t>със</a:t>
            </a:r>
            <a:r>
              <a:rPr lang="ru-RU" dirty="0" smtClean="0"/>
              <a:t> </a:t>
            </a:r>
            <a:r>
              <a:rPr lang="ru-RU" dirty="0" err="1" smtClean="0"/>
              <a:t>собствен</a:t>
            </a:r>
            <a:r>
              <a:rPr lang="ru-RU" dirty="0" smtClean="0"/>
              <a:t> набор от права.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9688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9.	</a:t>
            </a:r>
            <a:r>
              <a:rPr lang="ru-RU" dirty="0" err="1" smtClean="0"/>
              <a:t>Архитектурни</a:t>
            </a:r>
            <a:r>
              <a:rPr lang="ru-RU" dirty="0" smtClean="0"/>
              <a:t> модели и </a:t>
            </a:r>
            <a:r>
              <a:rPr lang="ru-RU" dirty="0" err="1" smtClean="0"/>
              <a:t>стандарти</a:t>
            </a:r>
            <a:endParaRPr lang="ru-RU" dirty="0" smtClean="0"/>
          </a:p>
          <a:p>
            <a:r>
              <a:rPr lang="ru-RU" dirty="0" err="1" smtClean="0"/>
              <a:t>Използват</a:t>
            </a:r>
            <a:r>
              <a:rPr lang="ru-RU" dirty="0" smtClean="0"/>
              <a:t> се </a:t>
            </a:r>
            <a:r>
              <a:rPr lang="ru-RU" dirty="0" err="1" smtClean="0"/>
              <a:t>механизми</a:t>
            </a:r>
            <a:r>
              <a:rPr lang="ru-RU" dirty="0" smtClean="0"/>
              <a:t>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сесии</a:t>
            </a:r>
            <a:r>
              <a:rPr lang="ru-RU" dirty="0" smtClean="0"/>
              <a:t>, </a:t>
            </a:r>
            <a:r>
              <a:rPr lang="ru-RU" dirty="0" err="1" smtClean="0"/>
              <a:t>бисквитки</a:t>
            </a:r>
            <a:r>
              <a:rPr lang="ru-RU" dirty="0" smtClean="0"/>
              <a:t> и JSON </a:t>
            </a:r>
            <a:r>
              <a:rPr lang="ru-RU" dirty="0" err="1" smtClean="0"/>
              <a:t>Web</a:t>
            </a:r>
            <a:r>
              <a:rPr lang="ru-RU" dirty="0" smtClean="0"/>
              <a:t> </a:t>
            </a:r>
            <a:r>
              <a:rPr lang="ru-RU" dirty="0" err="1" smtClean="0"/>
              <a:t>Tokens</a:t>
            </a:r>
            <a:r>
              <a:rPr lang="ru-RU" dirty="0" smtClean="0"/>
              <a:t> (JWT) за управление на </a:t>
            </a:r>
            <a:r>
              <a:rPr lang="ru-RU" dirty="0" err="1" smtClean="0"/>
              <a:t>удостоверяването</a:t>
            </a:r>
            <a:r>
              <a:rPr lang="ru-RU" dirty="0" smtClean="0"/>
              <a:t> и </a:t>
            </a:r>
            <a:r>
              <a:rPr lang="ru-RU" dirty="0" err="1" smtClean="0"/>
              <a:t>достъпа</a:t>
            </a:r>
            <a:r>
              <a:rPr lang="ru-RU" dirty="0" smtClean="0"/>
              <a:t>. </a:t>
            </a:r>
            <a:r>
              <a:rPr lang="ru-RU" dirty="0" err="1" smtClean="0"/>
              <a:t>Възможно</a:t>
            </a:r>
            <a:r>
              <a:rPr lang="ru-RU" dirty="0" smtClean="0"/>
              <a:t> е </a:t>
            </a:r>
            <a:r>
              <a:rPr lang="ru-RU" dirty="0" err="1" smtClean="0"/>
              <a:t>използване</a:t>
            </a:r>
            <a:r>
              <a:rPr lang="ru-RU" dirty="0" smtClean="0"/>
              <a:t> на </a:t>
            </a:r>
            <a:r>
              <a:rPr lang="ru-RU" dirty="0" err="1" smtClean="0"/>
              <a:t>различни</a:t>
            </a:r>
            <a:r>
              <a:rPr lang="ru-RU" dirty="0" smtClean="0"/>
              <a:t> библиотеки и рамки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Django</a:t>
            </a:r>
            <a:r>
              <a:rPr lang="ru-RU" dirty="0" smtClean="0"/>
              <a:t> </a:t>
            </a:r>
            <a:r>
              <a:rPr lang="ru-RU" dirty="0" err="1" smtClean="0"/>
              <a:t>системата</a:t>
            </a:r>
            <a:r>
              <a:rPr lang="ru-RU" dirty="0" smtClean="0"/>
              <a:t> за </a:t>
            </a:r>
            <a:r>
              <a:rPr lang="ru-RU" dirty="0" err="1" smtClean="0"/>
              <a:t>удостоверяване</a:t>
            </a:r>
            <a:r>
              <a:rPr lang="ru-RU" dirty="0" smtClean="0"/>
              <a:t> и авторизация.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3617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12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26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7012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85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487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97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1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9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6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5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4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0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3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8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9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3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66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2971800" y="76201"/>
            <a:ext cx="7086600" cy="1470025"/>
          </a:xfrm>
        </p:spPr>
        <p:txBody>
          <a:bodyPr>
            <a:normAutofit/>
          </a:bodyPr>
          <a:lstStyle/>
          <a:p>
            <a:pPr algn="ctr"/>
            <a:r>
              <a:rPr lang="ru-RU" sz="1200" b="1" dirty="0" err="1"/>
              <a:t>Държавен</a:t>
            </a:r>
            <a:r>
              <a:rPr lang="ru-RU" sz="1200" b="1" dirty="0"/>
              <a:t> </a:t>
            </a:r>
            <a:r>
              <a:rPr lang="ru-RU" sz="1200" b="1" dirty="0" err="1"/>
              <a:t>изпит</a:t>
            </a:r>
            <a:r>
              <a:rPr lang="ru-RU" sz="1200" b="1" dirty="0"/>
              <a:t> за </a:t>
            </a:r>
            <a:r>
              <a:rPr lang="ru-RU" sz="1200" b="1" dirty="0" err="1"/>
              <a:t>придобиване</a:t>
            </a:r>
            <a:r>
              <a:rPr lang="ru-RU" sz="1200" b="1" dirty="0"/>
              <a:t> на </a:t>
            </a:r>
            <a:r>
              <a:rPr lang="ru-RU" sz="1200" b="1" dirty="0" err="1"/>
              <a:t>трета</a:t>
            </a:r>
            <a:r>
              <a:rPr lang="ru-RU" sz="1200" b="1" dirty="0"/>
              <a:t> степен на </a:t>
            </a:r>
            <a:r>
              <a:rPr lang="ru-RU" sz="1200" b="1" dirty="0" err="1"/>
              <a:t>професионална</a:t>
            </a:r>
            <a:r>
              <a:rPr lang="ru-RU" sz="1200" b="1" dirty="0"/>
              <a:t> квалификация – част по теория</a:t>
            </a:r>
            <a:br>
              <a:rPr lang="ru-RU" sz="1200" b="1" dirty="0"/>
            </a:br>
            <a:r>
              <a:rPr lang="ru-RU" sz="1200" b="1" dirty="0"/>
              <a:t>на </a:t>
            </a:r>
            <a:r>
              <a:rPr lang="ru-RU" sz="1200" b="1" dirty="0" err="1"/>
              <a:t>професията</a:t>
            </a:r>
            <a:r>
              <a:rPr lang="ru-RU" sz="1200" b="1" dirty="0"/>
              <a:t/>
            </a:r>
            <a:br>
              <a:rPr lang="ru-RU" sz="1200" b="1" dirty="0"/>
            </a:br>
            <a:r>
              <a:rPr lang="ru-RU" sz="1200" b="1" dirty="0"/>
              <a:t/>
            </a:r>
            <a:br>
              <a:rPr lang="ru-RU" sz="1200" b="1" dirty="0"/>
            </a:br>
            <a:r>
              <a:rPr lang="ru-RU" sz="1200" b="1" dirty="0"/>
              <a:t>по </a:t>
            </a:r>
            <a:r>
              <a:rPr lang="ru-RU" sz="1200" b="1" dirty="0" err="1"/>
              <a:t>професия</a:t>
            </a:r>
            <a:r>
              <a:rPr lang="ru-RU" sz="1200" b="1" dirty="0"/>
              <a:t> код 481030 „Приложен </a:t>
            </a:r>
            <a:r>
              <a:rPr lang="ru-RU" sz="1200" b="1" dirty="0" err="1"/>
              <a:t>програмист</a:t>
            </a:r>
            <a:r>
              <a:rPr lang="ru-RU" sz="1200" b="1" dirty="0"/>
              <a:t>”</a:t>
            </a:r>
            <a:br>
              <a:rPr lang="ru-RU" sz="1200" b="1" dirty="0"/>
            </a:br>
            <a:r>
              <a:rPr lang="ru-RU" sz="1200" b="1" dirty="0"/>
              <a:t/>
            </a:r>
            <a:br>
              <a:rPr lang="ru-RU" sz="1200" b="1" dirty="0"/>
            </a:br>
            <a:r>
              <a:rPr lang="ru-RU" sz="1200" b="1" dirty="0" err="1"/>
              <a:t>специалност</a:t>
            </a:r>
            <a:r>
              <a:rPr lang="ru-RU" sz="1200" b="1" dirty="0"/>
              <a:t> код 4810301 „</a:t>
            </a:r>
            <a:r>
              <a:rPr lang="ru-RU" sz="1200" b="1" dirty="0" err="1"/>
              <a:t>Приложно</a:t>
            </a:r>
            <a:r>
              <a:rPr lang="ru-RU" sz="1200" b="1" dirty="0"/>
              <a:t> </a:t>
            </a:r>
            <a:r>
              <a:rPr lang="ru-RU" sz="1200" b="1" dirty="0" err="1"/>
              <a:t>програмиране</a:t>
            </a:r>
            <a:r>
              <a:rPr lang="ru-RU" sz="1200" b="1" dirty="0"/>
              <a:t>”</a:t>
            </a:r>
            <a:endParaRPr lang="bg-BG" sz="1200" b="1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b="1" dirty="0" smtClean="0">
                <a:solidFill>
                  <a:schemeClr val="tx1"/>
                </a:solidFill>
              </a:rPr>
              <a:t>Тема: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ru-RU" sz="1600" dirty="0" err="1">
                <a:solidFill>
                  <a:schemeClr val="tx1"/>
                </a:solidFill>
              </a:rPr>
              <a:t>Удостоверяване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на </a:t>
            </a:r>
            <a:r>
              <a:rPr lang="ru-RU" sz="1600" dirty="0" err="1">
                <a:solidFill>
                  <a:schemeClr val="tx1"/>
                </a:solidFill>
              </a:rPr>
              <a:t>самоличността</a:t>
            </a:r>
            <a:r>
              <a:rPr lang="ru-RU" sz="1600" dirty="0">
                <a:solidFill>
                  <a:schemeClr val="tx1"/>
                </a:solidFill>
              </a:rPr>
              <a:t> и </a:t>
            </a:r>
            <a:r>
              <a:rPr lang="ru-RU" sz="1600" dirty="0" err="1">
                <a:solidFill>
                  <a:schemeClr val="tx1"/>
                </a:solidFill>
              </a:rPr>
              <a:t>оторизация</a:t>
            </a:r>
            <a:r>
              <a:rPr lang="ru-RU" sz="1600" dirty="0">
                <a:solidFill>
                  <a:schemeClr val="tx1"/>
                </a:solidFill>
              </a:rPr>
              <a:t> в </a:t>
            </a:r>
            <a:r>
              <a:rPr lang="ru-RU" sz="1600" dirty="0" err="1">
                <a:solidFill>
                  <a:schemeClr val="tx1"/>
                </a:solidFill>
              </a:rPr>
              <a:t>уеб</a:t>
            </a:r>
            <a:r>
              <a:rPr lang="ru-RU" sz="1600" dirty="0">
                <a:solidFill>
                  <a:schemeClr val="tx1"/>
                </a:solidFill>
              </a:rPr>
              <a:t> приложения</a:t>
            </a:r>
            <a:r>
              <a:rPr lang="ru-RU" sz="1600" dirty="0">
                <a:solidFill>
                  <a:schemeClr val="tx1"/>
                </a:solidFill>
              </a:rPr>
              <a:t>.</a:t>
            </a:r>
            <a:endParaRPr lang="bg-BG" sz="1600" dirty="0">
              <a:solidFill>
                <a:schemeClr val="tx1"/>
              </a:solidFill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7239000" y="52578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Дипломант:</a:t>
            </a:r>
          </a:p>
          <a:p>
            <a:endParaRPr lang="bg-BG" dirty="0"/>
          </a:p>
          <a:p>
            <a:pPr algn="r"/>
            <a:r>
              <a:rPr lang="bg-BG" dirty="0"/>
              <a:t>     Мирослава Тодева</a:t>
            </a:r>
            <a:endParaRPr lang="bg-BG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1" y="228600"/>
            <a:ext cx="1627773" cy="163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0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76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42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shade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587790" y="5105400"/>
            <a:ext cx="7556210" cy="160020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ru-RU" dirty="0" err="1">
                <a:solidFill>
                  <a:schemeClr val="bg1"/>
                </a:solidFill>
              </a:rPr>
              <a:t>Въведение</a:t>
            </a:r>
            <a:r>
              <a:rPr lang="ru-RU" dirty="0">
                <a:solidFill>
                  <a:schemeClr val="bg1"/>
                </a:solidFill>
              </a:rPr>
              <a:t> в </a:t>
            </a:r>
            <a:r>
              <a:rPr lang="ru-RU" dirty="0" err="1">
                <a:solidFill>
                  <a:schemeClr val="bg1"/>
                </a:solidFill>
              </a:rPr>
              <a:t>уеб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сигурността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81001"/>
            <a:ext cx="6554788" cy="36889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738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shade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681" y="380575"/>
            <a:ext cx="4210638" cy="6096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0000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shade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05000"/>
            <a:ext cx="7315200" cy="36576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4" name="Текстово поле 3"/>
          <p:cNvSpPr txBox="1"/>
          <p:nvPr/>
        </p:nvSpPr>
        <p:spPr>
          <a:xfrm>
            <a:off x="5715000" y="533401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Значение </a:t>
            </a:r>
            <a:r>
              <a:rPr lang="ru-RU" dirty="0">
                <a:solidFill>
                  <a:schemeClr val="bg1"/>
                </a:solidFill>
              </a:rPr>
              <a:t>на </a:t>
            </a:r>
            <a:r>
              <a:rPr lang="ru-RU" dirty="0" err="1">
                <a:solidFill>
                  <a:schemeClr val="bg1"/>
                </a:solidFill>
              </a:rPr>
              <a:t>сигурността</a:t>
            </a:r>
            <a:r>
              <a:rPr lang="ru-RU" dirty="0">
                <a:solidFill>
                  <a:schemeClr val="bg1"/>
                </a:solidFill>
              </a:rPr>
              <a:t> в </a:t>
            </a:r>
            <a:r>
              <a:rPr lang="ru-RU" dirty="0" err="1">
                <a:solidFill>
                  <a:schemeClr val="bg1"/>
                </a:solidFill>
              </a:rPr>
              <a:t>уеб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приложенията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752600"/>
            <a:ext cx="4495800" cy="2700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393700">
              <a:schemeClr val="accent1">
                <a:alpha val="40000"/>
              </a:schemeClr>
            </a:glow>
            <a:reflection blurRad="76200" stA="38000" endPos="28000" dist="50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 prst="relaxedInset"/>
            <a:bevelB/>
          </a:sp3d>
        </p:spPr>
      </p:pic>
      <p:sp>
        <p:nvSpPr>
          <p:cNvPr id="3" name="Текстово поле 2"/>
          <p:cNvSpPr txBox="1"/>
          <p:nvPr/>
        </p:nvSpPr>
        <p:spPr>
          <a:xfrm>
            <a:off x="1295400" y="5715000"/>
            <a:ext cx="655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</a:t>
            </a:r>
            <a:r>
              <a:rPr lang="ru-RU" sz="2000" dirty="0" err="1"/>
              <a:t>Основни</a:t>
            </a:r>
            <a:r>
              <a:rPr lang="ru-RU" sz="2000" dirty="0"/>
              <a:t> подходи за </a:t>
            </a:r>
            <a:r>
              <a:rPr lang="ru-RU" sz="2000" dirty="0" err="1"/>
              <a:t>удостоверяване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1548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14401"/>
            <a:ext cx="9144000" cy="5972577"/>
          </a:xfrm>
          <a:prstGeom prst="rect">
            <a:avLst/>
          </a:prstGeom>
        </p:spPr>
      </p:pic>
      <p:sp>
        <p:nvSpPr>
          <p:cNvPr id="3" name="Текстово поле 2"/>
          <p:cNvSpPr txBox="1"/>
          <p:nvPr/>
        </p:nvSpPr>
        <p:spPr>
          <a:xfrm>
            <a:off x="2743200" y="457200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</a:t>
            </a:r>
            <a:r>
              <a:rPr lang="ru-RU" sz="2000" dirty="0" err="1"/>
              <a:t>Механизми</a:t>
            </a:r>
            <a:r>
              <a:rPr lang="ru-RU" sz="2000" dirty="0"/>
              <a:t> и </a:t>
            </a:r>
            <a:r>
              <a:rPr lang="ru-RU" sz="2000" dirty="0" err="1"/>
              <a:t>протоколи</a:t>
            </a:r>
            <a:r>
              <a:rPr lang="ru-RU" sz="2000" dirty="0"/>
              <a:t> за </a:t>
            </a:r>
            <a:r>
              <a:rPr lang="ru-RU" sz="2000" dirty="0" err="1"/>
              <a:t>удостоверяване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345783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703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245" y="1447801"/>
            <a:ext cx="9144000" cy="4786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Текстово поле 2"/>
          <p:cNvSpPr txBox="1"/>
          <p:nvPr/>
        </p:nvSpPr>
        <p:spPr>
          <a:xfrm>
            <a:off x="1981200" y="533400"/>
            <a:ext cx="769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	</a:t>
            </a:r>
            <a:r>
              <a:rPr lang="ru-RU" sz="2000" b="1" dirty="0" err="1"/>
              <a:t>Процес</a:t>
            </a:r>
            <a:r>
              <a:rPr lang="ru-RU" sz="2000" b="1" dirty="0"/>
              <a:t> на </a:t>
            </a:r>
            <a:r>
              <a:rPr lang="ru-RU" sz="2000" b="1" dirty="0" err="1"/>
              <a:t>оторизация</a:t>
            </a:r>
            <a:endParaRPr lang="bg-BG" sz="2000" b="1" dirty="0"/>
          </a:p>
        </p:txBody>
      </p:sp>
    </p:spTree>
    <p:extLst>
      <p:ext uri="{BB962C8B-B14F-4D97-AF65-F5344CB8AC3E}">
        <p14:creationId xmlns:p14="http://schemas.microsoft.com/office/powerpoint/2010/main" val="392640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571500"/>
            <a:ext cx="8572500" cy="571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8839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159</TotalTime>
  <Words>351</Words>
  <Application>Microsoft Office PowerPoint</Application>
  <PresentationFormat>Widescreen</PresentationFormat>
  <Paragraphs>48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3</vt:lpstr>
      <vt:lpstr>Slice</vt:lpstr>
      <vt:lpstr>Държавен изпит за придобиване на трета степен на професионална квалификация – част по теория на професията  по професия код 481030 „Приложен програмист”  специалност код 4810301 „Приложно програмиране”</vt:lpstr>
      <vt:lpstr> Въведение в уеб сигурността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Държавен изпит за придобиване на трета степен на професионална квалификация – част по теория на професията  по професия код 481030 „Приложен програмист”  специалност код 4810301 „Приложно програмиране”</dc:title>
  <dc:creator>Admin</dc:creator>
  <cp:lastModifiedBy>Georgi Borikov</cp:lastModifiedBy>
  <cp:revision>11</cp:revision>
  <dcterms:created xsi:type="dcterms:W3CDTF">2006-08-16T00:00:00Z</dcterms:created>
  <dcterms:modified xsi:type="dcterms:W3CDTF">2025-05-16T09:00:47Z</dcterms:modified>
</cp:coreProperties>
</file>