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58113" autoAdjust="0"/>
  </p:normalViewPr>
  <p:slideViewPr>
    <p:cSldViewPr>
      <p:cViewPr varScale="1">
        <p:scale>
          <a:sx n="67" d="100"/>
          <a:sy n="67" d="100"/>
        </p:scale>
        <p:origin x="28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E7F258-C5CB-487D-925B-D501708AF133}" type="datetimeFigureOut">
              <a:rPr lang="bg-BG" smtClean="0"/>
              <a:t>20.5.2025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3BDDD-B122-4854-B130-5A545C054B2F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075997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Уважаема г-</a:t>
            </a:r>
            <a:r>
              <a:rPr lang="ru-RU" dirty="0" err="1" smtClean="0"/>
              <a:t>жо</a:t>
            </a:r>
            <a:r>
              <a:rPr lang="ru-RU" dirty="0" smtClean="0"/>
              <a:t> Директор, Уважаема </a:t>
            </a:r>
            <a:r>
              <a:rPr lang="ru-RU" dirty="0" err="1" smtClean="0"/>
              <a:t>комисия</a:t>
            </a:r>
            <a:r>
              <a:rPr lang="ru-RU" dirty="0" smtClean="0"/>
              <a:t>, </a:t>
            </a:r>
            <a:r>
              <a:rPr lang="ru-RU" dirty="0" err="1" smtClean="0"/>
              <a:t>уважаеми</a:t>
            </a:r>
            <a:r>
              <a:rPr lang="ru-RU" dirty="0" smtClean="0"/>
              <a:t> гости.</a:t>
            </a:r>
          </a:p>
          <a:p>
            <a:endParaRPr lang="ru-RU" dirty="0" smtClean="0"/>
          </a:p>
          <a:p>
            <a:r>
              <a:rPr lang="ru-RU" dirty="0" smtClean="0"/>
              <a:t>Аз </a:t>
            </a:r>
            <a:r>
              <a:rPr lang="ru-RU" dirty="0" err="1" smtClean="0"/>
              <a:t>съм</a:t>
            </a:r>
            <a:r>
              <a:rPr lang="ru-RU" dirty="0" smtClean="0"/>
              <a:t> Мирослава </a:t>
            </a:r>
            <a:r>
              <a:rPr lang="ru-RU" dirty="0" err="1" smtClean="0"/>
              <a:t>Тодева</a:t>
            </a:r>
            <a:endParaRPr lang="ru-RU" dirty="0" smtClean="0"/>
          </a:p>
          <a:p>
            <a:endParaRPr lang="ru-RU" dirty="0" smtClean="0"/>
          </a:p>
          <a:p>
            <a:r>
              <a:rPr lang="ru-RU" dirty="0" err="1" smtClean="0"/>
              <a:t>Темата</a:t>
            </a:r>
            <a:r>
              <a:rPr lang="ru-RU" dirty="0" smtClean="0"/>
              <a:t> на </a:t>
            </a:r>
            <a:r>
              <a:rPr lang="ru-RU" dirty="0" err="1" smtClean="0"/>
              <a:t>моят</a:t>
            </a:r>
            <a:r>
              <a:rPr lang="ru-RU" dirty="0" smtClean="0"/>
              <a:t> проект е „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на </a:t>
            </a:r>
            <a:r>
              <a:rPr lang="ru-RU" dirty="0" err="1" smtClean="0"/>
              <a:t>самоличността</a:t>
            </a:r>
            <a:r>
              <a:rPr lang="ru-RU" dirty="0" smtClean="0"/>
              <a:t> и </a:t>
            </a:r>
            <a:r>
              <a:rPr lang="ru-RU" dirty="0" err="1" smtClean="0"/>
              <a:t>оторизация</a:t>
            </a:r>
            <a:r>
              <a:rPr lang="ru-RU" dirty="0" smtClean="0"/>
              <a:t> в </a:t>
            </a:r>
            <a:r>
              <a:rPr lang="ru-RU" dirty="0" err="1" smtClean="0"/>
              <a:t>уеб</a:t>
            </a:r>
            <a:r>
              <a:rPr lang="ru-RU" dirty="0" smtClean="0"/>
              <a:t> приложения.“</a:t>
            </a:r>
          </a:p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93416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рамките</a:t>
            </a:r>
            <a:r>
              <a:rPr lang="ru-RU" dirty="0" smtClean="0"/>
              <a:t> на проекта </a:t>
            </a:r>
            <a:r>
              <a:rPr lang="ru-RU" dirty="0" err="1" smtClean="0"/>
              <a:t>беше</a:t>
            </a:r>
            <a:r>
              <a:rPr lang="ru-RU" dirty="0" smtClean="0"/>
              <a:t> </a:t>
            </a:r>
            <a:r>
              <a:rPr lang="ru-RU" dirty="0" err="1" smtClean="0"/>
              <a:t>създадено</a:t>
            </a:r>
            <a:r>
              <a:rPr lang="ru-RU" dirty="0" smtClean="0"/>
              <a:t> </a:t>
            </a:r>
            <a:r>
              <a:rPr lang="ru-RU" dirty="0" err="1" smtClean="0"/>
              <a:t>уеб</a:t>
            </a:r>
            <a:r>
              <a:rPr lang="ru-RU" dirty="0" smtClean="0"/>
              <a:t> приложение с </a:t>
            </a:r>
            <a:r>
              <a:rPr lang="ru-RU" dirty="0" err="1" smtClean="0"/>
              <a:t>използване</a:t>
            </a:r>
            <a:r>
              <a:rPr lang="ru-RU" dirty="0" smtClean="0"/>
              <a:t> на </a:t>
            </a:r>
            <a:r>
              <a:rPr lang="ru-RU" dirty="0" err="1" smtClean="0"/>
              <a:t>Django</a:t>
            </a:r>
            <a:r>
              <a:rPr lang="ru-RU" dirty="0" smtClean="0"/>
              <a:t> </a:t>
            </a:r>
            <a:r>
              <a:rPr lang="ru-RU" dirty="0" err="1" smtClean="0"/>
              <a:t>framework</a:t>
            </a:r>
            <a:r>
              <a:rPr lang="ru-RU" dirty="0" smtClean="0"/>
              <a:t>, </a:t>
            </a:r>
            <a:r>
              <a:rPr lang="ru-RU" dirty="0" err="1" smtClean="0"/>
              <a:t>което</a:t>
            </a:r>
            <a:r>
              <a:rPr lang="ru-RU" dirty="0" smtClean="0"/>
              <a:t> </a:t>
            </a:r>
            <a:r>
              <a:rPr lang="ru-RU" dirty="0" err="1" smtClean="0"/>
              <a:t>демонстрира</a:t>
            </a:r>
            <a:r>
              <a:rPr lang="ru-RU" dirty="0" smtClean="0"/>
              <a:t> </a:t>
            </a:r>
            <a:r>
              <a:rPr lang="ru-RU" dirty="0" err="1" smtClean="0"/>
              <a:t>процеса</a:t>
            </a:r>
            <a:r>
              <a:rPr lang="ru-RU" dirty="0" smtClean="0"/>
              <a:t> на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и </a:t>
            </a:r>
            <a:r>
              <a:rPr lang="ru-RU" dirty="0" err="1" smtClean="0"/>
              <a:t>оторизация</a:t>
            </a:r>
            <a:r>
              <a:rPr lang="ru-RU" dirty="0" smtClean="0"/>
              <a:t> на </a:t>
            </a:r>
            <a:r>
              <a:rPr lang="ru-RU" dirty="0" err="1" smtClean="0"/>
              <a:t>потребителите</a:t>
            </a:r>
            <a:r>
              <a:rPr lang="ru-RU" dirty="0" smtClean="0"/>
              <a:t>. </a:t>
            </a:r>
            <a:r>
              <a:rPr lang="ru-RU" dirty="0" err="1" smtClean="0"/>
              <a:t>Реализирани</a:t>
            </a:r>
            <a:r>
              <a:rPr lang="ru-RU" dirty="0" smtClean="0"/>
              <a:t> </a:t>
            </a:r>
            <a:r>
              <a:rPr lang="ru-RU" dirty="0" err="1" smtClean="0"/>
              <a:t>бяха</a:t>
            </a:r>
            <a:r>
              <a:rPr lang="ru-RU" dirty="0" smtClean="0"/>
              <a:t> функции за регистрация, вход, управление на </a:t>
            </a:r>
            <a:r>
              <a:rPr lang="ru-RU" dirty="0" err="1" smtClean="0"/>
              <a:t>профил</a:t>
            </a:r>
            <a:r>
              <a:rPr lang="ru-RU" dirty="0" smtClean="0"/>
              <a:t> и </a:t>
            </a:r>
            <a:r>
              <a:rPr lang="ru-RU" dirty="0" err="1" smtClean="0"/>
              <a:t>контрол</a:t>
            </a:r>
            <a:r>
              <a:rPr lang="ru-RU" dirty="0" smtClean="0"/>
              <a:t> на </a:t>
            </a:r>
            <a:r>
              <a:rPr lang="ru-RU" dirty="0" err="1" smtClean="0"/>
              <a:t>достъпа</a:t>
            </a:r>
            <a:r>
              <a:rPr lang="ru-RU" dirty="0" smtClean="0"/>
              <a:t> до </a:t>
            </a:r>
            <a:r>
              <a:rPr lang="ru-RU" dirty="0" err="1" smtClean="0"/>
              <a:t>различни</a:t>
            </a:r>
            <a:r>
              <a:rPr lang="ru-RU" dirty="0" smtClean="0"/>
              <a:t> части на </a:t>
            </a:r>
            <a:r>
              <a:rPr lang="ru-RU" dirty="0" err="1" smtClean="0"/>
              <a:t>системата</a:t>
            </a:r>
            <a:r>
              <a:rPr lang="ru-RU" dirty="0" smtClean="0"/>
              <a:t> чрез роли и права. </a:t>
            </a:r>
            <a:r>
              <a:rPr lang="ru-RU" dirty="0" err="1" smtClean="0"/>
              <a:t>Използваха</a:t>
            </a:r>
            <a:r>
              <a:rPr lang="ru-RU" dirty="0" smtClean="0"/>
              <a:t> се </a:t>
            </a:r>
            <a:r>
              <a:rPr lang="ru-RU" dirty="0" err="1" smtClean="0"/>
              <a:t>стандартни</a:t>
            </a:r>
            <a:r>
              <a:rPr lang="ru-RU" dirty="0" smtClean="0"/>
              <a:t> </a:t>
            </a:r>
            <a:r>
              <a:rPr lang="ru-RU" dirty="0" err="1" smtClean="0"/>
              <a:t>компоненти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форми</a:t>
            </a:r>
            <a:r>
              <a:rPr lang="ru-RU" dirty="0" smtClean="0"/>
              <a:t> за вход, </a:t>
            </a:r>
            <a:r>
              <a:rPr lang="ru-RU" dirty="0" err="1" smtClean="0"/>
              <a:t>сесии</a:t>
            </a:r>
            <a:r>
              <a:rPr lang="ru-RU" dirty="0" smtClean="0"/>
              <a:t> и </a:t>
            </a:r>
            <a:r>
              <a:rPr lang="ru-RU" dirty="0" err="1" smtClean="0"/>
              <a:t>бисквитки</a:t>
            </a:r>
            <a:r>
              <a:rPr lang="ru-RU" dirty="0" smtClean="0"/>
              <a:t> за </a:t>
            </a:r>
            <a:r>
              <a:rPr lang="ru-RU" dirty="0" err="1" smtClean="0"/>
              <a:t>съхраняване</a:t>
            </a:r>
            <a:r>
              <a:rPr lang="ru-RU" dirty="0" smtClean="0"/>
              <a:t> на </a:t>
            </a:r>
            <a:r>
              <a:rPr lang="ru-RU" dirty="0" err="1" smtClean="0"/>
              <a:t>състоянието</a:t>
            </a:r>
            <a:r>
              <a:rPr lang="ru-RU" dirty="0" smtClean="0"/>
              <a:t>. </a:t>
            </a:r>
            <a:r>
              <a:rPr lang="ru-RU" dirty="0" err="1" smtClean="0"/>
              <a:t>Освен</a:t>
            </a:r>
            <a:r>
              <a:rPr lang="ru-RU" dirty="0" smtClean="0"/>
              <a:t> </a:t>
            </a:r>
            <a:r>
              <a:rPr lang="ru-RU" dirty="0" err="1" smtClean="0"/>
              <a:t>това</a:t>
            </a:r>
            <a:r>
              <a:rPr lang="ru-RU" dirty="0" smtClean="0"/>
              <a:t>, </a:t>
            </a:r>
            <a:r>
              <a:rPr lang="ru-RU" dirty="0" err="1" smtClean="0"/>
              <a:t>беше</a:t>
            </a:r>
            <a:r>
              <a:rPr lang="ru-RU" dirty="0" smtClean="0"/>
              <a:t> внедрена система за защита </a:t>
            </a:r>
            <a:r>
              <a:rPr lang="ru-RU" dirty="0" err="1" smtClean="0"/>
              <a:t>срещу</a:t>
            </a:r>
            <a:r>
              <a:rPr lang="ru-RU" dirty="0" smtClean="0"/>
              <a:t> </a:t>
            </a:r>
            <a:r>
              <a:rPr lang="ru-RU" dirty="0" err="1" smtClean="0"/>
              <a:t>типични</a:t>
            </a:r>
            <a:r>
              <a:rPr lang="ru-RU" dirty="0" smtClean="0"/>
              <a:t> уязвимости </a:t>
            </a:r>
            <a:r>
              <a:rPr lang="ru-RU" dirty="0" err="1" smtClean="0"/>
              <a:t>като</a:t>
            </a:r>
            <a:r>
              <a:rPr lang="ru-RU" dirty="0" smtClean="0"/>
              <a:t> SQL инжекции и XSS атаки, чрез проверка и </a:t>
            </a:r>
            <a:r>
              <a:rPr lang="ru-RU" dirty="0" err="1" smtClean="0"/>
              <a:t>валидиране</a:t>
            </a:r>
            <a:r>
              <a:rPr lang="ru-RU" dirty="0" smtClean="0"/>
              <a:t> на </a:t>
            </a:r>
            <a:r>
              <a:rPr lang="ru-RU" dirty="0" err="1" smtClean="0"/>
              <a:t>входните</a:t>
            </a:r>
            <a:r>
              <a:rPr lang="ru-RU" dirty="0" smtClean="0"/>
              <a:t> </a:t>
            </a:r>
            <a:r>
              <a:rPr lang="ru-RU" dirty="0" err="1" smtClean="0"/>
              <a:t>данни</a:t>
            </a:r>
            <a:r>
              <a:rPr lang="ru-RU" dirty="0" smtClean="0"/>
              <a:t>, </a:t>
            </a:r>
            <a:r>
              <a:rPr lang="ru-RU" dirty="0" err="1" smtClean="0"/>
              <a:t>както</a:t>
            </a:r>
            <a:r>
              <a:rPr lang="ru-RU" dirty="0" smtClean="0"/>
              <a:t> и </a:t>
            </a:r>
            <a:r>
              <a:rPr lang="ru-RU" dirty="0" err="1" smtClean="0"/>
              <a:t>използване</a:t>
            </a:r>
            <a:r>
              <a:rPr lang="ru-RU" dirty="0" smtClean="0"/>
              <a:t> на </a:t>
            </a:r>
            <a:r>
              <a:rPr lang="ru-RU" dirty="0" err="1" smtClean="0"/>
              <a:t>криптиране</a:t>
            </a:r>
            <a:r>
              <a:rPr lang="ru-RU" dirty="0" smtClean="0"/>
              <a:t> и </a:t>
            </a:r>
            <a:r>
              <a:rPr lang="ru-RU" dirty="0" err="1" smtClean="0"/>
              <a:t>хеширане</a:t>
            </a:r>
            <a:r>
              <a:rPr lang="ru-RU" dirty="0" smtClean="0"/>
              <a:t> на пароли.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10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744007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Приложението</a:t>
            </a:r>
            <a:r>
              <a:rPr lang="ru-RU" dirty="0" smtClean="0"/>
              <a:t> е </a:t>
            </a:r>
            <a:r>
              <a:rPr lang="ru-RU" dirty="0" err="1" smtClean="0"/>
              <a:t>базирано</a:t>
            </a:r>
            <a:r>
              <a:rPr lang="ru-RU" dirty="0" smtClean="0"/>
              <a:t> на </a:t>
            </a:r>
            <a:r>
              <a:rPr lang="ru-RU" dirty="0" smtClean="0"/>
              <a:t> </a:t>
            </a:r>
            <a:r>
              <a:rPr lang="ru-RU" dirty="0" smtClean="0"/>
              <a:t>клиент-</a:t>
            </a:r>
            <a:r>
              <a:rPr lang="ru-RU" dirty="0" err="1" smtClean="0"/>
              <a:t>сървър</a:t>
            </a:r>
            <a:r>
              <a:rPr lang="ru-RU" dirty="0" smtClean="0"/>
              <a:t> архитектура, </a:t>
            </a:r>
            <a:r>
              <a:rPr lang="ru-RU" dirty="0" err="1" smtClean="0"/>
              <a:t>реализирана</a:t>
            </a:r>
            <a:r>
              <a:rPr lang="ru-RU" dirty="0" smtClean="0"/>
              <a:t> с </a:t>
            </a:r>
            <a:r>
              <a:rPr lang="ru-RU" dirty="0" err="1" smtClean="0"/>
              <a:t>Django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сървъ</a:t>
            </a:r>
            <a:r>
              <a:rPr lang="bg-BG" dirty="0" smtClean="0"/>
              <a:t>р</a:t>
            </a:r>
            <a:r>
              <a:rPr lang="bg-BG" baseline="0" dirty="0" smtClean="0"/>
              <a:t> </a:t>
            </a:r>
            <a:r>
              <a:rPr lang="ru-RU" dirty="0" smtClean="0"/>
              <a:t>сайт и HTML/CSS/</a:t>
            </a:r>
            <a:r>
              <a:rPr lang="ru-RU" dirty="0" err="1" smtClean="0"/>
              <a:t>JavaScript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клиентски</a:t>
            </a:r>
            <a:r>
              <a:rPr lang="ru-RU" dirty="0" smtClean="0"/>
              <a:t> интерфейс. </a:t>
            </a:r>
            <a:r>
              <a:rPr lang="ru-RU" dirty="0" err="1" smtClean="0"/>
              <a:t>Backend</a:t>
            </a:r>
            <a:r>
              <a:rPr lang="ru-RU" dirty="0" smtClean="0"/>
              <a:t> </a:t>
            </a:r>
            <a:r>
              <a:rPr lang="ru-RU" dirty="0" err="1" smtClean="0"/>
              <a:t>системата</a:t>
            </a:r>
            <a:r>
              <a:rPr lang="ru-RU" dirty="0" smtClean="0"/>
              <a:t> </a:t>
            </a:r>
            <a:r>
              <a:rPr lang="ru-RU" dirty="0" err="1" smtClean="0"/>
              <a:t>включва</a:t>
            </a:r>
            <a:r>
              <a:rPr lang="ru-RU" dirty="0" smtClean="0"/>
              <a:t> модели за потребители, роли и права, </a:t>
            </a:r>
            <a:r>
              <a:rPr lang="ru-RU" dirty="0" err="1" smtClean="0"/>
              <a:t>както</a:t>
            </a:r>
            <a:r>
              <a:rPr lang="ru-RU" dirty="0" smtClean="0"/>
              <a:t> и логика за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и </a:t>
            </a:r>
            <a:r>
              <a:rPr lang="ru-RU" dirty="0" err="1" smtClean="0"/>
              <a:t>контрол</a:t>
            </a:r>
            <a:r>
              <a:rPr lang="ru-RU" dirty="0" smtClean="0"/>
              <a:t> на </a:t>
            </a:r>
            <a:r>
              <a:rPr lang="ru-RU" dirty="0" err="1" smtClean="0"/>
              <a:t>достъпа</a:t>
            </a:r>
            <a:r>
              <a:rPr lang="ru-RU" dirty="0" smtClean="0"/>
              <a:t>. </a:t>
            </a:r>
            <a:r>
              <a:rPr lang="ru-RU" dirty="0" err="1" smtClean="0"/>
              <a:t>Данните</a:t>
            </a:r>
            <a:r>
              <a:rPr lang="ru-RU" dirty="0" smtClean="0"/>
              <a:t> се </a:t>
            </a:r>
            <a:r>
              <a:rPr lang="ru-RU" dirty="0" err="1" smtClean="0"/>
              <a:t>съхраняват</a:t>
            </a:r>
            <a:r>
              <a:rPr lang="ru-RU" dirty="0" smtClean="0"/>
              <a:t> в </a:t>
            </a:r>
            <a:r>
              <a:rPr lang="ru-RU" dirty="0" err="1" smtClean="0"/>
              <a:t>релационна</a:t>
            </a:r>
            <a:r>
              <a:rPr lang="ru-RU" dirty="0" smtClean="0"/>
              <a:t> база </a:t>
            </a:r>
            <a:r>
              <a:rPr lang="ru-RU" dirty="0" err="1" smtClean="0"/>
              <a:t>данни</a:t>
            </a:r>
            <a:r>
              <a:rPr lang="ru-RU" dirty="0" smtClean="0"/>
              <a:t> (например </a:t>
            </a:r>
            <a:r>
              <a:rPr lang="ru-RU" dirty="0" err="1" smtClean="0"/>
              <a:t>PostgreSQL</a:t>
            </a:r>
            <a:r>
              <a:rPr lang="ru-RU" dirty="0" smtClean="0"/>
              <a:t>), </a:t>
            </a:r>
            <a:r>
              <a:rPr lang="ru-RU" dirty="0" err="1" smtClean="0"/>
              <a:t>която</a:t>
            </a:r>
            <a:r>
              <a:rPr lang="ru-RU" dirty="0" smtClean="0"/>
              <a:t> </a:t>
            </a:r>
            <a:r>
              <a:rPr lang="ru-RU" dirty="0" err="1" smtClean="0"/>
              <a:t>поддържа</a:t>
            </a:r>
            <a:r>
              <a:rPr lang="ru-RU" dirty="0" smtClean="0"/>
              <a:t> </a:t>
            </a:r>
            <a:r>
              <a:rPr lang="ru-RU" dirty="0" err="1" smtClean="0"/>
              <a:t>връзки</a:t>
            </a:r>
            <a:r>
              <a:rPr lang="ru-RU" dirty="0" smtClean="0"/>
              <a:t> между </a:t>
            </a:r>
            <a:r>
              <a:rPr lang="ru-RU" dirty="0" err="1" smtClean="0"/>
              <a:t>таблиците</a:t>
            </a:r>
            <a:r>
              <a:rPr lang="ru-RU" dirty="0" smtClean="0"/>
              <a:t> и </a:t>
            </a:r>
            <a:r>
              <a:rPr lang="ru-RU" dirty="0" err="1" smtClean="0"/>
              <a:t>гарантира</a:t>
            </a:r>
            <a:r>
              <a:rPr lang="ru-RU" dirty="0" smtClean="0"/>
              <a:t> </a:t>
            </a:r>
            <a:r>
              <a:rPr lang="ru-RU" dirty="0" err="1" smtClean="0"/>
              <a:t>цялостност</a:t>
            </a:r>
            <a:r>
              <a:rPr lang="ru-RU" dirty="0" smtClean="0"/>
              <a:t> и </a:t>
            </a:r>
            <a:r>
              <a:rPr lang="ru-RU" dirty="0" err="1" smtClean="0"/>
              <a:t>сигурност</a:t>
            </a:r>
            <a:r>
              <a:rPr lang="ru-RU" dirty="0" smtClean="0"/>
              <a:t> на </a:t>
            </a:r>
            <a:r>
              <a:rPr lang="ru-RU" dirty="0" err="1" smtClean="0"/>
              <a:t>информацията</a:t>
            </a:r>
            <a:r>
              <a:rPr lang="ru-RU" dirty="0" smtClean="0"/>
              <a:t>. </a:t>
            </a:r>
            <a:r>
              <a:rPr lang="ru-RU" dirty="0" err="1" smtClean="0"/>
              <a:t>Клиентската</a:t>
            </a:r>
            <a:r>
              <a:rPr lang="ru-RU" dirty="0" smtClean="0"/>
              <a:t> част </a:t>
            </a:r>
            <a:r>
              <a:rPr lang="ru-RU" dirty="0" err="1" smtClean="0"/>
              <a:t>комуникира</a:t>
            </a:r>
            <a:r>
              <a:rPr lang="ru-RU" dirty="0" smtClean="0"/>
              <a:t> с </a:t>
            </a:r>
            <a:r>
              <a:rPr lang="ru-RU" dirty="0" err="1" smtClean="0"/>
              <a:t>сървъра</a:t>
            </a:r>
            <a:r>
              <a:rPr lang="ru-RU" dirty="0" smtClean="0"/>
              <a:t> чрез HTTP заявки, </a:t>
            </a:r>
            <a:r>
              <a:rPr lang="ru-RU" dirty="0" err="1" smtClean="0"/>
              <a:t>използвайки</a:t>
            </a:r>
            <a:r>
              <a:rPr lang="ru-RU" dirty="0" smtClean="0"/>
              <a:t> REST API или </a:t>
            </a:r>
            <a:r>
              <a:rPr lang="ru-RU" dirty="0" err="1" smtClean="0"/>
              <a:t>стандартни</a:t>
            </a:r>
            <a:r>
              <a:rPr lang="ru-RU" dirty="0" smtClean="0"/>
              <a:t> </a:t>
            </a:r>
            <a:r>
              <a:rPr lang="ru-RU" dirty="0" err="1" smtClean="0"/>
              <a:t>Django</a:t>
            </a:r>
            <a:r>
              <a:rPr lang="ru-RU" dirty="0" smtClean="0"/>
              <a:t> </a:t>
            </a:r>
            <a:r>
              <a:rPr lang="ru-RU" dirty="0" err="1" smtClean="0"/>
              <a:t>изгледи</a:t>
            </a:r>
            <a:r>
              <a:rPr lang="ru-RU" dirty="0" smtClean="0"/>
              <a:t>, </a:t>
            </a:r>
            <a:r>
              <a:rPr lang="ru-RU" dirty="0" err="1" smtClean="0"/>
              <a:t>като</a:t>
            </a:r>
            <a:r>
              <a:rPr lang="ru-RU" dirty="0" smtClean="0"/>
              <a:t> при успешна </a:t>
            </a:r>
            <a:r>
              <a:rPr lang="ru-RU" dirty="0" err="1" smtClean="0"/>
              <a:t>автентикация</a:t>
            </a:r>
            <a:r>
              <a:rPr lang="ru-RU" dirty="0" smtClean="0"/>
              <a:t> се </a:t>
            </a:r>
            <a:r>
              <a:rPr lang="ru-RU" dirty="0" err="1" smtClean="0"/>
              <a:t>използват</a:t>
            </a:r>
            <a:r>
              <a:rPr lang="ru-RU" dirty="0" smtClean="0"/>
              <a:t> </a:t>
            </a:r>
            <a:r>
              <a:rPr lang="ru-RU" dirty="0" err="1" smtClean="0"/>
              <a:t>бисквитки</a:t>
            </a:r>
            <a:r>
              <a:rPr lang="ru-RU" dirty="0" smtClean="0"/>
              <a:t> или JSON </a:t>
            </a:r>
            <a:r>
              <a:rPr lang="ru-RU" dirty="0" err="1" smtClean="0"/>
              <a:t>Web</a:t>
            </a:r>
            <a:r>
              <a:rPr lang="ru-RU" dirty="0" smtClean="0"/>
              <a:t> </a:t>
            </a:r>
            <a:r>
              <a:rPr lang="ru-RU" dirty="0" err="1" smtClean="0"/>
              <a:t>Tokens</a:t>
            </a:r>
            <a:r>
              <a:rPr lang="ru-RU" dirty="0" smtClean="0"/>
              <a:t> за 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11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5337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Обобщавайки</a:t>
            </a:r>
            <a:r>
              <a:rPr lang="ru-RU" dirty="0" smtClean="0"/>
              <a:t> </a:t>
            </a:r>
            <a:r>
              <a:rPr lang="ru-RU" dirty="0" err="1" smtClean="0"/>
              <a:t>всичко</a:t>
            </a:r>
            <a:r>
              <a:rPr lang="ru-RU" dirty="0" smtClean="0"/>
              <a:t>, можем да кажем, че </a:t>
            </a:r>
            <a:r>
              <a:rPr lang="ru-RU" dirty="0" err="1" smtClean="0"/>
              <a:t>сигурността</a:t>
            </a:r>
            <a:r>
              <a:rPr lang="ru-RU" dirty="0" smtClean="0"/>
              <a:t> на </a:t>
            </a:r>
            <a:r>
              <a:rPr lang="ru-RU" dirty="0" err="1" smtClean="0"/>
              <a:t>уеб</a:t>
            </a:r>
            <a:r>
              <a:rPr lang="ru-RU" dirty="0" smtClean="0"/>
              <a:t> </a:t>
            </a:r>
            <a:r>
              <a:rPr lang="ru-RU" dirty="0" err="1" smtClean="0"/>
              <a:t>приложенията</a:t>
            </a:r>
            <a:r>
              <a:rPr lang="ru-RU" dirty="0" smtClean="0"/>
              <a:t> е </a:t>
            </a:r>
            <a:r>
              <a:rPr lang="ru-RU" dirty="0" err="1" smtClean="0"/>
              <a:t>нещо</a:t>
            </a:r>
            <a:r>
              <a:rPr lang="ru-RU" dirty="0" smtClean="0"/>
              <a:t> </a:t>
            </a:r>
            <a:r>
              <a:rPr lang="ru-RU" dirty="0" err="1" smtClean="0"/>
              <a:t>изключително</a:t>
            </a:r>
            <a:r>
              <a:rPr lang="ru-RU" dirty="0" smtClean="0"/>
              <a:t> важно и </a:t>
            </a:r>
            <a:r>
              <a:rPr lang="ru-RU" dirty="0" err="1" smtClean="0"/>
              <a:t>трябва</a:t>
            </a:r>
            <a:r>
              <a:rPr lang="ru-RU" dirty="0" smtClean="0"/>
              <a:t> да се </a:t>
            </a:r>
            <a:r>
              <a:rPr lang="ru-RU" dirty="0" err="1" smtClean="0"/>
              <a:t>поддържа</a:t>
            </a:r>
            <a:r>
              <a:rPr lang="ru-RU" dirty="0" smtClean="0"/>
              <a:t> постоянно. </a:t>
            </a:r>
            <a:r>
              <a:rPr lang="ru-RU" dirty="0" err="1" smtClean="0"/>
              <a:t>Трябва</a:t>
            </a:r>
            <a:r>
              <a:rPr lang="ru-RU" dirty="0" smtClean="0"/>
              <a:t> да </a:t>
            </a:r>
            <a:r>
              <a:rPr lang="ru-RU" dirty="0" err="1" smtClean="0"/>
              <a:t>използваме</a:t>
            </a:r>
            <a:r>
              <a:rPr lang="ru-RU" dirty="0" smtClean="0"/>
              <a:t> </a:t>
            </a:r>
            <a:r>
              <a:rPr lang="ru-RU" dirty="0" err="1" smtClean="0"/>
              <a:t>всички</a:t>
            </a:r>
            <a:r>
              <a:rPr lang="ru-RU" dirty="0" smtClean="0"/>
              <a:t> </a:t>
            </a:r>
            <a:r>
              <a:rPr lang="ru-RU" dirty="0" err="1" smtClean="0"/>
              <a:t>съвременни</a:t>
            </a:r>
            <a:r>
              <a:rPr lang="ru-RU" dirty="0" smtClean="0"/>
              <a:t> </a:t>
            </a:r>
            <a:r>
              <a:rPr lang="ru-RU" dirty="0" err="1" smtClean="0"/>
              <a:t>методи</a:t>
            </a:r>
            <a:r>
              <a:rPr lang="ru-RU" dirty="0" smtClean="0"/>
              <a:t> и технологии, </a:t>
            </a:r>
            <a:r>
              <a:rPr lang="ru-RU" dirty="0" err="1" smtClean="0"/>
              <a:t>както</a:t>
            </a:r>
            <a:r>
              <a:rPr lang="ru-RU" dirty="0" smtClean="0"/>
              <a:t> и да </a:t>
            </a:r>
            <a:r>
              <a:rPr lang="ru-RU" dirty="0" err="1" smtClean="0"/>
              <a:t>обучаваме</a:t>
            </a:r>
            <a:r>
              <a:rPr lang="ru-RU" dirty="0" smtClean="0"/>
              <a:t> </a:t>
            </a:r>
            <a:r>
              <a:rPr lang="ru-RU" dirty="0" err="1" smtClean="0"/>
              <a:t>потребителите</a:t>
            </a:r>
            <a:r>
              <a:rPr lang="ru-RU" dirty="0" smtClean="0"/>
              <a:t> как да </a:t>
            </a:r>
            <a:r>
              <a:rPr lang="ru-RU" dirty="0" err="1" smtClean="0"/>
              <a:t>защитават</a:t>
            </a:r>
            <a:r>
              <a:rPr lang="ru-RU" dirty="0" smtClean="0"/>
              <a:t> себе си. </a:t>
            </a:r>
            <a:r>
              <a:rPr lang="ru-RU" dirty="0" err="1" smtClean="0"/>
              <a:t>Това</a:t>
            </a:r>
            <a:r>
              <a:rPr lang="ru-RU" dirty="0" smtClean="0"/>
              <a:t> е не само </a:t>
            </a:r>
            <a:r>
              <a:rPr lang="ru-RU" dirty="0" err="1" smtClean="0"/>
              <a:t>бъдещето</a:t>
            </a:r>
            <a:r>
              <a:rPr lang="ru-RU" dirty="0" smtClean="0"/>
              <a:t> на интернет, но и </a:t>
            </a:r>
            <a:r>
              <a:rPr lang="ru-RU" dirty="0" err="1" smtClean="0"/>
              <a:t>отговорност</a:t>
            </a:r>
            <a:r>
              <a:rPr lang="ru-RU" dirty="0" smtClean="0"/>
              <a:t> на </a:t>
            </a:r>
            <a:r>
              <a:rPr lang="ru-RU" dirty="0" err="1" smtClean="0"/>
              <a:t>всеки</a:t>
            </a:r>
            <a:r>
              <a:rPr lang="ru-RU" dirty="0" smtClean="0"/>
              <a:t>, </a:t>
            </a:r>
            <a:r>
              <a:rPr lang="ru-RU" dirty="0" err="1" smtClean="0"/>
              <a:t>който</a:t>
            </a:r>
            <a:r>
              <a:rPr lang="ru-RU" dirty="0" smtClean="0"/>
              <a:t> </a:t>
            </a:r>
            <a:r>
              <a:rPr lang="ru-RU" dirty="0" err="1" smtClean="0"/>
              <a:t>работи</a:t>
            </a:r>
            <a:r>
              <a:rPr lang="ru-RU" dirty="0" smtClean="0"/>
              <a:t> с </a:t>
            </a:r>
            <a:r>
              <a:rPr lang="ru-RU" dirty="0" err="1" smtClean="0"/>
              <a:t>такива</a:t>
            </a:r>
            <a:r>
              <a:rPr lang="ru-RU" dirty="0" smtClean="0"/>
              <a:t> </a:t>
            </a:r>
            <a:r>
              <a:rPr lang="ru-RU" dirty="0" err="1" smtClean="0"/>
              <a:t>системи</a:t>
            </a:r>
            <a:r>
              <a:rPr lang="ru-RU" dirty="0" smtClean="0"/>
              <a:t>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12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925503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dirty="0" err="1" smtClean="0"/>
              <a:t>днешно</a:t>
            </a:r>
            <a:r>
              <a:rPr lang="ru-RU" dirty="0" smtClean="0"/>
              <a:t> </a:t>
            </a:r>
            <a:r>
              <a:rPr lang="ru-RU" dirty="0" err="1" smtClean="0"/>
              <a:t>време</a:t>
            </a:r>
            <a:r>
              <a:rPr lang="ru-RU" dirty="0" smtClean="0"/>
              <a:t> </a:t>
            </a:r>
            <a:r>
              <a:rPr lang="ru-RU" dirty="0" err="1" smtClean="0"/>
              <a:t>уеб</a:t>
            </a:r>
            <a:r>
              <a:rPr lang="ru-RU" dirty="0" smtClean="0"/>
              <a:t> </a:t>
            </a:r>
            <a:r>
              <a:rPr lang="ru-RU" dirty="0" err="1" smtClean="0"/>
              <a:t>сигурността</a:t>
            </a:r>
            <a:r>
              <a:rPr lang="ru-RU" dirty="0" smtClean="0"/>
              <a:t> е </a:t>
            </a:r>
            <a:r>
              <a:rPr lang="ru-RU" dirty="0" err="1" smtClean="0"/>
              <a:t>едно</a:t>
            </a:r>
            <a:r>
              <a:rPr lang="ru-RU" dirty="0" smtClean="0"/>
              <a:t> от </a:t>
            </a:r>
            <a:r>
              <a:rPr lang="ru-RU" dirty="0" err="1" smtClean="0"/>
              <a:t>най-важните</a:t>
            </a:r>
            <a:r>
              <a:rPr lang="ru-RU" dirty="0" smtClean="0"/>
              <a:t> </a:t>
            </a:r>
            <a:r>
              <a:rPr lang="ru-RU" dirty="0" err="1" smtClean="0"/>
              <a:t>неща</a:t>
            </a:r>
            <a:r>
              <a:rPr lang="ru-RU" dirty="0" smtClean="0"/>
              <a:t>, </a:t>
            </a:r>
            <a:r>
              <a:rPr lang="ru-RU" dirty="0" err="1" smtClean="0"/>
              <a:t>когато</a:t>
            </a:r>
            <a:r>
              <a:rPr lang="ru-RU" dirty="0" smtClean="0"/>
              <a:t> говорим за защита на </a:t>
            </a:r>
            <a:r>
              <a:rPr lang="ru-RU" dirty="0" err="1" smtClean="0"/>
              <a:t>личните</a:t>
            </a:r>
            <a:r>
              <a:rPr lang="ru-RU" dirty="0" smtClean="0"/>
              <a:t> </a:t>
            </a:r>
            <a:r>
              <a:rPr lang="ru-RU" dirty="0" err="1" smtClean="0"/>
              <a:t>данни</a:t>
            </a:r>
            <a:r>
              <a:rPr lang="ru-RU" dirty="0" smtClean="0"/>
              <a:t> и </a:t>
            </a:r>
            <a:r>
              <a:rPr lang="ru-RU" dirty="0" err="1" smtClean="0"/>
              <a:t>гарантиране</a:t>
            </a:r>
            <a:r>
              <a:rPr lang="ru-RU" dirty="0" smtClean="0"/>
              <a:t> на </a:t>
            </a:r>
            <a:r>
              <a:rPr lang="ru-RU" dirty="0" err="1" smtClean="0"/>
              <a:t>поверителността</a:t>
            </a:r>
            <a:r>
              <a:rPr lang="ru-RU" dirty="0" smtClean="0"/>
              <a:t> в интернет. </a:t>
            </a:r>
            <a:r>
              <a:rPr lang="ru-RU" dirty="0" err="1" smtClean="0"/>
              <a:t>Всеки</a:t>
            </a:r>
            <a:r>
              <a:rPr lang="ru-RU" dirty="0" smtClean="0"/>
              <a:t> </a:t>
            </a:r>
            <a:r>
              <a:rPr lang="ru-RU" dirty="0" err="1" smtClean="0"/>
              <a:t>ден</a:t>
            </a:r>
            <a:r>
              <a:rPr lang="ru-RU" dirty="0" smtClean="0"/>
              <a:t> </a:t>
            </a:r>
            <a:r>
              <a:rPr lang="ru-RU" dirty="0" err="1" smtClean="0"/>
              <a:t>ние</a:t>
            </a:r>
            <a:r>
              <a:rPr lang="ru-RU" dirty="0" smtClean="0"/>
              <a:t> </a:t>
            </a:r>
            <a:r>
              <a:rPr lang="ru-RU" dirty="0" err="1" smtClean="0"/>
              <a:t>използваме</a:t>
            </a:r>
            <a:r>
              <a:rPr lang="ru-RU" dirty="0" smtClean="0"/>
              <a:t> </a:t>
            </a:r>
            <a:r>
              <a:rPr lang="ru-RU" dirty="0" err="1" smtClean="0"/>
              <a:t>различни</a:t>
            </a:r>
            <a:r>
              <a:rPr lang="ru-RU" dirty="0" smtClean="0"/>
              <a:t> </a:t>
            </a:r>
            <a:r>
              <a:rPr lang="ru-RU" dirty="0" err="1" smtClean="0"/>
              <a:t>уеб</a:t>
            </a:r>
            <a:r>
              <a:rPr lang="ru-RU" dirty="0" smtClean="0"/>
              <a:t> приложения и </a:t>
            </a:r>
            <a:r>
              <a:rPr lang="ru-RU" dirty="0" err="1" smtClean="0"/>
              <a:t>сайтове</a:t>
            </a:r>
            <a:r>
              <a:rPr lang="ru-RU" dirty="0" smtClean="0"/>
              <a:t>, и за да </a:t>
            </a:r>
            <a:r>
              <a:rPr lang="ru-RU" dirty="0" err="1" smtClean="0"/>
              <a:t>сме</a:t>
            </a:r>
            <a:r>
              <a:rPr lang="ru-RU" dirty="0" smtClean="0"/>
              <a:t> </a:t>
            </a:r>
            <a:r>
              <a:rPr lang="ru-RU" dirty="0" err="1" smtClean="0"/>
              <a:t>сигурни</a:t>
            </a:r>
            <a:r>
              <a:rPr lang="ru-RU" dirty="0" smtClean="0"/>
              <a:t>, че само </a:t>
            </a:r>
            <a:r>
              <a:rPr lang="ru-RU" dirty="0" err="1" smtClean="0"/>
              <a:t>упълномощените</a:t>
            </a:r>
            <a:r>
              <a:rPr lang="ru-RU" dirty="0" smtClean="0"/>
              <a:t> хора </a:t>
            </a:r>
            <a:r>
              <a:rPr lang="ru-RU" dirty="0" err="1" smtClean="0"/>
              <a:t>имат</a:t>
            </a:r>
            <a:r>
              <a:rPr lang="ru-RU" dirty="0" smtClean="0"/>
              <a:t> </a:t>
            </a:r>
            <a:r>
              <a:rPr lang="ru-RU" dirty="0" err="1" smtClean="0"/>
              <a:t>достъп</a:t>
            </a:r>
            <a:r>
              <a:rPr lang="ru-RU" dirty="0" smtClean="0"/>
              <a:t> до </a:t>
            </a:r>
            <a:r>
              <a:rPr lang="ru-RU" dirty="0" err="1" smtClean="0"/>
              <a:t>тях</a:t>
            </a:r>
            <a:r>
              <a:rPr lang="ru-RU" dirty="0" smtClean="0"/>
              <a:t>, се </a:t>
            </a:r>
            <a:r>
              <a:rPr lang="ru-RU" dirty="0" err="1" smtClean="0"/>
              <a:t>използват</a:t>
            </a:r>
            <a:r>
              <a:rPr lang="ru-RU" dirty="0" smtClean="0"/>
              <a:t> </a:t>
            </a:r>
            <a:r>
              <a:rPr lang="ru-RU" dirty="0" err="1" smtClean="0"/>
              <a:t>различни</a:t>
            </a:r>
            <a:r>
              <a:rPr lang="ru-RU" dirty="0" smtClean="0"/>
              <a:t> </a:t>
            </a:r>
            <a:r>
              <a:rPr lang="ru-RU" dirty="0" err="1" smtClean="0"/>
              <a:t>методи</a:t>
            </a:r>
            <a:r>
              <a:rPr lang="ru-RU" dirty="0" smtClean="0"/>
              <a:t> за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 и </a:t>
            </a:r>
            <a:r>
              <a:rPr lang="ru-RU" dirty="0" err="1" smtClean="0"/>
              <a:t>оторизация</a:t>
            </a:r>
            <a:r>
              <a:rPr lang="ru-RU" dirty="0" smtClean="0"/>
              <a:t>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2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6085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Удостоверяването</a:t>
            </a:r>
            <a:r>
              <a:rPr lang="ru-RU" dirty="0" smtClean="0"/>
              <a:t> е </a:t>
            </a:r>
            <a:r>
              <a:rPr lang="ru-RU" dirty="0" err="1" smtClean="0"/>
              <a:t>процесът</a:t>
            </a:r>
            <a:r>
              <a:rPr lang="ru-RU" dirty="0" smtClean="0"/>
              <a:t>, чрез </a:t>
            </a:r>
            <a:r>
              <a:rPr lang="ru-RU" dirty="0" err="1" smtClean="0"/>
              <a:t>който</a:t>
            </a:r>
            <a:r>
              <a:rPr lang="ru-RU" dirty="0" smtClean="0"/>
              <a:t> </a:t>
            </a:r>
            <a:r>
              <a:rPr lang="ru-RU" dirty="0" err="1" smtClean="0"/>
              <a:t>системата</a:t>
            </a:r>
            <a:r>
              <a:rPr lang="ru-RU" dirty="0" smtClean="0"/>
              <a:t> </a:t>
            </a:r>
            <a:r>
              <a:rPr lang="ru-RU" dirty="0" err="1" smtClean="0"/>
              <a:t>проверява</a:t>
            </a:r>
            <a:r>
              <a:rPr lang="ru-RU" dirty="0" smtClean="0"/>
              <a:t> кой си </a:t>
            </a:r>
            <a:r>
              <a:rPr lang="ru-RU" dirty="0" err="1" smtClean="0"/>
              <a:t>ти</a:t>
            </a:r>
            <a:r>
              <a:rPr lang="ru-RU" dirty="0" smtClean="0"/>
              <a:t>. </a:t>
            </a:r>
            <a:r>
              <a:rPr lang="ru-RU" dirty="0" err="1" smtClean="0"/>
              <a:t>Обикновено</a:t>
            </a:r>
            <a:r>
              <a:rPr lang="ru-RU" dirty="0" smtClean="0"/>
              <a:t> </a:t>
            </a:r>
            <a:r>
              <a:rPr lang="ru-RU" dirty="0" err="1" smtClean="0"/>
              <a:t>това</a:t>
            </a:r>
            <a:r>
              <a:rPr lang="ru-RU" dirty="0" smtClean="0"/>
              <a:t> става чрез </a:t>
            </a:r>
            <a:r>
              <a:rPr lang="ru-RU" dirty="0" err="1" smtClean="0"/>
              <a:t>въвеждане</a:t>
            </a:r>
            <a:r>
              <a:rPr lang="ru-RU" dirty="0" smtClean="0"/>
              <a:t> на </a:t>
            </a:r>
            <a:r>
              <a:rPr lang="ru-RU" dirty="0" err="1" smtClean="0"/>
              <a:t>потребителско</a:t>
            </a:r>
            <a:r>
              <a:rPr lang="ru-RU" dirty="0" smtClean="0"/>
              <a:t> </a:t>
            </a:r>
            <a:r>
              <a:rPr lang="ru-RU" dirty="0" err="1" smtClean="0"/>
              <a:t>име</a:t>
            </a:r>
            <a:r>
              <a:rPr lang="ru-RU" dirty="0" smtClean="0"/>
              <a:t> и </a:t>
            </a:r>
            <a:r>
              <a:rPr lang="ru-RU" dirty="0" err="1" smtClean="0"/>
              <a:t>парола</a:t>
            </a:r>
            <a:r>
              <a:rPr lang="ru-RU" dirty="0" smtClean="0"/>
              <a:t>, но </a:t>
            </a:r>
            <a:r>
              <a:rPr lang="ru-RU" dirty="0" err="1" smtClean="0"/>
              <a:t>има</a:t>
            </a:r>
            <a:r>
              <a:rPr lang="ru-RU" dirty="0" smtClean="0"/>
              <a:t> и </a:t>
            </a:r>
            <a:r>
              <a:rPr lang="ru-RU" dirty="0" err="1" smtClean="0"/>
              <a:t>по-сложни</a:t>
            </a:r>
            <a:r>
              <a:rPr lang="ru-RU" dirty="0" smtClean="0"/>
              <a:t> начини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двуфакторна</a:t>
            </a:r>
            <a:r>
              <a:rPr lang="ru-RU" dirty="0" smtClean="0"/>
              <a:t> идентификация, </a:t>
            </a:r>
            <a:r>
              <a:rPr lang="ru-RU" dirty="0" err="1" smtClean="0"/>
              <a:t>където</a:t>
            </a:r>
            <a:r>
              <a:rPr lang="ru-RU" dirty="0" smtClean="0"/>
              <a:t> </a:t>
            </a:r>
            <a:r>
              <a:rPr lang="ru-RU" dirty="0" err="1" smtClean="0"/>
              <a:t>трябва</a:t>
            </a:r>
            <a:r>
              <a:rPr lang="ru-RU" dirty="0" smtClean="0"/>
              <a:t> да </a:t>
            </a:r>
            <a:r>
              <a:rPr lang="ru-RU" dirty="0" err="1" smtClean="0"/>
              <a:t>въведеш</a:t>
            </a:r>
            <a:r>
              <a:rPr lang="ru-RU" dirty="0" smtClean="0"/>
              <a:t> код, </a:t>
            </a:r>
            <a:r>
              <a:rPr lang="ru-RU" dirty="0" err="1" smtClean="0"/>
              <a:t>изпратен</a:t>
            </a:r>
            <a:r>
              <a:rPr lang="ru-RU" dirty="0" smtClean="0"/>
              <a:t> по SMS, или </a:t>
            </a:r>
            <a:r>
              <a:rPr lang="ru-RU" dirty="0" err="1" smtClean="0"/>
              <a:t>биометрични</a:t>
            </a:r>
            <a:r>
              <a:rPr lang="ru-RU" dirty="0" smtClean="0"/>
              <a:t> </a:t>
            </a:r>
            <a:r>
              <a:rPr lang="ru-RU" dirty="0" err="1" smtClean="0"/>
              <a:t>данни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пръстов</a:t>
            </a:r>
            <a:r>
              <a:rPr lang="ru-RU" dirty="0" smtClean="0"/>
              <a:t> </a:t>
            </a:r>
            <a:r>
              <a:rPr lang="ru-RU" dirty="0" err="1" smtClean="0"/>
              <a:t>отпечатък</a:t>
            </a:r>
            <a:r>
              <a:rPr lang="ru-RU" dirty="0" smtClean="0"/>
              <a:t>. </a:t>
            </a:r>
            <a:r>
              <a:rPr lang="ru-RU" dirty="0" err="1" smtClean="0"/>
              <a:t>Важното</a:t>
            </a:r>
            <a:r>
              <a:rPr lang="ru-RU" dirty="0" smtClean="0"/>
              <a:t> е </a:t>
            </a:r>
            <a:r>
              <a:rPr lang="ru-RU" dirty="0" err="1" smtClean="0"/>
              <a:t>потребителят</a:t>
            </a:r>
            <a:r>
              <a:rPr lang="ru-RU" dirty="0" smtClean="0"/>
              <a:t> да </a:t>
            </a:r>
            <a:r>
              <a:rPr lang="ru-RU" dirty="0" err="1" smtClean="0"/>
              <a:t>докаже</a:t>
            </a:r>
            <a:r>
              <a:rPr lang="ru-RU" dirty="0" smtClean="0"/>
              <a:t>, че именно той е </a:t>
            </a:r>
            <a:r>
              <a:rPr lang="ru-RU" dirty="0" err="1" smtClean="0"/>
              <a:t>човека</a:t>
            </a:r>
            <a:r>
              <a:rPr lang="ru-RU" dirty="0" smtClean="0"/>
              <a:t>, </a:t>
            </a:r>
            <a:r>
              <a:rPr lang="ru-RU" dirty="0" err="1" smtClean="0"/>
              <a:t>който</a:t>
            </a:r>
            <a:r>
              <a:rPr lang="ru-RU" dirty="0" smtClean="0"/>
              <a:t> иска </a:t>
            </a:r>
            <a:r>
              <a:rPr lang="ru-RU" dirty="0" err="1" smtClean="0"/>
              <a:t>достъп</a:t>
            </a:r>
            <a:r>
              <a:rPr lang="ru-RU" dirty="0" smtClean="0"/>
              <a:t>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261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След </a:t>
            </a:r>
            <a:r>
              <a:rPr lang="ru-RU" dirty="0" err="1" smtClean="0"/>
              <a:t>като</a:t>
            </a:r>
            <a:r>
              <a:rPr lang="ru-RU" dirty="0" smtClean="0"/>
              <a:t> удостоверим потребителя, </a:t>
            </a:r>
            <a:r>
              <a:rPr lang="ru-RU" dirty="0" err="1" smtClean="0"/>
              <a:t>идва</a:t>
            </a:r>
            <a:r>
              <a:rPr lang="ru-RU" dirty="0" smtClean="0"/>
              <a:t> </a:t>
            </a:r>
            <a:r>
              <a:rPr lang="ru-RU" dirty="0" err="1" smtClean="0"/>
              <a:t>ред</a:t>
            </a:r>
            <a:r>
              <a:rPr lang="ru-RU" dirty="0" smtClean="0"/>
              <a:t> на </a:t>
            </a:r>
            <a:r>
              <a:rPr lang="ru-RU" dirty="0" err="1" smtClean="0"/>
              <a:t>оторизацията</a:t>
            </a:r>
            <a:r>
              <a:rPr lang="ru-RU" dirty="0" smtClean="0"/>
              <a:t>. </a:t>
            </a:r>
            <a:r>
              <a:rPr lang="ru-RU" dirty="0" err="1" smtClean="0"/>
              <a:t>Тя</a:t>
            </a:r>
            <a:r>
              <a:rPr lang="ru-RU" dirty="0" smtClean="0"/>
              <a:t> </a:t>
            </a:r>
            <a:r>
              <a:rPr lang="ru-RU" dirty="0" err="1" smtClean="0"/>
              <a:t>определя</a:t>
            </a:r>
            <a:r>
              <a:rPr lang="ru-RU" dirty="0" smtClean="0"/>
              <a:t> </a:t>
            </a:r>
            <a:r>
              <a:rPr lang="ru-RU" dirty="0" err="1" smtClean="0"/>
              <a:t>какви</a:t>
            </a:r>
            <a:r>
              <a:rPr lang="ru-RU" dirty="0" smtClean="0"/>
              <a:t> </a:t>
            </a:r>
            <a:r>
              <a:rPr lang="ru-RU" dirty="0" err="1" smtClean="0"/>
              <a:t>ресурси</a:t>
            </a:r>
            <a:r>
              <a:rPr lang="ru-RU" dirty="0" smtClean="0"/>
              <a:t> или действия </a:t>
            </a:r>
            <a:r>
              <a:rPr lang="ru-RU" dirty="0" err="1" smtClean="0"/>
              <a:t>му</a:t>
            </a:r>
            <a:r>
              <a:rPr lang="ru-RU" dirty="0" smtClean="0"/>
              <a:t> </a:t>
            </a:r>
            <a:r>
              <a:rPr lang="ru-RU" dirty="0" err="1" smtClean="0"/>
              <a:t>позволяваме</a:t>
            </a:r>
            <a:r>
              <a:rPr lang="ru-RU" dirty="0" smtClean="0"/>
              <a:t> да </a:t>
            </a:r>
            <a:r>
              <a:rPr lang="ru-RU" dirty="0" err="1" smtClean="0"/>
              <a:t>извърши</a:t>
            </a:r>
            <a:r>
              <a:rPr lang="ru-RU" dirty="0" smtClean="0"/>
              <a:t>. Например, </a:t>
            </a:r>
            <a:r>
              <a:rPr lang="ru-RU" dirty="0" err="1" smtClean="0"/>
              <a:t>някой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да </a:t>
            </a:r>
            <a:r>
              <a:rPr lang="ru-RU" dirty="0" err="1" smtClean="0"/>
              <a:t>има</a:t>
            </a:r>
            <a:r>
              <a:rPr lang="ru-RU" dirty="0" smtClean="0"/>
              <a:t> право само да </a:t>
            </a:r>
            <a:r>
              <a:rPr lang="ru-RU" dirty="0" err="1" smtClean="0"/>
              <a:t>гледа</a:t>
            </a:r>
            <a:r>
              <a:rPr lang="ru-RU" dirty="0" smtClean="0"/>
              <a:t> </a:t>
            </a:r>
            <a:r>
              <a:rPr lang="ru-RU" dirty="0" err="1" smtClean="0"/>
              <a:t>данни</a:t>
            </a:r>
            <a:r>
              <a:rPr lang="ru-RU" dirty="0" smtClean="0"/>
              <a:t>, а друг – да </a:t>
            </a:r>
            <a:r>
              <a:rPr lang="ru-RU" dirty="0" err="1" smtClean="0"/>
              <a:t>ги</a:t>
            </a:r>
            <a:r>
              <a:rPr lang="ru-RU" dirty="0" smtClean="0"/>
              <a:t> </a:t>
            </a:r>
            <a:r>
              <a:rPr lang="ru-RU" dirty="0" err="1" smtClean="0"/>
              <a:t>редактира</a:t>
            </a:r>
            <a:r>
              <a:rPr lang="ru-RU" dirty="0" smtClean="0"/>
              <a:t> или </a:t>
            </a:r>
            <a:r>
              <a:rPr lang="ru-RU" dirty="0" err="1" smtClean="0"/>
              <a:t>изтрива</a:t>
            </a:r>
            <a:r>
              <a:rPr lang="ru-RU" dirty="0" smtClean="0"/>
              <a:t>. </a:t>
            </a:r>
            <a:r>
              <a:rPr lang="ru-RU" dirty="0" err="1" smtClean="0"/>
              <a:t>Влезлият</a:t>
            </a:r>
            <a:r>
              <a:rPr lang="ru-RU" dirty="0" smtClean="0"/>
              <a:t> в </a:t>
            </a:r>
            <a:r>
              <a:rPr lang="ru-RU" dirty="0" err="1" smtClean="0"/>
              <a:t>системата</a:t>
            </a:r>
            <a:r>
              <a:rPr lang="ru-RU" dirty="0" smtClean="0"/>
              <a:t> </a:t>
            </a:r>
            <a:r>
              <a:rPr lang="ru-RU" dirty="0" err="1" smtClean="0"/>
              <a:t>може</a:t>
            </a:r>
            <a:r>
              <a:rPr lang="ru-RU" dirty="0" smtClean="0"/>
              <a:t> да </a:t>
            </a:r>
            <a:r>
              <a:rPr lang="ru-RU" dirty="0" err="1" smtClean="0"/>
              <a:t>има</a:t>
            </a:r>
            <a:r>
              <a:rPr lang="ru-RU" dirty="0" smtClean="0"/>
              <a:t> </a:t>
            </a:r>
            <a:r>
              <a:rPr lang="ru-RU" dirty="0" err="1" smtClean="0"/>
              <a:t>различни</a:t>
            </a:r>
            <a:r>
              <a:rPr lang="ru-RU" dirty="0" smtClean="0"/>
              <a:t> роли: гост, </a:t>
            </a:r>
            <a:r>
              <a:rPr lang="ru-RU" dirty="0" err="1" smtClean="0"/>
              <a:t>обикновен</a:t>
            </a:r>
            <a:r>
              <a:rPr lang="ru-RU" dirty="0" smtClean="0"/>
              <a:t> </a:t>
            </a:r>
            <a:r>
              <a:rPr lang="ru-RU" dirty="0" err="1" smtClean="0"/>
              <a:t>потребител</a:t>
            </a:r>
            <a:r>
              <a:rPr lang="ru-RU" dirty="0" smtClean="0"/>
              <a:t> или администратор. Всяка роля </a:t>
            </a:r>
            <a:r>
              <a:rPr lang="ru-RU" dirty="0" err="1" smtClean="0"/>
              <a:t>има</a:t>
            </a:r>
            <a:r>
              <a:rPr lang="ru-RU" dirty="0" smtClean="0"/>
              <a:t> </a:t>
            </a:r>
            <a:r>
              <a:rPr lang="ru-RU" dirty="0" err="1" smtClean="0"/>
              <a:t>различни</a:t>
            </a:r>
            <a:r>
              <a:rPr lang="ru-RU" dirty="0" smtClean="0"/>
              <a:t> права,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това</a:t>
            </a:r>
            <a:r>
              <a:rPr lang="ru-RU" dirty="0" smtClean="0"/>
              <a:t> се </a:t>
            </a:r>
            <a:r>
              <a:rPr lang="ru-RU" dirty="0" err="1" smtClean="0"/>
              <a:t>нарича</a:t>
            </a:r>
            <a:r>
              <a:rPr lang="ru-RU" dirty="0" smtClean="0"/>
              <a:t> </a:t>
            </a:r>
            <a:r>
              <a:rPr lang="ru-RU" dirty="0" err="1" smtClean="0"/>
              <a:t>ролеви</a:t>
            </a:r>
            <a:r>
              <a:rPr lang="ru-RU" dirty="0" smtClean="0"/>
              <a:t> </a:t>
            </a:r>
            <a:r>
              <a:rPr lang="ru-RU" dirty="0" err="1" smtClean="0"/>
              <a:t>базиран</a:t>
            </a:r>
            <a:r>
              <a:rPr lang="ru-RU" dirty="0" smtClean="0"/>
              <a:t> </a:t>
            </a:r>
            <a:r>
              <a:rPr lang="ru-RU" dirty="0" err="1" smtClean="0"/>
              <a:t>достъп</a:t>
            </a:r>
            <a:r>
              <a:rPr lang="ru-RU" dirty="0" smtClean="0"/>
              <a:t>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4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216037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 </a:t>
            </a:r>
            <a:r>
              <a:rPr lang="ru-RU" dirty="0" err="1" smtClean="0"/>
              <a:t>реализацията</a:t>
            </a:r>
            <a:r>
              <a:rPr lang="ru-RU" dirty="0" smtClean="0"/>
              <a:t> на </a:t>
            </a:r>
            <a:r>
              <a:rPr lang="ru-RU" dirty="0" err="1" smtClean="0"/>
              <a:t>уеб</a:t>
            </a:r>
            <a:r>
              <a:rPr lang="ru-RU" dirty="0" smtClean="0"/>
              <a:t> приложения </a:t>
            </a:r>
            <a:r>
              <a:rPr lang="ru-RU" dirty="0" err="1" smtClean="0"/>
              <a:t>тези</a:t>
            </a:r>
            <a:r>
              <a:rPr lang="ru-RU" dirty="0" smtClean="0"/>
              <a:t> </a:t>
            </a:r>
            <a:r>
              <a:rPr lang="ru-RU" dirty="0" err="1" smtClean="0"/>
              <a:t>процеси</a:t>
            </a:r>
            <a:r>
              <a:rPr lang="ru-RU" dirty="0" smtClean="0"/>
              <a:t> </a:t>
            </a:r>
            <a:r>
              <a:rPr lang="ru-RU" dirty="0" err="1" smtClean="0"/>
              <a:t>обикновено</a:t>
            </a:r>
            <a:r>
              <a:rPr lang="ru-RU" dirty="0" smtClean="0"/>
              <a:t> се </a:t>
            </a:r>
            <a:r>
              <a:rPr lang="ru-RU" dirty="0" err="1" smtClean="0"/>
              <a:t>грижат</a:t>
            </a:r>
            <a:r>
              <a:rPr lang="ru-RU" dirty="0" smtClean="0"/>
              <a:t> за </a:t>
            </a:r>
            <a:r>
              <a:rPr lang="ru-RU" dirty="0" err="1" smtClean="0"/>
              <a:t>тях</a:t>
            </a:r>
            <a:r>
              <a:rPr lang="ru-RU" dirty="0" smtClean="0"/>
              <a:t> с </a:t>
            </a:r>
            <a:r>
              <a:rPr lang="ru-RU" dirty="0" err="1" smtClean="0"/>
              <a:t>помощта</a:t>
            </a:r>
            <a:r>
              <a:rPr lang="ru-RU" dirty="0" smtClean="0"/>
              <a:t> на </a:t>
            </a:r>
            <a:r>
              <a:rPr lang="ru-RU" dirty="0" err="1" smtClean="0"/>
              <a:t>специални</a:t>
            </a:r>
            <a:r>
              <a:rPr lang="ru-RU" dirty="0" smtClean="0"/>
              <a:t> </a:t>
            </a:r>
            <a:r>
              <a:rPr lang="ru-RU" dirty="0" err="1" smtClean="0"/>
              <a:t>протоколи</a:t>
            </a:r>
            <a:r>
              <a:rPr lang="ru-RU" dirty="0" smtClean="0"/>
              <a:t> и технологии. Например, </a:t>
            </a:r>
            <a:r>
              <a:rPr lang="ru-RU" dirty="0" err="1" smtClean="0"/>
              <a:t>използваме</a:t>
            </a:r>
            <a:r>
              <a:rPr lang="ru-RU" dirty="0" smtClean="0"/>
              <a:t> </a:t>
            </a:r>
            <a:r>
              <a:rPr lang="ru-RU" dirty="0" err="1" smtClean="0"/>
              <a:t>бисквитки</a:t>
            </a:r>
            <a:r>
              <a:rPr lang="ru-RU" dirty="0" smtClean="0"/>
              <a:t> или JSON </a:t>
            </a:r>
            <a:r>
              <a:rPr lang="ru-RU" dirty="0" err="1" smtClean="0"/>
              <a:t>Web</a:t>
            </a:r>
            <a:r>
              <a:rPr lang="ru-RU" dirty="0" smtClean="0"/>
              <a:t> </a:t>
            </a:r>
            <a:r>
              <a:rPr lang="ru-RU" dirty="0" err="1" smtClean="0"/>
              <a:t>Token</a:t>
            </a:r>
            <a:r>
              <a:rPr lang="ru-RU" dirty="0" smtClean="0"/>
              <a:t>, за да запомним кой е </a:t>
            </a:r>
            <a:r>
              <a:rPr lang="ru-RU" dirty="0" err="1" smtClean="0"/>
              <a:t>влязъл</a:t>
            </a:r>
            <a:r>
              <a:rPr lang="ru-RU" dirty="0" smtClean="0"/>
              <a:t> и </a:t>
            </a:r>
            <a:r>
              <a:rPr lang="ru-RU" dirty="0" err="1" smtClean="0"/>
              <a:t>какви</a:t>
            </a:r>
            <a:r>
              <a:rPr lang="ru-RU" dirty="0" smtClean="0"/>
              <a:t> права </a:t>
            </a:r>
            <a:r>
              <a:rPr lang="ru-RU" dirty="0" err="1" smtClean="0"/>
              <a:t>има</a:t>
            </a:r>
            <a:r>
              <a:rPr lang="ru-RU" dirty="0" smtClean="0"/>
              <a:t>. За </a:t>
            </a:r>
            <a:r>
              <a:rPr lang="ru-RU" dirty="0" err="1" smtClean="0"/>
              <a:t>по-сигурна</a:t>
            </a:r>
            <a:r>
              <a:rPr lang="ru-RU" dirty="0" smtClean="0"/>
              <a:t> </a:t>
            </a:r>
            <a:r>
              <a:rPr lang="ru-RU" dirty="0" err="1" smtClean="0"/>
              <a:t>комуникация</a:t>
            </a:r>
            <a:r>
              <a:rPr lang="ru-RU" dirty="0" smtClean="0"/>
              <a:t> </a:t>
            </a:r>
            <a:r>
              <a:rPr lang="ru-RU" dirty="0" err="1" smtClean="0"/>
              <a:t>често</a:t>
            </a:r>
            <a:r>
              <a:rPr lang="ru-RU" dirty="0" smtClean="0"/>
              <a:t> се </a:t>
            </a:r>
            <a:r>
              <a:rPr lang="ru-RU" dirty="0" err="1" smtClean="0"/>
              <a:t>ползват</a:t>
            </a:r>
            <a:r>
              <a:rPr lang="ru-RU" dirty="0" smtClean="0"/>
              <a:t> </a:t>
            </a:r>
            <a:r>
              <a:rPr lang="ru-RU" dirty="0" err="1" smtClean="0"/>
              <a:t>сертификати</a:t>
            </a:r>
            <a:r>
              <a:rPr lang="ru-RU" dirty="0" smtClean="0"/>
              <a:t> и </a:t>
            </a:r>
            <a:r>
              <a:rPr lang="ru-RU" dirty="0" err="1" smtClean="0"/>
              <a:t>различни</a:t>
            </a:r>
            <a:r>
              <a:rPr lang="ru-RU" dirty="0" smtClean="0"/>
              <a:t> </a:t>
            </a:r>
            <a:r>
              <a:rPr lang="ru-RU" dirty="0" err="1" smtClean="0"/>
              <a:t>стандарти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OAuth</a:t>
            </a:r>
            <a:r>
              <a:rPr lang="ru-RU" dirty="0" smtClean="0"/>
              <a:t> или SSO, </a:t>
            </a:r>
            <a:r>
              <a:rPr lang="ru-RU" dirty="0" err="1" smtClean="0"/>
              <a:t>които</a:t>
            </a:r>
            <a:r>
              <a:rPr lang="ru-RU" dirty="0" smtClean="0"/>
              <a:t> </a:t>
            </a:r>
            <a:r>
              <a:rPr lang="ru-RU" dirty="0" err="1" smtClean="0"/>
              <a:t>улесняват</a:t>
            </a:r>
            <a:r>
              <a:rPr lang="ru-RU" dirty="0" smtClean="0"/>
              <a:t> </a:t>
            </a:r>
            <a:r>
              <a:rPr lang="ru-RU" dirty="0" err="1" smtClean="0"/>
              <a:t>потребителите</a:t>
            </a:r>
            <a:r>
              <a:rPr lang="ru-RU" dirty="0" smtClean="0"/>
              <a:t> и </a:t>
            </a:r>
            <a:r>
              <a:rPr lang="ru-RU" dirty="0" err="1" smtClean="0"/>
              <a:t>същевременно</a:t>
            </a:r>
            <a:r>
              <a:rPr lang="ru-RU" dirty="0" smtClean="0"/>
              <a:t> </a:t>
            </a:r>
            <a:r>
              <a:rPr lang="ru-RU" dirty="0" err="1" smtClean="0"/>
              <a:t>изграждат</a:t>
            </a:r>
            <a:r>
              <a:rPr lang="ru-RU" dirty="0" smtClean="0"/>
              <a:t> </a:t>
            </a:r>
            <a:r>
              <a:rPr lang="ru-RU" dirty="0" err="1" smtClean="0"/>
              <a:t>надеждна</a:t>
            </a:r>
            <a:r>
              <a:rPr lang="ru-RU" dirty="0" smtClean="0"/>
              <a:t> защита.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5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32175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6. Интернет </a:t>
            </a:r>
            <a:r>
              <a:rPr lang="ru-RU" dirty="0" err="1" smtClean="0"/>
              <a:t>системите</a:t>
            </a:r>
            <a:r>
              <a:rPr lang="ru-RU" dirty="0" smtClean="0"/>
              <a:t> </a:t>
            </a:r>
            <a:r>
              <a:rPr lang="ru-RU" dirty="0" err="1" smtClean="0"/>
              <a:t>често</a:t>
            </a:r>
            <a:r>
              <a:rPr lang="ru-RU" dirty="0" smtClean="0"/>
              <a:t> </a:t>
            </a:r>
            <a:r>
              <a:rPr lang="ru-RU" dirty="0" err="1" smtClean="0"/>
              <a:t>са</a:t>
            </a:r>
            <a:r>
              <a:rPr lang="ru-RU" dirty="0" smtClean="0"/>
              <a:t> </a:t>
            </a:r>
            <a:r>
              <a:rPr lang="ru-RU" dirty="0" err="1" smtClean="0"/>
              <a:t>уязвими</a:t>
            </a:r>
            <a:r>
              <a:rPr lang="ru-RU" dirty="0" smtClean="0"/>
              <a:t> </a:t>
            </a:r>
            <a:r>
              <a:rPr lang="ru-RU" dirty="0" err="1" smtClean="0"/>
              <a:t>към</a:t>
            </a:r>
            <a:r>
              <a:rPr lang="ru-RU" dirty="0" smtClean="0"/>
              <a:t> слабости </a:t>
            </a:r>
            <a:r>
              <a:rPr lang="ru-RU" dirty="0" err="1" smtClean="0"/>
              <a:t>като</a:t>
            </a:r>
            <a:r>
              <a:rPr lang="ru-RU" dirty="0" smtClean="0"/>
              <a:t> </a:t>
            </a:r>
            <a:r>
              <a:rPr lang="ru-RU" dirty="0" err="1" smtClean="0"/>
              <a:t>слаби</a:t>
            </a:r>
            <a:r>
              <a:rPr lang="ru-RU" dirty="0" smtClean="0"/>
              <a:t> пароли, SQL инжекции, XSS атаки и </a:t>
            </a:r>
            <a:r>
              <a:rPr lang="ru-RU" dirty="0" err="1" smtClean="0"/>
              <a:t>други</a:t>
            </a:r>
            <a:r>
              <a:rPr lang="ru-RU" dirty="0" smtClean="0"/>
              <a:t>. За да се </a:t>
            </a:r>
            <a:r>
              <a:rPr lang="ru-RU" dirty="0" err="1" smtClean="0"/>
              <a:t>предпазим</a:t>
            </a:r>
            <a:r>
              <a:rPr lang="ru-RU" dirty="0" smtClean="0"/>
              <a:t> от </a:t>
            </a:r>
            <a:r>
              <a:rPr lang="ru-RU" dirty="0" err="1" smtClean="0"/>
              <a:t>това</a:t>
            </a:r>
            <a:r>
              <a:rPr lang="ru-RU" dirty="0" smtClean="0"/>
              <a:t> , е важно да </a:t>
            </a:r>
            <a:r>
              <a:rPr lang="ru-RU" dirty="0" err="1" smtClean="0"/>
              <a:t>използваме</a:t>
            </a:r>
            <a:r>
              <a:rPr lang="ru-RU" dirty="0" smtClean="0"/>
              <a:t> </a:t>
            </a:r>
            <a:r>
              <a:rPr lang="ru-RU" dirty="0" err="1" smtClean="0"/>
              <a:t>силни</a:t>
            </a:r>
            <a:r>
              <a:rPr lang="ru-RU" dirty="0" smtClean="0"/>
              <a:t> пароли, </a:t>
            </a:r>
            <a:r>
              <a:rPr lang="ru-RU" dirty="0" err="1" smtClean="0"/>
              <a:t>криптиране</a:t>
            </a:r>
            <a:r>
              <a:rPr lang="ru-RU" dirty="0" smtClean="0"/>
              <a:t> и </a:t>
            </a:r>
            <a:r>
              <a:rPr lang="ru-RU" dirty="0" err="1" smtClean="0"/>
              <a:t>двуфакторна</a:t>
            </a:r>
            <a:r>
              <a:rPr lang="ru-RU" dirty="0" smtClean="0"/>
              <a:t> </a:t>
            </a:r>
            <a:r>
              <a:rPr lang="ru-RU" dirty="0" err="1" smtClean="0"/>
              <a:t>автентикация</a:t>
            </a:r>
            <a:r>
              <a:rPr lang="ru-RU" dirty="0" smtClean="0"/>
              <a:t>, </a:t>
            </a:r>
            <a:r>
              <a:rPr lang="ru-RU" dirty="0" err="1" smtClean="0"/>
              <a:t>което</a:t>
            </a:r>
            <a:r>
              <a:rPr lang="ru-RU" dirty="0" smtClean="0"/>
              <a:t> </a:t>
            </a:r>
            <a:r>
              <a:rPr lang="ru-RU" dirty="0" err="1" smtClean="0"/>
              <a:t>осигурява</a:t>
            </a:r>
            <a:r>
              <a:rPr lang="ru-RU" dirty="0" smtClean="0"/>
              <a:t> </a:t>
            </a:r>
            <a:r>
              <a:rPr lang="ru-RU" dirty="0" err="1" smtClean="0"/>
              <a:t>по-висока</a:t>
            </a:r>
            <a:r>
              <a:rPr lang="ru-RU" dirty="0" smtClean="0"/>
              <a:t> </a:t>
            </a:r>
            <a:r>
              <a:rPr lang="ru-RU" dirty="0" err="1" smtClean="0"/>
              <a:t>сигурност</a:t>
            </a:r>
            <a:r>
              <a:rPr lang="ru-RU" dirty="0" smtClean="0"/>
              <a:t> </a:t>
            </a:r>
            <a:r>
              <a:rPr lang="ru-RU" dirty="0" err="1" smtClean="0"/>
              <a:t>както</a:t>
            </a:r>
            <a:r>
              <a:rPr lang="ru-RU" dirty="0" smtClean="0"/>
              <a:t> за </a:t>
            </a:r>
            <a:r>
              <a:rPr lang="ru-RU" dirty="0" err="1" smtClean="0"/>
              <a:t>личната</a:t>
            </a:r>
            <a:r>
              <a:rPr lang="ru-RU" dirty="0" smtClean="0"/>
              <a:t> информация, </a:t>
            </a:r>
            <a:r>
              <a:rPr lang="ru-RU" dirty="0" err="1" smtClean="0"/>
              <a:t>така</a:t>
            </a:r>
            <a:r>
              <a:rPr lang="ru-RU" dirty="0" smtClean="0"/>
              <a:t> и за </a:t>
            </a:r>
            <a:r>
              <a:rPr lang="ru-RU" dirty="0" err="1" smtClean="0"/>
              <a:t>цялата</a:t>
            </a:r>
            <a:r>
              <a:rPr lang="ru-RU" dirty="0" smtClean="0"/>
              <a:t> система.	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6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3654955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Примерите за </a:t>
            </a:r>
            <a:r>
              <a:rPr lang="ru-RU" dirty="0" err="1" smtClean="0"/>
              <a:t>нивата</a:t>
            </a:r>
            <a:r>
              <a:rPr lang="ru-RU" baseline="0" dirty="0" smtClean="0"/>
              <a:t> </a:t>
            </a:r>
            <a:r>
              <a:rPr lang="ru-RU" dirty="0" smtClean="0"/>
              <a:t>на </a:t>
            </a:r>
            <a:r>
              <a:rPr lang="ru-RU" dirty="0" err="1" smtClean="0"/>
              <a:t>достъп</a:t>
            </a:r>
            <a:r>
              <a:rPr lang="ru-RU" baseline="0" dirty="0" smtClean="0"/>
              <a:t> </a:t>
            </a:r>
            <a:r>
              <a:rPr lang="ru-RU" baseline="0" dirty="0" err="1" smtClean="0"/>
              <a:t>са</a:t>
            </a:r>
            <a:r>
              <a:rPr lang="ru-RU" baseline="0" dirty="0" smtClean="0"/>
              <a:t> </a:t>
            </a:r>
            <a:r>
              <a:rPr lang="ru-RU" dirty="0" smtClean="0"/>
              <a:t>гост, </a:t>
            </a:r>
            <a:r>
              <a:rPr lang="ru-RU" dirty="0" err="1" smtClean="0"/>
              <a:t>регистриран</a:t>
            </a:r>
            <a:r>
              <a:rPr lang="ru-RU" dirty="0" smtClean="0"/>
              <a:t>, администратор.</a:t>
            </a:r>
          </a:p>
          <a:p>
            <a:r>
              <a:rPr lang="ru-RU" dirty="0" err="1" smtClean="0"/>
              <a:t>Оторизацията</a:t>
            </a:r>
            <a:r>
              <a:rPr lang="ru-RU" dirty="0" smtClean="0"/>
              <a:t> </a:t>
            </a:r>
            <a:r>
              <a:rPr lang="ru-RU" dirty="0" err="1" smtClean="0"/>
              <a:t>определя</a:t>
            </a:r>
            <a:r>
              <a:rPr lang="ru-RU" dirty="0" smtClean="0"/>
              <a:t> </a:t>
            </a:r>
            <a:r>
              <a:rPr lang="ru-RU" dirty="0" err="1" smtClean="0"/>
              <a:t>правата</a:t>
            </a:r>
            <a:r>
              <a:rPr lang="ru-RU" dirty="0" smtClean="0"/>
              <a:t> на потребителя след </a:t>
            </a:r>
            <a:r>
              <a:rPr lang="ru-RU" dirty="0" err="1" smtClean="0"/>
              <a:t>удостоверяване</a:t>
            </a:r>
            <a:r>
              <a:rPr lang="ru-RU" dirty="0" smtClean="0"/>
              <a:t>. </a:t>
            </a:r>
            <a:r>
              <a:rPr lang="ru-RU" dirty="0" err="1" smtClean="0"/>
              <a:t>Системи</a:t>
            </a:r>
            <a:r>
              <a:rPr lang="ru-RU" dirty="0" smtClean="0"/>
              <a:t> </a:t>
            </a:r>
            <a:r>
              <a:rPr lang="ru-RU" dirty="0" err="1" smtClean="0"/>
              <a:t>използват</a:t>
            </a:r>
            <a:r>
              <a:rPr lang="ru-RU" dirty="0" smtClean="0"/>
              <a:t> </a:t>
            </a:r>
            <a:r>
              <a:rPr lang="ru-RU" dirty="0" err="1" smtClean="0"/>
              <a:t>ролев</a:t>
            </a:r>
            <a:r>
              <a:rPr lang="bg-BG" dirty="0" smtClean="0"/>
              <a:t>и</a:t>
            </a:r>
            <a:r>
              <a:rPr lang="ru-RU" dirty="0" smtClean="0"/>
              <a:t>  </a:t>
            </a:r>
            <a:r>
              <a:rPr lang="ru-RU" dirty="0" smtClean="0"/>
              <a:t>или </a:t>
            </a:r>
            <a:r>
              <a:rPr lang="ru-RU" dirty="0" err="1" smtClean="0"/>
              <a:t>атрибутни</a:t>
            </a:r>
            <a:r>
              <a:rPr lang="ru-RU" dirty="0" smtClean="0"/>
              <a:t> </a:t>
            </a:r>
            <a:r>
              <a:rPr lang="ru-RU" dirty="0" smtClean="0"/>
              <a:t>модели. 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7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2198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3200" dirty="0" err="1" smtClean="0"/>
              <a:t>Използват</a:t>
            </a:r>
            <a:r>
              <a:rPr lang="ru-RU" sz="3200" dirty="0" smtClean="0"/>
              <a:t> се </a:t>
            </a:r>
            <a:r>
              <a:rPr lang="ru-RU" sz="3200" dirty="0" err="1" smtClean="0"/>
              <a:t>механизми</a:t>
            </a:r>
            <a:r>
              <a:rPr lang="ru-RU" sz="3200" dirty="0" smtClean="0"/>
              <a:t> </a:t>
            </a:r>
            <a:r>
              <a:rPr lang="ru-RU" sz="3200" dirty="0" err="1" smtClean="0"/>
              <a:t>като</a:t>
            </a:r>
            <a:r>
              <a:rPr lang="ru-RU" sz="3200" dirty="0" smtClean="0"/>
              <a:t> </a:t>
            </a:r>
            <a:r>
              <a:rPr lang="ru-RU" sz="3200" dirty="0" err="1" smtClean="0"/>
              <a:t>сесии</a:t>
            </a:r>
            <a:r>
              <a:rPr lang="ru-RU" sz="3200" dirty="0" smtClean="0"/>
              <a:t>, </a:t>
            </a:r>
            <a:r>
              <a:rPr lang="ru-RU" sz="3200" dirty="0" err="1" smtClean="0"/>
              <a:t>бисквитки</a:t>
            </a:r>
            <a:r>
              <a:rPr lang="ru-RU" sz="3200" dirty="0" smtClean="0"/>
              <a:t> и JSON </a:t>
            </a:r>
            <a:r>
              <a:rPr lang="ru-RU" sz="3200" dirty="0" err="1" smtClean="0"/>
              <a:t>Web</a:t>
            </a:r>
            <a:r>
              <a:rPr lang="ru-RU" sz="3200" dirty="0" smtClean="0"/>
              <a:t> </a:t>
            </a:r>
            <a:r>
              <a:rPr lang="ru-RU" sz="3200" dirty="0" err="1" smtClean="0"/>
              <a:t>Tokens</a:t>
            </a:r>
            <a:r>
              <a:rPr lang="ru-RU" sz="3200" dirty="0" smtClean="0"/>
              <a:t> (JWT) за управление на </a:t>
            </a:r>
            <a:r>
              <a:rPr lang="ru-RU" sz="3200" dirty="0" err="1" smtClean="0"/>
              <a:t>удостоверяването</a:t>
            </a:r>
            <a:r>
              <a:rPr lang="ru-RU" sz="3200" dirty="0" smtClean="0"/>
              <a:t> и </a:t>
            </a:r>
            <a:r>
              <a:rPr lang="ru-RU" sz="3200" dirty="0" err="1" smtClean="0"/>
              <a:t>достъпа</a:t>
            </a:r>
            <a:r>
              <a:rPr lang="ru-RU" sz="3200" dirty="0" smtClean="0"/>
              <a:t>. </a:t>
            </a:r>
            <a:r>
              <a:rPr lang="ru-RU" sz="3200" dirty="0" err="1" smtClean="0"/>
              <a:t>Възможно</a:t>
            </a:r>
            <a:r>
              <a:rPr lang="ru-RU" sz="3200" dirty="0" smtClean="0"/>
              <a:t> е </a:t>
            </a:r>
            <a:r>
              <a:rPr lang="ru-RU" sz="3200" dirty="0" err="1" smtClean="0"/>
              <a:t>използване</a:t>
            </a:r>
            <a:r>
              <a:rPr lang="ru-RU" sz="3200" dirty="0" smtClean="0"/>
              <a:t> на </a:t>
            </a:r>
            <a:r>
              <a:rPr lang="ru-RU" sz="3200" dirty="0" err="1" smtClean="0"/>
              <a:t>различни</a:t>
            </a:r>
            <a:r>
              <a:rPr lang="ru-RU" sz="3200" dirty="0" smtClean="0"/>
              <a:t> библиотеки и рамки </a:t>
            </a:r>
            <a:r>
              <a:rPr lang="ru-RU" sz="3200" dirty="0" err="1" smtClean="0"/>
              <a:t>като</a:t>
            </a:r>
            <a:r>
              <a:rPr lang="ru-RU" sz="3200" dirty="0" smtClean="0"/>
              <a:t> </a:t>
            </a:r>
            <a:r>
              <a:rPr lang="ru-RU" sz="3200" dirty="0" err="1" smtClean="0"/>
              <a:t>Django</a:t>
            </a:r>
            <a:r>
              <a:rPr lang="ru-RU" sz="3200" dirty="0" smtClean="0"/>
              <a:t> </a:t>
            </a:r>
            <a:r>
              <a:rPr lang="ru-RU" sz="3200" dirty="0" err="1" smtClean="0"/>
              <a:t>системата</a:t>
            </a:r>
            <a:r>
              <a:rPr lang="ru-RU" sz="3200" dirty="0" smtClean="0"/>
              <a:t> за </a:t>
            </a:r>
            <a:r>
              <a:rPr lang="ru-RU" sz="3200" dirty="0" err="1" smtClean="0"/>
              <a:t>удостоверяване</a:t>
            </a:r>
            <a:r>
              <a:rPr lang="ru-RU" sz="3200" dirty="0" smtClean="0"/>
              <a:t> и авторизация.</a:t>
            </a:r>
            <a:endParaRPr lang="bg-BG" sz="3200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8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9688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Django</a:t>
            </a:r>
            <a:r>
              <a:rPr lang="ru-RU" dirty="0" smtClean="0"/>
              <a:t> </a:t>
            </a:r>
            <a:r>
              <a:rPr lang="ru-RU" dirty="0" err="1" smtClean="0"/>
              <a:t>разполага</a:t>
            </a:r>
            <a:r>
              <a:rPr lang="ru-RU" dirty="0" smtClean="0"/>
              <a:t> с </a:t>
            </a:r>
            <a:r>
              <a:rPr lang="ru-RU" dirty="0" err="1" smtClean="0"/>
              <a:t>вградена</a:t>
            </a:r>
            <a:r>
              <a:rPr lang="ru-RU" dirty="0" smtClean="0"/>
              <a:t> система </a:t>
            </a:r>
            <a:r>
              <a:rPr lang="ru-RU" dirty="0" err="1" smtClean="0"/>
              <a:t>django.contrib.auth</a:t>
            </a:r>
            <a:r>
              <a:rPr lang="ru-RU" dirty="0" smtClean="0"/>
              <a:t>, </a:t>
            </a:r>
            <a:r>
              <a:rPr lang="ru-RU" dirty="0" err="1" smtClean="0"/>
              <a:t>която</a:t>
            </a:r>
            <a:r>
              <a:rPr lang="ru-RU" dirty="0" smtClean="0"/>
              <a:t> </a:t>
            </a:r>
            <a:r>
              <a:rPr lang="ru-RU" dirty="0" err="1" smtClean="0"/>
              <a:t>предлага</a:t>
            </a:r>
            <a:r>
              <a:rPr lang="ru-RU" dirty="0" smtClean="0"/>
              <a:t> модели за потребители, </a:t>
            </a:r>
            <a:r>
              <a:rPr lang="ru-RU" dirty="0" err="1" smtClean="0"/>
              <a:t>групи</a:t>
            </a:r>
            <a:r>
              <a:rPr lang="ru-RU" dirty="0" smtClean="0"/>
              <a:t> и права. </a:t>
            </a:r>
            <a:r>
              <a:rPr lang="ru-RU" dirty="0" err="1" smtClean="0"/>
              <a:t>Има</a:t>
            </a:r>
            <a:r>
              <a:rPr lang="ru-RU" dirty="0" smtClean="0"/>
              <a:t> </a:t>
            </a:r>
            <a:r>
              <a:rPr lang="ru-RU" dirty="0" err="1" smtClean="0"/>
              <a:t>готови</a:t>
            </a:r>
            <a:r>
              <a:rPr lang="ru-RU" dirty="0" smtClean="0"/>
              <a:t> </a:t>
            </a:r>
            <a:r>
              <a:rPr lang="ru-RU" dirty="0" err="1" smtClean="0"/>
              <a:t>форми</a:t>
            </a:r>
            <a:r>
              <a:rPr lang="ru-RU" dirty="0" smtClean="0"/>
              <a:t> за логин и регистрация, </a:t>
            </a:r>
            <a:r>
              <a:rPr lang="ru-RU" dirty="0" err="1" smtClean="0"/>
              <a:t>както</a:t>
            </a:r>
            <a:r>
              <a:rPr lang="ru-RU" dirty="0" smtClean="0"/>
              <a:t> и </a:t>
            </a:r>
            <a:r>
              <a:rPr lang="ru-RU" dirty="0" err="1" smtClean="0"/>
              <a:t>методи</a:t>
            </a:r>
            <a:r>
              <a:rPr lang="ru-RU" dirty="0" smtClean="0"/>
              <a:t> за защита чрез </a:t>
            </a:r>
            <a:r>
              <a:rPr lang="ru-RU" dirty="0" err="1" smtClean="0"/>
              <a:t>декоратори</a:t>
            </a:r>
            <a:r>
              <a:rPr lang="ru-RU" dirty="0" smtClean="0"/>
              <a:t> </a:t>
            </a:r>
            <a:r>
              <a:rPr lang="ru-RU" dirty="0" err="1" smtClean="0"/>
              <a:t>като</a:t>
            </a:r>
            <a:r>
              <a:rPr lang="ru-RU" dirty="0" smtClean="0"/>
              <a:t> @</a:t>
            </a:r>
            <a:r>
              <a:rPr lang="ru-RU" dirty="0" err="1" smtClean="0"/>
              <a:t>login_required</a:t>
            </a:r>
            <a:r>
              <a:rPr lang="ru-RU" dirty="0" smtClean="0"/>
              <a:t> и @</a:t>
            </a:r>
            <a:r>
              <a:rPr lang="ru-RU" dirty="0" err="1" smtClean="0"/>
              <a:t>permission_required</a:t>
            </a:r>
            <a:r>
              <a:rPr lang="ru-RU" dirty="0" smtClean="0"/>
              <a:t>.</a:t>
            </a:r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3BDDD-B122-4854-B130-5A545C054B2F}" type="slidenum">
              <a:rPr lang="bg-BG" smtClean="0"/>
              <a:t>9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13617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38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0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лавие и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8424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398846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244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ичка с име на цита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38927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или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59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428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53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024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лавка на секц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3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600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555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841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184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2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74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6640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ctrTitle"/>
          </p:nvPr>
        </p:nvSpPr>
        <p:spPr>
          <a:xfrm>
            <a:off x="1447800" y="76200"/>
            <a:ext cx="7086600" cy="1470025"/>
          </a:xfrm>
        </p:spPr>
        <p:txBody>
          <a:bodyPr>
            <a:normAutofit/>
          </a:bodyPr>
          <a:lstStyle/>
          <a:p>
            <a:pPr algn="ctr"/>
            <a:r>
              <a:rPr lang="ru-RU" sz="1200" b="1" dirty="0" err="1"/>
              <a:t>Държавен</a:t>
            </a:r>
            <a:r>
              <a:rPr lang="ru-RU" sz="1200" b="1" dirty="0"/>
              <a:t> </a:t>
            </a:r>
            <a:r>
              <a:rPr lang="ru-RU" sz="1200" b="1" dirty="0" err="1"/>
              <a:t>изпит</a:t>
            </a:r>
            <a:r>
              <a:rPr lang="ru-RU" sz="1200" b="1" dirty="0"/>
              <a:t> за </a:t>
            </a:r>
            <a:r>
              <a:rPr lang="ru-RU" sz="1200" b="1" dirty="0" err="1"/>
              <a:t>придобиване</a:t>
            </a:r>
            <a:r>
              <a:rPr lang="ru-RU" sz="1200" b="1" dirty="0"/>
              <a:t> на </a:t>
            </a:r>
            <a:r>
              <a:rPr lang="ru-RU" sz="1200" b="1" dirty="0" err="1"/>
              <a:t>трета</a:t>
            </a:r>
            <a:r>
              <a:rPr lang="ru-RU" sz="1200" b="1" dirty="0"/>
              <a:t> степен на </a:t>
            </a:r>
            <a:r>
              <a:rPr lang="ru-RU" sz="1200" b="1" dirty="0" err="1"/>
              <a:t>професионална</a:t>
            </a:r>
            <a:r>
              <a:rPr lang="ru-RU" sz="1200" b="1" dirty="0"/>
              <a:t> квалификация – част по теория</a:t>
            </a:r>
            <a:br>
              <a:rPr lang="ru-RU" sz="1200" b="1" dirty="0"/>
            </a:br>
            <a:r>
              <a:rPr lang="ru-RU" sz="1200" b="1" dirty="0"/>
              <a:t>на </a:t>
            </a:r>
            <a:r>
              <a:rPr lang="ru-RU" sz="1200" b="1" dirty="0" err="1"/>
              <a:t>професията</a:t>
            </a: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b="1" dirty="0"/>
              <a:t>по </a:t>
            </a:r>
            <a:r>
              <a:rPr lang="ru-RU" sz="1200" b="1" dirty="0" err="1"/>
              <a:t>професия</a:t>
            </a:r>
            <a:r>
              <a:rPr lang="ru-RU" sz="1200" b="1" dirty="0"/>
              <a:t> код 481030 „Приложен </a:t>
            </a:r>
            <a:r>
              <a:rPr lang="ru-RU" sz="1200" b="1" dirty="0" err="1"/>
              <a:t>програмист</a:t>
            </a:r>
            <a:r>
              <a:rPr lang="ru-RU" sz="1200" b="1" dirty="0"/>
              <a:t>”</a:t>
            </a:r>
            <a:br>
              <a:rPr lang="ru-RU" sz="1200" b="1" dirty="0"/>
            </a:br>
            <a:r>
              <a:rPr lang="ru-RU" sz="1200" b="1" dirty="0"/>
              <a:t/>
            </a:r>
            <a:br>
              <a:rPr lang="ru-RU" sz="1200" b="1" dirty="0"/>
            </a:br>
            <a:r>
              <a:rPr lang="ru-RU" sz="1200" b="1" dirty="0" err="1"/>
              <a:t>специалност</a:t>
            </a:r>
            <a:r>
              <a:rPr lang="ru-RU" sz="1200" b="1" dirty="0"/>
              <a:t> код 4810301 „</a:t>
            </a:r>
            <a:r>
              <a:rPr lang="ru-RU" sz="1200" b="1" dirty="0" err="1"/>
              <a:t>Приложно</a:t>
            </a:r>
            <a:r>
              <a:rPr lang="ru-RU" sz="1200" b="1" dirty="0"/>
              <a:t> </a:t>
            </a:r>
            <a:r>
              <a:rPr lang="ru-RU" sz="1200" b="1" dirty="0" err="1"/>
              <a:t>програмиране</a:t>
            </a:r>
            <a:r>
              <a:rPr lang="ru-RU" sz="1200" b="1" dirty="0"/>
              <a:t>”</a:t>
            </a:r>
            <a:endParaRPr lang="bg-BG" sz="1200" b="1" dirty="0"/>
          </a:p>
        </p:txBody>
      </p:sp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b="1" dirty="0" smtClean="0">
                <a:solidFill>
                  <a:schemeClr val="tx1"/>
                </a:solidFill>
              </a:rPr>
              <a:t>Тема: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ru-RU" sz="1600" dirty="0" err="1" smtClean="0">
                <a:solidFill>
                  <a:schemeClr val="tx1"/>
                </a:solidFill>
              </a:rPr>
              <a:t>Удостоверяване</a:t>
            </a:r>
            <a:r>
              <a:rPr lang="ru-RU" sz="1600" dirty="0" smtClean="0">
                <a:solidFill>
                  <a:schemeClr val="tx1"/>
                </a:solidFill>
              </a:rPr>
              <a:t> </a:t>
            </a:r>
            <a:r>
              <a:rPr lang="ru-RU" sz="1600" dirty="0">
                <a:solidFill>
                  <a:schemeClr val="tx1"/>
                </a:solidFill>
              </a:rPr>
              <a:t>на </a:t>
            </a:r>
            <a:r>
              <a:rPr lang="ru-RU" sz="1600" dirty="0" err="1">
                <a:solidFill>
                  <a:schemeClr val="tx1"/>
                </a:solidFill>
              </a:rPr>
              <a:t>самоличността</a:t>
            </a:r>
            <a:r>
              <a:rPr lang="ru-RU" sz="1600" dirty="0">
                <a:solidFill>
                  <a:schemeClr val="tx1"/>
                </a:solidFill>
              </a:rPr>
              <a:t> и </a:t>
            </a:r>
            <a:r>
              <a:rPr lang="ru-RU" sz="1600" dirty="0" err="1">
                <a:solidFill>
                  <a:schemeClr val="tx1"/>
                </a:solidFill>
              </a:rPr>
              <a:t>оторизация</a:t>
            </a:r>
            <a:r>
              <a:rPr lang="ru-RU" sz="1600" dirty="0">
                <a:solidFill>
                  <a:schemeClr val="tx1"/>
                </a:solidFill>
              </a:rPr>
              <a:t> в </a:t>
            </a:r>
            <a:r>
              <a:rPr lang="ru-RU" sz="1600" dirty="0" err="1">
                <a:solidFill>
                  <a:schemeClr val="tx1"/>
                </a:solidFill>
              </a:rPr>
              <a:t>уеб</a:t>
            </a:r>
            <a:r>
              <a:rPr lang="ru-RU" sz="1600" dirty="0">
                <a:solidFill>
                  <a:schemeClr val="tx1"/>
                </a:solidFill>
              </a:rPr>
              <a:t> приложения</a:t>
            </a:r>
            <a:r>
              <a:rPr lang="ru-RU" sz="1600" dirty="0" smtClean="0">
                <a:solidFill>
                  <a:schemeClr val="tx1"/>
                </a:solidFill>
              </a:rPr>
              <a:t>.</a:t>
            </a:r>
            <a:endParaRPr lang="bg-BG" sz="1600" dirty="0">
              <a:solidFill>
                <a:schemeClr val="tx1"/>
              </a:solidFill>
            </a:endParaRPr>
          </a:p>
        </p:txBody>
      </p:sp>
      <p:sp>
        <p:nvSpPr>
          <p:cNvPr id="5" name="Текстово поле 4"/>
          <p:cNvSpPr txBox="1"/>
          <p:nvPr/>
        </p:nvSpPr>
        <p:spPr>
          <a:xfrm>
            <a:off x="5715000" y="5257800"/>
            <a:ext cx="3276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Дипломант:</a:t>
            </a:r>
          </a:p>
          <a:p>
            <a:endParaRPr lang="bg-BG" dirty="0" smtClean="0"/>
          </a:p>
          <a:p>
            <a:pPr algn="r"/>
            <a:r>
              <a:rPr lang="bg-BG" dirty="0" smtClean="0"/>
              <a:t>     Мирослава Тодева</a:t>
            </a:r>
            <a:endParaRPr lang="bg-BG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228600"/>
            <a:ext cx="1627773" cy="163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3051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52600"/>
            <a:ext cx="3295650" cy="47625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413611"/>
            <a:ext cx="4210638" cy="541105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Текстово поле 3"/>
          <p:cNvSpPr txBox="1"/>
          <p:nvPr/>
        </p:nvSpPr>
        <p:spPr>
          <a:xfrm>
            <a:off x="228600" y="483316"/>
            <a:ext cx="5105400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	</a:t>
            </a:r>
            <a:r>
              <a:rPr lang="bg-BG" sz="2800" b="1" dirty="0"/>
              <a:t>Практическа реализация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15437650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56" y="381000"/>
            <a:ext cx="21431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3" name="Картина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4400" y="1833562"/>
            <a:ext cx="2514600" cy="22669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4" name="Картина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3315" y="3962400"/>
            <a:ext cx="2295525" cy="214312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248424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3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1143000" y="2057400"/>
            <a:ext cx="6554867" cy="1524000"/>
          </a:xfrm>
        </p:spPr>
        <p:txBody>
          <a:bodyPr>
            <a:normAutofit/>
          </a:bodyPr>
          <a:lstStyle/>
          <a:p>
            <a:r>
              <a:rPr lang="bg-BG" b="1" dirty="0" smtClean="0"/>
              <a:t>Благодаря за вниманието!</a:t>
            </a:r>
            <a:br>
              <a:rPr lang="bg-BG" b="1" dirty="0" smtClean="0"/>
            </a:br>
            <a:endParaRPr lang="bg-BG" b="1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24400" y="5486400"/>
            <a:ext cx="419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Дипломант: Мирослава Тодева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004728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shade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556210" cy="1600200"/>
          </a:xfrm>
          <a:ln>
            <a:solidFill>
              <a:schemeClr val="bg1"/>
            </a:solidFill>
          </a:ln>
        </p:spPr>
        <p:txBody>
          <a:bodyPr/>
          <a:lstStyle/>
          <a:p>
            <a:r>
              <a:rPr lang="ru-RU" dirty="0">
                <a:solidFill>
                  <a:schemeClr val="bg1"/>
                </a:solidFill>
              </a:rPr>
              <a:t>	</a:t>
            </a:r>
            <a:r>
              <a:rPr lang="ru-RU" dirty="0" err="1">
                <a:solidFill>
                  <a:schemeClr val="bg1"/>
                </a:solidFill>
              </a:rPr>
              <a:t>Въведение</a:t>
            </a:r>
            <a:r>
              <a:rPr lang="ru-RU" dirty="0">
                <a:solidFill>
                  <a:schemeClr val="bg1"/>
                </a:solidFill>
              </a:rPr>
              <a:t> в </a:t>
            </a:r>
            <a:r>
              <a:rPr lang="ru-RU" dirty="0" err="1">
                <a:solidFill>
                  <a:schemeClr val="bg1"/>
                </a:solidFill>
              </a:rPr>
              <a:t>уеб</a:t>
            </a:r>
            <a:r>
              <a:rPr lang="ru-RU" dirty="0">
                <a:solidFill>
                  <a:schemeClr val="bg1"/>
                </a:solidFill>
              </a:rPr>
              <a:t> </a:t>
            </a:r>
            <a:r>
              <a:rPr lang="ru-RU" dirty="0" err="1">
                <a:solidFill>
                  <a:schemeClr val="bg1"/>
                </a:solidFill>
              </a:rPr>
              <a:t>сигурността</a:t>
            </a:r>
            <a:endParaRPr lang="bg-BG" dirty="0">
              <a:solidFill>
                <a:schemeClr val="bg1"/>
              </a:solidFill>
            </a:endParaRPr>
          </a:p>
        </p:txBody>
      </p:sp>
      <p:pic>
        <p:nvPicPr>
          <p:cNvPr id="4" name="Контейнер за съдържание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1000"/>
            <a:ext cx="6554788" cy="36889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bg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738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shade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Картина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681" y="380574"/>
            <a:ext cx="4210638" cy="60968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9000008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shade val="85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905000"/>
            <a:ext cx="7315200" cy="3657600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4" name="Текстово поле 3"/>
          <p:cNvSpPr txBox="1"/>
          <p:nvPr/>
        </p:nvSpPr>
        <p:spPr>
          <a:xfrm>
            <a:off x="4191000" y="533400"/>
            <a:ext cx="49530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b="1" dirty="0" smtClean="0">
                <a:solidFill>
                  <a:schemeClr val="bg1"/>
                </a:solidFill>
              </a:rPr>
              <a:t>Значение </a:t>
            </a:r>
            <a:r>
              <a:rPr lang="ru-RU" b="1" dirty="0">
                <a:solidFill>
                  <a:schemeClr val="bg1"/>
                </a:solidFill>
              </a:rPr>
              <a:t>на </a:t>
            </a:r>
            <a:r>
              <a:rPr lang="ru-RU" b="1" dirty="0" err="1">
                <a:solidFill>
                  <a:schemeClr val="bg1"/>
                </a:solidFill>
              </a:rPr>
              <a:t>сигурността</a:t>
            </a:r>
            <a:r>
              <a:rPr lang="ru-RU" b="1" dirty="0">
                <a:solidFill>
                  <a:schemeClr val="bg1"/>
                </a:solidFill>
              </a:rPr>
              <a:t> в </a:t>
            </a:r>
            <a:r>
              <a:rPr lang="ru-RU" b="1" dirty="0" err="1" smtClean="0">
                <a:solidFill>
                  <a:schemeClr val="bg1"/>
                </a:solidFill>
              </a:rPr>
              <a:t>уеб</a:t>
            </a:r>
            <a:r>
              <a:rPr lang="en-US" b="1" dirty="0" smtClean="0">
                <a:solidFill>
                  <a:schemeClr val="bg1"/>
                </a:solidFill>
              </a:rPr>
              <a:t> </a:t>
            </a:r>
            <a:r>
              <a:rPr lang="ru-RU" b="1" dirty="0" smtClean="0">
                <a:solidFill>
                  <a:schemeClr val="bg1"/>
                </a:solidFill>
              </a:rPr>
              <a:t> </a:t>
            </a:r>
            <a:r>
              <a:rPr lang="ru-RU" b="1" dirty="0" err="1">
                <a:solidFill>
                  <a:schemeClr val="bg1"/>
                </a:solidFill>
              </a:rPr>
              <a:t>приложенията</a:t>
            </a:r>
            <a:endParaRPr lang="bg-BG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75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752600"/>
            <a:ext cx="4495800" cy="27003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glow rad="393700">
              <a:schemeClr val="accent1">
                <a:alpha val="40000"/>
              </a:schemeClr>
            </a:glow>
            <a:reflection blurRad="76200" stA="38000" endPos="28000" dist="50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 prst="relaxedInset"/>
            <a:bevelB/>
          </a:sp3d>
        </p:spPr>
      </p:pic>
      <p:sp>
        <p:nvSpPr>
          <p:cNvPr id="3" name="Текстово поле 2"/>
          <p:cNvSpPr txBox="1"/>
          <p:nvPr/>
        </p:nvSpPr>
        <p:spPr>
          <a:xfrm>
            <a:off x="-228600" y="5715000"/>
            <a:ext cx="6553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	</a:t>
            </a:r>
            <a:r>
              <a:rPr lang="ru-RU" sz="2000" b="1" dirty="0" err="1"/>
              <a:t>Основни</a:t>
            </a:r>
            <a:r>
              <a:rPr lang="ru-RU" sz="2000" b="1" dirty="0"/>
              <a:t> подходи за </a:t>
            </a:r>
            <a:r>
              <a:rPr lang="ru-RU" sz="2000" b="1" dirty="0" err="1"/>
              <a:t>удостоверяване</a:t>
            </a:r>
            <a:endParaRPr lang="bg-BG" sz="2000" b="1" dirty="0"/>
          </a:p>
        </p:txBody>
      </p:sp>
    </p:spTree>
    <p:extLst>
      <p:ext uri="{BB962C8B-B14F-4D97-AF65-F5344CB8AC3E}">
        <p14:creationId xmlns:p14="http://schemas.microsoft.com/office/powerpoint/2010/main" val="1154835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1104900" y="0"/>
            <a:ext cx="6934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	</a:t>
            </a:r>
            <a:r>
              <a:rPr lang="ru-RU" sz="2400" b="1" dirty="0" err="1"/>
              <a:t>Типични</a:t>
            </a:r>
            <a:r>
              <a:rPr lang="ru-RU" sz="2400" b="1" dirty="0"/>
              <a:t> уязвимости и </a:t>
            </a:r>
            <a:r>
              <a:rPr lang="ru-RU" sz="2400" b="1" dirty="0" err="1"/>
              <a:t>добри</a:t>
            </a:r>
            <a:r>
              <a:rPr lang="ru-RU" sz="2400" b="1" dirty="0"/>
              <a:t> практики</a:t>
            </a:r>
            <a:r>
              <a:rPr lang="ru-RU" dirty="0"/>
              <a:t>	</a:t>
            </a:r>
            <a:endParaRPr lang="bg-BG" sz="2800" b="1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57400"/>
            <a:ext cx="4114800" cy="39433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Картина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612137"/>
            <a:ext cx="4648200" cy="438861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45783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" y="1676400"/>
            <a:ext cx="9144000" cy="4785360"/>
          </a:xfrm>
          <a:prstGeom prst="rect">
            <a:avLst/>
          </a:prstGeom>
        </p:spPr>
      </p:pic>
      <p:sp>
        <p:nvSpPr>
          <p:cNvPr id="3" name="Текстово поле 2"/>
          <p:cNvSpPr txBox="1"/>
          <p:nvPr/>
        </p:nvSpPr>
        <p:spPr>
          <a:xfrm>
            <a:off x="914400" y="533400"/>
            <a:ext cx="7086600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bg-BG" dirty="0"/>
              <a:t>	</a:t>
            </a:r>
            <a:r>
              <a:rPr lang="bg-BG" sz="2800" b="1" dirty="0"/>
              <a:t>Процес на оторизация</a:t>
            </a:r>
          </a:p>
        </p:txBody>
      </p:sp>
    </p:spTree>
    <p:extLst>
      <p:ext uri="{BB962C8B-B14F-4D97-AF65-F5344CB8AC3E}">
        <p14:creationId xmlns:p14="http://schemas.microsoft.com/office/powerpoint/2010/main" val="577031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700087" y="762000"/>
            <a:ext cx="7696200" cy="46166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/>
              <a:t>	</a:t>
            </a:r>
            <a:r>
              <a:rPr lang="ru-RU" sz="2400" b="1" dirty="0" err="1"/>
              <a:t>Архитектурни</a:t>
            </a:r>
            <a:r>
              <a:rPr lang="ru-RU" sz="2400" b="1" dirty="0"/>
              <a:t> модели и </a:t>
            </a:r>
            <a:r>
              <a:rPr lang="ru-RU" sz="2400" b="1" dirty="0" err="1"/>
              <a:t>стандарти</a:t>
            </a:r>
            <a:endParaRPr lang="bg-BG" sz="2400" b="1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2057400"/>
            <a:ext cx="7572375" cy="36385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640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Картина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447800"/>
            <a:ext cx="8420100" cy="5207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Текстово поле 2"/>
          <p:cNvSpPr txBox="1"/>
          <p:nvPr/>
        </p:nvSpPr>
        <p:spPr>
          <a:xfrm>
            <a:off x="1066800" y="381000"/>
            <a:ext cx="7162800" cy="83099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	</a:t>
            </a:r>
            <a:r>
              <a:rPr lang="ru-RU" sz="2400" b="1" dirty="0"/>
              <a:t>Средства за </a:t>
            </a:r>
            <a:r>
              <a:rPr lang="ru-RU" sz="2400" b="1" dirty="0" err="1"/>
              <a:t>удостоверяване</a:t>
            </a:r>
            <a:r>
              <a:rPr lang="ru-RU" sz="2400" b="1" dirty="0"/>
              <a:t> и </a:t>
            </a:r>
            <a:r>
              <a:rPr lang="ru-RU" sz="2400" b="1" dirty="0" err="1"/>
              <a:t>оторизация</a:t>
            </a:r>
            <a:r>
              <a:rPr lang="ru-RU" sz="2400" b="1" dirty="0"/>
              <a:t> в </a:t>
            </a:r>
            <a:r>
              <a:rPr lang="ru-RU" sz="2400" b="1" dirty="0" err="1"/>
              <a:t>Django</a:t>
            </a:r>
            <a:endParaRPr lang="bg-BG" sz="2400" b="1" dirty="0"/>
          </a:p>
        </p:txBody>
      </p:sp>
    </p:spTree>
    <p:extLst>
      <p:ext uri="{BB962C8B-B14F-4D97-AF65-F5344CB8AC3E}">
        <p14:creationId xmlns:p14="http://schemas.microsoft.com/office/powerpoint/2010/main" val="988392689"/>
      </p:ext>
    </p:extLst>
  </p:cSld>
  <p:clrMapOvr>
    <a:masterClrMapping/>
  </p:clrMapOvr>
</p:sld>
</file>

<file path=ppt/theme/theme1.xml><?xml version="1.0" encoding="utf-8"?>
<a:theme xmlns:a="http://schemas.openxmlformats.org/drawingml/2006/main" name="Сегмент">
  <a:themeElements>
    <a:clrScheme name="Сегмент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Сегмент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Сегмент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357</TotalTime>
  <Words>763</Words>
  <Application>Microsoft Office PowerPoint</Application>
  <PresentationFormat>Презентация на цял екран (4:3)</PresentationFormat>
  <Paragraphs>44</Paragraphs>
  <Slides>13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13</vt:i4>
      </vt:variant>
    </vt:vector>
  </HeadingPairs>
  <TitlesOfParts>
    <vt:vector size="17" baseType="lpstr">
      <vt:lpstr>Calibri</vt:lpstr>
      <vt:lpstr>Century Gothic</vt:lpstr>
      <vt:lpstr>Wingdings 3</vt:lpstr>
      <vt:lpstr>Сегмент</vt:lpstr>
      <vt:lpstr>Държавен изпит за придобиване на трета степен на професионална квалификация – част по теория на професията  по професия код 481030 „Приложен програмист”  специалност код 4810301 „Приложно програмиране”</vt:lpstr>
      <vt:lpstr> Въведение в уеб сигурността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Презентация на PowerPoint</vt:lpstr>
      <vt:lpstr>Благодаря за вниманието!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Държавен изпит за придобиване на трета степен на професионална квалификация – част по теория на професията  по професия код 481030 „Приложен програмист”  специалност код 4810301 „Приложно програмиране”</dc:title>
  <dc:creator>Admin</dc:creator>
  <cp:lastModifiedBy>Admin</cp:lastModifiedBy>
  <cp:revision>17</cp:revision>
  <dcterms:created xsi:type="dcterms:W3CDTF">2006-08-16T00:00:00Z</dcterms:created>
  <dcterms:modified xsi:type="dcterms:W3CDTF">2025-05-20T08:37:11Z</dcterms:modified>
</cp:coreProperties>
</file>