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312" r:id="rId10"/>
    <p:sldId id="313" r:id="rId11"/>
    <p:sldId id="314" r:id="rId12"/>
  </p:sldIdLst>
  <p:sldSz cx="9144000" cy="5143500" type="screen16x9"/>
  <p:notesSz cx="6858000" cy="9144000"/>
  <p:embeddedFontLst>
    <p:embeddedFont>
      <p:font typeface="Play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 Djoleva" initials="ND" lastIdx="2" clrIdx="0">
    <p:extLst>
      <p:ext uri="{19B8F6BF-5375-455C-9EA6-DF929625EA0E}">
        <p15:presenceInfo xmlns:p15="http://schemas.microsoft.com/office/powerpoint/2012/main" userId="5e1bfafdef6237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751F8-26ED-40FB-A1A7-51F79743C9E2}">
  <a:tblStyle styleId="{262751F8-26ED-40FB-A1A7-51F79743C9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76" autoAdjust="0"/>
  </p:normalViewPr>
  <p:slideViewPr>
    <p:cSldViewPr snapToGrid="0">
      <p:cViewPr varScale="1">
        <p:scale>
          <a:sx n="77" d="100"/>
          <a:sy n="77" d="100"/>
        </p:scale>
        <p:origin x="1618" y="53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Уважаема г-жо Директор, уважаема комисия, уважаеми гости.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Аз съм Никол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Джолева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Темата</a:t>
            </a:r>
            <a:r>
              <a:rPr lang="bg-BG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моят дипломен проект е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„Работа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валидиране на данни.“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дипломният проект разглеждаме използването на форми за събиране, валидиране и обработка на потребителски данни в уеб приложения, с фокус върху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Проектът включва теоретичен анализ на основните компоненти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както и сравнение с други алтернативни технологии, доказвайки избора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 основен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фреймуърк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bg-BG" dirty="0" smtClean="0"/>
              <a:t>Благодаря Ви за вниманието</a:t>
            </a:r>
          </a:p>
          <a:p>
            <a:pPr marL="158750" indent="0">
              <a:buNone/>
            </a:pPr>
            <a:r>
              <a:rPr lang="bg-BG" dirty="0" smtClean="0"/>
              <a:t>Ако</a:t>
            </a:r>
            <a:r>
              <a:rPr lang="bg-BG" baseline="0" dirty="0" smtClean="0"/>
              <a:t> имате въпроси съм готова да отговоря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0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noProof="0" dirty="0" smtClean="0"/>
              <a:t>В</a:t>
            </a:r>
            <a:r>
              <a:rPr lang="bg-BG" baseline="0" noProof="0" dirty="0" smtClean="0"/>
              <a:t> д</a:t>
            </a:r>
            <a:r>
              <a:rPr lang="bg-BG" noProof="0" dirty="0" smtClean="0"/>
              <a:t>ипломният проект съм разгледала </a:t>
            </a:r>
            <a:r>
              <a:rPr lang="bg-BG" noProof="0" dirty="0" smtClean="0"/>
              <a:t>създаването на динамична уеб форма за онлайн магазин чрез използване на </a:t>
            </a:r>
            <a:r>
              <a:rPr lang="bg-BG" noProof="0" dirty="0" err="1" smtClean="0"/>
              <a:t>Django</a:t>
            </a:r>
            <a:r>
              <a:rPr lang="bg-BG" noProof="0" dirty="0" smtClean="0"/>
              <a:t> </a:t>
            </a:r>
            <a:r>
              <a:rPr lang="bg-BG" noProof="0" dirty="0" err="1" smtClean="0"/>
              <a:t>Forms</a:t>
            </a:r>
            <a:r>
              <a:rPr lang="bg-BG" noProof="0" dirty="0" smtClean="0"/>
              <a:t>.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Формите са ключов елемент в уеб приложенията, тъй като осигуряват комуникация между потребителя и системата – за регистрация, заявки и поръчки. 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Django </a:t>
            </a:r>
            <a:r>
              <a:rPr lang="bg-BG" dirty="0" smtClean="0"/>
              <a:t>е създаден с цел улесняване на разработката на сигурни уеб приложения чрез принципа "</a:t>
            </a:r>
            <a:r>
              <a:rPr lang="en-US" dirty="0" smtClean="0"/>
              <a:t>Don't Repeat Yourself" (DRY). Django </a:t>
            </a:r>
            <a:r>
              <a:rPr lang="bg-BG" dirty="0" smtClean="0"/>
              <a:t>използва архитектурата </a:t>
            </a:r>
            <a:r>
              <a:rPr lang="en-US" dirty="0" smtClean="0"/>
              <a:t>Model-Template-View (MTV), </a:t>
            </a:r>
            <a:r>
              <a:rPr lang="bg-BG" dirty="0" smtClean="0"/>
              <a:t>която осигурява ясно разделение на логиката в приложенията.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представлява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мощен инструмент за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създаване</a:t>
            </a:r>
            <a:r>
              <a:rPr lang="bg-BG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валидиране на уеб форми. Те позволяват разработка на сигурни и добре структурирани форми без нужда от ръчно писане на HTML и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предоставя богати възможности за персонализиране на формите чрез етикети, стойности по подразбиране,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уиджети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CSS стилове.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са специализиран вид форми в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които автоматично се генерират на база на съществуващ модел (модел на база данни).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Валидирането на данни е ключова част от всяко уеб приложение, тъй като гарантира, че въведената от потребителя информация е коректна, логически допустима и безопасна за обработка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предоставя автоматични и персонализирани механизми за валидация както в стандартни форми (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така и в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ModelForm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Основната използвана технология е </a:t>
            </a:r>
            <a:r>
              <a:rPr lang="bg-BG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пълноценен уеб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фреймуърк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комбиниран с HTML, CSS и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 визуализация на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интерфейса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Изборът на технологии в дипломния проект е направен внимателно, с цел постигане на ефективност, сигурност, лесна поддръжка и възможност за бъдещо разширяване.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този раздел е направено сравнение между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други популярни технологии. Сравнение с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Flask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bg-BG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Целта е да се оцени доколко избраният инструмент (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е подходящ спрямо алтернативите.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Дипломният проект съчетава теоретични познания и практически умения в създаването на уеб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модул.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0" r:id="rId8"/>
    <p:sldLayoutId id="2147483665" r:id="rId9"/>
    <p:sldLayoutId id="2147483673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/>
          <p:cNvSpPr>
            <a:spLocks noGrp="1"/>
          </p:cNvSpPr>
          <p:nvPr>
            <p:ph type="title"/>
          </p:nvPr>
        </p:nvSpPr>
        <p:spPr>
          <a:xfrm>
            <a:off x="1422400" y="112925"/>
            <a:ext cx="7235372" cy="1086075"/>
          </a:xfrm>
        </p:spPr>
        <p:txBody>
          <a:bodyPr/>
          <a:lstStyle/>
          <a:p>
            <a:r>
              <a:rPr lang="ru-RU" sz="1400" dirty="0" err="1"/>
              <a:t>Държавен</a:t>
            </a:r>
            <a:r>
              <a:rPr lang="ru-RU" sz="1400" dirty="0"/>
              <a:t> </a:t>
            </a:r>
            <a:r>
              <a:rPr lang="ru-RU" sz="1400" dirty="0" err="1"/>
              <a:t>изпит</a:t>
            </a:r>
            <a:r>
              <a:rPr lang="ru-RU" sz="1400" dirty="0"/>
              <a:t> за </a:t>
            </a:r>
            <a:r>
              <a:rPr lang="ru-RU" sz="1400" dirty="0" err="1"/>
              <a:t>придобиване</a:t>
            </a:r>
            <a:r>
              <a:rPr lang="ru-RU" sz="1400" dirty="0"/>
              <a:t> на </a:t>
            </a:r>
            <a:r>
              <a:rPr lang="ru-RU" sz="1400" dirty="0" err="1"/>
              <a:t>трета</a:t>
            </a:r>
            <a:r>
              <a:rPr lang="ru-RU" sz="1400" dirty="0"/>
              <a:t> степен на </a:t>
            </a:r>
            <a:r>
              <a:rPr lang="ru-RU" sz="1400" dirty="0" err="1"/>
              <a:t>професионална</a:t>
            </a:r>
            <a:r>
              <a:rPr lang="ru-RU" sz="1400" dirty="0"/>
              <a:t> квалификация – част по теория </a:t>
            </a:r>
            <a:r>
              <a:rPr lang="ru-RU" sz="1400" dirty="0" smtClean="0"/>
              <a:t>на</a:t>
            </a:r>
            <a:r>
              <a:rPr lang="en-US" sz="1400" dirty="0" smtClean="0"/>
              <a:t> </a:t>
            </a:r>
            <a:r>
              <a:rPr lang="ru-RU" sz="1400" dirty="0" err="1" smtClean="0"/>
              <a:t>професията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по </a:t>
            </a:r>
            <a:r>
              <a:rPr lang="ru-RU" sz="1400" dirty="0" err="1"/>
              <a:t>професия</a:t>
            </a:r>
            <a:r>
              <a:rPr lang="ru-RU" sz="1400" dirty="0"/>
              <a:t> код 481030 „Приложен </a:t>
            </a:r>
            <a:r>
              <a:rPr lang="ru-RU" sz="1400" dirty="0" err="1"/>
              <a:t>програмист</a:t>
            </a:r>
            <a:r>
              <a:rPr lang="ru-RU" sz="1400" dirty="0"/>
              <a:t>”</a:t>
            </a:r>
            <a:br>
              <a:rPr lang="ru-RU" sz="1400" dirty="0"/>
            </a:br>
            <a:r>
              <a:rPr lang="ru-RU" sz="1400" dirty="0" err="1"/>
              <a:t>специалност</a:t>
            </a:r>
            <a:r>
              <a:rPr lang="ru-RU" sz="1400" dirty="0"/>
              <a:t> код 4810301 „</a:t>
            </a:r>
            <a:r>
              <a:rPr lang="ru-RU" sz="1400" dirty="0" err="1"/>
              <a:t>Приложно</a:t>
            </a:r>
            <a:r>
              <a:rPr lang="ru-RU" sz="1400" dirty="0"/>
              <a:t> </a:t>
            </a:r>
            <a:r>
              <a:rPr lang="ru-RU" sz="1400" dirty="0" err="1"/>
              <a:t>програмиране</a:t>
            </a:r>
            <a:endParaRPr lang="en-US" sz="14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73739" y="1975514"/>
            <a:ext cx="7717500" cy="753171"/>
          </a:xfrm>
        </p:spPr>
        <p:txBody>
          <a:bodyPr/>
          <a:lstStyle/>
          <a:p>
            <a:pPr marL="139700" indent="0">
              <a:buNone/>
            </a:pPr>
            <a:r>
              <a:rPr lang="bg-BG" sz="1600" dirty="0" smtClean="0"/>
              <a:t>Тема : „Работа с </a:t>
            </a:r>
            <a:r>
              <a:rPr lang="bg-BG" sz="1600" dirty="0" err="1" smtClean="0"/>
              <a:t>Django</a:t>
            </a:r>
            <a:r>
              <a:rPr lang="bg-BG" sz="1600" dirty="0" smtClean="0"/>
              <a:t> </a:t>
            </a:r>
            <a:r>
              <a:rPr lang="bg-BG" sz="1600" dirty="0" err="1" smtClean="0"/>
              <a:t>Forms</a:t>
            </a:r>
            <a:r>
              <a:rPr lang="bg-BG" sz="1600" dirty="0" smtClean="0"/>
              <a:t> и валидиране на данни.“</a:t>
            </a:r>
          </a:p>
          <a:p>
            <a:pPr marL="139700" indent="0">
              <a:buNone/>
            </a:pPr>
            <a:endParaRPr lang="en-US" sz="1600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936342" y="3839028"/>
            <a:ext cx="246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            Никол </a:t>
            </a:r>
            <a:r>
              <a:rPr lang="bg-BG" dirty="0" err="1" smtClean="0">
                <a:solidFill>
                  <a:schemeClr val="bg1"/>
                </a:solidFill>
              </a:rPr>
              <a:t>Джолева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7" y="0"/>
            <a:ext cx="1278553" cy="1278553"/>
          </a:xfrm>
          <a:prstGeom prst="rect">
            <a:avLst/>
          </a:prstGeom>
          <a:effectLst>
            <a:outerShdw blurRad="50800" dist="38100" dir="2700000" algn="tl" rotWithShape="0">
              <a:schemeClr val="accent4"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5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03286" y="1791856"/>
            <a:ext cx="7717500" cy="478200"/>
          </a:xfrm>
        </p:spPr>
        <p:txBody>
          <a:bodyPr/>
          <a:lstStyle/>
          <a:p>
            <a:r>
              <a:rPr lang="bg-BG" sz="4000" dirty="0" smtClean="0"/>
              <a:t>Благодаря Ви за вниманието!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37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/>
          <p:cNvSpPr>
            <a:spLocks noGrp="1"/>
          </p:cNvSpPr>
          <p:nvPr>
            <p:ph type="subTitle" idx="1"/>
          </p:nvPr>
        </p:nvSpPr>
        <p:spPr>
          <a:xfrm>
            <a:off x="3325087" y="1001749"/>
            <a:ext cx="5142638" cy="1770025"/>
          </a:xfrm>
        </p:spPr>
        <p:txBody>
          <a:bodyPr/>
          <a:lstStyle/>
          <a:p>
            <a:r>
              <a:rPr lang="bg-BG" sz="2800" dirty="0" err="1" smtClean="0"/>
              <a:t>Скриншот</a:t>
            </a:r>
            <a:r>
              <a:rPr lang="bg-BG" sz="2800" dirty="0" smtClean="0"/>
              <a:t> от сайта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0" y="0"/>
            <a:ext cx="9144000" cy="676275"/>
          </a:xfrm>
          <a:prstGeom prst="rect">
            <a:avLst/>
          </a:prstGeom>
          <a:ln>
            <a:solidFill>
              <a:srgbClr val="0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362364" y="-93166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Django Forms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276"/>
            <a:ext cx="9143999" cy="4462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125"/>
            <a:ext cx="9154566" cy="3762375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390525" y="314325"/>
            <a:ext cx="744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Forms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555"/>
            <a:ext cx="9144000" cy="206509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1162878" y="447260"/>
            <a:ext cx="523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>
                <a:solidFill>
                  <a:schemeClr val="bg1"/>
                </a:solidFill>
              </a:rPr>
              <a:t>Валидиране на данни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1560443" y="546652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 err="1" smtClean="0">
                <a:solidFill>
                  <a:schemeClr val="bg1"/>
                </a:solidFill>
              </a:rPr>
              <a:t>скриншот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9887"/>
            <a:ext cx="4467225" cy="2233613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0"/>
            <a:ext cx="4676775" cy="2909887"/>
          </a:xfrm>
          <a:prstGeom prst="rect">
            <a:avLst/>
          </a:prstGeom>
        </p:spPr>
      </p:pic>
      <p:sp>
        <p:nvSpPr>
          <p:cNvPr id="11" name="Текстово поле 10"/>
          <p:cNvSpPr txBox="1"/>
          <p:nvPr/>
        </p:nvSpPr>
        <p:spPr>
          <a:xfrm>
            <a:off x="952500" y="322331"/>
            <a:ext cx="376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bg1"/>
                </a:solidFill>
              </a:rPr>
              <a:t>Анализ на съществуващи решения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54198" y="109331"/>
            <a:ext cx="7717500" cy="478200"/>
          </a:xfrm>
        </p:spPr>
        <p:txBody>
          <a:bodyPr/>
          <a:lstStyle/>
          <a:p>
            <a:r>
              <a:rPr lang="bg-BG" dirty="0" smtClean="0"/>
              <a:t>Цел на дипломния проект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1262270" y="924339"/>
            <a:ext cx="259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err="1" smtClean="0">
                <a:solidFill>
                  <a:schemeClr val="bg1"/>
                </a:solidFill>
              </a:rPr>
              <a:t>скриншот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463</Words>
  <Application>Microsoft Office PowerPoint</Application>
  <PresentationFormat>Презентация на цял екран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Source Sans Pro</vt:lpstr>
      <vt:lpstr>Arial</vt:lpstr>
      <vt:lpstr>Play</vt:lpstr>
      <vt:lpstr>Computer Science &amp; Mathematics Major For College: Computer Science &amp; Programming by Slidesgo</vt:lpstr>
      <vt:lpstr>Държавен изпит за придобиване на трета степен на професионална квалификация – част по теория на професията по професия код 481030 „Приложен програмист” специалност код 4810301 „Приложно програмиране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Цел на дипломния проект</vt:lpstr>
      <vt:lpstr>Презентация на PowerPoint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по професия код 481030 „Приложен програмист” специалност код 4810301 „Приложно програмиране</dc:title>
  <cp:lastModifiedBy>Nikol Djoleva</cp:lastModifiedBy>
  <cp:revision>14</cp:revision>
  <dcterms:modified xsi:type="dcterms:W3CDTF">2025-05-14T08:51:48Z</dcterms:modified>
</cp:coreProperties>
</file>