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12"/>
  </p:notesMasterIdLst>
  <p:sldIdLst>
    <p:sldId id="256" r:id="rId2"/>
    <p:sldId id="259" r:id="rId3"/>
    <p:sldId id="267" r:id="rId4"/>
    <p:sldId id="266" r:id="rId5"/>
    <p:sldId id="261" r:id="rId6"/>
    <p:sldId id="268" r:id="rId7"/>
    <p:sldId id="263" r:id="rId8"/>
    <p:sldId id="269" r:id="rId9"/>
    <p:sldId id="270"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74" autoAdjust="0"/>
  </p:normalViewPr>
  <p:slideViewPr>
    <p:cSldViewPr>
      <p:cViewPr varScale="1">
        <p:scale>
          <a:sx n="97" d="100"/>
          <a:sy n="97" d="100"/>
        </p:scale>
        <p:origin x="20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6C609-93FD-47BB-A870-51E213CD9463}" type="datetimeFigureOut">
              <a:rPr lang="bg-BG" smtClean="0"/>
              <a:t>14.5.2025 г.</a:t>
            </a:fld>
            <a:endParaRPr lang="bg-BG"/>
          </a:p>
        </p:txBody>
      </p:sp>
      <p:sp>
        <p:nvSpPr>
          <p:cNvPr id="4" name="Контейнер за изображение на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DF358-3D44-4ABE-AE94-6C87BE2FD2E3}" type="slidenum">
              <a:rPr lang="bg-BG" smtClean="0"/>
              <a:t>‹#›</a:t>
            </a:fld>
            <a:endParaRPr lang="bg-BG"/>
          </a:p>
        </p:txBody>
      </p:sp>
    </p:spTree>
    <p:extLst>
      <p:ext uri="{BB962C8B-B14F-4D97-AF65-F5344CB8AC3E}">
        <p14:creationId xmlns:p14="http://schemas.microsoft.com/office/powerpoint/2010/main" val="33003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ru-RU" dirty="0" smtClean="0"/>
              <a:t>Уважаема г-</a:t>
            </a:r>
            <a:r>
              <a:rPr lang="bg-BG" dirty="0" smtClean="0"/>
              <a:t>ж</a:t>
            </a:r>
            <a:r>
              <a:rPr lang="ru-RU" dirty="0" smtClean="0"/>
              <a:t>о Директор, Уважаема комисия, уважаеми гости (ако има такива / или поименно –ако е само един конкретен гост).</a:t>
            </a:r>
          </a:p>
          <a:p>
            <a:r>
              <a:rPr lang="ru-RU" dirty="0" smtClean="0"/>
              <a:t>Аз съм Сейхан Молла</a:t>
            </a:r>
          </a:p>
          <a:p>
            <a:r>
              <a:rPr lang="ru-RU" dirty="0" smtClean="0"/>
              <a:t>Темата на моя дипломен проект е : „Използване на REST API от страна на клиента “.</a:t>
            </a:r>
            <a:endParaRPr lang="ru-RU" dirty="0"/>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1</a:t>
            </a:fld>
            <a:endParaRPr lang="bg-BG"/>
          </a:p>
        </p:txBody>
      </p:sp>
    </p:spTree>
    <p:extLst>
      <p:ext uri="{BB962C8B-B14F-4D97-AF65-F5344CB8AC3E}">
        <p14:creationId xmlns:p14="http://schemas.microsoft.com/office/powerpoint/2010/main" val="331488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ru-RU" dirty="0" smtClean="0"/>
              <a:t>Благодаря за вниманието!</a:t>
            </a:r>
          </a:p>
          <a:p>
            <a:r>
              <a:rPr lang="ru-RU" dirty="0" smtClean="0"/>
              <a:t>Ако имате въпроси съм готов да отговоря.</a:t>
            </a:r>
            <a:endParaRPr lang="ru-RU" dirty="0"/>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10</a:t>
            </a:fld>
            <a:endParaRPr lang="bg-BG"/>
          </a:p>
        </p:txBody>
      </p:sp>
    </p:spTree>
    <p:extLst>
      <p:ext uri="{BB962C8B-B14F-4D97-AF65-F5344CB8AC3E}">
        <p14:creationId xmlns:p14="http://schemas.microsoft.com/office/powerpoint/2010/main" val="94495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effectLst/>
                <a:latin typeface="Times New Roman" panose="02020603050405020304" pitchFamily="18" charset="0"/>
                <a:ea typeface="Aptos"/>
                <a:cs typeface="Times New Roman" panose="02020603050405020304" pitchFamily="18" charset="0"/>
              </a:rPr>
              <a:t>Динамичните уеб приложения са изключително важни в днешния свят, тъй като позволяват бързо и в реално време обмен на информация с потребителите. Въвеждането на нови технологии, които дават възможност на клиентите да взаимодействат с данни по лесен и гъвкав начин, е основен етап в развитието на софтуерната индустрия. Този дипломен проект се съсредоточава върху използването на REST API от страна на клиента, което е ключов аспект от тези иновации.</a:t>
            </a:r>
            <a:endParaRPr lang="bg-BG" sz="1100" kern="100" dirty="0">
              <a:effectLst/>
              <a:latin typeface="Aptos"/>
              <a:ea typeface="Aptos"/>
              <a:cs typeface="Times New Roman" panose="02020603050405020304" pitchFamily="18" charset="0"/>
            </a:endParaRPr>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2</a:t>
            </a:fld>
            <a:endParaRPr lang="bg-BG"/>
          </a:p>
        </p:txBody>
      </p:sp>
    </p:spTree>
    <p:extLst>
      <p:ext uri="{BB962C8B-B14F-4D97-AF65-F5344CB8AC3E}">
        <p14:creationId xmlns:p14="http://schemas.microsoft.com/office/powerpoint/2010/main" val="263614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Още в началото на работата си по проекта анализирах възможните подходи за реализиране на връзката между клиента и външния REST API. След като се запознах с изискванията на заданието и спецификата на предоставения API, взех решение да разделя приложението на две основни части – backend и frontend, като за backend частта се спрях на Django, а за frontend – на Vue.js и Axios.</a:t>
            </a:r>
            <a:endParaRPr lang="bg-BG" sz="1100" kern="100" dirty="0" smtClean="0">
              <a:effectLst/>
              <a:latin typeface="Aptos"/>
              <a:ea typeface="Aptos"/>
              <a:cs typeface="Times New Roman" panose="02020603050405020304" pitchFamily="18" charset="0"/>
            </a:endParaRPr>
          </a:p>
          <a:p>
            <a:r>
              <a:rPr lang="ru-RU" dirty="0" smtClean="0"/>
              <a:t>REST API (</a:t>
            </a:r>
            <a:r>
              <a:rPr lang="en-US" dirty="0" smtClean="0"/>
              <a:t>Representational State Transfer Application Programming Interface</a:t>
            </a:r>
            <a:r>
              <a:rPr lang="ru-RU" dirty="0" smtClean="0"/>
              <a:t>) е интерфейс за програмиране на приложения, който следва принципите на архитектурния стил REST. REST определя как софтуерните системи трябва да комуникират помежду си, използвайки HTTP протокола. Той предоставя един прост, последователен начин за достъп до данни и функционалност. </a:t>
            </a:r>
            <a:endParaRPr lang="bg-BG" dirty="0"/>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3</a:t>
            </a:fld>
            <a:endParaRPr lang="bg-BG"/>
          </a:p>
        </p:txBody>
      </p:sp>
    </p:spTree>
    <p:extLst>
      <p:ext uri="{BB962C8B-B14F-4D97-AF65-F5344CB8AC3E}">
        <p14:creationId xmlns:p14="http://schemas.microsoft.com/office/powerpoint/2010/main" val="273080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След като анализирах структурата и възможностите на външното REST API на ПГЕЕ – гр. Банско, взех решението да реализирам отделни изгледи във Django backend-а за трите основни типа данни, които са достъпни чрез този API.</a:t>
            </a:r>
            <a:r>
              <a:rPr lang="bg-BG" sz="1100" kern="100" dirty="0" smtClean="0">
                <a:effectLst/>
                <a:latin typeface="Aptos"/>
                <a:ea typeface="Aptos"/>
                <a:cs typeface="Times New Roman" panose="02020603050405020304" pitchFamily="18" charset="0"/>
              </a:rPr>
              <a:t> </a:t>
            </a: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Всяка от тези функции обработва заявката, изпраща необходимата HTTP заявка към сървъра на ПГЕЕ и връща получения отговор във вид, подходящ за фронтенда.</a:t>
            </a:r>
            <a:endParaRPr lang="bg-BG" sz="1100" kern="100" dirty="0" smtClean="0">
              <a:effectLst/>
              <a:latin typeface="Aptos"/>
              <a:ea typeface="Aptos"/>
              <a:cs typeface="Times New Roman" panose="02020603050405020304" pitchFamily="18" charset="0"/>
            </a:endParaRPr>
          </a:p>
          <a:p>
            <a:pPr>
              <a:lnSpc>
                <a:spcPct val="107000"/>
              </a:lnSpc>
              <a:spcAft>
                <a:spcPts val="800"/>
              </a:spcAft>
            </a:pPr>
            <a:r>
              <a:rPr lang="ru-RU" sz="1200" kern="100" dirty="0" smtClean="0">
                <a:solidFill>
                  <a:srgbClr val="4C94D8"/>
                </a:solidFill>
                <a:effectLst/>
                <a:latin typeface="Times New Roman" panose="02020603050405020304" pitchFamily="18" charset="0"/>
                <a:ea typeface="Aptos"/>
                <a:cs typeface="Times New Roman" panose="02020603050405020304" pitchFamily="18" charset="0"/>
              </a:rPr>
              <a:t> </a:t>
            </a:r>
            <a:endParaRPr lang="bg-BG" sz="1100" kern="100" dirty="0">
              <a:effectLst/>
              <a:latin typeface="Aptos"/>
              <a:ea typeface="Aptos"/>
              <a:cs typeface="Times New Roman" panose="02020603050405020304" pitchFamily="18" charset="0"/>
            </a:endParaRPr>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4</a:t>
            </a:fld>
            <a:endParaRPr lang="bg-BG"/>
          </a:p>
        </p:txBody>
      </p:sp>
    </p:spTree>
    <p:extLst>
      <p:ext uri="{BB962C8B-B14F-4D97-AF65-F5344CB8AC3E}">
        <p14:creationId xmlns:p14="http://schemas.microsoft.com/office/powerpoint/2010/main" val="85259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След като backend-ът беше готов и можеше успешно да препраща заявки към външния REST API, се заех с изграждането на потребителския интерфейс. За целта създадох HTML шаблон (</a:t>
            </a: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info_main.</a:t>
            </a:r>
            <a:r>
              <a:rPr lang="en-US" sz="1200" kern="100" dirty="0" smtClean="0">
                <a:solidFill>
                  <a:srgbClr val="000000"/>
                </a:solidFill>
                <a:effectLst/>
                <a:latin typeface="Times New Roman" panose="02020603050405020304" pitchFamily="18" charset="0"/>
                <a:ea typeface="Aptos"/>
                <a:cs typeface="Times New Roman" panose="02020603050405020304" pitchFamily="18" charset="0"/>
              </a:rPr>
              <a:t>html</a:t>
            </a: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 </a:t>
            </a: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в който дефинирах основната структура на приложението. В този шаблон включих всички необходими елементи за визуализация на разписанието, както и специални контейнери за анимирания часовник, който беше част от изискванията за динамичен интерфейс</a:t>
            </a:r>
            <a:r>
              <a:rPr lang="bg-BG" sz="1100" kern="100" dirty="0" smtClean="0">
                <a:effectLst/>
                <a:latin typeface="Aptos"/>
                <a:ea typeface="Aptos"/>
                <a:cs typeface="Times New Roman" panose="02020603050405020304" pitchFamily="18" charset="0"/>
              </a:rPr>
              <a:t>. в</a:t>
            </a: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ъв файла info_main.js реализирах основната логика на Vue компонента. Там дефинирах всички необходими данни и методи, които управляват състоянието на приложението и обработват получените от backend-а данни. Използвах Axios за изпращане на заявки към локалния сървър, като по този начин осигурих асинхронно извличане на информацията за разписанието.</a:t>
            </a:r>
            <a:endParaRPr lang="bg-BG" sz="1100" kern="100" dirty="0">
              <a:effectLst/>
              <a:latin typeface="Aptos"/>
              <a:ea typeface="Aptos"/>
              <a:cs typeface="Times New Roman" panose="02020603050405020304" pitchFamily="18" charset="0"/>
            </a:endParaRPr>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5</a:t>
            </a:fld>
            <a:endParaRPr lang="bg-BG"/>
          </a:p>
        </p:txBody>
      </p:sp>
    </p:spTree>
    <p:extLst>
      <p:ext uri="{BB962C8B-B14F-4D97-AF65-F5344CB8AC3E}">
        <p14:creationId xmlns:p14="http://schemas.microsoft.com/office/powerpoint/2010/main" val="3609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След проучване на възможните подходи, реших да реализирам така наречения "прокси" слой в backend-а. Това означава, че вместо frontend-ът да се опитва директно да комуникира с външния API, той изпраща заявките си към локалния сървър (Django), който от своя страна препраща тези заявки към външния REST API, получава отговора и го връща обратно към клиента. По този начин всички заявки към външния сървър се изпълняват от backend-а, където CORS ограниченията не важат, а frontend-ът комуникира само с локалния сървър, което е напълно разрешено от браузъра.</a:t>
            </a:r>
            <a:endParaRPr lang="bg-BG" sz="1100" kern="100" dirty="0">
              <a:effectLst/>
              <a:latin typeface="Aptos"/>
              <a:ea typeface="Aptos"/>
              <a:cs typeface="Times New Roman" panose="02020603050405020304" pitchFamily="18" charset="0"/>
            </a:endParaRPr>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6</a:t>
            </a:fld>
            <a:endParaRPr lang="bg-BG"/>
          </a:p>
        </p:txBody>
      </p:sp>
    </p:spTree>
    <p:extLst>
      <p:ext uri="{BB962C8B-B14F-4D97-AF65-F5344CB8AC3E}">
        <p14:creationId xmlns:p14="http://schemas.microsoft.com/office/powerpoint/2010/main" val="8263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Клиентската част на приложението е изградена с помощта на модерна JavaScript библиотека Vue.js.</a:t>
            </a:r>
            <a:endParaRPr lang="bg-BG" sz="1100" kern="100" dirty="0" smtClean="0">
              <a:effectLst/>
              <a:latin typeface="Aptos"/>
              <a:ea typeface="Aptos"/>
              <a:cs typeface="Times New Roman" panose="02020603050405020304" pitchFamily="18" charset="0"/>
            </a:endParaRPr>
          </a:p>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 Избрах Vue.js. защото:</a:t>
            </a:r>
            <a:endParaRPr lang="bg-BG" sz="1100" kern="100" dirty="0" smtClean="0">
              <a:effectLst/>
              <a:latin typeface="Aptos"/>
              <a:ea typeface="Aptos"/>
              <a:cs typeface="Times New Roman" panose="02020603050405020304" pitchFamily="18" charset="0"/>
            </a:endParaRPr>
          </a:p>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Има добра документация и е лесна за интеграция в съществуващи проекти.</a:t>
            </a:r>
            <a:endParaRPr lang="bg-BG" sz="1100" kern="100" dirty="0" smtClean="0">
              <a:effectLst/>
              <a:latin typeface="Aptos"/>
              <a:ea typeface="Aptos"/>
              <a:cs typeface="Times New Roman" panose="02020603050405020304" pitchFamily="18" charset="0"/>
            </a:endParaRPr>
          </a:p>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Предлага двупосочна свързаност на данните, което улеснява управлението на взаимодействията с потребителския интерфейс.</a:t>
            </a:r>
            <a:endParaRPr lang="bg-BG" sz="1100" kern="100" dirty="0" smtClean="0">
              <a:effectLst/>
              <a:latin typeface="Aptos"/>
              <a:ea typeface="Aptos"/>
              <a:cs typeface="Times New Roman" panose="02020603050405020304" pitchFamily="18" charset="0"/>
            </a:endParaRPr>
          </a:p>
          <a:p>
            <a:endParaRPr lang="bg-BG" dirty="0"/>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7</a:t>
            </a:fld>
            <a:endParaRPr lang="bg-BG"/>
          </a:p>
        </p:txBody>
      </p:sp>
    </p:spTree>
    <p:extLst>
      <p:ext uri="{BB962C8B-B14F-4D97-AF65-F5344CB8AC3E}">
        <p14:creationId xmlns:p14="http://schemas.microsoft.com/office/powerpoint/2010/main" val="415515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bg-BG" sz="1200" dirty="0" smtClean="0">
                <a:solidFill>
                  <a:srgbClr val="000000"/>
                </a:solidFill>
                <a:effectLst/>
                <a:latin typeface="Times New Roman" panose="02020603050405020304" pitchFamily="18" charset="0"/>
                <a:ea typeface="Aptos"/>
              </a:rPr>
              <a:t>Разработването на фронтенд приложение с </a:t>
            </a:r>
            <a:r>
              <a:rPr lang="bg-BG" sz="1200" dirty="0" smtClean="0">
                <a:solidFill>
                  <a:srgbClr val="000000"/>
                </a:solidFill>
                <a:effectLst/>
                <a:latin typeface="Times New Roman" panose="02020603050405020304" pitchFamily="18" charset="0"/>
                <a:ea typeface="Aptos"/>
              </a:rPr>
              <a:t>JavaScript</a:t>
            </a:r>
            <a:r>
              <a:rPr lang="en-US" sz="1200" dirty="0" smtClean="0">
                <a:solidFill>
                  <a:srgbClr val="000000"/>
                </a:solidFill>
                <a:effectLst/>
                <a:latin typeface="Times New Roman" panose="02020603050405020304" pitchFamily="18" charset="0"/>
                <a:ea typeface="Aptos"/>
              </a:rPr>
              <a:t>(</a:t>
            </a:r>
            <a:r>
              <a:rPr lang="bg-BG" sz="1200" dirty="0" smtClean="0">
                <a:solidFill>
                  <a:srgbClr val="000000"/>
                </a:solidFill>
                <a:effectLst/>
                <a:latin typeface="Times New Roman" panose="02020603050405020304" pitchFamily="18" charset="0"/>
                <a:ea typeface="Aptos"/>
              </a:rPr>
              <a:t>език</a:t>
            </a:r>
            <a:r>
              <a:rPr lang="bg-BG" sz="1200" baseline="0" dirty="0" smtClean="0">
                <a:solidFill>
                  <a:srgbClr val="000000"/>
                </a:solidFill>
                <a:effectLst/>
                <a:latin typeface="Times New Roman" panose="02020603050405020304" pitchFamily="18" charset="0"/>
                <a:ea typeface="Aptos"/>
              </a:rPr>
              <a:t> за програмиране</a:t>
            </a:r>
            <a:r>
              <a:rPr lang="ru-RU" sz="1200" baseline="0" dirty="0" smtClean="0">
                <a:solidFill>
                  <a:srgbClr val="000000"/>
                </a:solidFill>
                <a:effectLst/>
                <a:latin typeface="Times New Roman" panose="02020603050405020304" pitchFamily="18" charset="0"/>
                <a:ea typeface="Aptos"/>
              </a:rPr>
              <a:t>)</a:t>
            </a:r>
            <a:r>
              <a:rPr lang="bg-BG" sz="1200" dirty="0" smtClean="0">
                <a:solidFill>
                  <a:srgbClr val="000000"/>
                </a:solidFill>
                <a:effectLst/>
                <a:latin typeface="Times New Roman" panose="02020603050405020304" pitchFamily="18" charset="0"/>
                <a:ea typeface="Aptos"/>
              </a:rPr>
              <a:t>, </a:t>
            </a:r>
            <a:r>
              <a:rPr lang="bg-BG" sz="1200" dirty="0" smtClean="0">
                <a:solidFill>
                  <a:srgbClr val="000000"/>
                </a:solidFill>
                <a:effectLst/>
                <a:latin typeface="Times New Roman" panose="02020603050405020304" pitchFamily="18" charset="0"/>
                <a:ea typeface="Aptos"/>
              </a:rPr>
              <a:t>заедно с технологии като JSON и AJAX, показа как можем да извлечем данни по асинхронен начин и да актуализираме потребителския интерфейс без необходимост от презареждане на </a:t>
            </a:r>
            <a:r>
              <a:rPr lang="bg-BG" sz="1200" dirty="0" smtClean="0">
                <a:solidFill>
                  <a:srgbClr val="000000"/>
                </a:solidFill>
                <a:effectLst/>
                <a:latin typeface="Times New Roman" panose="02020603050405020304" pitchFamily="18" charset="0"/>
                <a:ea typeface="Aptos"/>
              </a:rPr>
              <a:t>страницата</a:t>
            </a:r>
            <a:r>
              <a:rPr lang="bg-BG" sz="1200" dirty="0" smtClean="0">
                <a:solidFill>
                  <a:srgbClr val="000000"/>
                </a:solidFill>
                <a:effectLst/>
                <a:latin typeface="Times New Roman" panose="02020603050405020304" pitchFamily="18" charset="0"/>
                <a:ea typeface="Aptos"/>
              </a:rPr>
              <a:t>. Този подход увеличава динамиката и интерактивността на приложенията</a:t>
            </a:r>
            <a:r>
              <a:rPr lang="bg-BG" sz="1200" dirty="0" smtClean="0">
                <a:solidFill>
                  <a:srgbClr val="000000"/>
                </a:solidFill>
                <a:effectLst/>
                <a:latin typeface="Times New Roman" panose="02020603050405020304" pitchFamily="18" charset="0"/>
                <a:ea typeface="Aptos"/>
              </a:rPr>
              <a:t>.</a:t>
            </a:r>
            <a:endParaRPr lang="en-US" sz="1200" dirty="0" smtClean="0">
              <a:solidFill>
                <a:srgbClr val="000000"/>
              </a:solidFill>
              <a:effectLst/>
              <a:latin typeface="Times New Roman" panose="02020603050405020304" pitchFamily="18" charset="0"/>
              <a:ea typeface="Aptos"/>
            </a:endParaRPr>
          </a:p>
          <a:p>
            <a:r>
              <a:rPr lang="ru-RU" dirty="0" smtClean="0"/>
              <a:t>Използването на JSON и AJAX е от съществени значения за разработката на RESTful приложения, предлагайки гъвкаво и интерактивно взаимодействие между клиент и сървър. JSON </a:t>
            </a:r>
            <a:r>
              <a:rPr lang="en-US" dirty="0" smtClean="0"/>
              <a:t>(Java</a:t>
            </a:r>
            <a:r>
              <a:rPr lang="en-US" baseline="0" dirty="0" smtClean="0"/>
              <a:t> Script Object Notation)</a:t>
            </a:r>
            <a:r>
              <a:rPr lang="ru-RU" dirty="0" smtClean="0"/>
              <a:t>служи като идеален формат за предаване на данни, а AJAX</a:t>
            </a:r>
            <a:r>
              <a:rPr lang="en-US" dirty="0" smtClean="0"/>
              <a:t>(Asynchronous JavaScript and XML)</a:t>
            </a:r>
            <a:r>
              <a:rPr lang="ru-RU" dirty="0" smtClean="0"/>
              <a:t> позволява асинхронно извличане и обработка на информация, придавайки динамичност на уеб приложенията. </a:t>
            </a:r>
            <a:endParaRPr lang="bg-BG" dirty="0"/>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8</a:t>
            </a:fld>
            <a:endParaRPr lang="bg-BG"/>
          </a:p>
        </p:txBody>
      </p:sp>
    </p:spTree>
    <p:extLst>
      <p:ext uri="{BB962C8B-B14F-4D97-AF65-F5344CB8AC3E}">
        <p14:creationId xmlns:p14="http://schemas.microsoft.com/office/powerpoint/2010/main" val="3444128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a:lnSpc>
                <a:spcPct val="107000"/>
              </a:lnSpc>
              <a:spcAft>
                <a:spcPts val="800"/>
              </a:spcAft>
            </a:pPr>
            <a:r>
              <a:rPr lang="bg-BG" sz="1200" kern="100" dirty="0" smtClean="0">
                <a:solidFill>
                  <a:srgbClr val="000000"/>
                </a:solidFill>
                <a:effectLst/>
                <a:latin typeface="Times New Roman" panose="02020603050405020304" pitchFamily="18" charset="0"/>
                <a:ea typeface="Aptos"/>
                <a:cs typeface="Times New Roman" panose="02020603050405020304" pitchFamily="18" charset="0"/>
              </a:rPr>
              <a:t>В резултат на всички тези стъпки успях да реализирам уеб приложение, което динамично извлича и визуализира данни от външния REST API на ПГЕЕ – гр. Банско. Приложението работи бързо и надеждно, като предоставя на потребителите актуална информация за дневното и седмичното разписание, представена в модерен и анимиран уеб интерфейс. Чрез използването на прокси слой в backend-а успешно преодолях ограниченията, наложени от CORS политиката на браузъра, а интеграцията на Vue.js и Axios направи възможно създаването на динамичен и лесен за поддръжка frontend.</a:t>
            </a:r>
            <a:endParaRPr lang="bg-BG" sz="1100" kern="100" dirty="0" smtClean="0">
              <a:effectLst/>
              <a:latin typeface="Aptos"/>
              <a:ea typeface="Aptos"/>
              <a:cs typeface="Times New Roman" panose="02020603050405020304" pitchFamily="18" charset="0"/>
            </a:endParaRPr>
          </a:p>
          <a:p>
            <a:endParaRPr lang="bg-BG" dirty="0"/>
          </a:p>
        </p:txBody>
      </p:sp>
      <p:sp>
        <p:nvSpPr>
          <p:cNvPr id="4" name="Контейнер за номер на слайда 3"/>
          <p:cNvSpPr>
            <a:spLocks noGrp="1"/>
          </p:cNvSpPr>
          <p:nvPr>
            <p:ph type="sldNum" sz="quarter" idx="10"/>
          </p:nvPr>
        </p:nvSpPr>
        <p:spPr/>
        <p:txBody>
          <a:bodyPr/>
          <a:lstStyle/>
          <a:p>
            <a:fld id="{B10DF358-3D44-4ABE-AE94-6C87BE2FD2E3}" type="slidenum">
              <a:rPr lang="bg-BG" smtClean="0"/>
              <a:t>9</a:t>
            </a:fld>
            <a:endParaRPr lang="bg-BG"/>
          </a:p>
        </p:txBody>
      </p:sp>
    </p:spTree>
    <p:extLst>
      <p:ext uri="{BB962C8B-B14F-4D97-AF65-F5344CB8AC3E}">
        <p14:creationId xmlns:p14="http://schemas.microsoft.com/office/powerpoint/2010/main" val="65078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Заглавен слайд">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bg-BG" smtClean="0"/>
              <a:t>Редакт. стил загл. образец</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bg-BG" smtClean="0"/>
              <a:t>Щракнете за редакция стил подзагл. обр.</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11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417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810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866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722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bg-BG" smtClean="0"/>
              <a:t>Щракнете, за да редактирате стиловете на текста в образеца</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bg-BG" smtClean="0"/>
              <a:t>Щракнете, за да редактирате стиловете на текста в образеца</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13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275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811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bg-BG" smtClean="0"/>
              <a:t>Редакт. стил загл. образец</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555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bg-BG" smtClean="0"/>
              <a:t>Редакт. стил загл. образец</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bg-BG" smtClean="0"/>
              <a:t>Щракнете върху иконата, за да добавите картина</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279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154201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371600" y="2743200"/>
            <a:ext cx="6154713" cy="1066801"/>
          </a:xfrm>
        </p:spPr>
        <p:txBody>
          <a:bodyPr>
            <a:normAutofit fontScale="90000"/>
          </a:bodyPr>
          <a:lstStyle/>
          <a:p>
            <a:r>
              <a:rPr lang="bg-BG" sz="3200" dirty="0" smtClean="0">
                <a:solidFill>
                  <a:schemeClr val="bg1"/>
                </a:solidFill>
              </a:rPr>
              <a:t>Тема:</a:t>
            </a:r>
            <a:r>
              <a:rPr lang="en-AU" sz="3200" dirty="0" smtClean="0">
                <a:solidFill>
                  <a:schemeClr val="bg1"/>
                </a:solidFill>
              </a:rPr>
              <a:t/>
            </a:r>
            <a:br>
              <a:rPr lang="en-AU" sz="3200" dirty="0" smtClean="0">
                <a:solidFill>
                  <a:schemeClr val="bg1"/>
                </a:solidFill>
              </a:rPr>
            </a:br>
            <a:r>
              <a:rPr lang="bg-BG" sz="3200" dirty="0" smtClean="0">
                <a:solidFill>
                  <a:schemeClr val="bg1"/>
                </a:solidFill>
              </a:rPr>
              <a:t>“ </a:t>
            </a:r>
            <a:r>
              <a:rPr lang="ru-RU" sz="3200" dirty="0" smtClean="0">
                <a:solidFill>
                  <a:schemeClr val="bg1"/>
                </a:solidFill>
              </a:rPr>
              <a:t>Използване </a:t>
            </a:r>
            <a:r>
              <a:rPr lang="ru-RU" sz="3200" dirty="0">
                <a:solidFill>
                  <a:schemeClr val="bg1"/>
                </a:solidFill>
              </a:rPr>
              <a:t>на REST API от страна на </a:t>
            </a:r>
            <a:r>
              <a:rPr lang="ru-RU" sz="3200" dirty="0" smtClean="0">
                <a:solidFill>
                  <a:schemeClr val="bg1"/>
                </a:solidFill>
              </a:rPr>
              <a:t>клиента</a:t>
            </a:r>
            <a:r>
              <a:rPr lang="en-AU" sz="3200" dirty="0" smtClean="0">
                <a:solidFill>
                  <a:schemeClr val="bg1"/>
                </a:solidFill>
              </a:rPr>
              <a:t>’’</a:t>
            </a:r>
            <a:endParaRPr lang="bg-BG" sz="3200" dirty="0">
              <a:solidFill>
                <a:schemeClr val="bg1"/>
              </a:solidFill>
            </a:endParaRPr>
          </a:p>
        </p:txBody>
      </p:sp>
      <p:sp>
        <p:nvSpPr>
          <p:cNvPr id="3" name="Подзаглавие 2"/>
          <p:cNvSpPr>
            <a:spLocks noGrp="1"/>
          </p:cNvSpPr>
          <p:nvPr>
            <p:ph type="subTitle" idx="1"/>
          </p:nvPr>
        </p:nvSpPr>
        <p:spPr>
          <a:xfrm>
            <a:off x="6324600" y="5410200"/>
            <a:ext cx="2819400" cy="1371600"/>
          </a:xfrm>
        </p:spPr>
        <p:txBody>
          <a:bodyPr/>
          <a:lstStyle/>
          <a:p>
            <a:r>
              <a:rPr lang="bg-BG" dirty="0" smtClean="0">
                <a:solidFill>
                  <a:schemeClr val="bg1"/>
                </a:solidFill>
              </a:rPr>
              <a:t>Дипломант:</a:t>
            </a:r>
          </a:p>
          <a:p>
            <a:r>
              <a:rPr lang="bg-BG" dirty="0" smtClean="0">
                <a:solidFill>
                  <a:schemeClr val="bg1"/>
                </a:solidFill>
              </a:rPr>
              <a:t>Сейхан Молла</a:t>
            </a:r>
            <a:endParaRPr lang="bg-BG" dirty="0">
              <a:solidFill>
                <a:schemeClr val="bg1"/>
              </a:solidFill>
            </a:endParaRPr>
          </a:p>
        </p:txBody>
      </p:sp>
      <p:sp>
        <p:nvSpPr>
          <p:cNvPr id="4" name="Текстово поле 3"/>
          <p:cNvSpPr txBox="1"/>
          <p:nvPr/>
        </p:nvSpPr>
        <p:spPr>
          <a:xfrm>
            <a:off x="1066800" y="340008"/>
            <a:ext cx="7772400" cy="1323439"/>
          </a:xfrm>
          <a:prstGeom prst="rect">
            <a:avLst/>
          </a:prstGeom>
          <a:noFill/>
        </p:spPr>
        <p:txBody>
          <a:bodyPr wrap="square" rtlCol="0">
            <a:spAutoFit/>
          </a:bodyPr>
          <a:lstStyle/>
          <a:p>
            <a:pPr algn="ctr"/>
            <a:r>
              <a:rPr lang="ru-RU" sz="1600"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ДЪРЖАВЕН </a:t>
            </a:r>
            <a:r>
              <a:rPr lang="ru-RU"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ИЗПИТ ЗА ПРИДОБИВАНЕ НА ТРЕТА СТЕПЕН НА ПРОФЕСИОНАЛНА КВАЛИФИКАЦИЯ – ЧАСТ ПО ТЕОРИЯ НА ПРОФЕСИЯТА</a:t>
            </a:r>
          </a:p>
          <a:p>
            <a:pPr algn="ctr"/>
            <a:endParaRPr lang="ru-RU"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ru-RU"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 професия код 481030   „Приложен програмист“</a:t>
            </a:r>
          </a:p>
          <a:p>
            <a:pPr algn="ctr"/>
            <a:r>
              <a:rPr lang="ru-RU"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специалност код код 4810301  „Приоложно програмиране“</a:t>
            </a:r>
          </a:p>
        </p:txBody>
      </p:sp>
      <p:pic>
        <p:nvPicPr>
          <p:cNvPr id="6" name="Картина 5"/>
          <p:cNvPicPr>
            <a:picLocks noChangeAspect="1"/>
          </p:cNvPicPr>
          <p:nvPr/>
        </p:nvPicPr>
        <p:blipFill rotWithShape="1">
          <a:blip r:embed="rId3"/>
          <a:srcRect r="80771"/>
          <a:stretch/>
        </p:blipFill>
        <p:spPr>
          <a:xfrm>
            <a:off x="228600" y="304800"/>
            <a:ext cx="838200" cy="1109568"/>
          </a:xfrm>
          <a:prstGeom prst="rect">
            <a:avLst/>
          </a:prstGeom>
        </p:spPr>
      </p:pic>
    </p:spTree>
    <p:extLst>
      <p:ext uri="{BB962C8B-B14F-4D97-AF65-F5344CB8AC3E}">
        <p14:creationId xmlns:p14="http://schemas.microsoft.com/office/powerpoint/2010/main" val="917707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Заглавие 1"/>
          <p:cNvSpPr>
            <a:spLocks noGrp="1"/>
          </p:cNvSpPr>
          <p:nvPr>
            <p:ph type="title"/>
          </p:nvPr>
        </p:nvSpPr>
        <p:spPr>
          <a:xfrm>
            <a:off x="914400" y="2057400"/>
            <a:ext cx="7406640" cy="1356360"/>
          </a:xfrm>
        </p:spPr>
        <p:txBody>
          <a:bodyPr/>
          <a:lstStyle/>
          <a:p>
            <a:pPr algn="ctr"/>
            <a:r>
              <a:rPr lang="bg-BG" dirty="0" smtClean="0"/>
              <a:t>Благодаря Ви за вниманието!</a:t>
            </a:r>
            <a:endParaRPr lang="bg-BG" dirty="0"/>
          </a:p>
        </p:txBody>
      </p:sp>
    </p:spTree>
    <p:extLst>
      <p:ext uri="{BB962C8B-B14F-4D97-AF65-F5344CB8AC3E}">
        <p14:creationId xmlns:p14="http://schemas.microsoft.com/office/powerpoint/2010/main" val="2082267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stretch>
            <a:fillRect/>
          </a:stretch>
        </p:blipFill>
        <p:spPr>
          <a:xfrm>
            <a:off x="304800" y="1066800"/>
            <a:ext cx="8505843" cy="4448556"/>
          </a:xfrm>
          <a:prstGeom prst="rect">
            <a:avLst/>
          </a:prstGeom>
        </p:spPr>
      </p:pic>
    </p:spTree>
    <p:extLst>
      <p:ext uri="{BB962C8B-B14F-4D97-AF65-F5344CB8AC3E}">
        <p14:creationId xmlns:p14="http://schemas.microsoft.com/office/powerpoint/2010/main" val="386573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a:blip r:embed="rId3"/>
          <a:stretch>
            <a:fillRect/>
          </a:stretch>
        </p:blipFill>
        <p:spPr>
          <a:xfrm>
            <a:off x="304800" y="1905000"/>
            <a:ext cx="8229600" cy="2939143"/>
          </a:xfrm>
          <a:prstGeom prst="rect">
            <a:avLst/>
          </a:prstGeom>
        </p:spPr>
      </p:pic>
      <p:sp>
        <p:nvSpPr>
          <p:cNvPr id="5" name="Текстово поле 4"/>
          <p:cNvSpPr txBox="1"/>
          <p:nvPr/>
        </p:nvSpPr>
        <p:spPr>
          <a:xfrm>
            <a:off x="1943100" y="5181600"/>
            <a:ext cx="5067300" cy="369332"/>
          </a:xfrm>
          <a:prstGeom prst="rect">
            <a:avLst/>
          </a:prstGeom>
          <a:noFill/>
        </p:spPr>
        <p:txBody>
          <a:bodyPr wrap="square" rtlCol="0">
            <a:spAutoFit/>
          </a:bodyPr>
          <a:lstStyle/>
          <a:p>
            <a:r>
              <a:rPr lang="bg-BG" dirty="0" smtClean="0">
                <a:solidFill>
                  <a:schemeClr val="accent1">
                    <a:lumMod val="75000"/>
                  </a:schemeClr>
                </a:solidFill>
              </a:rPr>
              <a:t>Връзката между клиента и външният </a:t>
            </a:r>
            <a:r>
              <a:rPr lang="en-AU" dirty="0" smtClean="0">
                <a:solidFill>
                  <a:schemeClr val="accent1">
                    <a:lumMod val="75000"/>
                  </a:schemeClr>
                </a:solidFill>
              </a:rPr>
              <a:t>REST API</a:t>
            </a:r>
            <a:r>
              <a:rPr lang="en-AU" dirty="0" smtClean="0"/>
              <a:t> </a:t>
            </a:r>
            <a:endParaRPr lang="bg-BG" dirty="0"/>
          </a:p>
        </p:txBody>
      </p:sp>
    </p:spTree>
    <p:extLst>
      <p:ext uri="{BB962C8B-B14F-4D97-AF65-F5344CB8AC3E}">
        <p14:creationId xmlns:p14="http://schemas.microsoft.com/office/powerpoint/2010/main" val="1071294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онтейнер за съдържание 3"/>
          <p:cNvPicPr>
            <a:picLocks noGrp="1" noChangeAspect="1"/>
          </p:cNvPicPr>
          <p:nvPr>
            <p:ph idx="1"/>
          </p:nvPr>
        </p:nvPicPr>
        <p:blipFill rotWithShape="1">
          <a:blip r:embed="rId3"/>
          <a:srcRect l="25959" r="13128" b="35576"/>
          <a:stretch/>
        </p:blipFill>
        <p:spPr>
          <a:xfrm>
            <a:off x="228600" y="762000"/>
            <a:ext cx="8610600" cy="5122762"/>
          </a:xfrm>
          <a:prstGeom prst="rect">
            <a:avLst/>
          </a:prstGeom>
        </p:spPr>
      </p:pic>
      <p:sp>
        <p:nvSpPr>
          <p:cNvPr id="2" name="Текстово поле 1"/>
          <p:cNvSpPr txBox="1"/>
          <p:nvPr/>
        </p:nvSpPr>
        <p:spPr>
          <a:xfrm>
            <a:off x="6096000" y="5427562"/>
            <a:ext cx="2590800" cy="457200"/>
          </a:xfrm>
          <a:prstGeom prst="rect">
            <a:avLst/>
          </a:prstGeom>
          <a:noFill/>
        </p:spPr>
        <p:txBody>
          <a:bodyPr wrap="square" rtlCol="0">
            <a:spAutoFit/>
          </a:bodyPr>
          <a:lstStyle/>
          <a:p>
            <a:r>
              <a:rPr lang="en-US" sz="2400" dirty="0" smtClean="0">
                <a:solidFill>
                  <a:schemeClr val="bg1"/>
                </a:solidFill>
                <a:effectLst>
                  <a:outerShdw blurRad="38100" dist="38100" dir="2700000" algn="tl">
                    <a:srgbClr val="000000">
                      <a:alpha val="43137"/>
                    </a:srgbClr>
                  </a:outerShdw>
                </a:effectLst>
              </a:rPr>
              <a:t>backend </a:t>
            </a:r>
            <a:r>
              <a:rPr lang="bg-BG" sz="2400" dirty="0">
                <a:solidFill>
                  <a:schemeClr val="bg1"/>
                </a:solidFill>
                <a:effectLst>
                  <a:outerShdw blurRad="38100" dist="38100" dir="2700000" algn="tl">
                    <a:srgbClr val="000000">
                      <a:alpha val="43137"/>
                    </a:srgbClr>
                  </a:outerShdw>
                </a:effectLst>
              </a:rPr>
              <a:t>частта</a:t>
            </a:r>
          </a:p>
        </p:txBody>
      </p:sp>
    </p:spTree>
    <p:extLst>
      <p:ext uri="{BB962C8B-B14F-4D97-AF65-F5344CB8AC3E}">
        <p14:creationId xmlns:p14="http://schemas.microsoft.com/office/powerpoint/2010/main" val="3581815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Картина 8"/>
          <p:cNvPicPr>
            <a:picLocks noChangeAspect="1"/>
          </p:cNvPicPr>
          <p:nvPr/>
        </p:nvPicPr>
        <p:blipFill>
          <a:blip r:embed="rId3"/>
          <a:stretch>
            <a:fillRect/>
          </a:stretch>
        </p:blipFill>
        <p:spPr>
          <a:xfrm>
            <a:off x="413891" y="1143001"/>
            <a:ext cx="8379853" cy="4648200"/>
          </a:xfrm>
          <a:prstGeom prst="rect">
            <a:avLst/>
          </a:prstGeom>
        </p:spPr>
      </p:pic>
    </p:spTree>
    <p:extLst>
      <p:ext uri="{BB962C8B-B14F-4D97-AF65-F5344CB8AC3E}">
        <p14:creationId xmlns:p14="http://schemas.microsoft.com/office/powerpoint/2010/main" val="209417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a:blip r:embed="rId3"/>
          <a:stretch>
            <a:fillRect/>
          </a:stretch>
        </p:blipFill>
        <p:spPr>
          <a:xfrm>
            <a:off x="304800" y="1066800"/>
            <a:ext cx="8403747" cy="4419600"/>
          </a:xfrm>
          <a:prstGeom prst="rect">
            <a:avLst/>
          </a:prstGeom>
        </p:spPr>
      </p:pic>
    </p:spTree>
    <p:extLst>
      <p:ext uri="{BB962C8B-B14F-4D97-AF65-F5344CB8AC3E}">
        <p14:creationId xmlns:p14="http://schemas.microsoft.com/office/powerpoint/2010/main" val="1467373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Картина 4"/>
          <p:cNvPicPr>
            <a:picLocks noChangeAspect="1"/>
          </p:cNvPicPr>
          <p:nvPr/>
        </p:nvPicPr>
        <p:blipFill>
          <a:blip r:embed="rId3"/>
          <a:stretch>
            <a:fillRect/>
          </a:stretch>
        </p:blipFill>
        <p:spPr>
          <a:xfrm>
            <a:off x="1524000" y="2209800"/>
            <a:ext cx="5380797" cy="2028825"/>
          </a:xfrm>
          <a:prstGeom prst="rect">
            <a:avLst/>
          </a:prstGeom>
        </p:spPr>
      </p:pic>
    </p:spTree>
    <p:extLst>
      <p:ext uri="{BB962C8B-B14F-4D97-AF65-F5344CB8AC3E}">
        <p14:creationId xmlns:p14="http://schemas.microsoft.com/office/powerpoint/2010/main" val="381532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a:blip r:embed="rId3"/>
          <a:stretch>
            <a:fillRect/>
          </a:stretch>
        </p:blipFill>
        <p:spPr>
          <a:xfrm>
            <a:off x="914400" y="1295400"/>
            <a:ext cx="7391399" cy="3695700"/>
          </a:xfrm>
          <a:prstGeom prst="rect">
            <a:avLst/>
          </a:prstGeom>
        </p:spPr>
      </p:pic>
    </p:spTree>
    <p:extLst>
      <p:ext uri="{BB962C8B-B14F-4D97-AF65-F5344CB8AC3E}">
        <p14:creationId xmlns:p14="http://schemas.microsoft.com/office/powerpoint/2010/main" val="423040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3"/>
          <p:cNvPicPr>
            <a:picLocks noChangeAspect="1"/>
          </p:cNvPicPr>
          <p:nvPr/>
        </p:nvPicPr>
        <p:blipFill rotWithShape="1">
          <a:blip r:embed="rId3"/>
          <a:srcRect l="481" r="2190" b="6011"/>
          <a:stretch/>
        </p:blipFill>
        <p:spPr>
          <a:xfrm>
            <a:off x="228600" y="838200"/>
            <a:ext cx="8686801" cy="4721569"/>
          </a:xfrm>
          <a:prstGeom prst="rect">
            <a:avLst/>
          </a:prstGeom>
        </p:spPr>
      </p:pic>
      <p:pic>
        <p:nvPicPr>
          <p:cNvPr id="2" name="Картина 1"/>
          <p:cNvPicPr>
            <a:picLocks noChangeAspect="1"/>
          </p:cNvPicPr>
          <p:nvPr/>
        </p:nvPicPr>
        <p:blipFill>
          <a:blip r:embed="rId4"/>
          <a:stretch>
            <a:fillRect/>
          </a:stretch>
        </p:blipFill>
        <p:spPr>
          <a:xfrm>
            <a:off x="6705600" y="5559769"/>
            <a:ext cx="2688569" cy="646232"/>
          </a:xfrm>
          <a:prstGeom prst="rect">
            <a:avLst/>
          </a:prstGeom>
        </p:spPr>
      </p:pic>
    </p:spTree>
    <p:extLst>
      <p:ext uri="{BB962C8B-B14F-4D97-AF65-F5344CB8AC3E}">
        <p14:creationId xmlns:p14="http://schemas.microsoft.com/office/powerpoint/2010/main" val="2532272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аза">
  <a:themeElements>
    <a:clrScheme name="База">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База">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а">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тема">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TM03457444[[fn=База]]</Template>
  <TotalTime>255</TotalTime>
  <Words>853</Words>
  <Application>Microsoft Office PowerPoint</Application>
  <PresentationFormat>Презентация на цял екран (4:3)</PresentationFormat>
  <Paragraphs>39</Paragraphs>
  <Slides>10</Slides>
  <Notes>10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10</vt:i4>
      </vt:variant>
    </vt:vector>
  </HeadingPairs>
  <TitlesOfParts>
    <vt:vector size="15" baseType="lpstr">
      <vt:lpstr>Aptos</vt:lpstr>
      <vt:lpstr>Calibri</vt:lpstr>
      <vt:lpstr>Corbel</vt:lpstr>
      <vt:lpstr>Times New Roman</vt:lpstr>
      <vt:lpstr>База</vt:lpstr>
      <vt:lpstr>Тема: “ Използване на REST API от страна на клиента’’</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Благодаря Ви за вниманието!</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Използване на REST API от страна на клиента</dc:title>
  <dc:creator>1702</dc:creator>
  <cp:lastModifiedBy>Admin</cp:lastModifiedBy>
  <cp:revision>18</cp:revision>
  <dcterms:created xsi:type="dcterms:W3CDTF">2006-08-16T00:00:00Z</dcterms:created>
  <dcterms:modified xsi:type="dcterms:W3CDTF">2025-05-14T08:15:40Z</dcterms:modified>
</cp:coreProperties>
</file>