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notesMasterIdLst>
    <p:notesMasterId r:id="rId12"/>
  </p:notesMasterIdLst>
  <p:sldIdLst>
    <p:sldId id="256" r:id="rId2"/>
    <p:sldId id="259" r:id="rId3"/>
    <p:sldId id="271" r:id="rId4"/>
    <p:sldId id="266" r:id="rId5"/>
    <p:sldId id="261" r:id="rId6"/>
    <p:sldId id="268" r:id="rId7"/>
    <p:sldId id="263" r:id="rId8"/>
    <p:sldId id="269" r:id="rId9"/>
    <p:sldId id="270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74" autoAdjust="0"/>
  </p:normalViewPr>
  <p:slideViewPr>
    <p:cSldViewPr>
      <p:cViewPr varScale="1">
        <p:scale>
          <a:sx n="69" d="100"/>
          <a:sy n="69" d="100"/>
        </p:scale>
        <p:origin x="1128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6C609-93FD-47BB-A870-51E213CD9463}" type="datetimeFigureOut">
              <a:rPr lang="bg-BG" smtClean="0"/>
              <a:t>21.5.2025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DF358-3D44-4ABE-AE94-6C87BE2FD2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036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Уважаема г-</a:t>
            </a:r>
            <a:r>
              <a:rPr lang="bg-BG" dirty="0" smtClean="0"/>
              <a:t>ж</a:t>
            </a:r>
            <a:r>
              <a:rPr lang="ru-RU" dirty="0" smtClean="0"/>
              <a:t>о Директор, Уважаема комисия, уважаеми гости (ако има такива / или поименно –ако е само един конкретен гост).</a:t>
            </a:r>
          </a:p>
          <a:p>
            <a:r>
              <a:rPr lang="ru-RU" dirty="0" smtClean="0"/>
              <a:t>Аз съм Сейхан Молла</a:t>
            </a:r>
          </a:p>
          <a:p>
            <a:r>
              <a:rPr lang="ru-RU" dirty="0" smtClean="0"/>
              <a:t>Темата на моя дипломен проект е : „Използване на REST API от страна на клиента “.</a:t>
            </a:r>
            <a:endParaRPr lang="ru-RU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488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Благодаря за вниманието!</a:t>
            </a:r>
          </a:p>
          <a:p>
            <a:r>
              <a:rPr lang="ru-RU" dirty="0" smtClean="0"/>
              <a:t>Ако имате въпроси съм готов да отговоря.</a:t>
            </a:r>
            <a:endParaRPr lang="ru-RU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4953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Динамичните уеб приложения са изключително важни в днешния свят, тъй като позволяват бързо и в реално време обмен на информация с потребителите. Този дипломен проект се съсредоточава върху използването на REST API от страна на клиента, което е ключов аспект от тези иновации.</a:t>
            </a:r>
            <a:endParaRPr lang="bg-BG" sz="11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6146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Още в началото на работата си по проекта анализирах възможните подходи за реализиране на връзката между клиента и външния REST API. След като се запознах с изискванията на заданието и спецификата на предоставения API, взех решение да разделя приложението на две основни части – backend и frontend, като за backend частта се спрях на Django, а за frontend – на Vue.js и Axios.</a:t>
            </a:r>
            <a:endParaRPr lang="bg-BG" sz="1100" kern="100" dirty="0" smtClean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*</a:t>
            </a: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REST API (Representational State Transfer Application Programming Interface) е</a:t>
            </a:r>
            <a:r>
              <a:rPr lang="en-AU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</a:t>
            </a:r>
            <a:r>
              <a:rPr lang="ru-RU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интерфейс за комуникация между софтуерни системи, който използва стандартни HTTP методи за достъп и управление на ресурси в уеб среда.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6232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След като анализирах структурата и възможностите на външното REST API на ПГЕЕ – гр. Банско, взех решението да реализирам отделни изгледи във Django backend-а за трите основни типа данни, които са достъпни чрез този API.</a:t>
            </a:r>
            <a:r>
              <a:rPr lang="bg-BG" sz="1100" kern="100" dirty="0" smtClean="0">
                <a:effectLst/>
                <a:latin typeface="Aptos"/>
                <a:ea typeface="Aptos"/>
                <a:cs typeface="Times New Roman" panose="02020603050405020304" pitchFamily="18" charset="0"/>
              </a:rPr>
              <a:t> </a:t>
            </a: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Всяка от тези функции обработва заявката, изпраща необходимата HTTP заявка към сървъра на ПГЕЕ и връща получения отговор във вид, подходящ за фронтенда.</a:t>
            </a:r>
            <a:endParaRPr lang="bg-BG" sz="1100" kern="100" dirty="0" smtClean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kern="100" dirty="0" smtClean="0">
                <a:solidFill>
                  <a:srgbClr val="4C94D8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 </a:t>
            </a:r>
            <a:endParaRPr lang="bg-BG" sz="11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2596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След като backend-ът беше готов и можеше успешно да препраща заявки към външния REST API, се заех с изграждането на потребителския интерфейс. За целта създадох HTML шаблон (info_main.txt), в който дефинирах основната структура на приложението. В този шаблон включих всички необходими елементи за визуализация на разписанието, както и специални контейнери за анимирания часовник, който беше част от изискванията за динамичен интерфейс</a:t>
            </a:r>
            <a:r>
              <a:rPr lang="bg-BG" sz="1100" kern="100" dirty="0" smtClean="0">
                <a:effectLst/>
                <a:latin typeface="Aptos"/>
                <a:ea typeface="Aptos"/>
                <a:cs typeface="Times New Roman" panose="02020603050405020304" pitchFamily="18" charset="0"/>
              </a:rPr>
              <a:t>. в</a:t>
            </a: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ъв файла info_main.js реализирах основната логика на Vue компонента. Там дефинирах всички необходими данни и методи, които управляват състоянието на приложението и обработват получените от backend-а данни. Използвах Axios за изпращане на заявки към локалния сървър, като по този начин осигурих асинхронно извличане на информацията за разписанието.</a:t>
            </a:r>
            <a:endParaRPr lang="en-AU" sz="1200" kern="1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kern="100" dirty="0" smtClean="0">
                <a:effectLst/>
                <a:latin typeface="Aptos"/>
                <a:ea typeface="Aptos"/>
                <a:cs typeface="Times New Roman" panose="02020603050405020304" pitchFamily="18" charset="0"/>
              </a:rPr>
              <a:t>*</a:t>
            </a:r>
            <a:r>
              <a:rPr lang="ru-RU" sz="1100" kern="100" dirty="0" smtClean="0">
                <a:effectLst/>
                <a:latin typeface="Aptos"/>
                <a:ea typeface="Aptos"/>
                <a:cs typeface="Times New Roman" panose="02020603050405020304" pitchFamily="18" charset="0"/>
              </a:rPr>
              <a:t>HTML и CSS са основни технологии за създаване на уеб сайтове, като HTML определя структурата на съдържанието, а CSS се използва за стилизиране и оформление на тази структура</a:t>
            </a:r>
            <a:r>
              <a:rPr lang="en-AU" sz="1100" kern="100" dirty="0" smtClean="0">
                <a:effectLst/>
                <a:latin typeface="Aptos"/>
                <a:ea typeface="Aptos"/>
                <a:cs typeface="Times New Roman" panose="02020603050405020304" pitchFamily="18" charset="0"/>
              </a:rPr>
              <a:t>.</a:t>
            </a:r>
            <a:endParaRPr lang="bg-BG" sz="11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90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След проучване на възможните подходи, реших да реализирам така наречения "прокси" слой в backend-а. Това означава, че вместо frontend-ът да се опитва директно да комуникира с външния API, той изпраща заявките си към локалния сървър (Django), който от своя страна препраща тези заявки към външния REST API, получава отговора и го връща обратно към клиента. По този начин всички заявки към външния сървър се изпълняват от backend-а, където CORS ограниченията не важат, а frontend-ът комуникира само с локалния сървър, което е напълно разрешено от браузъра.</a:t>
            </a:r>
            <a:endParaRPr lang="bg-BG" sz="11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636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Клиентската част на приложението е изградена с помощта на модерна JavaScript библиотека Vue.js.</a:t>
            </a:r>
            <a:endParaRPr lang="bg-BG" sz="1100" kern="100" dirty="0" smtClean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Избрах Vue.js. защото:</a:t>
            </a:r>
            <a:endParaRPr lang="bg-BG" sz="1100" kern="100" dirty="0" smtClean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Има добра документация и е лесна за интеграция в съществуващи проекти.</a:t>
            </a:r>
            <a:endParaRPr lang="bg-BG" sz="1100" kern="100" dirty="0" smtClean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Предлага двупосочна свързаност на данните, което улеснява управлението на взаимодействията с потребителския интерфейс.</a:t>
            </a:r>
            <a:endParaRPr lang="bg-BG" sz="1100" kern="100" dirty="0" smtClean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5153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</a:rPr>
              <a:t>Разработването на фронтенд приложение с JavaScript(език за програмиране), заедно с технологии като JSON и AJAX, показа как можем да извлечем данни по асинхронен начин и да актуализираме потребителския интерфейс без необходимост от презареждане на страницата. Този подход увеличава динамиката и интерактивността на приложенията.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*</a:t>
            </a: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Използването на JSO</a:t>
            </a:r>
            <a:r>
              <a:rPr lang="en-AU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N</a:t>
            </a: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(Java Script Object Notation)и AJAX(Asynchronous JavaScript and XML) е от съществени значения за разработката на RESTful приложения, предлагайки гъвкаво и интерактивно взаимодействие между клиент и сървър. JSON служи като идеален формат за предаване на данни, а AJAX позволява асинхронно извличане и обработка на информация, придавайки динамичност на уеб приложенията.</a:t>
            </a:r>
            <a:endParaRPr lang="bg-BG" sz="1200" kern="100" dirty="0" smtClean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4128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В резултат на всички тези стъпки успях да реализирам уеб приложение, което динамично извлича и визуализира данни от външния REST API на ПГЕЕ – гр. Банско. Приложението работи бързо и надеждно, като предоставя на потребителите актуална информация за дневното и седмичното разписание, представена в модерен и анимиран уеб интерфейс. Чрез използването на прокси слой в backend-а успешно преодолях ограниченията, наложени от CORS политиката на браузъра, а интеграцията на Vue.js и Axios направи възможно създаването на динамичен и лесен за поддръжка frontend.</a:t>
            </a:r>
            <a:endParaRPr lang="bg-BG" sz="1100" kern="100" dirty="0" smtClean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0789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85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4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7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3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70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6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33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0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3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4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2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7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2895601" y="2743201"/>
            <a:ext cx="6154713" cy="10668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bg-BG" sz="3200" dirty="0">
                <a:solidFill>
                  <a:schemeClr val="bg1"/>
                </a:solidFill>
              </a:rPr>
              <a:t>Тема:</a:t>
            </a:r>
            <a:r>
              <a:rPr lang="en-AU" sz="3200" dirty="0">
                <a:solidFill>
                  <a:schemeClr val="bg1"/>
                </a:solidFill>
              </a:rPr>
              <a:t/>
            </a:r>
            <a:br>
              <a:rPr lang="en-AU" sz="3200" dirty="0">
                <a:solidFill>
                  <a:schemeClr val="bg1"/>
                </a:solidFill>
              </a:rPr>
            </a:br>
            <a:r>
              <a:rPr lang="bg-BG" sz="3200" dirty="0">
                <a:solidFill>
                  <a:schemeClr val="bg1"/>
                </a:solidFill>
              </a:rPr>
              <a:t>“ </a:t>
            </a:r>
            <a:r>
              <a:rPr lang="ru-RU" sz="3200" dirty="0">
                <a:solidFill>
                  <a:schemeClr val="bg1"/>
                </a:solidFill>
              </a:rPr>
              <a:t>Използване на REST API от страна на клиента</a:t>
            </a:r>
            <a:r>
              <a:rPr lang="en-AU" sz="3200" dirty="0">
                <a:solidFill>
                  <a:schemeClr val="bg1"/>
                </a:solidFill>
              </a:rPr>
              <a:t>’’</a:t>
            </a:r>
            <a:endParaRPr lang="bg-BG" sz="3200" dirty="0">
              <a:solidFill>
                <a:schemeClr val="bg1"/>
              </a:solidFill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7848600" y="5410200"/>
            <a:ext cx="2819400" cy="1371600"/>
          </a:xfrm>
        </p:spPr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Дипломант: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Сейхан Молла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2590800" y="340009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ДЪРЖАВЕН ИЗПИТ ЗА ПРИДОБИВАНЕ НА ТРЕТА СТЕПЕН НА ПРОФЕСИОНАЛНА КВАЛИФИКАЦИЯ – ЧАСТ ПО ТЕОРИЯ НА ПРОФЕСИЯТА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 професия код 481030   „Приложен програмист“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специалност код код 4810301  „Приоложно програмиране“</a:t>
            </a:r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 rotWithShape="1">
          <a:blip r:embed="rId3"/>
          <a:srcRect r="80771"/>
          <a:stretch/>
        </p:blipFill>
        <p:spPr>
          <a:xfrm>
            <a:off x="1752600" y="304800"/>
            <a:ext cx="838200" cy="11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0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438400" y="2057400"/>
            <a:ext cx="7406640" cy="13563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bg-BG" dirty="0" smtClean="0"/>
              <a:t>Благодаря Ви за вниманието!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822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1" y="1066800"/>
            <a:ext cx="8505843" cy="444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3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9" y="5105400"/>
            <a:ext cx="7620000" cy="838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bg-BG" sz="2800" b="1" dirty="0"/>
              <a:t>В</a:t>
            </a:r>
            <a:r>
              <a:rPr lang="ru-RU" sz="2800" b="1" dirty="0" smtClean="0"/>
              <a:t>ръзката </a:t>
            </a:r>
            <a:r>
              <a:rPr lang="ru-RU" sz="2800" b="1" dirty="0"/>
              <a:t>между клиента и външния REST API. </a:t>
            </a:r>
            <a:endParaRPr lang="bg-BG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437866"/>
            <a:ext cx="8991599" cy="321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5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563" t="3639" r="9423" b="36319"/>
          <a:stretch/>
        </p:blipFill>
        <p:spPr>
          <a:xfrm>
            <a:off x="138544" y="381000"/>
            <a:ext cx="11914911" cy="6096000"/>
          </a:xfrm>
          <a:prstGeom prst="rect">
            <a:avLst/>
          </a:prstGeom>
        </p:spPr>
      </p:pic>
      <p:sp>
        <p:nvSpPr>
          <p:cNvPr id="5" name="Текстово поле 4"/>
          <p:cNvSpPr txBox="1"/>
          <p:nvPr/>
        </p:nvSpPr>
        <p:spPr>
          <a:xfrm>
            <a:off x="9081655" y="57150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backend </a:t>
            </a:r>
            <a:r>
              <a:rPr lang="bg-BG" sz="2800" dirty="0">
                <a:solidFill>
                  <a:schemeClr val="bg1"/>
                </a:solidFill>
              </a:rPr>
              <a:t>частта</a:t>
            </a:r>
          </a:p>
        </p:txBody>
      </p:sp>
    </p:spTree>
    <p:extLst>
      <p:ext uri="{BB962C8B-B14F-4D97-AF65-F5344CB8AC3E}">
        <p14:creationId xmlns:p14="http://schemas.microsoft.com/office/powerpoint/2010/main" val="358181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838200"/>
            <a:ext cx="8431369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1" y="1066800"/>
            <a:ext cx="8403747" cy="4419600"/>
          </a:xfrm>
          <a:prstGeom prst="rect">
            <a:avLst/>
          </a:prstGeom>
        </p:spPr>
      </p:pic>
      <p:sp>
        <p:nvSpPr>
          <p:cNvPr id="3" name="Текстово поле 2"/>
          <p:cNvSpPr txBox="1"/>
          <p:nvPr/>
        </p:nvSpPr>
        <p:spPr>
          <a:xfrm>
            <a:off x="3810000" y="5715000"/>
            <a:ext cx="457200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bg-BG" sz="2800" dirty="0">
                <a:solidFill>
                  <a:schemeClr val="accent1"/>
                </a:solidFill>
              </a:rPr>
              <a:t>"прокси" слой в </a:t>
            </a:r>
            <a:r>
              <a:rPr lang="en-US" sz="2800" dirty="0" smtClean="0">
                <a:solidFill>
                  <a:schemeClr val="accent1"/>
                </a:solidFill>
              </a:rPr>
              <a:t>backend</a:t>
            </a:r>
            <a:r>
              <a:rPr lang="bg-BG" sz="2800" dirty="0" smtClean="0">
                <a:solidFill>
                  <a:schemeClr val="accent1"/>
                </a:solidFill>
              </a:rPr>
              <a:t>-а</a:t>
            </a:r>
            <a:endParaRPr lang="bg-BG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37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968" y="1371600"/>
            <a:ext cx="8372063" cy="3156679"/>
          </a:xfrm>
          <a:prstGeom prst="rect">
            <a:avLst/>
          </a:prstGeom>
        </p:spPr>
      </p:pic>
      <p:sp>
        <p:nvSpPr>
          <p:cNvPr id="2" name="Текстово поле 1"/>
          <p:cNvSpPr txBox="1"/>
          <p:nvPr/>
        </p:nvSpPr>
        <p:spPr>
          <a:xfrm>
            <a:off x="1714499" y="5257800"/>
            <a:ext cx="876300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1"/>
                </a:solidFill>
              </a:rPr>
              <a:t>Клиентската част на приложението е изградена с </a:t>
            </a:r>
            <a:r>
              <a:rPr lang="ru-RU" sz="2800" dirty="0" smtClean="0">
                <a:solidFill>
                  <a:schemeClr val="accent1"/>
                </a:solidFill>
              </a:rPr>
              <a:t>Vue.js</a:t>
            </a:r>
            <a:endParaRPr lang="bg-BG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3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1" y="990600"/>
            <a:ext cx="8686799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0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 rotWithShape="1">
          <a:blip r:embed="rId3"/>
          <a:srcRect r="2189" b="4494"/>
          <a:stretch/>
        </p:blipFill>
        <p:spPr>
          <a:xfrm>
            <a:off x="762000" y="304800"/>
            <a:ext cx="10515600" cy="5779179"/>
          </a:xfrm>
          <a:prstGeom prst="rect">
            <a:avLst/>
          </a:prstGeom>
        </p:spPr>
      </p:pic>
      <p:sp>
        <p:nvSpPr>
          <p:cNvPr id="7" name="Текстово поле 6"/>
          <p:cNvSpPr txBox="1"/>
          <p:nvPr/>
        </p:nvSpPr>
        <p:spPr>
          <a:xfrm>
            <a:off x="8458200" y="6083979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frontend </a:t>
            </a:r>
            <a:r>
              <a:rPr lang="bg-BG" sz="2800" dirty="0"/>
              <a:t>частта</a:t>
            </a:r>
          </a:p>
        </p:txBody>
      </p:sp>
    </p:spTree>
    <p:extLst>
      <p:ext uri="{BB962C8B-B14F-4D97-AF65-F5344CB8AC3E}">
        <p14:creationId xmlns:p14="http://schemas.microsoft.com/office/powerpoint/2010/main" val="253227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254</TotalTime>
  <Words>850</Words>
  <Application>Microsoft Office PowerPoint</Application>
  <PresentationFormat>Widescreen</PresentationFormat>
  <Paragraphs>43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Calibri</vt:lpstr>
      <vt:lpstr>Corbel</vt:lpstr>
      <vt:lpstr>Times New Roman</vt:lpstr>
      <vt:lpstr>Basis</vt:lpstr>
      <vt:lpstr>Тема: “ Използване на REST API от страна на клиента’’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Благодаря Ви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Тема:“ Използване на REST API от страна на клиента</dc:title>
  <dc:creator>1702</dc:creator>
  <cp:lastModifiedBy>Georgi Borikov</cp:lastModifiedBy>
  <cp:revision>19</cp:revision>
  <dcterms:created xsi:type="dcterms:W3CDTF">2006-08-16T00:00:00Z</dcterms:created>
  <dcterms:modified xsi:type="dcterms:W3CDTF">2025-05-21T18:51:57Z</dcterms:modified>
</cp:coreProperties>
</file>