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notesMasterIdLst>
    <p:notesMasterId r:id="rId12"/>
  </p:notesMasterIdLst>
  <p:sldIdLst>
    <p:sldId id="256" r:id="rId2"/>
    <p:sldId id="257" r:id="rId3"/>
    <p:sldId id="264" r:id="rId4"/>
    <p:sldId id="258" r:id="rId5"/>
    <p:sldId id="259" r:id="rId6"/>
    <p:sldId id="265" r:id="rId7"/>
    <p:sldId id="262" r:id="rId8"/>
    <p:sldId id="260" r:id="rId9"/>
    <p:sldId id="261" r:id="rId10"/>
    <p:sldId id="263" r:id="rId11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1818" autoAdjust="0"/>
  </p:normalViewPr>
  <p:slideViewPr>
    <p:cSldViewPr snapToGrid="0" showGuides="1">
      <p:cViewPr varScale="1">
        <p:scale>
          <a:sx n="91" d="100"/>
          <a:sy n="91" d="100"/>
        </p:scale>
        <p:origin x="1212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879DFA-FB11-43B6-A5F8-9C7F9897F1FD}" type="datetimeFigureOut">
              <a:rPr lang="bg-BG" smtClean="0"/>
              <a:t>20.5.2025 г.</a:t>
            </a:fld>
            <a:endParaRPr lang="bg-BG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14091C-DA43-40EA-89E9-B554AE6B5816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27187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Представяне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bg-BG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bg-BG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Уважаема г-жо Директор,  Уважаема комисия,  уважаеми гости (ако има такива)</a:t>
            </a:r>
          </a:p>
          <a:p>
            <a:r>
              <a:rPr lang="bg-BG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Аз съм Десислава Панчова</a:t>
            </a:r>
          </a:p>
          <a:p>
            <a:r>
              <a:rPr lang="bg-BG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Темата на моя дипломен проект е ,,Работа с ORM и Django ORM‘‘</a:t>
            </a:r>
            <a:endParaRPr lang="bg-BG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4091C-DA43-40EA-89E9-B554AE6B5816}" type="slidenum">
              <a:rPr lang="bg-BG" smtClean="0"/>
              <a:t>1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39985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Увод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bg-BG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съвременния дигитален свят управлението на данните е ключов фактор за успешната работа на уеб приложенията. Технологичният напредък налага използването на мощни, ефективни и сигурни механизми за съхранение, обработка и извличане на информация. В този проект ще разгледаме една от най-популярните платформи за разработка на уеб решения – Django, и по-специално неговата интеграция с бази данни чрез обектно-релационния машинен слой (ORM).</a:t>
            </a: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4091C-DA43-40EA-89E9-B554AE6B5816}" type="slidenum">
              <a:rPr lang="bg-BG" smtClean="0"/>
              <a:t>2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12011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Целта на нашия проект е да представи основните принципи на работа с бази данни в Django, да анализира ролята на моделите и връзките между тях, както и да демонстрира как ORM улеснява изпълнението на CRUD операции (създаване, четене, обновяване и изтриване на данни) без необходимост от писане на SQL заявки. Също така практическата  част реализира система за анкети, чрез което се илюстрират възможностите на Django ORM.Темата е актуална и приложима във времена на големи информационни натоварвания и бързо променящи се технологии.</a:t>
            </a: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4091C-DA43-40EA-89E9-B554AE6B5816}" type="slidenum">
              <a:rPr lang="bg-BG" smtClean="0"/>
              <a:t>3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030496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Django използва модели – Python класове, които представят таблици в база данни, а атрибутите на тези класове съответстват на колоните. Този подход, познат като обектно-релационно моделиране (ORM), позволява разработчиците да работят с данни чрез Python обекти, без да пишат директно SQL.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4091C-DA43-40EA-89E9-B554AE6B5816}" type="slidenum">
              <a:rPr lang="bg-BG" smtClean="0"/>
              <a:t>4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979037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практическата реализация са дефинирани модели за анкети (Poll), въпроси (Question) и отговори (Option). Един Poll съдържа множество въпроси (ManyToMany връзка), а всеки въпрос има множество опции (ForeignKey). Всеки модел включва полета с подходящи типове и помощни методи за управление на данните и статистика за отговори.</a:t>
            </a: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4091C-DA43-40EA-89E9-B554AE6B5816}" type="slidenum">
              <a:rPr lang="bg-BG" smtClean="0"/>
              <a:t>5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5887665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Поддържат се различни видове връзки между модели: едно към едно, едно към много и много към много.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4091C-DA43-40EA-89E9-B554AE6B5816}" type="slidenum">
              <a:rPr lang="bg-BG" smtClean="0"/>
              <a:t>6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544381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CRUD операциите се извършват чрез лесни и интуитивни методи на Django ORM, което значително ускорява разработката и намалява риска от грешки. Системата поддържа статистика за броя на отговорите на въпросите и опциите.</a:t>
            </a: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4091C-DA43-40EA-89E9-B554AE6B5816}" type="slidenum">
              <a:rPr lang="bg-BG" smtClean="0"/>
              <a:t>7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407625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Django предлага богата палитра от полета – CharField, TextField, IntegerField, BooleanField, и други, както и полета за качване на файлове и изображения. Заявките се извършват чрез ORM методи като all(), filter(), get(), update() и delete(). Освен това се поддържат сложни заявки с агрегиращи функции, филтриране и сортиране.</a:t>
            </a: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4091C-DA43-40EA-89E9-B554AE6B5816}" type="slidenum">
              <a:rPr lang="bg-BG" smtClean="0"/>
              <a:t>8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209184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 релационни бази данни са избрани популярни сървъри като SQLite (по подразбиране), MySQL и PostgreSQL, които Django поддържа изцяло. Django e предпочетен заради своята интегрирана ORM система, вградена административна конзола, добра документация и голяма общност. Накратко в моят дипломен проект доказваме, че Django ORM ни предоставя стабилна и гъвкава рамка за работа с бази данни. Това ни осигурява ефективност, сигурност и бързо развитие на уеб приложения, отговарящи на съвременните изисквания. Усвояването на Django и неговите средства за управление на данни е ключово за всеки софтуерен разработчик, който иска да създава професионални и надеждни системи.</a:t>
            </a:r>
          </a:p>
          <a:p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bg-BG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4091C-DA43-40EA-89E9-B554AE6B5816}" type="slidenum">
              <a:rPr lang="bg-BG" smtClean="0"/>
              <a:t>9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89843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089EF-8D12-4327-B289-A2BF93D47A59}" type="datetimeFigureOut">
              <a:rPr lang="bg-BG" smtClean="0"/>
              <a:t>20.5.2025 г.</a:t>
            </a:fld>
            <a:endParaRPr lang="bg-B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5DA3FC4-0B2F-481B-AA10-34B90DDBF5AC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98174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089EF-8D12-4327-B289-A2BF93D47A59}" type="datetimeFigureOut">
              <a:rPr lang="bg-BG" smtClean="0"/>
              <a:t>20.5.2025 г.</a:t>
            </a:fld>
            <a:endParaRPr lang="bg-B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5DA3FC4-0B2F-481B-AA10-34B90DDBF5AC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548034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089EF-8D12-4327-B289-A2BF93D47A59}" type="datetimeFigureOut">
              <a:rPr lang="bg-BG" smtClean="0"/>
              <a:t>20.5.2025 г.</a:t>
            </a:fld>
            <a:endParaRPr lang="bg-B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5DA3FC4-0B2F-481B-AA10-34B90DDBF5AC}" type="slidenum">
              <a:rPr lang="bg-BG" smtClean="0"/>
              <a:t>‹#›</a:t>
            </a:fld>
            <a:endParaRPr lang="bg-BG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633210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089EF-8D12-4327-B289-A2BF93D47A59}" type="datetimeFigureOut">
              <a:rPr lang="bg-BG" smtClean="0"/>
              <a:t>20.5.2025 г.</a:t>
            </a:fld>
            <a:endParaRPr lang="bg-B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5DA3FC4-0B2F-481B-AA10-34B90DDBF5AC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899085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089EF-8D12-4327-B289-A2BF93D47A59}" type="datetimeFigureOut">
              <a:rPr lang="bg-BG" smtClean="0"/>
              <a:t>20.5.2025 г.</a:t>
            </a:fld>
            <a:endParaRPr lang="bg-B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5DA3FC4-0B2F-481B-AA10-34B90DDBF5AC}" type="slidenum">
              <a:rPr lang="bg-BG" smtClean="0"/>
              <a:t>‹#›</a:t>
            </a:fld>
            <a:endParaRPr lang="bg-BG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616700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089EF-8D12-4327-B289-A2BF93D47A59}" type="datetimeFigureOut">
              <a:rPr lang="bg-BG" smtClean="0"/>
              <a:t>20.5.2025 г.</a:t>
            </a:fld>
            <a:endParaRPr lang="bg-B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5DA3FC4-0B2F-481B-AA10-34B90DDBF5AC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544130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089EF-8D12-4327-B289-A2BF93D47A59}" type="datetimeFigureOut">
              <a:rPr lang="bg-BG" smtClean="0"/>
              <a:t>20.5.2025 г.</a:t>
            </a:fld>
            <a:endParaRPr lang="bg-B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A3FC4-0B2F-481B-AA10-34B90DDBF5AC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692243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089EF-8D12-4327-B289-A2BF93D47A59}" type="datetimeFigureOut">
              <a:rPr lang="bg-BG" smtClean="0"/>
              <a:t>20.5.2025 г.</a:t>
            </a:fld>
            <a:endParaRPr lang="bg-B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A3FC4-0B2F-481B-AA10-34B90DDBF5AC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14798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089EF-8D12-4327-B289-A2BF93D47A59}" type="datetimeFigureOut">
              <a:rPr lang="bg-BG" smtClean="0"/>
              <a:t>20.5.2025 г.</a:t>
            </a:fld>
            <a:endParaRPr lang="bg-B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A3FC4-0B2F-481B-AA10-34B90DDBF5AC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82133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089EF-8D12-4327-B289-A2BF93D47A59}" type="datetimeFigureOut">
              <a:rPr lang="bg-BG" smtClean="0"/>
              <a:t>20.5.2025 г.</a:t>
            </a:fld>
            <a:endParaRPr lang="bg-B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5DA3FC4-0B2F-481B-AA10-34B90DDBF5AC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04357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089EF-8D12-4327-B289-A2BF93D47A59}" type="datetimeFigureOut">
              <a:rPr lang="bg-BG" smtClean="0"/>
              <a:t>20.5.2025 г.</a:t>
            </a:fld>
            <a:endParaRPr lang="bg-B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5DA3FC4-0B2F-481B-AA10-34B90DDBF5AC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078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089EF-8D12-4327-B289-A2BF93D47A59}" type="datetimeFigureOut">
              <a:rPr lang="bg-BG" smtClean="0"/>
              <a:t>20.5.2025 г.</a:t>
            </a:fld>
            <a:endParaRPr lang="bg-BG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5DA3FC4-0B2F-481B-AA10-34B90DDBF5AC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11206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089EF-8D12-4327-B289-A2BF93D47A59}" type="datetimeFigureOut">
              <a:rPr lang="bg-BG" smtClean="0"/>
              <a:t>20.5.2025 г.</a:t>
            </a:fld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A3FC4-0B2F-481B-AA10-34B90DDBF5AC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46144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089EF-8D12-4327-B289-A2BF93D47A59}" type="datetimeFigureOut">
              <a:rPr lang="bg-BG" smtClean="0"/>
              <a:t>20.5.2025 г.</a:t>
            </a:fld>
            <a:endParaRPr lang="bg-BG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A3FC4-0B2F-481B-AA10-34B90DDBF5AC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34299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089EF-8D12-4327-B289-A2BF93D47A59}" type="datetimeFigureOut">
              <a:rPr lang="bg-BG" smtClean="0"/>
              <a:t>20.5.2025 г.</a:t>
            </a:fld>
            <a:endParaRPr lang="bg-B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A3FC4-0B2F-481B-AA10-34B90DDBF5AC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89609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089EF-8D12-4327-B289-A2BF93D47A59}" type="datetimeFigureOut">
              <a:rPr lang="bg-BG" smtClean="0"/>
              <a:t>20.5.2025 г.</a:t>
            </a:fld>
            <a:endParaRPr lang="bg-B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5DA3FC4-0B2F-481B-AA10-34B90DDBF5AC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3234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D089EF-8D12-4327-B289-A2BF93D47A59}" type="datetimeFigureOut">
              <a:rPr lang="bg-BG" smtClean="0"/>
              <a:t>20.5.2025 г.</a:t>
            </a:fld>
            <a:endParaRPr lang="bg-B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5DA3FC4-0B2F-481B-AA10-34B90DDBF5AC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12826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  <p:sldLayoutId id="2147483809" r:id="rId12"/>
    <p:sldLayoutId id="2147483810" r:id="rId13"/>
    <p:sldLayoutId id="2147483811" r:id="rId14"/>
    <p:sldLayoutId id="2147483812" r:id="rId15"/>
    <p:sldLayoutId id="214748381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Тема: Работа с </a:t>
            </a:r>
            <a:r>
              <a:rPr lang="en-US" dirty="0" smtClean="0"/>
              <a:t>ORM </a:t>
            </a:r>
            <a:r>
              <a:rPr lang="bg-BG" dirty="0" smtClean="0"/>
              <a:t>и </a:t>
            </a:r>
            <a:r>
              <a:rPr lang="en-US" dirty="0" smtClean="0"/>
              <a:t>Django ORM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                                                                               </a:t>
            </a:r>
            <a:r>
              <a:rPr lang="bg-BG" dirty="0" smtClean="0"/>
              <a:t>Дипломант;</a:t>
            </a:r>
          </a:p>
          <a:p>
            <a:r>
              <a:rPr lang="bg-BG" dirty="0"/>
              <a:t> </a:t>
            </a:r>
            <a:r>
              <a:rPr lang="bg-BG" dirty="0" smtClean="0"/>
              <a:t>                                                                                                  Десислава Панчова</a:t>
            </a:r>
            <a:endParaRPr lang="bg-BG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 dirty="0"/>
          </a:p>
        </p:txBody>
      </p:sp>
      <p:pic>
        <p:nvPicPr>
          <p:cNvPr id="2049" name="Картина 2" descr="gotovo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168" y="246847"/>
            <a:ext cx="646981" cy="854253"/>
          </a:xfrm>
          <a:prstGeom prst="rect">
            <a:avLst/>
          </a:prstGeom>
          <a:noFill/>
          <a:effectLst>
            <a:outerShdw blurRad="190500" dist="76200" dir="7800000" sx="8000" sy="8000" algn="ctr" rotWithShape="0">
              <a:schemeClr val="tx1">
                <a:lumMod val="75000"/>
                <a:lumOff val="25000"/>
                <a:alpha val="43000"/>
              </a:schemeClr>
            </a:outerShdw>
            <a:reflection stA="45000" endPos="500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095194" y="208747"/>
            <a:ext cx="6001643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altLang="bg-BG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Държавен</a:t>
            </a:r>
            <a:r>
              <a:rPr kumimoji="0" lang="bg-BG" altLang="bg-BG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изпит на трета степен на професионална квалификация –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bg-BG" altLang="bg-BG" sz="1400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ч</a:t>
            </a:r>
            <a:r>
              <a:rPr lang="bg-BG" altLang="bg-BG" sz="1400" baseline="0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аст</a:t>
            </a:r>
            <a:r>
              <a:rPr lang="bg-BG" altLang="bg-BG" sz="1400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 по теория на професията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bg-BG" altLang="bg-BG" sz="1400">
                <a:latin typeface="Arial" panose="020B0604020202020204" pitchFamily="34" charset="0"/>
                <a:ea typeface="Times New Roman" panose="02020603050405020304" pitchFamily="18" charset="0"/>
              </a:rPr>
              <a:t>п</a:t>
            </a:r>
            <a:r>
              <a:rPr lang="bg-BG" altLang="bg-BG" sz="1400" smtClean="0">
                <a:latin typeface="Arial" panose="020B0604020202020204" pitchFamily="34" charset="0"/>
                <a:ea typeface="Times New Roman" panose="02020603050405020304" pitchFamily="18" charset="0"/>
              </a:rPr>
              <a:t>о </a:t>
            </a:r>
            <a:r>
              <a:rPr lang="bg-BG" altLang="bg-BG" sz="1400" smtClean="0">
                <a:latin typeface="Arial" panose="020B0604020202020204" pitchFamily="34" charset="0"/>
                <a:ea typeface="Times New Roman" panose="02020603050405020304" pitchFamily="18" charset="0"/>
              </a:rPr>
              <a:t>професия </a:t>
            </a:r>
            <a:r>
              <a:rPr lang="bg-BG" altLang="bg-BG" sz="1400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код 481030 „Приложен програмист“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bg-BG" altLang="bg-BG" sz="1400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       специалност код 4810301 „Приложно програмиране“  </a:t>
            </a:r>
            <a:r>
              <a:rPr kumimoji="0" lang="en-US" altLang="bg-BG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	</a:t>
            </a:r>
            <a:endParaRPr kumimoji="0" lang="en-US" altLang="bg-BG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366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57657" y="556733"/>
            <a:ext cx="8911687" cy="1280890"/>
          </a:xfrm>
        </p:spPr>
        <p:txBody>
          <a:bodyPr/>
          <a:lstStyle/>
          <a:p>
            <a:r>
              <a:rPr lang="bg-BG" b="1" dirty="0" smtClean="0"/>
              <a:t>Благодаря Ви за вниманието</a:t>
            </a:r>
            <a:r>
              <a:rPr lang="bg-BG" dirty="0" smtClean="0"/>
              <a:t>!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4" y="1536269"/>
            <a:ext cx="7816219" cy="4800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95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4403" y="652985"/>
            <a:ext cx="8911687" cy="1280890"/>
          </a:xfrm>
        </p:spPr>
        <p:txBody>
          <a:bodyPr/>
          <a:lstStyle/>
          <a:p>
            <a:r>
              <a:rPr lang="bg-BG" dirty="0" smtClean="0"/>
              <a:t>За проекта</a:t>
            </a: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2129" y="1722120"/>
            <a:ext cx="9235292" cy="4032790"/>
          </a:xfrm>
        </p:spPr>
      </p:pic>
    </p:spTree>
    <p:extLst>
      <p:ext uri="{BB962C8B-B14F-4D97-AF65-F5344CB8AC3E}">
        <p14:creationId xmlns:p14="http://schemas.microsoft.com/office/powerpoint/2010/main" val="425505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dirty="0" smtClean="0"/>
              <a:t>Цел на проекта</a:t>
            </a:r>
            <a:endParaRPr lang="bg-BG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20870" y="1591633"/>
            <a:ext cx="8553454" cy="4679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92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b="1" cap="small" dirty="0"/>
              <a:t>Концепция на работа с бази данни в</a:t>
            </a:r>
            <a:r>
              <a:rPr lang="en-GB" b="1" cap="small" dirty="0"/>
              <a:t> Django </a:t>
            </a:r>
            <a:r>
              <a:rPr lang="bg-BG" b="1" cap="small" dirty="0"/>
              <a:t/>
            </a:r>
            <a:br>
              <a:rPr lang="bg-BG" b="1" cap="small" dirty="0"/>
            </a:b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464" y="1628955"/>
            <a:ext cx="8086522" cy="4280140"/>
          </a:xfrm>
        </p:spPr>
      </p:pic>
    </p:spTree>
    <p:extLst>
      <p:ext uri="{BB962C8B-B14F-4D97-AF65-F5344CB8AC3E}">
        <p14:creationId xmlns:p14="http://schemas.microsoft.com/office/powerpoint/2010/main" val="972512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b="1" cap="small" dirty="0"/>
              <a:t> Реализация на обектно-релационни модели в</a:t>
            </a:r>
            <a:r>
              <a:rPr lang="en-GB" b="1" cap="small" dirty="0"/>
              <a:t> </a:t>
            </a:r>
            <a:r>
              <a:rPr lang="bg-BG" b="1" cap="small" dirty="0" smtClean="0"/>
              <a:t>            </a:t>
            </a:r>
            <a:r>
              <a:rPr lang="en-GB" b="1" cap="small" dirty="0" smtClean="0"/>
              <a:t>Django</a:t>
            </a:r>
            <a:r>
              <a:rPr lang="bg-BG" b="1" cap="small" dirty="0"/>
              <a:t/>
            </a:r>
            <a:br>
              <a:rPr lang="bg-BG" b="1" cap="small" dirty="0"/>
            </a:b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155" y="1905000"/>
            <a:ext cx="8345170" cy="4146430"/>
          </a:xfrm>
        </p:spPr>
      </p:pic>
    </p:spTree>
    <p:extLst>
      <p:ext uri="{BB962C8B-B14F-4D97-AF65-F5344CB8AC3E}">
        <p14:creationId xmlns:p14="http://schemas.microsoft.com/office/powerpoint/2010/main" val="300928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0156" y="675869"/>
            <a:ext cx="8911687" cy="1280890"/>
          </a:xfrm>
        </p:spPr>
        <p:txBody>
          <a:bodyPr/>
          <a:lstStyle/>
          <a:p>
            <a:r>
              <a:rPr lang="bg-BG" b="1" dirty="0" smtClean="0"/>
              <a:t>Видове връзки между моделите</a:t>
            </a:r>
            <a:endParaRPr lang="bg-BG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4430" y="1488116"/>
            <a:ext cx="4978416" cy="5142341"/>
          </a:xfrm>
        </p:spPr>
      </p:pic>
    </p:spTree>
    <p:extLst>
      <p:ext uri="{BB962C8B-B14F-4D97-AF65-F5344CB8AC3E}">
        <p14:creationId xmlns:p14="http://schemas.microsoft.com/office/powerpoint/2010/main" val="157565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CRUD </a:t>
            </a:r>
            <a:r>
              <a:rPr lang="bg-BG" b="1" dirty="0" smtClean="0"/>
              <a:t>операции</a:t>
            </a:r>
            <a:endParaRPr lang="bg-BG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21379" y="1905000"/>
            <a:ext cx="8654778" cy="424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5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/>
            </a:r>
            <a:br>
              <a:rPr lang="bg-BG" dirty="0"/>
            </a:br>
            <a:r>
              <a:rPr lang="bg-BG" b="1" cap="small" dirty="0"/>
              <a:t> Видове полета и заявките в</a:t>
            </a:r>
            <a:r>
              <a:rPr lang="en-GB" b="1" cap="small" dirty="0"/>
              <a:t> Django</a:t>
            </a:r>
            <a:r>
              <a:rPr lang="bg-BG" b="1" cap="small" dirty="0"/>
              <a:t/>
            </a:r>
            <a:br>
              <a:rPr lang="bg-BG" b="1" cap="small" dirty="0"/>
            </a:b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76203" y="2100160"/>
            <a:ext cx="8629178" cy="413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27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b="1" dirty="0" smtClean="0"/>
              <a:t> </a:t>
            </a:r>
            <a:r>
              <a:rPr lang="bg-BG" b="1" dirty="0"/>
              <a:t>Анализ на съществуващите решения и избор на технологии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88344" y="1905000"/>
            <a:ext cx="8132366" cy="4515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0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357</TotalTime>
  <Words>581</Words>
  <Application>Microsoft Office PowerPoint</Application>
  <PresentationFormat>Широк екран</PresentationFormat>
  <Paragraphs>40</Paragraphs>
  <Slides>10</Slides>
  <Notes>9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 Gothic</vt:lpstr>
      <vt:lpstr>Times New Roman</vt:lpstr>
      <vt:lpstr>Wingdings 3</vt:lpstr>
      <vt:lpstr>Wisp</vt:lpstr>
      <vt:lpstr>Тема: Работа с ORM и Django ORM</vt:lpstr>
      <vt:lpstr>За проекта</vt:lpstr>
      <vt:lpstr>Цел на проекта</vt:lpstr>
      <vt:lpstr>Концепция на работа с бази данни в Django  </vt:lpstr>
      <vt:lpstr> Реализация на обектно-релационни модели в             Django </vt:lpstr>
      <vt:lpstr>Видове връзки между моделите</vt:lpstr>
      <vt:lpstr>CRUD операции</vt:lpstr>
      <vt:lpstr>  Видове полета и заявките в Django </vt:lpstr>
      <vt:lpstr> Анализ на съществуващите решения и избор на технологии</vt:lpstr>
      <vt:lpstr>Благодаря Ви за вниманието!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Georgi Borikov</dc:creator>
  <cp:lastModifiedBy>Admin</cp:lastModifiedBy>
  <cp:revision>20</cp:revision>
  <dcterms:created xsi:type="dcterms:W3CDTF">2025-05-13T06:49:45Z</dcterms:created>
  <dcterms:modified xsi:type="dcterms:W3CDTF">2025-05-20T06:51:25Z</dcterms:modified>
</cp:coreProperties>
</file>