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78"/>
    </p:cViewPr>
  </p:notesText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56BFC-DF21-4B77-A8CF-5801F66F8747}" type="datetimeFigureOut">
              <a:rPr lang="bg-BG" smtClean="0"/>
              <a:t>20.5.2023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255DE-499B-476B-9964-0A2CF23327D0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наши дни има изключително много иновативни начини за реализиране на онлайн обучение. За щастие, в нашата гимназия всяка година се създават много нови проекти, които помагат тази мечта да се превърне в реалност. Именно затова, нашата задача е да създадем т. нар. „Електронна библиотека”, прикачена към официалния сайт на училището. При неналичието на учебници по съответния специален предмет, в тази библиотека ще можем да открием всички необходими материали и тестове за упражняване на знанията.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55DE-499B-476B-9964-0A2CF23327D0}" type="slidenum">
              <a:rPr lang="bg-BG" smtClean="0"/>
              <a:t>2</a:t>
            </a:fld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 създаването на този проект използвахме функционалните възможности на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Django</a:t>
            </a:r>
            <a:r>
              <a:rPr lang="bg-B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за създаване на модули и </a:t>
            </a:r>
            <a:r>
              <a:rPr lang="bg-BG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шаблонизаторът</a:t>
            </a:r>
            <a:r>
              <a:rPr lang="bg-B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Jinja</a:t>
            </a:r>
            <a:r>
              <a:rPr lang="bg-B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за създаване на шаблони. Използвайки готов шаблон, към него добавяме отделните класове и към тях изучаваните предмети. За упражняване на наученото, в края на всеки урок ще има тест, индивидуален за всеки ученик.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55DE-499B-476B-9964-0A2CF23327D0}" type="slidenum">
              <a:rPr lang="bg-BG" smtClean="0"/>
              <a:t>3</a:t>
            </a:fld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Django</a:t>
            </a:r>
            <a:r>
              <a:rPr lang="bg-B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известен </a:t>
            </a:r>
            <a:r>
              <a:rPr lang="bg-BG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</a:t>
            </a:r>
            <a:r>
              <a:rPr lang="bg-B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за създаване на динамични уеб приложения и сайтове. Базира се на MVC шаблона и е напълно безплатен за ползване и инсталиране. Използваме </a:t>
            </a:r>
            <a:r>
              <a:rPr lang="bg-BG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Django</a:t>
            </a:r>
            <a:r>
              <a:rPr lang="bg-B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за проекти на наши клиенти за създаването на сложни уеб системи, които трябва да включват разнообразни функционалности.  Системата се базира изцяло на езика за програмиране </a:t>
            </a:r>
            <a:r>
              <a:rPr lang="bg-BG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bg-B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Това гарантира лесното четене и разбиране на програмния код, както и възможността за надграждане и поддръжка на готовото уеб приложение. </a:t>
            </a:r>
            <a:r>
              <a:rPr lang="bg-BG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Django</a:t>
            </a:r>
            <a:r>
              <a:rPr lang="bg-B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се използва за разработка и създаване както на статични сайтове, които имат административен панел и възможност за редакция на съдържанието, така и за сложни и големи портали, които трябва да се справят със сериозен трафик и натоварване.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55DE-499B-476B-9964-0A2CF23327D0}" type="slidenum">
              <a:rPr lang="bg-BG" smtClean="0"/>
              <a:t>4</a:t>
            </a:fld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Django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-admin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bg-B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 помощната програма за команден ред на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Django</a:t>
            </a:r>
            <a:r>
              <a:rPr lang="bg-B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за административни задачи. Този документ очертава всичко, което може да направи. Освен това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manage.py</a:t>
            </a:r>
            <a:r>
              <a:rPr lang="bg-B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се създава автоматично във всеки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Django</a:t>
            </a:r>
            <a:r>
              <a:rPr lang="bg-B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проект, Прави същото като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django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-admin</a:t>
            </a:r>
            <a:r>
              <a:rPr lang="bg-B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но също така задава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DJANGO SETTINGS MODULE </a:t>
            </a:r>
            <a:r>
              <a:rPr lang="bg-B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променлива на средата, така че да сочи към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settings.py </a:t>
            </a:r>
            <a:r>
              <a:rPr lang="bg-B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файла на нашия проект. Скриптът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django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-admin </a:t>
            </a:r>
            <a:r>
              <a:rPr lang="bg-B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трябва да е на нашия системен път, ако сме инсталирали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Django</a:t>
            </a:r>
            <a:r>
              <a:rPr lang="bg-B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чрез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pip</a:t>
            </a:r>
            <a:r>
              <a:rPr lang="bg-B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Ако не е на пътя ни, трябва да се уверим, че нашата виртуална среда е активирана. Като цяло, когато работим върху един проект на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Django</a:t>
            </a:r>
            <a:r>
              <a:rPr lang="bg-B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той е по-лесен за използване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manage.py </a:t>
            </a:r>
            <a:r>
              <a:rPr lang="bg-B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django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-admin</a:t>
            </a:r>
            <a:r>
              <a:rPr lang="bg-B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Ако трябва да превключваме между множество файлове с настройки на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Django</a:t>
            </a:r>
            <a:r>
              <a:rPr lang="bg-B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използваме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django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-admin with DJANGO SETTINGS MODULE </a:t>
            </a:r>
            <a:r>
              <a:rPr lang="bg-B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или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--settings</a:t>
            </a:r>
            <a:r>
              <a:rPr lang="bg-B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опцията на командния ред.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55DE-499B-476B-9964-0A2CF23327D0}" type="slidenum">
              <a:rPr lang="bg-BG" smtClean="0"/>
              <a:t>5</a:t>
            </a:fld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bg-B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bg-BG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Jinja</a:t>
            </a:r>
            <a:r>
              <a:rPr lang="bg-B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е машина за уеб шаблони за езика за програмиране </a:t>
            </a:r>
            <a:r>
              <a:rPr lang="bg-BG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bg-B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Подобна е на машината за шаблони </a:t>
            </a:r>
            <a:r>
              <a:rPr lang="bg-BG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Django</a:t>
            </a:r>
            <a:r>
              <a:rPr lang="bg-B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, но предоставя изрази, подобни на </a:t>
            </a:r>
            <a:r>
              <a:rPr lang="bg-BG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bg-B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като същевременно гарантира, че шаблоните се оценяват в пясъчна кутия . Това е текстов език за шаблони и по този начин може да се използва за генериране на всякакви маркировки, както и за изходен код. Механизмът за шаблони </a:t>
            </a:r>
            <a:r>
              <a:rPr lang="bg-BG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Jinja</a:t>
            </a:r>
            <a:r>
              <a:rPr lang="bg-B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позволява персонализиране на тагове, филтри, тестове и глобални стойности. Освен това, за разлика от шаблонния двигател на </a:t>
            </a:r>
            <a:r>
              <a:rPr lang="bg-BG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Django</a:t>
            </a:r>
            <a:r>
              <a:rPr lang="bg-B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bg-BG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Jinja</a:t>
            </a:r>
            <a:r>
              <a:rPr lang="bg-BG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позволява на дизайнера на шаблони да извиква функции с аргументи на обекти.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55DE-499B-476B-9964-0A2CF23327D0}" type="slidenum">
              <a:rPr lang="bg-BG" smtClean="0"/>
              <a:t>6</a:t>
            </a:fld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лавие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9" name="Подзаглавие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bg-BG" smtClean="0"/>
              <a:t>Щракнете, за да редактирате стила на подзаглавията в образеца</a:t>
            </a:r>
            <a:endParaRPr kumimoji="0" lang="en-US"/>
          </a:p>
        </p:txBody>
      </p:sp>
      <p:sp>
        <p:nvSpPr>
          <p:cNvPr id="28" name="Контейнер за 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DA8329D-B74E-4F94-BC06-4137453238AA}" type="datetimeFigureOut">
              <a:rPr lang="bg-BG" smtClean="0"/>
              <a:t>20.5.2023 г.</a:t>
            </a:fld>
            <a:endParaRPr lang="bg-BG"/>
          </a:p>
        </p:txBody>
      </p:sp>
      <p:sp>
        <p:nvSpPr>
          <p:cNvPr id="17" name="Контейнер за долния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bg-BG"/>
          </a:p>
        </p:txBody>
      </p:sp>
      <p:sp>
        <p:nvSpPr>
          <p:cNvPr id="29" name="Контейнер за номер на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9DBFB84-A893-4958-92F0-853621B9AC9F}" type="slidenum">
              <a:rPr lang="bg-BG" smtClean="0"/>
              <a:t>‹#›</a:t>
            </a:fld>
            <a:endParaRPr lang="bg-BG"/>
          </a:p>
        </p:txBody>
      </p:sp>
      <p:sp>
        <p:nvSpPr>
          <p:cNvPr id="21" name="Правоъгъл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авоъгъл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авоъгъл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авоъгъл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329D-B74E-4F94-BC06-4137453238AA}" type="datetimeFigureOut">
              <a:rPr lang="bg-BG" smtClean="0"/>
              <a:t>20.5.2023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FB84-A893-4958-92F0-853621B9AC9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329D-B74E-4F94-BC06-4137453238AA}" type="datetimeFigureOut">
              <a:rPr lang="bg-BG" smtClean="0"/>
              <a:t>20.5.2023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FB84-A893-4958-92F0-853621B9AC9F}" type="slidenum">
              <a:rPr lang="bg-BG" smtClean="0"/>
              <a:t>‹#›</a:t>
            </a:fld>
            <a:endParaRPr lang="bg-BG"/>
          </a:p>
        </p:txBody>
      </p:sp>
      <p:sp>
        <p:nvSpPr>
          <p:cNvPr id="7" name="Право съединение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 триъгъл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аво съединение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329D-B74E-4F94-BC06-4137453238AA}" type="datetimeFigureOut">
              <a:rPr lang="bg-BG" smtClean="0"/>
              <a:t>20.5.2023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FB84-A893-4958-92F0-853621B9AC9F}" type="slidenum">
              <a:rPr lang="bg-BG" smtClean="0"/>
              <a:t>‹#›</a:t>
            </a:fld>
            <a:endParaRPr lang="bg-BG"/>
          </a:p>
        </p:txBody>
      </p:sp>
      <p:sp>
        <p:nvSpPr>
          <p:cNvPr id="8" name="Контейнер за съдържани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DA8329D-B74E-4F94-BC06-4137453238AA}" type="datetimeFigureOut">
              <a:rPr lang="bg-BG" smtClean="0"/>
              <a:t>20.5.2023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9DBFB84-A893-4958-92F0-853621B9AC9F}" type="slidenum">
              <a:rPr lang="bg-BG" smtClean="0"/>
              <a:t>‹#›</a:t>
            </a:fld>
            <a:endParaRPr lang="bg-BG"/>
          </a:p>
        </p:txBody>
      </p:sp>
      <p:sp>
        <p:nvSpPr>
          <p:cNvPr id="7" name="Правоъгъл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авоъгъл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329D-B74E-4F94-BC06-4137453238AA}" type="datetimeFigureOut">
              <a:rPr lang="bg-BG" smtClean="0"/>
              <a:t>20.5.2023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FB84-A893-4958-92F0-853621B9AC9F}" type="slidenum">
              <a:rPr lang="bg-BG" smtClean="0"/>
              <a:t>‹#›</a:t>
            </a:fld>
            <a:endParaRPr lang="bg-BG"/>
          </a:p>
        </p:txBody>
      </p:sp>
      <p:sp>
        <p:nvSpPr>
          <p:cNvPr id="9" name="Контейнер за съдържани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11" name="Контейнер за съдържани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329D-B74E-4F94-BC06-4137453238AA}" type="datetimeFigureOut">
              <a:rPr lang="bg-BG" smtClean="0"/>
              <a:t>20.5.2023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FB84-A893-4958-92F0-853621B9AC9F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Контейнер за съдържани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13" name="Контейнер за съдържани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329D-B74E-4F94-BC06-4137453238AA}" type="datetimeFigureOut">
              <a:rPr lang="bg-BG" smtClean="0"/>
              <a:t>20.5.2023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FB84-A893-4958-92F0-853621B9AC9F}" type="slidenum">
              <a:rPr lang="bg-BG" smtClean="0"/>
              <a:t>‹#›</a:t>
            </a:fld>
            <a:endParaRPr lang="bg-BG"/>
          </a:p>
        </p:txBody>
      </p:sp>
      <p:sp>
        <p:nvSpPr>
          <p:cNvPr id="6" name="Равнобедрен триъгъл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329D-B74E-4F94-BC06-4137453238AA}" type="datetimeFigureOut">
              <a:rPr lang="bg-BG" smtClean="0"/>
              <a:t>20.5.2023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FB84-A893-4958-92F0-853621B9AC9F}" type="slidenum">
              <a:rPr lang="bg-BG" smtClean="0"/>
              <a:t>‹#›</a:t>
            </a:fld>
            <a:endParaRPr lang="bg-BG"/>
          </a:p>
        </p:txBody>
      </p:sp>
      <p:sp>
        <p:nvSpPr>
          <p:cNvPr id="5" name="Право съединение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 триъгъл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329D-B74E-4F94-BC06-4137453238AA}" type="datetimeFigureOut">
              <a:rPr lang="bg-BG" smtClean="0"/>
              <a:t>20.5.2023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FB84-A893-4958-92F0-853621B9AC9F}" type="slidenum">
              <a:rPr lang="bg-BG" smtClean="0"/>
              <a:t>‹#›</a:t>
            </a:fld>
            <a:endParaRPr lang="bg-BG"/>
          </a:p>
        </p:txBody>
      </p:sp>
      <p:sp>
        <p:nvSpPr>
          <p:cNvPr id="8" name="Право съединение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аво съединение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 триъгъл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Контейнер за съдържани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bg-BG" smtClean="0"/>
              <a:t>Щракнете върху иконата, за да добавите картина</a:t>
            </a:r>
            <a:endParaRPr kumimoji="0" lang="en-US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329D-B74E-4F94-BC06-4137453238AA}" type="datetimeFigureOut">
              <a:rPr lang="bg-BG" smtClean="0"/>
              <a:t>20.5.2023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FB84-A893-4958-92F0-853621B9AC9F}" type="slidenum">
              <a:rPr lang="bg-BG" smtClean="0"/>
              <a:t>‹#›</a:t>
            </a:fld>
            <a:endParaRPr lang="bg-BG"/>
          </a:p>
        </p:txBody>
      </p:sp>
      <p:sp>
        <p:nvSpPr>
          <p:cNvPr id="8" name="Право съединение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 триъгъл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авоъгъл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Контейнер за заглавие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13" name="Текстов контейне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kumimoji="0" lang="bg-BG" smtClean="0"/>
              <a:t>Второ ниво</a:t>
            </a:r>
          </a:p>
          <a:p>
            <a:pPr lvl="2" eaLnBrk="1" latinLnBrk="0" hangingPunct="1"/>
            <a:r>
              <a:rPr kumimoji="0" lang="bg-BG" smtClean="0"/>
              <a:t>Трето ниво</a:t>
            </a:r>
          </a:p>
          <a:p>
            <a:pPr lvl="3" eaLnBrk="1" latinLnBrk="0" hangingPunct="1"/>
            <a:r>
              <a:rPr kumimoji="0" lang="bg-BG" smtClean="0"/>
              <a:t>Четвърто ниво</a:t>
            </a:r>
          </a:p>
          <a:p>
            <a:pPr lvl="4" eaLnBrk="1" latinLnBrk="0" hangingPunct="1"/>
            <a:r>
              <a:rPr kumimoji="0" lang="bg-BG" smtClean="0"/>
              <a:t>Пето ниво</a:t>
            </a:r>
            <a:endParaRPr kumimoji="0" lang="en-US"/>
          </a:p>
        </p:txBody>
      </p:sp>
      <p:sp>
        <p:nvSpPr>
          <p:cNvPr id="14" name="Контейнер за 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DA8329D-B74E-4F94-BC06-4137453238AA}" type="datetimeFigureOut">
              <a:rPr lang="bg-BG" smtClean="0"/>
              <a:t>20.5.2023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23" name="Контейнер за номер на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DBFB84-A893-4958-92F0-853621B9AC9F}" type="slidenum">
              <a:rPr lang="bg-BG" smtClean="0"/>
              <a:t>‹#›</a:t>
            </a:fld>
            <a:endParaRPr lang="bg-BG"/>
          </a:p>
        </p:txBody>
      </p:sp>
      <p:sp>
        <p:nvSpPr>
          <p:cNvPr id="28" name="Право съединение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аво съединение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 триъгъл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219200" y="3643314"/>
            <a:ext cx="6858000" cy="1357322"/>
          </a:xfrm>
        </p:spPr>
        <p:txBody>
          <a:bodyPr>
            <a:noAutofit/>
          </a:bodyPr>
          <a:lstStyle/>
          <a:p>
            <a:r>
              <a:rPr lang="bg-BG" sz="2100" dirty="0" smtClean="0">
                <a:latin typeface="+mn-lt"/>
              </a:rPr>
              <a:t>Разработване на функционален модул за създаване, редактиране и разглеждане на учебни материали към приложението “Електронна библиотека” от сайта на ПГЕЕ Банско</a:t>
            </a:r>
            <a:endParaRPr lang="bg-BG" sz="2100" dirty="0">
              <a:latin typeface="+mn-lt"/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Мирослава Стефанова, 12”б” клас</a:t>
            </a:r>
            <a:endParaRPr lang="bg-BG" dirty="0"/>
          </a:p>
        </p:txBody>
      </p:sp>
      <p:pic>
        <p:nvPicPr>
          <p:cNvPr id="4" name="Картина 3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3108" y="571480"/>
            <a:ext cx="4802832" cy="27146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bg-BG" dirty="0" smtClean="0"/>
              <a:t>* Тук да се добави </a:t>
            </a:r>
            <a:r>
              <a:rPr lang="bg-BG" dirty="0" err="1" smtClean="0"/>
              <a:t>скрийншот</a:t>
            </a:r>
            <a:r>
              <a:rPr lang="bg-BG" dirty="0" smtClean="0"/>
              <a:t> на визията на сайта;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bg-BG" dirty="0" smtClean="0"/>
              <a:t>* </a:t>
            </a:r>
            <a:r>
              <a:rPr lang="bg-BG" dirty="0" err="1" smtClean="0"/>
              <a:t>Скрийншот</a:t>
            </a:r>
            <a:r>
              <a:rPr lang="bg-BG" dirty="0" smtClean="0"/>
              <a:t> от функционалността на сайта (падащото меню с отделните предмети и специалности) 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bg-BG" dirty="0" smtClean="0"/>
              <a:t>* </a:t>
            </a:r>
            <a:r>
              <a:rPr lang="bg-BG" dirty="0" err="1" smtClean="0"/>
              <a:t>Скрийншот</a:t>
            </a:r>
            <a:r>
              <a:rPr lang="bg-BG" dirty="0" smtClean="0"/>
              <a:t> от процеса за създаване на проекта с </a:t>
            </a:r>
            <a:r>
              <a:rPr lang="en-US" dirty="0" err="1" smtClean="0"/>
              <a:t>Django</a:t>
            </a:r>
            <a:r>
              <a:rPr lang="en-US" dirty="0" smtClean="0"/>
              <a:t>;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bg-BG" dirty="0" smtClean="0"/>
              <a:t>* </a:t>
            </a:r>
            <a:r>
              <a:rPr lang="bg-BG" dirty="0" err="1" smtClean="0"/>
              <a:t>Скрийншот</a:t>
            </a:r>
            <a:r>
              <a:rPr lang="bg-BG" dirty="0" smtClean="0"/>
              <a:t> </a:t>
            </a:r>
            <a:r>
              <a:rPr lang="bg-BG" dirty="0" smtClean="0"/>
              <a:t>от процеса за създаване на проекта с </a:t>
            </a:r>
            <a:r>
              <a:rPr lang="en-US" dirty="0" err="1" smtClean="0"/>
              <a:t>Django</a:t>
            </a:r>
            <a:r>
              <a:rPr lang="en-US" dirty="0" smtClean="0"/>
              <a:t>;</a:t>
            </a:r>
            <a:r>
              <a:rPr lang="bg-BG" dirty="0" smtClean="0"/>
              <a:t> </a:t>
            </a:r>
            <a:r>
              <a:rPr lang="bg-BG" dirty="0" smtClean="0"/>
              <a:t>(2)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bg-BG" dirty="0" smtClean="0"/>
              <a:t>* </a:t>
            </a:r>
            <a:r>
              <a:rPr lang="bg-BG" dirty="0" err="1" smtClean="0"/>
              <a:t>Скрийншот</a:t>
            </a:r>
            <a:r>
              <a:rPr lang="bg-BG" dirty="0" smtClean="0"/>
              <a:t> от функционалността на </a:t>
            </a:r>
            <a:r>
              <a:rPr lang="bg-BG" dirty="0" err="1" smtClean="0"/>
              <a:t>шаблонизатора</a:t>
            </a:r>
            <a:r>
              <a:rPr lang="en-US" dirty="0" smtClean="0"/>
              <a:t> </a:t>
            </a:r>
            <a:r>
              <a:rPr lang="en-US" dirty="0" err="1" smtClean="0"/>
              <a:t>Jinja</a:t>
            </a:r>
            <a:r>
              <a:rPr lang="bg-BG" dirty="0" smtClean="0"/>
              <a:t> (шаблони); 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роизход">
  <a:themeElements>
    <a:clrScheme name="Произхо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Произхо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Произхо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27</TotalTime>
  <Words>506</Words>
  <Application>Microsoft Office PowerPoint</Application>
  <PresentationFormat>Презентация на цял екран (4:3)</PresentationFormat>
  <Paragraphs>17</Paragraphs>
  <Slides>6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7" baseType="lpstr">
      <vt:lpstr>Произход</vt:lpstr>
      <vt:lpstr>Разработване на функционален модул за създаване, редактиране и разглеждане на учебни материали към приложението “Електронна библиотека” от сайта на ПГЕЕ Банско</vt:lpstr>
      <vt:lpstr>Слайд 2</vt:lpstr>
      <vt:lpstr>Слайд 3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Разработване на функционален модул за създаване, редактиране и разглеждане на учебни материали към приложението “Електронна библиотека” от сайта на ПГЕЕ Банско</dc:title>
  <dc:creator>Windows User</dc:creator>
  <cp:lastModifiedBy>Windows User</cp:lastModifiedBy>
  <cp:revision>3</cp:revision>
  <dcterms:created xsi:type="dcterms:W3CDTF">2023-05-20T11:28:03Z</dcterms:created>
  <dcterms:modified xsi:type="dcterms:W3CDTF">2023-05-20T11:56:00Z</dcterms:modified>
</cp:coreProperties>
</file>