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2" r:id="rId3"/>
    <p:sldId id="258" r:id="rId4"/>
    <p:sldId id="260" r:id="rId5"/>
    <p:sldId id="261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 rtl="0"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788" autoAdjust="0"/>
  </p:normalViewPr>
  <p:slideViewPr>
    <p:cSldViewPr snapToGrid="0" showGuides="1">
      <p:cViewPr varScale="1">
        <p:scale>
          <a:sx n="59" d="100"/>
          <a:sy n="59" d="100"/>
        </p:scale>
        <p:origin x="161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56B723E-FD6B-434B-AC84-691AC0EC6FCD}" type="datetime1">
              <a:rPr lang="bg-BG" smtClean="0"/>
              <a:t>23.05.2023</a:t>
            </a:fld>
            <a:endParaRPr lang="bg-BG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33ADDF-418B-4AEE-81B9-E77B3218F8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8959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D1DCDC-9359-4A4A-8D93-201F06E3F54A}" type="datetime1">
              <a:rPr lang="bg-BG" noProof="0" smtClean="0"/>
              <a:t>23.05.2023</a:t>
            </a:fld>
            <a:endParaRPr lang="bg-BG" noProof="0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bg-BG" noProof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75029A-2D1E-47A5-9598-4A9AC47B3AC1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2030770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Начален слайд с темата</a:t>
            </a:r>
          </a:p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Уважаема комисия, Уважаема г-жо Директор, уважаеми гости (</a:t>
            </a:r>
            <a:r>
              <a:rPr lang="bg-BG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има такива/ или поименно – ако е един конкретен гост</a:t>
            </a:r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Аз съм …..</a:t>
            </a:r>
          </a:p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Темата на моят дипломен проект е …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730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Във века на технологиите, всички ние, активно ползваме онлайн системи за достъп до най-различна информация. Тези системи са достъпни, както за персонален компютър, така и за мобилни устройства с различни операционни системи. В частност, за учениците от ПГЕЕ – Банско е важно да знаят седмичното разписание на учебните занятия. В момента тази информация е достъпна само през уеб-сайта на училището. Настоящата дипломна работа разглежда разработването на мобилно приложение за училищното разписание за операционна система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864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Моето приложение за визуализиране на информационната система на ПГЕЕ – Банско е разработено на един от най-актуалните в момента езици за програмиране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Python.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Изисква комуникация и обмен на данни със сървъра, на който те са разположени. Използвам възможността, която сайтът предлага, а именно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 API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Той позволява клиентската апликация да получи информация за седмичното разписание на учебните занятия в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JSON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формат. Тази информация се преобразува в списъци и това се визуализира с помощта на една от най популярните библиотеки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Kivy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828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Защо искам да използвам </a:t>
            </a:r>
            <a:r>
              <a:rPr lang="bg-BG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Kivy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 В края на краищата има много страхотни набори от инструменти, или рамки, или платформи. Можем да напишем просто приложение с няколко реда код. Програмите </a:t>
            </a:r>
            <a:r>
              <a:rPr lang="bg-BG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Kivy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са създадени с помощта на езика за програмиране </a:t>
            </a:r>
            <a:r>
              <a:rPr lang="bg-BG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който е невероятно гъвкав и мощен, но лесен за използване.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102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Kivy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безплатен за използване.</a:t>
            </a:r>
          </a:p>
          <a:p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Kivy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гъвкав. Това означава, че може да се изпълнява на различни устройства, включително смартфони и таблети с iOS и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	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Киви е бърз. Това се отнася както за разработката на приложения, така и за скоростите на изпълнение на приложенията.</a:t>
            </a:r>
          </a:p>
          <a:p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Kivy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 библиотека с отворен код за разработване на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мултитъч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приложения.</a:t>
            </a:r>
          </a:p>
          <a:p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Kivy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предоставя много добра документация.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4381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 един от модерните начини за обмен на данни между сървър и клиент. На негова основа се правят приложни интерфейси, наричани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bg-BG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ей пи ай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bg-B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Защо искам да използвам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bg-BG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рест</a:t>
            </a:r>
            <a:r>
              <a:rPr lang="bg-BG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ей пи ай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Предимството на API е, че предлага услуги. Не е нужно да знаем как данните се извличат или откъде идват. Достатъчно е да знаем каква заявка да изпратим и сървърът ще ни върне търсените данни.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8380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Buildozer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bg-BG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билдозер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е инструмент за създаване на пакети за приложения. Това означава да се направи изпълним файл за съответната операционна система без да е необходим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инсталираме интерпретатора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Важното е да се състави файл "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buildozer.spec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който описва нашето приложение, вътрешните и външните зависимости – библиотеки. В същия файл се задават и някои настройки.</a:t>
            </a:r>
          </a:p>
          <a:p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Buildozer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работи най-добре за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може да се използва и за iOS. 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И, което е най-важно, отлично се съчетава с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Kivy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41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наши дни почти няма човек, който да не ползва смартфон. Голяма част от тези устройства работят с операционна система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Android.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ползваме някаква информационна система често е удобно да имаме готово приложение, което да не изисква специални настройки. 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Мисля, че всеки ученик от нашето училище би използвал такова приложение, което само го отваряш и то показва кой час тече в момент или предстои, по кой предмет и т.н. Могат да се добавят и други функции -  справка за целия ден или даже за цяла седмица.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6208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Благодаря за вниманието!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имате въпроси съм готов да отговоря.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600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 hasCustomPrompt="1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33F555-6CF1-4D56-BFDE-69DC48D2FE45}" type="datetime1">
              <a:rPr lang="bg-BG" noProof="0" smtClean="0"/>
              <a:t>23.05.2023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D7DE38-8BDA-4356-AD2D-DAD2CBA9DD04}" type="datetime1">
              <a:rPr lang="bg-BG" noProof="0" smtClean="0"/>
              <a:t>23.05.2023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D60C37-3FB2-4A87-A012-5B2C96FD14DB}" type="datetime1">
              <a:rPr lang="bg-BG" noProof="0" smtClean="0"/>
              <a:t>23.05.2023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3D7432-2644-47FF-9ACE-0E2631650A03}" type="datetime1">
              <a:rPr lang="bg-BG" noProof="0" smtClean="0"/>
              <a:t>23.05.2023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94A0D0-B23E-4AC7-B37D-6C045F2B0CBE}" type="datetime1">
              <a:rPr lang="bg-BG" noProof="0" smtClean="0"/>
              <a:t>23.05.2023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0493ED-82A8-4E87-9B9E-66DDEA8803E5}" type="datetime1">
              <a:rPr lang="bg-BG" noProof="0" smtClean="0"/>
              <a:t>23.05.2023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 hasCustomPrompt="1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5DB754-9447-4A35-A647-E7C21BF4AA17}" type="datetime1">
              <a:rPr lang="bg-BG" noProof="0" smtClean="0"/>
              <a:t>23.05.2023</a:t>
            </a:fld>
            <a:endParaRPr lang="bg-BG" noProof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93B825-7AB3-4B8B-A135-DB6F23DFA03F}" type="datetime1">
              <a:rPr lang="bg-BG" noProof="0" smtClean="0"/>
              <a:t>23.05.2023</a:t>
            </a:fld>
            <a:endParaRPr lang="bg-BG" noProof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07E6B-1987-4809-8F99-B1011688CC75}" type="datetime1">
              <a:rPr lang="bg-BG" noProof="0" smtClean="0"/>
              <a:t>23.05.2023</a:t>
            </a:fld>
            <a:endParaRPr lang="bg-BG" noProof="0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839788" y="466825"/>
            <a:ext cx="3932237" cy="19440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bg-BG" noProof="0" dirty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>
          <a:xfrm>
            <a:off x="5183188" y="997050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450675"/>
            <a:ext cx="3932237" cy="34200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 dirty="0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</p:spPr>
        <p:txBody>
          <a:bodyPr rtlCol="0"/>
          <a:lstStyle/>
          <a:p>
            <a:pPr rtl="0"/>
            <a:fld id="{78F05F0C-9DD3-4B20-BC56-D326B2DA9D6D}" type="datetime1">
              <a:rPr lang="bg-BG" noProof="0" smtClean="0"/>
              <a:t>23.05.2023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</p:spPr>
        <p:txBody>
          <a:bodyPr rtlCol="0"/>
          <a:lstStyle/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 rtlCol="0"/>
          <a:lstStyle/>
          <a:p>
            <a:pPr rtl="0"/>
            <a:fld id="{062D6987-FB6D-4DB8-81B8-AD0F35E3BB5F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839788" y="466825"/>
            <a:ext cx="3932237" cy="19440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bg-BG" noProof="0" dirty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97050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450675"/>
            <a:ext cx="3932237" cy="34200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BEE7E8-75E3-4E9F-AC98-626EE027A5A6}" type="datetime1">
              <a:rPr lang="bg-BG" noProof="0" smtClean="0"/>
              <a:t>23.05.2023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472915-B7D0-491C-BB7E-4E6339937019}" type="datetime1">
              <a:rPr lang="bg-BG" noProof="0" smtClean="0"/>
              <a:t>23.05.2023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bg-BG" noProof="0"/>
              <a:t>Добавяне на долен колонтитул</a:t>
            </a:r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2D6987-FB6D-4DB8-81B8-AD0F35E3BB5F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>
            <a:extLst>
              <a:ext uri="{FF2B5EF4-FFF2-40B4-BE49-F238E27FC236}">
                <a16:creationId xmlns:a16="http://schemas.microsoft.com/office/drawing/2014/main" xmlns="" id="{BE3CCD37-828C-CDB2-F9E4-129F5E2F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38629" y="1"/>
            <a:ext cx="14483734" cy="7877118"/>
          </a:xfrm>
          <a:prstGeom prst="rect">
            <a:avLst/>
          </a:prstGeom>
        </p:spPr>
      </p:pic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xmlns="" id="{52B66409-803E-D561-DC77-FCD69E182E67}"/>
              </a:ext>
            </a:extLst>
          </p:cNvPr>
          <p:cNvSpPr txBox="1"/>
          <p:nvPr/>
        </p:nvSpPr>
        <p:spPr>
          <a:xfrm>
            <a:off x="188805" y="298019"/>
            <a:ext cx="388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Георги </a:t>
            </a:r>
            <a:r>
              <a:rPr kumimoji="0" lang="bg-BG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Рупчин</a:t>
            </a:r>
            <a:endParaRPr kumimoji="0" lang="bg-BG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255762" y="4810461"/>
            <a:ext cx="6265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400" b="1" i="1" u="none" strike="noStrike" kern="0" cap="none" spc="0" normalizeH="0" baseline="0" noProof="0" dirty="0">
                <a:ln>
                  <a:noFill/>
                </a:ln>
                <a:solidFill>
                  <a:srgbClr val="052F61">
                    <a:lumMod val="60000"/>
                    <a:lumOff val="40000"/>
                  </a:srgbClr>
                </a:solidFill>
                <a:effectLst/>
                <a:uLnTx/>
                <a:uFillTx/>
              </a:rPr>
              <a:t>Тема: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Разработване на мобилно приложение за ОС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Android</a:t>
            </a:r>
            <a:r>
              <a:rPr kumimoji="0" lang="bg-BG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за визуализиране на информация от информационната система на ПГЕЕ Банско </a:t>
            </a: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5782874" cy="7318932"/>
          </a:xfrm>
          <a:prstGeom prst="rect">
            <a:avLst/>
          </a:prstGeom>
        </p:spPr>
      </p:pic>
      <p:pic>
        <p:nvPicPr>
          <p:cNvPr id="1030" name="Picture 6" descr="Седмично разписание - СУ &quot;Христо Проданов&quot; гр. КАРЛОВОСУ &quot;Христо Проданов&quot;  гр. КАРЛОВО">
            <a:extLst>
              <a:ext uri="{FF2B5EF4-FFF2-40B4-BE49-F238E27FC236}">
                <a16:creationId xmlns:a16="http://schemas.microsoft.com/office/drawing/2014/main" xmlns="" id="{6A54063D-E2BD-AE42-B74C-A7F7A6A6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371" y="1163863"/>
            <a:ext cx="6424104" cy="481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4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xmlns="" id="{7718876C-55C8-B556-51AA-E35027CA351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03628" y="0"/>
            <a:ext cx="14238942" cy="6981371"/>
          </a:xfrm>
          <a:prstGeom prst="rect">
            <a:avLst/>
          </a:prstGeom>
        </p:spPr>
      </p:pic>
      <p:pic>
        <p:nvPicPr>
          <p:cNvPr id="2052" name="Picture 4" descr="Python - Wikiversity">
            <a:extLst>
              <a:ext uri="{FF2B5EF4-FFF2-40B4-BE49-F238E27FC236}">
                <a16:creationId xmlns:a16="http://schemas.microsoft.com/office/drawing/2014/main" xmlns="" id="{FD281C99-201D-3FAE-8B46-A904154139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1" y="77538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eb Service: What Is a REST API and How Does It Work? | Nordic APIs |">
            <a:extLst>
              <a:ext uri="{FF2B5EF4-FFF2-40B4-BE49-F238E27FC236}">
                <a16:creationId xmlns:a16="http://schemas.microsoft.com/office/drawing/2014/main" xmlns="" id="{F25B1659-7976-96FA-872E-63703D14D7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512" y="2728684"/>
            <a:ext cx="3860802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ivy (framework) - Wikipedia">
            <a:extLst>
              <a:ext uri="{FF2B5EF4-FFF2-40B4-BE49-F238E27FC236}">
                <a16:creationId xmlns:a16="http://schemas.microsoft.com/office/drawing/2014/main" xmlns="" id="{FCCF9F21-92C7-DCDB-24A1-73E3464C5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387" y="44826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xmlns="" id="{DD83FDFC-6D55-1FC6-FDD3-2141C568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57649"/>
            <a:ext cx="12903200" cy="86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8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 поле 7"/>
          <p:cNvSpPr txBox="1"/>
          <p:nvPr/>
        </p:nvSpPr>
        <p:spPr>
          <a:xfrm>
            <a:off x="2024743" y="19594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Kivy</a:t>
            </a:r>
            <a:endParaRPr lang="bg-BG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72" y="1352414"/>
            <a:ext cx="10531249" cy="3990295"/>
          </a:xfrm>
          <a:prstGeom prst="rect">
            <a:avLst/>
          </a:prstGeom>
        </p:spPr>
      </p:pic>
      <p:sp>
        <p:nvSpPr>
          <p:cNvPr id="3" name="Правоъгълник 2"/>
          <p:cNvSpPr/>
          <p:nvPr/>
        </p:nvSpPr>
        <p:spPr>
          <a:xfrm>
            <a:off x="5310368" y="2967335"/>
            <a:ext cx="1571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Kivy</a:t>
            </a:r>
            <a:endParaRPr lang="bg-BG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728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396"/>
            <a:ext cx="12192000" cy="6858000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192" y="150086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6071" y="0"/>
            <a:ext cx="12328071" cy="6903720"/>
          </a:xfrm>
          <a:prstGeom prst="rect">
            <a:avLst/>
          </a:prstGeom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520" y="173899"/>
            <a:ext cx="4279446" cy="213972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29063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2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>
            <a:extLst>
              <a:ext uri="{FF2B5EF4-FFF2-40B4-BE49-F238E27FC236}">
                <a16:creationId xmlns:a16="http://schemas.microsoft.com/office/drawing/2014/main" xmlns="" id="{BE3CCD37-828C-CDB2-F9E4-129F5E2F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38629" y="1"/>
            <a:ext cx="14483734" cy="7877118"/>
          </a:xfrm>
          <a:prstGeom prst="rect">
            <a:avLst/>
          </a:prstGeom>
        </p:spPr>
      </p:pic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xmlns="" id="{52B66409-803E-D561-DC77-FCD69E182E67}"/>
              </a:ext>
            </a:extLst>
          </p:cNvPr>
          <p:cNvSpPr txBox="1"/>
          <p:nvPr/>
        </p:nvSpPr>
        <p:spPr>
          <a:xfrm>
            <a:off x="188805" y="298019"/>
            <a:ext cx="388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Георги </a:t>
            </a:r>
            <a:r>
              <a:rPr kumimoji="0" lang="bg-BG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Рупчин</a:t>
            </a:r>
            <a:endParaRPr kumimoji="0" lang="bg-BG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255762" y="4810461"/>
            <a:ext cx="6265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400" b="1" i="1" u="none" strike="noStrike" kern="0" cap="none" spc="0" normalizeH="0" baseline="0" noProof="0" dirty="0">
                <a:ln>
                  <a:noFill/>
                </a:ln>
                <a:solidFill>
                  <a:srgbClr val="052F61">
                    <a:lumMod val="60000"/>
                    <a:lumOff val="40000"/>
                  </a:srgbClr>
                </a:solidFill>
                <a:effectLst/>
                <a:uLnTx/>
                <a:uFillTx/>
              </a:rPr>
              <a:t>Тема: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Разработване на мобилно приложение за ОС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Android</a:t>
            </a:r>
            <a:r>
              <a:rPr kumimoji="0" lang="bg-BG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за визуализиране на информация от информационната система на ПГЕЕ Банско </a:t>
            </a:r>
          </a:p>
        </p:txBody>
      </p:sp>
    </p:spTree>
    <p:extLst>
      <p:ext uri="{BB962C8B-B14F-4D97-AF65-F5344CB8AC3E}">
        <p14:creationId xmlns:p14="http://schemas.microsoft.com/office/powerpoint/2010/main" val="32749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Шаблон с абстрактен дизайн &quot;Меланхолия&quot;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6713125_TF03460530" id="{11A77E27-7B5E-4D9F-BF7B-40BB8A70640E}" vid="{6646396D-4616-415B-BCA5-C4E47534D1F7}"/>
    </a:ext>
  </a:extLst>
</a:theme>
</file>

<file path=ppt/theme/theme2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Слайдове с абстрактен дизайн Меланхолия</Template>
  <TotalTime>725</TotalTime>
  <Words>631</Words>
  <Application>Microsoft Office PowerPoint</Application>
  <PresentationFormat>Широк екран</PresentationFormat>
  <Paragraphs>39</Paragraphs>
  <Slides>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Шаблон с абстрактен дизайн "Меланхолия"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Акаунт в Microsoft</dc:creator>
  <cp:lastModifiedBy>Акаунт в Microsoft</cp:lastModifiedBy>
  <cp:revision>11</cp:revision>
  <dcterms:created xsi:type="dcterms:W3CDTF">2023-05-19T14:25:41Z</dcterms:created>
  <dcterms:modified xsi:type="dcterms:W3CDTF">2023-05-23T07:13:32Z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